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0" r:id="rId5"/>
    <p:sldId id="259" r:id="rId6"/>
    <p:sldId id="266" r:id="rId7"/>
    <p:sldId id="268" r:id="rId8"/>
    <p:sldId id="261" r:id="rId9"/>
    <p:sldId id="262" r:id="rId10"/>
    <p:sldId id="264" r:id="rId11"/>
    <p:sldId id="265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F80B-434D-46AD-A22F-CC30E83BCD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285B-5451-4674-9D50-AC5E16B0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6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F80B-434D-46AD-A22F-CC30E83BCD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285B-5451-4674-9D50-AC5E16B0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F80B-434D-46AD-A22F-CC30E83BCD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285B-5451-4674-9D50-AC5E16B0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2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F80B-434D-46AD-A22F-CC30E83BCD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285B-5451-4674-9D50-AC5E16B0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47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F80B-434D-46AD-A22F-CC30E83BCD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285B-5451-4674-9D50-AC5E16B0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0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F80B-434D-46AD-A22F-CC30E83BCD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285B-5451-4674-9D50-AC5E16B0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03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F80B-434D-46AD-A22F-CC30E83BCD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285B-5451-4674-9D50-AC5E16B0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7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F80B-434D-46AD-A22F-CC30E83BCD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285B-5451-4674-9D50-AC5E16B0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F80B-434D-46AD-A22F-CC30E83BCD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285B-5451-4674-9D50-AC5E16B0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F80B-434D-46AD-A22F-CC30E83BCD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285B-5451-4674-9D50-AC5E16B0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5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F80B-434D-46AD-A22F-CC30E83BCD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7285B-5451-4674-9D50-AC5E16B0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15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76F80B-434D-46AD-A22F-CC30E83BCD10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67285B-5451-4674-9D50-AC5E16B0C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42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57FAA-4D91-CE83-D7D7-DCBACC51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718" y="916403"/>
            <a:ext cx="8253470" cy="89118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Project: Maven Fuzzy Factory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957B56-E3B8-CE78-9E5F-9F66BEA65D05}"/>
              </a:ext>
            </a:extLst>
          </p:cNvPr>
          <p:cNvSpPr txBox="1"/>
          <p:nvPr/>
        </p:nvSpPr>
        <p:spPr>
          <a:xfrm>
            <a:off x="686718" y="1931405"/>
            <a:ext cx="3338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Sagar Chaglani</a:t>
            </a:r>
          </a:p>
          <a:p>
            <a:r>
              <a:rPr lang="en-US" b="1" dirty="0"/>
              <a:t>Institute of Emerging careers</a:t>
            </a:r>
          </a:p>
          <a:p>
            <a:r>
              <a:rPr lang="en-US" b="1" dirty="0"/>
              <a:t>05/may/2025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9BEB2-9F11-338F-1C7F-DD97E1104EC2}"/>
              </a:ext>
            </a:extLst>
          </p:cNvPr>
          <p:cNvSpPr txBox="1"/>
          <p:nvPr/>
        </p:nvSpPr>
        <p:spPr>
          <a:xfrm>
            <a:off x="686718" y="3281190"/>
            <a:ext cx="108185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setting up the company’s database system (RDS), my main role has been to analyze and improve it. I focused on understanding the data and providing useful insights to help stakeholders make better decisions and grow the business.</a:t>
            </a:r>
          </a:p>
          <a:p>
            <a:endParaRPr lang="en-US" dirty="0"/>
          </a:p>
          <a:p>
            <a:r>
              <a:rPr lang="en-US" dirty="0"/>
              <a:t>Below are the key findings, actions taken for improvements, and the insights discovered.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39FA1E-FF56-47F2-060E-4CC4BB750D30}"/>
              </a:ext>
            </a:extLst>
          </p:cNvPr>
          <p:cNvSpPr txBox="1"/>
          <p:nvPr/>
        </p:nvSpPr>
        <p:spPr>
          <a:xfrm>
            <a:off x="738130" y="5283158"/>
            <a:ext cx="309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Data source: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Maven Analytics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54318E-6A17-D5F5-8575-21656CB875B5}"/>
              </a:ext>
            </a:extLst>
          </p:cNvPr>
          <p:cNvSpPr txBox="1"/>
          <p:nvPr/>
        </p:nvSpPr>
        <p:spPr>
          <a:xfrm>
            <a:off x="4395271" y="5168857"/>
            <a:ext cx="3594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Tools and technologies: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Mysql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Power BI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B9D0CE-9E7D-5098-8692-F6CCF12E86F8}"/>
              </a:ext>
            </a:extLst>
          </p:cNvPr>
          <p:cNvSpPr txBox="1"/>
          <p:nvPr/>
        </p:nvSpPr>
        <p:spPr>
          <a:xfrm>
            <a:off x="8546794" y="5283157"/>
            <a:ext cx="300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Skills Enforced: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Sql</a:t>
            </a:r>
            <a:r>
              <a:rPr lang="en-US" dirty="0"/>
              <a:t> Joins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Cte’s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DF7A6-ACED-3A37-9511-441B30C8C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1791"/>
          </a:xfrm>
        </p:spPr>
        <p:txBody>
          <a:bodyPr/>
          <a:lstStyle/>
          <a:p>
            <a:r>
              <a:rPr lang="en-US" dirty="0"/>
              <a:t>profitability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B71FD2-1074-216C-BE1F-FF7F72CE7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5" y="3090441"/>
            <a:ext cx="11320040" cy="3599726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2BD6FD5-DF2A-F044-46E5-2C93597C8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3018"/>
            <a:ext cx="10515600" cy="40617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Revenue is increasing with an avg profit margin of 63% and 64%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64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1B201-F267-AB81-8346-8B9DA287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067"/>
          </a:xfrm>
        </p:spPr>
        <p:txBody>
          <a:bodyPr/>
          <a:lstStyle/>
          <a:p>
            <a:r>
              <a:rPr lang="en-US" dirty="0"/>
              <a:t>Profitability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3012F-34A2-ADB0-E911-D20AC96FC3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091" y="2486607"/>
            <a:ext cx="11435787" cy="43713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D221D-FAF0-F4D5-A41A-2D7E63B995E0}"/>
              </a:ext>
            </a:extLst>
          </p:cNvPr>
          <p:cNvSpPr txBox="1"/>
          <p:nvPr/>
        </p:nvSpPr>
        <p:spPr>
          <a:xfrm>
            <a:off x="838200" y="1192192"/>
            <a:ext cx="10771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Avg refund rate is 5%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Customers are satisfied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reducing it can increase profit margin and decrease customer churns</a:t>
            </a:r>
          </a:p>
        </p:txBody>
      </p:sp>
    </p:spTree>
    <p:extLst>
      <p:ext uri="{BB962C8B-B14F-4D97-AF65-F5344CB8AC3E}">
        <p14:creationId xmlns:p14="http://schemas.microsoft.com/office/powerpoint/2010/main" val="457576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48F0F-2C00-E29A-F9C1-BC183886E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6899"/>
          </a:xfrm>
        </p:spPr>
        <p:txBody>
          <a:bodyPr/>
          <a:lstStyle/>
          <a:p>
            <a:r>
              <a:rPr lang="en-US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6635D-F6BE-54A0-578E-B6A1AC5C7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839"/>
            <a:ext cx="10515600" cy="4976124"/>
          </a:xfrm>
        </p:spPr>
        <p:txBody>
          <a:bodyPr>
            <a:normAutofit/>
          </a:bodyPr>
          <a:lstStyle/>
          <a:p>
            <a:r>
              <a:rPr lang="en-US" sz="2000" b="1" dirty="0"/>
              <a:t>Highly profitable business:</a:t>
            </a:r>
          </a:p>
          <a:p>
            <a:pPr lvl="1"/>
            <a:r>
              <a:rPr lang="en-US" sz="2000" dirty="0"/>
              <a:t>Maven fuzzy has high profit margin and each product is adding more value so it is time to launch a new product </a:t>
            </a:r>
          </a:p>
          <a:p>
            <a:r>
              <a:rPr lang="en-US" sz="2000" b="1" dirty="0"/>
              <a:t>Capitalize on Seasonal Demand:</a:t>
            </a:r>
          </a:p>
          <a:p>
            <a:pPr lvl="1"/>
            <a:r>
              <a:rPr lang="en-US" sz="2000" dirty="0"/>
              <a:t>Run targeted marketing campaigns starting mid-January through February 14th.</a:t>
            </a:r>
          </a:p>
          <a:p>
            <a:pPr lvl="1"/>
            <a:r>
              <a:rPr lang="en-US" sz="2000" dirty="0"/>
              <a:t>Ensure inventory levels are sufficient by mid-January.</a:t>
            </a:r>
          </a:p>
          <a:p>
            <a:pPr lvl="1"/>
            <a:r>
              <a:rPr lang="en-US" sz="2000" dirty="0"/>
              <a:t>Offer discounts</a:t>
            </a:r>
          </a:p>
          <a:p>
            <a:r>
              <a:rPr lang="en-US" sz="2000" dirty="0"/>
              <a:t> </a:t>
            </a:r>
            <a:r>
              <a:rPr lang="en-US" sz="2000" b="1" dirty="0"/>
              <a:t>campaign </a:t>
            </a:r>
          </a:p>
          <a:p>
            <a:pPr lvl="1"/>
            <a:r>
              <a:rPr lang="en-US" sz="2000" dirty="0"/>
              <a:t>Bid more on </a:t>
            </a:r>
            <a:r>
              <a:rPr lang="en-US" sz="2000" dirty="0" err="1"/>
              <a:t>bsearch</a:t>
            </a:r>
            <a:r>
              <a:rPr lang="en-US" sz="2000" dirty="0"/>
              <a:t> as CVR is higher</a:t>
            </a:r>
          </a:p>
          <a:p>
            <a:r>
              <a:rPr lang="en-US" sz="2000" b="1" dirty="0"/>
              <a:t>Improve quality:</a:t>
            </a:r>
          </a:p>
          <a:p>
            <a:pPr lvl="1"/>
            <a:r>
              <a:rPr lang="en-US" sz="1600" dirty="0"/>
              <a:t>Further reduce the refund rates by taking surveys to know the reason</a:t>
            </a:r>
          </a:p>
          <a:p>
            <a:r>
              <a:rPr lang="en-US" sz="2000" dirty="0"/>
              <a:t> </a:t>
            </a:r>
            <a:r>
              <a:rPr lang="en-US" sz="2000" b="1" dirty="0"/>
              <a:t>Improve landing pages</a:t>
            </a:r>
          </a:p>
          <a:p>
            <a:pPr lvl="1"/>
            <a:r>
              <a:rPr lang="en-US" sz="1600" dirty="0"/>
              <a:t>Improve landings pages with high bounce rate and low conversion rate</a:t>
            </a:r>
          </a:p>
          <a:p>
            <a:pPr lvl="1"/>
            <a:endParaRPr lang="en-US" sz="1600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86329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2F21-D55B-E1DE-449A-C42FA1253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817" y="2905278"/>
            <a:ext cx="2709231" cy="8184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000" b="1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34055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DA421-6665-9B11-E92E-A95FC3D66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Relationship Diagram (ERD)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411A06-E982-1745-C019-6EAAA0975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700" y="1825625"/>
            <a:ext cx="11455400" cy="4351338"/>
          </a:xfrm>
        </p:spPr>
      </p:pic>
    </p:spTree>
    <p:extLst>
      <p:ext uri="{BB962C8B-B14F-4D97-AF65-F5344CB8AC3E}">
        <p14:creationId xmlns:p14="http://schemas.microsoft.com/office/powerpoint/2010/main" val="404879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6595-6342-455D-F472-813D19203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Fuzzy, Healthy Business</a:t>
            </a:r>
          </a:p>
        </p:txBody>
      </p:sp>
      <p:pic>
        <p:nvPicPr>
          <p:cNvPr id="5" name="Content Placeholder 4" descr="A graph of sales growth&#10;&#10;AI-generated content may be incorrect.">
            <a:extLst>
              <a:ext uri="{FF2B5EF4-FFF2-40B4-BE49-F238E27FC236}">
                <a16:creationId xmlns:a16="http://schemas.microsoft.com/office/drawing/2014/main" id="{C400CDED-52A2-4FBB-1255-BED9218AB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74" y="2693313"/>
            <a:ext cx="7648836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24254F-08B3-1D8A-034C-AB3DC98A9D21}"/>
              </a:ext>
            </a:extLst>
          </p:cNvPr>
          <p:cNvSpPr txBox="1"/>
          <p:nvPr/>
        </p:nvSpPr>
        <p:spPr>
          <a:xfrm>
            <a:off x="830511" y="1369874"/>
            <a:ext cx="108185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Company Has been steadily growing in past three years with adding more value with each new product launch.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Sessions and orders are increasing in each month and 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Sharp growth in conversion rate from ~3% in 2012 to 8.7% in 2015.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B3DD-7AEB-55EF-E9A7-6A74D432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4700" cy="1325563"/>
          </a:xfrm>
        </p:spPr>
        <p:txBody>
          <a:bodyPr/>
          <a:lstStyle/>
          <a:p>
            <a:r>
              <a:rPr lang="en-US" dirty="0"/>
              <a:t>Traffic Source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94BE1B-F415-4B7C-9046-1BE592A42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900" y="3429000"/>
            <a:ext cx="8712200" cy="3429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1348E8-5033-7408-FAC3-479B28FBC05F}"/>
              </a:ext>
            </a:extLst>
          </p:cNvPr>
          <p:cNvSpPr txBox="1"/>
          <p:nvPr/>
        </p:nvSpPr>
        <p:spPr>
          <a:xfrm>
            <a:off x="838200" y="1536700"/>
            <a:ext cx="1109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bulk of sessions are coming from </a:t>
            </a:r>
            <a:r>
              <a:rPr lang="en-US" dirty="0" err="1"/>
              <a:t>Gsearch</a:t>
            </a:r>
            <a:r>
              <a:rPr lang="en-US" dirty="0"/>
              <a:t> with a conversion rate of 6.8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Socialbook</a:t>
            </a:r>
            <a:r>
              <a:rPr lang="en-US" dirty="0"/>
              <a:t> has less conversion rate with low amount of sessions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Bid more on </a:t>
            </a:r>
            <a:r>
              <a:rPr lang="en-US" dirty="0" err="1"/>
              <a:t>bsearch</a:t>
            </a:r>
            <a:r>
              <a:rPr lang="en-US" dirty="0"/>
              <a:t> as the conversion rate is hire here</a:t>
            </a:r>
          </a:p>
        </p:txBody>
      </p:sp>
    </p:spTree>
    <p:extLst>
      <p:ext uri="{BB962C8B-B14F-4D97-AF65-F5344CB8AC3E}">
        <p14:creationId xmlns:p14="http://schemas.microsoft.com/office/powerpoint/2010/main" val="3278749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56EA-89D2-D8AA-75AF-C105500F0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72300" cy="993775"/>
          </a:xfrm>
        </p:spPr>
        <p:txBody>
          <a:bodyPr/>
          <a:lstStyle/>
          <a:p>
            <a:r>
              <a:rPr lang="en-US" dirty="0"/>
              <a:t>YOY growth of product sales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CCAE48-55CA-38BA-CC66-7BED9E34332C}"/>
              </a:ext>
            </a:extLst>
          </p:cNvPr>
          <p:cNvSpPr txBox="1"/>
          <p:nvPr/>
        </p:nvSpPr>
        <p:spPr>
          <a:xfrm>
            <a:off x="1006384" y="1358900"/>
            <a:ext cx="103443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Mr. Fuzzy has consistently been the best-selling product across all years, with its sales doubling from 2013 to 2014.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Love bear has also increased its sales from 2013 to 2014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213496-F458-14AC-26AB-4674CFC21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84" y="3032567"/>
            <a:ext cx="5267094" cy="331036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94260C-B5DA-ED6F-A92E-54FB6841F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2364" y="3076193"/>
            <a:ext cx="5585307" cy="326673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62B4816-48DD-3B6E-228B-F3B7346755A6}"/>
              </a:ext>
            </a:extLst>
          </p:cNvPr>
          <p:cNvSpPr txBox="1"/>
          <p:nvPr/>
        </p:nvSpPr>
        <p:spPr>
          <a:xfrm>
            <a:off x="3183039" y="2667769"/>
            <a:ext cx="706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5349BC-FBE7-0B16-84C1-DEE096816E86}"/>
              </a:ext>
            </a:extLst>
          </p:cNvPr>
          <p:cNvSpPr txBox="1"/>
          <p:nvPr/>
        </p:nvSpPr>
        <p:spPr>
          <a:xfrm>
            <a:off x="8835080" y="2667769"/>
            <a:ext cx="81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2014</a:t>
            </a:r>
          </a:p>
        </p:txBody>
      </p:sp>
    </p:spTree>
    <p:extLst>
      <p:ext uri="{BB962C8B-B14F-4D97-AF65-F5344CB8AC3E}">
        <p14:creationId xmlns:p14="http://schemas.microsoft.com/office/powerpoint/2010/main" val="368238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617B0-1D87-A846-F664-4106CB51C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320"/>
          </a:xfrm>
        </p:spPr>
        <p:txBody>
          <a:bodyPr>
            <a:normAutofit/>
          </a:bodyPr>
          <a:lstStyle/>
          <a:p>
            <a:r>
              <a:rPr lang="en-US" dirty="0"/>
              <a:t>Seasonality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EF41A-EB6B-28FE-0FD7-F1B33E9D7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6901"/>
            <a:ext cx="10515600" cy="34800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CC7FED-C65E-9F3B-C505-7884E91D1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23" y="2834083"/>
            <a:ext cx="9896354" cy="3342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ED56D3-CD73-BC59-D490-A2573F4508CC}"/>
              </a:ext>
            </a:extLst>
          </p:cNvPr>
          <p:cNvSpPr txBox="1"/>
          <p:nvPr/>
        </p:nvSpPr>
        <p:spPr>
          <a:xfrm>
            <a:off x="969484" y="1167788"/>
            <a:ext cx="10384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Love bear is showing seasonality trend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Valentine's Day</a:t>
            </a:r>
          </a:p>
        </p:txBody>
      </p:sp>
    </p:spTree>
    <p:extLst>
      <p:ext uri="{BB962C8B-B14F-4D97-AF65-F5344CB8AC3E}">
        <p14:creationId xmlns:p14="http://schemas.microsoft.com/office/powerpoint/2010/main" val="4160202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2922-B8A2-DAC9-D0E0-E3B744AE3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6B6BB59-4CD1-D3E9-69F6-42818B7FF35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0502164"/>
              </p:ext>
            </p:extLst>
          </p:nvPr>
        </p:nvGraphicFramePr>
        <p:xfrm>
          <a:off x="838200" y="2822575"/>
          <a:ext cx="10515600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543771" imgH="1914525" progId="Excel.Sheet.12">
                  <p:embed/>
                </p:oleObj>
              </mc:Choice>
              <mc:Fallback>
                <p:oleObj name="Worksheet" r:id="rId2" imgW="8543771" imgH="191452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822575"/>
                        <a:ext cx="10515600" cy="235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111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47FE-9CD2-7FDF-7959-E6EE6183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Landing Pages Behavior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B3A4B9-9260-5CE1-ACD8-309B17402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3469510"/>
            <a:ext cx="9690100" cy="31744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EC92BF-809A-97A2-75D6-FAC52AEEE595}"/>
              </a:ext>
            </a:extLst>
          </p:cNvPr>
          <p:cNvSpPr txBox="1"/>
          <p:nvPr/>
        </p:nvSpPr>
        <p:spPr>
          <a:xfrm>
            <a:off x="838200" y="1257300"/>
            <a:ext cx="993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Despite having fewer total sessions (68K), saw_lander_5 has the highest conversion rate (10.17%).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BD839-F544-754B-B3B9-868CD24E582D}"/>
              </a:ext>
            </a:extLst>
          </p:cNvPr>
          <p:cNvSpPr txBox="1"/>
          <p:nvPr/>
        </p:nvSpPr>
        <p:spPr>
          <a:xfrm>
            <a:off x="838200" y="1715184"/>
            <a:ext cx="96901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suggests that users coming from lander_5 are highly motivated and likely close to purchase intent.</a:t>
            </a:r>
          </a:p>
          <a:p>
            <a:endParaRPr lang="en-US" dirty="0"/>
          </a:p>
          <a:p>
            <a:r>
              <a:rPr lang="en-US" dirty="0"/>
              <a:t>Saw homepage and saw_lander_2 have the highest traffic (137K+ sessions), but moderate conversion rates (7.06% and 7.72%).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051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1FF9-566B-E51C-5878-B35092D5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1656F-A093-669B-48B2-9D2CC64B3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925" y="3018622"/>
            <a:ext cx="10417600" cy="369065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E62B55-2753-4205-09C0-42D4D3D95512}"/>
              </a:ext>
            </a:extLst>
          </p:cNvPr>
          <p:cNvSpPr txBox="1"/>
          <p:nvPr/>
        </p:nvSpPr>
        <p:spPr>
          <a:xfrm>
            <a:off x="584200" y="1981200"/>
            <a:ext cx="1076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saw_lander_1 and saw_lander_3 have high bounce rates (53.2%, 50.3%) and low conversion rates (4.5%, 3.4%).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1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2492</TotalTime>
  <Words>465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Google Sans</vt:lpstr>
      <vt:lpstr>Office Theme</vt:lpstr>
      <vt:lpstr>Microsoft Excel Worksheet</vt:lpstr>
      <vt:lpstr>Project: Maven Fuzzy Factory</vt:lpstr>
      <vt:lpstr>Entity Relationship Diagram (ERD)</vt:lpstr>
      <vt:lpstr>Fuzzy, Healthy Business</vt:lpstr>
      <vt:lpstr>Traffic Source</vt:lpstr>
      <vt:lpstr>YOY growth of product sales</vt:lpstr>
      <vt:lpstr>Seasonality trend</vt:lpstr>
      <vt:lpstr>Landing page</vt:lpstr>
      <vt:lpstr>Landing Pages Behavior </vt:lpstr>
      <vt:lpstr>PowerPoint Presentation</vt:lpstr>
      <vt:lpstr>profitability</vt:lpstr>
      <vt:lpstr>Profitability</vt:lpstr>
      <vt:lpstr>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Chaglani</dc:creator>
  <cp:lastModifiedBy>Sagar Chaglani</cp:lastModifiedBy>
  <cp:revision>13</cp:revision>
  <dcterms:created xsi:type="dcterms:W3CDTF">2025-05-14T10:00:39Z</dcterms:created>
  <dcterms:modified xsi:type="dcterms:W3CDTF">2025-05-18T10:40:01Z</dcterms:modified>
</cp:coreProperties>
</file>