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3" r:id="rId3"/>
    <p:sldId id="269" r:id="rId4"/>
    <p:sldId id="260" r:id="rId5"/>
    <p:sldId id="258" r:id="rId6"/>
    <p:sldId id="268" r:id="rId7"/>
    <p:sldId id="276" r:id="rId8"/>
    <p:sldId id="275" r:id="rId9"/>
    <p:sldId id="277" r:id="rId10"/>
    <p:sldId id="280" r:id="rId11"/>
    <p:sldId id="267" r:id="rId12"/>
    <p:sldId id="278" r:id="rId13"/>
    <p:sldId id="279" r:id="rId14"/>
    <p:sldId id="270" r:id="rId15"/>
    <p:sldId id="262" r:id="rId16"/>
    <p:sldId id="273" r:id="rId17"/>
    <p:sldId id="271" r:id="rId18"/>
    <p:sldId id="272" r:id="rId19"/>
    <p:sldId id="274" r:id="rId20"/>
    <p:sldId id="265" r:id="rId21"/>
    <p:sldId id="266" r:id="rId22"/>
    <p:sldId id="263" r:id="rId23"/>
    <p:sldId id="282" r:id="rId24"/>
    <p:sldId id="264"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B83A8-9CDC-40F9-AE71-B0CFE6F3FAC5}" v="8" dt="2020-02-14T13:55:42.119"/>
    <p1510:client id="{09FAC616-B1B7-4E16-9F95-D00E8A52D1CA}" v="1310" dt="2020-02-07T22:42:41.794"/>
    <p1510:client id="{1CC40BA5-6826-48E4-9642-0E6616467217}" v="4" dt="2020-02-07T22:54:10.630"/>
    <p1510:client id="{B1AA97AB-2DCD-457F-9EE5-4886B7C85747}" v="1949" dt="2020-02-07T21:03:49.426"/>
    <p1510:client id="{B8B76608-A6DD-4497-9986-1F88E54B1EA8}" v="7" dt="2020-02-14T13:56:18.160"/>
    <p1510:client id="{C0B914B8-3540-44FA-BA52-8A1C5A1020EE}" v="149" dt="2020-02-14T13:54:06.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ccount.shodan.i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log.shodan.io/" TargetMode="External"/><Relationship Id="rId2" Type="http://schemas.openxmlformats.org/officeDocument/2006/relationships/hyperlink" Target="https://help.shodan.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elp.shodan.io/" TargetMode="External"/><Relationship Id="rId2" Type="http://schemas.openxmlformats.org/officeDocument/2006/relationships/hyperlink" Target="https://www.shodan.io/" TargetMode="External"/><Relationship Id="rId1" Type="http://schemas.openxmlformats.org/officeDocument/2006/relationships/slideLayout" Target="../slideLayouts/slideLayout2.xml"/><Relationship Id="rId6" Type="http://schemas.openxmlformats.org/officeDocument/2006/relationships/hyperlink" Target="https://www.defcon.org/images/defcon-18/dc-18-presentations/Schearer/DEFCON-18-Schearer-SHODAN.pdf" TargetMode="External"/><Relationship Id="rId5" Type="http://schemas.openxmlformats.org/officeDocument/2006/relationships/hyperlink" Target="https://blog.watchpointdata.com/shodan-demonstrates-why-closing-unused-iot-ports-is-critical-to-cyber-security" TargetMode="External"/><Relationship Id="rId4" Type="http://schemas.openxmlformats.org/officeDocument/2006/relationships/hyperlink" Target="https://www.manufacturing.net/industry40/article/13057461/shutting-the-door-on-shod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651307" y="640081"/>
            <a:ext cx="3377183" cy="6012149"/>
          </a:xfrm>
          <a:noFill/>
        </p:spPr>
        <p:txBody>
          <a:bodyPr vert="horz" lIns="91440" tIns="45720" rIns="91440" bIns="45720" rtlCol="0" anchor="b">
            <a:normAutofit/>
          </a:bodyPr>
          <a:lstStyle/>
          <a:p>
            <a:br>
              <a:rPr lang="en-US" sz="3100" b="1" kern="1200" dirty="0"/>
            </a:br>
            <a:r>
              <a:rPr lang="en-US" sz="3200" b="1" kern="1200" dirty="0">
                <a:solidFill>
                  <a:schemeClr val="bg1"/>
                </a:solidFill>
                <a:latin typeface="+mj-lt"/>
                <a:ea typeface="+mj-ea"/>
                <a:cs typeface="+mj-cs"/>
              </a:rPr>
              <a:t>#Introduction to Shodan.io</a:t>
            </a:r>
            <a:br>
              <a:rPr lang="en-US" sz="3100" b="1" kern="1200" dirty="0"/>
            </a:br>
            <a:br>
              <a:rPr lang="en-US" sz="3100" b="1" kern="1200" dirty="0"/>
            </a:br>
            <a:br>
              <a:rPr lang="en-US" sz="3100" b="1" dirty="0"/>
            </a:br>
            <a:br>
              <a:rPr lang="en-US" sz="3100" b="1" dirty="0"/>
            </a:br>
            <a:r>
              <a:rPr lang="en-US" sz="2400" b="1" kern="1200" dirty="0">
                <a:solidFill>
                  <a:schemeClr val="bg1"/>
                </a:solidFill>
                <a:latin typeface="+mj-lt"/>
                <a:ea typeface="+mj-ea"/>
                <a:cs typeface="+mj-cs"/>
              </a:rPr>
              <a:t>Sagar </a:t>
            </a:r>
            <a:r>
              <a:rPr lang="en-US" sz="2400" b="1" kern="1200" dirty="0" err="1">
                <a:solidFill>
                  <a:schemeClr val="bg1"/>
                </a:solidFill>
                <a:latin typeface="+mj-lt"/>
                <a:ea typeface="+mj-ea"/>
                <a:cs typeface="+mj-cs"/>
              </a:rPr>
              <a:t>Chhatrala</a:t>
            </a:r>
            <a:r>
              <a:rPr lang="en-US" sz="2400" b="1" kern="1200" dirty="0">
                <a:solidFill>
                  <a:schemeClr val="bg1"/>
                </a:solidFill>
                <a:latin typeface="+mj-lt"/>
                <a:ea typeface="+mj-ea"/>
                <a:cs typeface="+mj-cs"/>
              </a:rPr>
              <a:t> </a:t>
            </a:r>
            <a:br>
              <a:rPr lang="en-US" sz="2400" b="1" kern="1200" dirty="0"/>
            </a:br>
            <a:r>
              <a:rPr lang="en-US" sz="2400" kern="1200" dirty="0">
                <a:solidFill>
                  <a:schemeClr val="bg1"/>
                </a:solidFill>
                <a:latin typeface="+mj-lt"/>
                <a:ea typeface="+mj-ea"/>
                <a:cs typeface="+mj-cs"/>
              </a:rPr>
              <a:t>@</a:t>
            </a:r>
            <a:r>
              <a:rPr lang="en-US" sz="2400" kern="1200" dirty="0" err="1">
                <a:solidFill>
                  <a:schemeClr val="bg1"/>
                </a:solidFill>
                <a:latin typeface="+mj-lt"/>
                <a:ea typeface="+mj-ea"/>
                <a:cs typeface="+mj-cs"/>
              </a:rPr>
              <a:t>sschhatrala</a:t>
            </a:r>
            <a:br>
              <a:rPr lang="en-US" sz="3100" b="1" kern="1200" dirty="0"/>
            </a:br>
            <a:br>
              <a:rPr lang="en-US" sz="3100" kern="1200" dirty="0"/>
            </a:br>
            <a:endParaRPr lang="en-US" sz="3100" kern="1200">
              <a:solidFill>
                <a:schemeClr val="bg1"/>
              </a:solidFill>
              <a:latin typeface="+mj-lt"/>
              <a:ea typeface="+mj-ea"/>
              <a:cs typeface="+mj-cs"/>
            </a:endParaRPr>
          </a:p>
          <a:p>
            <a:endParaRPr lang="en-US" sz="3100" kern="1200">
              <a:solidFill>
                <a:schemeClr val="bg1"/>
              </a:solidFill>
              <a:latin typeface="+mj-lt"/>
              <a:ea typeface="+mj-ea"/>
              <a:cs typeface="+mj-cs"/>
            </a:endParaRPr>
          </a:p>
        </p:txBody>
      </p:sp>
      <p:pic>
        <p:nvPicPr>
          <p:cNvPr id="6" name="Picture 6" descr="A picture containing table&#10;&#10;Description generated with very high confidence">
            <a:extLst>
              <a:ext uri="{FF2B5EF4-FFF2-40B4-BE49-F238E27FC236}">
                <a16:creationId xmlns:a16="http://schemas.microsoft.com/office/drawing/2014/main" id="{FFDE95AA-5971-4CAA-A6D7-5E76F47B8E5A}"/>
              </a:ext>
            </a:extLst>
          </p:cNvPr>
          <p:cNvPicPr>
            <a:picLocks noChangeAspect="1"/>
          </p:cNvPicPr>
          <p:nvPr/>
        </p:nvPicPr>
        <p:blipFill>
          <a:blip r:embed="rId2"/>
          <a:stretch>
            <a:fillRect/>
          </a:stretch>
        </p:blipFill>
        <p:spPr>
          <a:xfrm>
            <a:off x="5195454" y="1871666"/>
            <a:ext cx="6356465" cy="3114667"/>
          </a:xfrm>
          <a:prstGeom prst="rect">
            <a:avLst/>
          </a:prstGeom>
        </p:spPr>
      </p:pic>
    </p:spTree>
    <p:extLst>
      <p:ext uri="{BB962C8B-B14F-4D97-AF65-F5344CB8AC3E}">
        <p14:creationId xmlns:p14="http://schemas.microsoft.com/office/powerpoint/2010/main" val="31796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7302403" cy="1009232"/>
          </a:xfrm>
        </p:spPr>
        <p:txBody>
          <a:bodyPr>
            <a:normAutofit/>
          </a:bodyPr>
          <a:lstStyle/>
          <a:p>
            <a:r>
              <a:rPr lang="en-US" sz="2400" b="1" dirty="0">
                <a:solidFill>
                  <a:srgbClr val="00B050"/>
                </a:solidFill>
                <a:latin typeface="Consolas"/>
              </a:rPr>
              <a:t>Default Search includes</a:t>
            </a:r>
            <a:br>
              <a:rPr lang="en-US" sz="1400" dirty="0">
                <a:latin typeface="Consolas"/>
              </a:rPr>
            </a:br>
            <a:r>
              <a:rPr lang="en-US" sz="1400" dirty="0">
                <a:solidFill>
                  <a:srgbClr val="FFFFFF"/>
                </a:solidFill>
                <a:latin typeface="Consolas"/>
              </a:rPr>
              <a:t>________________________________________</a:t>
            </a:r>
            <a:endParaRPr lang="en-US" dirty="0">
              <a:cs typeface="Calibri Light"/>
            </a:endParaRP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5130047"/>
          </a:xfrm>
        </p:spPr>
        <p:txBody>
          <a:bodyPr vert="horz" lIns="91440" tIns="45720" rIns="91440" bIns="45720" rtlCol="0" anchor="t">
            <a:normAutofit/>
          </a:bodyPr>
          <a:lstStyle/>
          <a:p>
            <a:pPr algn="just">
              <a:buFont typeface="Courier New" panose="020B0604020202020204" pitchFamily="34" charset="0"/>
              <a:buChar char="o"/>
            </a:pPr>
            <a:r>
              <a:rPr lang="en-US" sz="2000" dirty="0">
                <a:latin typeface="Comic Sans MS"/>
                <a:ea typeface="+mn-lt"/>
                <a:cs typeface="+mn-lt"/>
              </a:rPr>
              <a:t>The Shodan documentation doesn't disclose exactly what protocol data is used in the default search, but empirical analysis indicates that it includes at least the following:</a:t>
            </a:r>
            <a:endParaRPr lang="en-US" sz="2000" dirty="0">
              <a:solidFill>
                <a:srgbClr val="FFFFFF"/>
              </a:solidFill>
              <a:latin typeface="Comic Sans MS"/>
              <a:ea typeface="+mn-lt"/>
              <a:cs typeface="+mn-lt"/>
            </a:endParaRPr>
          </a:p>
          <a:p>
            <a:pPr lvl="1" algn="just"/>
            <a:r>
              <a:rPr lang="en-US" sz="2000" dirty="0">
                <a:latin typeface="Comic Sans MS"/>
                <a:ea typeface="+mn-lt"/>
                <a:cs typeface="+mn-lt"/>
              </a:rPr>
              <a:t>HTTP header information</a:t>
            </a:r>
            <a:endParaRPr lang="en-US" sz="2000">
              <a:solidFill>
                <a:srgbClr val="FFFFFF"/>
              </a:solidFill>
              <a:latin typeface="Comic Sans MS"/>
              <a:ea typeface="+mn-lt"/>
              <a:cs typeface="+mn-lt"/>
            </a:endParaRPr>
          </a:p>
          <a:p>
            <a:pPr lvl="1" algn="just"/>
            <a:r>
              <a:rPr lang="en-US" sz="2000" dirty="0">
                <a:latin typeface="Comic Sans MS"/>
                <a:ea typeface="+mn-lt"/>
                <a:cs typeface="+mn-lt"/>
              </a:rPr>
              <a:t>HTTPS header and certificate information</a:t>
            </a:r>
            <a:endParaRPr lang="en-US" sz="2000">
              <a:latin typeface="Comic Sans MS"/>
              <a:cs typeface="Calibri"/>
            </a:endParaRPr>
          </a:p>
          <a:p>
            <a:pPr lvl="1" algn="just"/>
            <a:r>
              <a:rPr lang="en-US" sz="2000" dirty="0">
                <a:latin typeface="Comic Sans MS"/>
                <a:ea typeface="+mn-lt"/>
                <a:cs typeface="+mn-lt"/>
              </a:rPr>
              <a:t>Several gaming server banners (Steam's A2S, Minecraft, and more)</a:t>
            </a:r>
            <a:endParaRPr lang="en-US" sz="2000">
              <a:latin typeface="Comic Sans MS"/>
              <a:cs typeface="Calibri"/>
            </a:endParaRPr>
          </a:p>
          <a:p>
            <a:pPr lvl="1" algn="just"/>
            <a:r>
              <a:rPr lang="en-US" sz="2000" dirty="0">
                <a:latin typeface="Comic Sans MS"/>
                <a:ea typeface="+mn-lt"/>
                <a:cs typeface="+mn-lt"/>
              </a:rPr>
              <a:t>FTP banners</a:t>
            </a:r>
            <a:endParaRPr lang="en-US" sz="2000">
              <a:latin typeface="Comic Sans MS"/>
              <a:cs typeface="Calibri"/>
            </a:endParaRPr>
          </a:p>
          <a:p>
            <a:pPr lvl="1" algn="just"/>
            <a:r>
              <a:rPr lang="en-US" sz="2000" dirty="0">
                <a:latin typeface="Comic Sans MS"/>
                <a:ea typeface="+mn-lt"/>
                <a:cs typeface="+mn-lt"/>
              </a:rPr>
              <a:t>NetBIOS server banner</a:t>
            </a:r>
            <a:endParaRPr lang="en-US" sz="2000">
              <a:latin typeface="Comic Sans MS"/>
              <a:cs typeface="Calibri"/>
            </a:endParaRPr>
          </a:p>
          <a:p>
            <a:pPr lvl="1" algn="just"/>
            <a:r>
              <a:rPr lang="en-US" sz="2000" dirty="0">
                <a:latin typeface="Comic Sans MS"/>
                <a:ea typeface="+mn-lt"/>
                <a:cs typeface="+mn-lt"/>
              </a:rPr>
              <a:t>SSH header and server key data</a:t>
            </a:r>
            <a:endParaRPr lang="en-US" sz="2000">
              <a:latin typeface="Comic Sans MS"/>
              <a:cs typeface="Calibri"/>
            </a:endParaRPr>
          </a:p>
          <a:p>
            <a:pPr lvl="1" algn="just"/>
            <a:r>
              <a:rPr lang="en-US" sz="2000" dirty="0">
                <a:latin typeface="Comic Sans MS"/>
                <a:ea typeface="+mn-lt"/>
                <a:cs typeface="+mn-lt"/>
              </a:rPr>
              <a:t>Telnet banner</a:t>
            </a:r>
            <a:endParaRPr lang="en-US" sz="2000">
              <a:latin typeface="Comic Sans MS"/>
              <a:cs typeface="Calibri"/>
            </a:endParaRPr>
          </a:p>
          <a:p>
            <a:pPr lvl="1" algn="just"/>
            <a:r>
              <a:rPr lang="en-US" sz="2000" dirty="0">
                <a:latin typeface="Comic Sans MS"/>
                <a:ea typeface="+mn-lt"/>
                <a:cs typeface="+mn-lt"/>
              </a:rPr>
              <a:t>SMTP banner</a:t>
            </a:r>
            <a:endParaRPr lang="en-US" sz="2000">
              <a:latin typeface="Comic Sans MS"/>
              <a:cs typeface="Calibri"/>
            </a:endParaRPr>
          </a:p>
          <a:p>
            <a:pPr lvl="1" algn="just"/>
            <a:r>
              <a:rPr lang="en-US" sz="2000" dirty="0">
                <a:latin typeface="Comic Sans MS"/>
                <a:ea typeface="+mn-lt"/>
                <a:cs typeface="+mn-lt"/>
              </a:rPr>
              <a:t>NTP banner</a:t>
            </a:r>
            <a:endParaRPr lang="en-US" sz="2000">
              <a:latin typeface="Comic Sans MS"/>
              <a:cs typeface="Calibri"/>
            </a:endParaRPr>
          </a:p>
          <a:p>
            <a:pPr lvl="1" algn="just"/>
            <a:r>
              <a:rPr lang="en-US" sz="2000" dirty="0">
                <a:latin typeface="Comic Sans MS"/>
                <a:ea typeface="+mn-lt"/>
                <a:cs typeface="+mn-lt"/>
              </a:rPr>
              <a:t>SIP/VoIP banner</a:t>
            </a:r>
            <a:endParaRPr lang="en-US" sz="2000">
              <a:latin typeface="Comic Sans MS"/>
              <a:cs typeface="Calibri"/>
            </a:endParaRPr>
          </a:p>
          <a:p>
            <a:pPr lvl="1" algn="just"/>
            <a:r>
              <a:rPr lang="en-US" sz="2000" dirty="0">
                <a:latin typeface="Comic Sans MS"/>
                <a:ea typeface="+mn-lt"/>
                <a:cs typeface="+mn-lt"/>
              </a:rPr>
              <a:t>DNS server configuration settings</a:t>
            </a:r>
            <a:endParaRPr lang="en-US" sz="2000">
              <a:latin typeface="Comic Sans MS"/>
              <a:cs typeface="Calibri"/>
            </a:endParaRPr>
          </a:p>
          <a:p>
            <a:pPr lvl="1" algn="just"/>
            <a:r>
              <a:rPr lang="en-US" sz="2000" dirty="0">
                <a:latin typeface="Comic Sans MS"/>
                <a:ea typeface="+mn-lt"/>
                <a:cs typeface="+mn-lt"/>
              </a:rPr>
              <a:t>And more!</a:t>
            </a:r>
            <a:endParaRPr lang="en-US" sz="2000">
              <a:latin typeface="Comic Sans MS"/>
              <a:cs typeface="Calibri"/>
            </a:endParaRPr>
          </a:p>
          <a:p>
            <a:pPr algn="just"/>
            <a:endParaRPr lang="en-US" sz="2000" dirty="0">
              <a:solidFill>
                <a:srgbClr val="FFFFFF"/>
              </a:solidFill>
              <a:ea typeface="+mn-lt"/>
              <a:cs typeface="+mn-lt"/>
            </a:endParaRPr>
          </a:p>
          <a:p>
            <a:pPr marL="342900" indent="-342900">
              <a:buFont typeface="Courier New" panose="020B0604020202020204" pitchFamily="34" charset="0"/>
              <a:buChar char="o"/>
            </a:pPr>
            <a:endParaRPr lang="en-US" sz="2000" dirty="0">
              <a:solidFill>
                <a:srgbClr val="FFFFFF"/>
              </a:solidFill>
              <a:latin typeface="Consolas"/>
              <a:ea typeface="+mn-lt"/>
              <a:cs typeface="+mn-lt"/>
            </a:endParaRPr>
          </a:p>
          <a:p>
            <a:pPr algn="just"/>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271102601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848811"/>
          </a:xfrm>
        </p:spPr>
        <p:txBody>
          <a:bodyPr>
            <a:normAutofit/>
          </a:bodyPr>
          <a:lstStyle/>
          <a:p>
            <a:r>
              <a:rPr lang="en-US" sz="2400" b="1" dirty="0">
                <a:solidFill>
                  <a:srgbClr val="00B050"/>
                </a:solidFill>
                <a:latin typeface="Consolas"/>
              </a:rPr>
              <a:t>Shodan search filter</a:t>
            </a:r>
            <a:r>
              <a:rPr lang="en-US" sz="2400" dirty="0">
                <a:solidFill>
                  <a:srgbClr val="00B050"/>
                </a:solidFill>
                <a:latin typeface="Consolas"/>
              </a:rPr>
              <a:t>s</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895217" y="1397835"/>
            <a:ext cx="11230607" cy="5170153"/>
          </a:xfrm>
        </p:spPr>
        <p:txBody>
          <a:bodyPr vert="horz" lIns="91440" tIns="45720" rIns="91440" bIns="45720" rtlCol="0" anchor="t">
            <a:normAutofit lnSpcReduction="10000"/>
          </a:bodyPr>
          <a:lstStyle/>
          <a:p>
            <a:pPr>
              <a:buFont typeface="Courier New" panose="020B0604020202020204" pitchFamily="34" charset="0"/>
              <a:buChar char="o"/>
            </a:pPr>
            <a:r>
              <a:rPr lang="en-US" sz="2000" dirty="0">
                <a:solidFill>
                  <a:srgbClr val="FFFFFF"/>
                </a:solidFill>
                <a:latin typeface="Comic Sans MS"/>
                <a:cs typeface="Calibri"/>
              </a:rPr>
              <a:t>Format of the </a:t>
            </a:r>
            <a:r>
              <a:rPr lang="en-US" sz="2000" dirty="0" err="1">
                <a:solidFill>
                  <a:srgbClr val="FFFFFF"/>
                </a:solidFill>
                <a:latin typeface="Comic Sans MS"/>
                <a:cs typeface="Calibri"/>
              </a:rPr>
              <a:t>enterign</a:t>
            </a:r>
            <a:r>
              <a:rPr lang="en-US" sz="2000" dirty="0">
                <a:solidFill>
                  <a:srgbClr val="FFFFFF"/>
                </a:solidFill>
                <a:latin typeface="Comic Sans MS"/>
                <a:cs typeface="Calibri"/>
              </a:rPr>
              <a:t> filter is </a:t>
            </a:r>
            <a:endParaRPr lang="en-US" dirty="0">
              <a:cs typeface="Calibri" panose="020F0502020204030204"/>
            </a:endParaRPr>
          </a:p>
          <a:p>
            <a:pPr lvl="1"/>
            <a:r>
              <a:rPr lang="en-US" sz="2000" dirty="0" err="1">
                <a:highlight>
                  <a:srgbClr val="000000"/>
                </a:highlight>
                <a:latin typeface="Comic Sans MS"/>
                <a:ea typeface="+mn-lt"/>
                <a:cs typeface="+mn-lt"/>
              </a:rPr>
              <a:t>filtername:</a:t>
            </a:r>
            <a:r>
              <a:rPr lang="en-US" sz="2000" dirty="0" err="1">
                <a:highlight>
                  <a:srgbClr val="FF0000"/>
                </a:highlight>
                <a:latin typeface="Comic Sans MS"/>
                <a:ea typeface="+mn-lt"/>
                <a:cs typeface="+mn-lt"/>
              </a:rPr>
              <a:t>value</a:t>
            </a:r>
            <a:endParaRPr lang="en-US" sz="2000" dirty="0" err="1">
              <a:highlight>
                <a:srgbClr val="FF0000"/>
              </a:highlight>
              <a:ea typeface="+mn-lt"/>
              <a:cs typeface="+mn-lt"/>
            </a:endParaRPr>
          </a:p>
          <a:p>
            <a:pPr lvl="1">
              <a:buFont typeface="Arial"/>
              <a:buChar char="•"/>
            </a:pPr>
            <a:r>
              <a:rPr lang="en-US" sz="2000" b="1" dirty="0">
                <a:solidFill>
                  <a:srgbClr val="FF0000"/>
                </a:solidFill>
                <a:highlight>
                  <a:srgbClr val="000000"/>
                </a:highlight>
                <a:latin typeface="Comic Sans MS"/>
                <a:ea typeface="+mn-lt"/>
                <a:cs typeface="+mn-lt"/>
              </a:rPr>
              <a:t>Important:</a:t>
            </a:r>
            <a:r>
              <a:rPr lang="en-US" sz="2000" dirty="0">
                <a:latin typeface="Comic Sans MS"/>
                <a:ea typeface="+mn-lt"/>
                <a:cs typeface="+mn-lt"/>
              </a:rPr>
              <a:t> There is </a:t>
            </a:r>
            <a:r>
              <a:rPr lang="en-US" sz="2000" b="1" dirty="0">
                <a:solidFill>
                  <a:srgbClr val="FF0000"/>
                </a:solidFill>
                <a:latin typeface="Comic Sans MS"/>
                <a:ea typeface="+mn-lt"/>
                <a:cs typeface="+mn-lt"/>
              </a:rPr>
              <a:t>no space</a:t>
            </a:r>
            <a:r>
              <a:rPr lang="en-US" sz="2000" dirty="0">
                <a:latin typeface="Comic Sans MS"/>
                <a:ea typeface="+mn-lt"/>
                <a:cs typeface="+mn-lt"/>
              </a:rPr>
              <a:t> between the colon </a:t>
            </a:r>
            <a:r>
              <a:rPr lang="en-US" sz="2000" b="1" dirty="0">
                <a:solidFill>
                  <a:srgbClr val="FF0000"/>
                </a:solidFill>
                <a:latin typeface="Comic Sans MS"/>
                <a:ea typeface="+mn-lt"/>
                <a:cs typeface="+mn-lt"/>
              </a:rPr>
              <a:t>“:”</a:t>
            </a:r>
            <a:r>
              <a:rPr lang="en-US" sz="2000" dirty="0">
                <a:latin typeface="Comic Sans MS"/>
                <a:ea typeface="+mn-lt"/>
                <a:cs typeface="+mn-lt"/>
              </a:rPr>
              <a:t> and the value.</a:t>
            </a:r>
            <a:endParaRPr lang="en-US" sz="2000" dirty="0">
              <a:cs typeface="Calibri" panose="020F0502020204030204"/>
            </a:endParaRPr>
          </a:p>
          <a:p>
            <a:pPr>
              <a:buFont typeface="Courier New" panose="020B0604020202020204" pitchFamily="34" charset="0"/>
              <a:buChar char="o"/>
            </a:pPr>
            <a:r>
              <a:rPr lang="en-US" sz="2000" dirty="0">
                <a:latin typeface="Comic Sans MS"/>
                <a:ea typeface="+mn-lt"/>
                <a:cs typeface="+mn-lt"/>
              </a:rPr>
              <a:t>Here are the basic search filters you can use:</a:t>
            </a:r>
            <a:endParaRPr lang="en-US" sz="2000" dirty="0">
              <a:ea typeface="+mn-lt"/>
              <a:cs typeface="+mn-lt"/>
            </a:endParaRPr>
          </a:p>
          <a:p>
            <a:pPr lvl="1"/>
            <a:r>
              <a:rPr lang="en-US" sz="2000" b="1" dirty="0">
                <a:highlight>
                  <a:srgbClr val="000000"/>
                </a:highlight>
                <a:latin typeface="Comic Sans MS"/>
                <a:ea typeface="+mn-lt"/>
                <a:cs typeface="+mn-lt"/>
              </a:rPr>
              <a:t>city</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find devices in a particular city</a:t>
            </a:r>
            <a:endParaRPr lang="en-US" sz="2000" dirty="0">
              <a:ea typeface="+mn-lt"/>
              <a:cs typeface="+mn-lt"/>
            </a:endParaRPr>
          </a:p>
          <a:p>
            <a:pPr lvl="1"/>
            <a:r>
              <a:rPr lang="en-US" sz="2000" b="1" dirty="0">
                <a:highlight>
                  <a:srgbClr val="000000"/>
                </a:highlight>
                <a:latin typeface="Comic Sans MS"/>
                <a:ea typeface="+mn-lt"/>
                <a:cs typeface="+mn-lt"/>
              </a:rPr>
              <a:t>country</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find devices in a particular country</a:t>
            </a:r>
            <a:endParaRPr lang="en-US" sz="2000" dirty="0">
              <a:ea typeface="+mn-lt"/>
              <a:cs typeface="+mn-lt"/>
            </a:endParaRPr>
          </a:p>
          <a:p>
            <a:pPr lvl="1"/>
            <a:r>
              <a:rPr lang="en-US" sz="2000" b="1" dirty="0">
                <a:highlight>
                  <a:srgbClr val="000000"/>
                </a:highlight>
                <a:latin typeface="Comic Sans MS"/>
                <a:ea typeface="+mn-lt"/>
                <a:cs typeface="+mn-lt"/>
              </a:rPr>
              <a:t>geo</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you can pass it coordinates</a:t>
            </a:r>
            <a:endParaRPr lang="en-US" sz="2000" dirty="0">
              <a:ea typeface="+mn-lt"/>
              <a:cs typeface="+mn-lt"/>
            </a:endParaRPr>
          </a:p>
          <a:p>
            <a:pPr lvl="1"/>
            <a:r>
              <a:rPr lang="en-US" sz="2000" b="1" dirty="0">
                <a:highlight>
                  <a:srgbClr val="000000"/>
                </a:highlight>
                <a:latin typeface="Comic Sans MS"/>
                <a:ea typeface="+mn-lt"/>
                <a:cs typeface="+mn-lt"/>
              </a:rPr>
              <a:t>hostname</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find values that match the hostname</a:t>
            </a:r>
            <a:endParaRPr lang="en-US" sz="2000" dirty="0">
              <a:ea typeface="+mn-lt"/>
              <a:cs typeface="+mn-lt"/>
            </a:endParaRPr>
          </a:p>
          <a:p>
            <a:pPr lvl="1"/>
            <a:r>
              <a:rPr lang="en-US" sz="2000" b="1" dirty="0">
                <a:highlight>
                  <a:srgbClr val="000000"/>
                </a:highlight>
                <a:latin typeface="Comic Sans MS"/>
                <a:ea typeface="+mn-lt"/>
                <a:cs typeface="+mn-lt"/>
              </a:rPr>
              <a:t>net</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search based on an IP or /x CIDR</a:t>
            </a:r>
            <a:endParaRPr lang="en-US" sz="2000" dirty="0">
              <a:ea typeface="+mn-lt"/>
              <a:cs typeface="+mn-lt"/>
            </a:endParaRPr>
          </a:p>
          <a:p>
            <a:pPr lvl="1"/>
            <a:r>
              <a:rPr lang="en-US" sz="2000" b="1" dirty="0" err="1">
                <a:highlight>
                  <a:srgbClr val="000000"/>
                </a:highlight>
                <a:latin typeface="Comic Sans MS"/>
                <a:ea typeface="+mn-lt"/>
                <a:cs typeface="+mn-lt"/>
              </a:rPr>
              <a:t>os</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search based on operating system</a:t>
            </a:r>
            <a:endParaRPr lang="en-US" sz="2000" dirty="0">
              <a:ea typeface="+mn-lt"/>
              <a:cs typeface="+mn-lt"/>
            </a:endParaRPr>
          </a:p>
          <a:p>
            <a:pPr lvl="1"/>
            <a:r>
              <a:rPr lang="en-US" sz="2000" b="1" dirty="0">
                <a:highlight>
                  <a:srgbClr val="000000"/>
                </a:highlight>
                <a:latin typeface="Comic Sans MS"/>
                <a:ea typeface="+mn-lt"/>
                <a:cs typeface="+mn-lt"/>
              </a:rPr>
              <a:t>port</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find particular ports that are open</a:t>
            </a:r>
            <a:endParaRPr lang="en-US" sz="2000" dirty="0">
              <a:ea typeface="+mn-lt"/>
              <a:cs typeface="+mn-lt"/>
            </a:endParaRPr>
          </a:p>
          <a:p>
            <a:pPr lvl="1"/>
            <a:r>
              <a:rPr lang="en-US" sz="2000" b="1" dirty="0">
                <a:highlight>
                  <a:srgbClr val="000000"/>
                </a:highlight>
                <a:latin typeface="Comic Sans MS"/>
                <a:ea typeface="+mn-lt"/>
                <a:cs typeface="+mn-lt"/>
              </a:rPr>
              <a:t>before/after</a:t>
            </a:r>
            <a:r>
              <a:rPr lang="en-US" sz="2000" dirty="0">
                <a:highlight>
                  <a:srgbClr val="000000"/>
                </a:highlight>
                <a:latin typeface="Comic Sans MS"/>
                <a:ea typeface="+mn-lt"/>
                <a:cs typeface="+mn-lt"/>
              </a:rPr>
              <a:t>: </a:t>
            </a:r>
            <a:r>
              <a:rPr lang="en-US" sz="2000" dirty="0">
                <a:highlight>
                  <a:srgbClr val="FF0000"/>
                </a:highlight>
                <a:latin typeface="Comic Sans MS"/>
                <a:ea typeface="+mn-lt"/>
                <a:cs typeface="+mn-lt"/>
              </a:rPr>
              <a:t>find results within a timeframe</a:t>
            </a:r>
            <a:endParaRPr lang="en-US" sz="2000" dirty="0">
              <a:ea typeface="+mn-lt"/>
              <a:cs typeface="+mn-lt"/>
            </a:endParaRPr>
          </a:p>
          <a:p>
            <a:pPr>
              <a:buFont typeface="Courier New" panose="020B0604020202020204" pitchFamily="34" charset="0"/>
              <a:buChar char="o"/>
            </a:pPr>
            <a:r>
              <a:rPr lang="en-US" sz="2000" dirty="0">
                <a:latin typeface="Comic Sans MS"/>
                <a:ea typeface="+mn-lt"/>
                <a:cs typeface="+mn-lt"/>
              </a:rPr>
              <a:t>Advanced Integration:</a:t>
            </a:r>
          </a:p>
          <a:p>
            <a:pPr lvl="1"/>
            <a:r>
              <a:rPr lang="en-US" sz="2000" dirty="0">
                <a:latin typeface="Comic Sans MS"/>
                <a:ea typeface="+mn-lt"/>
                <a:cs typeface="+mn-lt"/>
              </a:rPr>
              <a:t>Metasploit </a:t>
            </a:r>
            <a:r>
              <a:rPr lang="en-US" sz="2000" dirty="0" err="1">
                <a:latin typeface="Comic Sans MS"/>
                <a:ea typeface="+mn-lt"/>
                <a:cs typeface="+mn-lt"/>
              </a:rPr>
              <a:t>shodan</a:t>
            </a:r>
            <a:r>
              <a:rPr lang="en-US" sz="2000" dirty="0">
                <a:latin typeface="Comic Sans MS"/>
                <a:ea typeface="+mn-lt"/>
                <a:cs typeface="+mn-lt"/>
              </a:rPr>
              <a:t> module</a:t>
            </a:r>
          </a:p>
          <a:p>
            <a:pPr lvl="1"/>
            <a:r>
              <a:rPr lang="en-US" sz="2000" dirty="0" err="1">
                <a:solidFill>
                  <a:srgbClr val="FFFFFF"/>
                </a:solidFill>
                <a:latin typeface="Comic Sans MS"/>
                <a:cs typeface="Calibri"/>
              </a:rPr>
              <a:t>Maltego</a:t>
            </a:r>
            <a:endParaRPr lang="en-US" sz="2000">
              <a:solidFill>
                <a:srgbClr val="FFFFFF"/>
              </a:solidFill>
              <a:latin typeface="Comic Sans MS"/>
              <a:cs typeface="Calibri"/>
            </a:endParaRPr>
          </a:p>
          <a:p>
            <a:pPr lvl="1"/>
            <a:r>
              <a:rPr lang="en-US" sz="2000" dirty="0">
                <a:solidFill>
                  <a:srgbClr val="FFFFFF"/>
                </a:solidFill>
                <a:latin typeface="Comic Sans MS"/>
                <a:cs typeface="Calibri"/>
              </a:rPr>
              <a:t>Geolocation mapping via </a:t>
            </a:r>
            <a:r>
              <a:rPr lang="en-US" sz="2000" dirty="0">
                <a:ea typeface="+mn-lt"/>
                <a:cs typeface="+mn-lt"/>
              </a:rPr>
              <a:t>https://maps.shodan.io</a:t>
            </a:r>
            <a:endParaRPr lang="en-US" sz="2000" dirty="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mic Sans MS"/>
              <a:cs typeface="Calibri"/>
            </a:endParaRPr>
          </a:p>
          <a:p>
            <a:pPr marL="800100" lvl="1" indent="-342900">
              <a:buFont typeface="Courier New" panose="020B0604020202020204" pitchFamily="34" charset="0"/>
              <a:buChar char="o"/>
            </a:pPr>
            <a:endParaRPr lang="en-US" sz="1800" dirty="0">
              <a:solidFill>
                <a:srgbClr val="FFFFFF"/>
              </a:solidFill>
              <a:latin typeface="Comic Sans MS"/>
              <a:cs typeface="Calibri"/>
            </a:endParaRPr>
          </a:p>
          <a:p>
            <a:pPr marL="800100" lvl="1" indent="-342900">
              <a:buFont typeface="Courier New" panose="020B0604020202020204" pitchFamily="34" charset="0"/>
              <a:buChar char="o"/>
            </a:pPr>
            <a:endParaRPr lang="en-US" sz="1800" dirty="0">
              <a:solidFill>
                <a:srgbClr val="FFFFFF"/>
              </a:solidFill>
              <a:latin typeface="Comic Sans MS"/>
              <a:cs typeface="Calibri"/>
            </a:endParaRPr>
          </a:p>
          <a:p>
            <a:pPr marL="342900" indent="-342900">
              <a:buFont typeface="Courier New" panose="020B0604020202020204" pitchFamily="34" charset="0"/>
              <a:buChar char="o"/>
            </a:pPr>
            <a:endParaRPr lang="en-US" sz="200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40032863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Example: </a:t>
            </a:r>
            <a:r>
              <a:rPr lang="en-US" sz="2400" dirty="0">
                <a:solidFill>
                  <a:srgbClr val="00B050"/>
                </a:solidFill>
                <a:latin typeface="Consolas"/>
              </a:rPr>
              <a:t> </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5130047"/>
          </a:xfrm>
        </p:spPr>
        <p:txBody>
          <a:bodyPr vert="horz" lIns="91440" tIns="45720" rIns="91440" bIns="45720" rtlCol="0" anchor="t">
            <a:normAutofit/>
          </a:bodyPr>
          <a:lstStyle/>
          <a:p>
            <a:pPr algn="just">
              <a:buFont typeface="Courier New" panose="020B0604020202020204" pitchFamily="34" charset="0"/>
              <a:buChar char="o"/>
            </a:pPr>
            <a:r>
              <a:rPr lang="en-US" sz="2000" b="1" dirty="0">
                <a:solidFill>
                  <a:srgbClr val="FF0000"/>
                </a:solidFill>
                <a:latin typeface="Comic Sans MS"/>
                <a:ea typeface="+mn-lt"/>
                <a:cs typeface="+mn-lt"/>
              </a:rPr>
              <a:t>country and city:</a:t>
            </a:r>
            <a:endParaRPr lang="en-US" sz="2000" b="1">
              <a:solidFill>
                <a:srgbClr val="FF0000"/>
              </a:solidFill>
              <a:latin typeface="Comic Sans MS"/>
              <a:ea typeface="+mn-lt"/>
              <a:cs typeface="+mn-lt"/>
            </a:endParaRPr>
          </a:p>
          <a:p>
            <a:pPr lvl="1" algn="just">
              <a:buFont typeface="Arial"/>
              <a:buChar char="•"/>
            </a:pPr>
            <a:r>
              <a:rPr lang="en-US" sz="1800" dirty="0" err="1">
                <a:solidFill>
                  <a:srgbClr val="00B050"/>
                </a:solidFill>
                <a:latin typeface="Comic Sans MS"/>
                <a:ea typeface="+mn-lt"/>
                <a:cs typeface="+mn-lt"/>
              </a:rPr>
              <a:t>country:"FR</a:t>
            </a:r>
            <a:r>
              <a:rPr lang="en-US" sz="1800" dirty="0">
                <a:solidFill>
                  <a:srgbClr val="00B050"/>
                </a:solidFill>
                <a:latin typeface="Comic Sans MS"/>
                <a:ea typeface="+mn-lt"/>
                <a:cs typeface="+mn-lt"/>
              </a:rPr>
              <a:t>" city:"</a:t>
            </a:r>
            <a:r>
              <a:rPr lang="en-US" sz="1800" dirty="0" err="1">
                <a:solidFill>
                  <a:srgbClr val="00B050"/>
                </a:solidFill>
                <a:latin typeface="Comic Sans MS"/>
                <a:ea typeface="+mn-lt"/>
                <a:cs typeface="+mn-lt"/>
              </a:rPr>
              <a:t>paris</a:t>
            </a:r>
            <a:r>
              <a:rPr lang="en-US" sz="1800" dirty="0">
                <a:solidFill>
                  <a:srgbClr val="00B050"/>
                </a:solidFill>
                <a:latin typeface="Comic Sans MS"/>
                <a:ea typeface="+mn-lt"/>
                <a:cs typeface="+mn-lt"/>
              </a:rPr>
              <a:t>" </a:t>
            </a:r>
            <a:r>
              <a:rPr lang="en-US" sz="1800" dirty="0" err="1">
                <a:solidFill>
                  <a:srgbClr val="00B050"/>
                </a:solidFill>
                <a:latin typeface="Comic Sans MS"/>
                <a:ea typeface="+mn-lt"/>
                <a:cs typeface="+mn-lt"/>
              </a:rPr>
              <a:t>nginx</a:t>
            </a:r>
            <a:endParaRPr lang="en-US" sz="1800">
              <a:solidFill>
                <a:srgbClr val="00B050"/>
              </a:solidFill>
              <a:latin typeface="Comic Sans MS"/>
            </a:endParaRPr>
          </a:p>
          <a:p>
            <a:pPr lvl="1" algn="just"/>
            <a:r>
              <a:rPr lang="en-US" sz="1800" dirty="0">
                <a:latin typeface="Comic Sans MS"/>
                <a:ea typeface="+mn-lt"/>
                <a:cs typeface="+mn-lt"/>
              </a:rPr>
              <a:t>The above query will search for the word </a:t>
            </a:r>
            <a:r>
              <a:rPr lang="en-US" sz="1800" b="1" dirty="0">
                <a:latin typeface="Comic Sans MS"/>
                <a:ea typeface="+mn-lt"/>
                <a:cs typeface="+mn-lt"/>
              </a:rPr>
              <a:t>"</a:t>
            </a:r>
            <a:r>
              <a:rPr lang="en-US" sz="1800" b="1" dirty="0" err="1">
                <a:latin typeface="Comic Sans MS"/>
                <a:ea typeface="+mn-lt"/>
                <a:cs typeface="+mn-lt"/>
              </a:rPr>
              <a:t>nginx</a:t>
            </a:r>
            <a:r>
              <a:rPr lang="en-US" sz="1800" b="1" dirty="0">
                <a:latin typeface="Comic Sans MS"/>
                <a:ea typeface="+mn-lt"/>
                <a:cs typeface="+mn-lt"/>
              </a:rPr>
              <a:t>"</a:t>
            </a:r>
            <a:r>
              <a:rPr lang="en-US" sz="1800" dirty="0">
                <a:latin typeface="Comic Sans MS"/>
                <a:ea typeface="+mn-lt"/>
                <a:cs typeface="+mn-lt"/>
              </a:rPr>
              <a:t> in banners </a:t>
            </a:r>
            <a:r>
              <a:rPr lang="en-US" sz="1800" dirty="0" err="1">
                <a:latin typeface="Comic Sans MS"/>
                <a:ea typeface="+mn-lt"/>
                <a:cs typeface="+mn-lt"/>
              </a:rPr>
              <a:t>retreived</a:t>
            </a:r>
            <a:r>
              <a:rPr lang="en-US" sz="1800" dirty="0">
                <a:latin typeface="Comic Sans MS"/>
                <a:ea typeface="+mn-lt"/>
                <a:cs typeface="+mn-lt"/>
              </a:rPr>
              <a:t> from the IP addresses which are located in Paris, France.</a:t>
            </a:r>
          </a:p>
          <a:p>
            <a:pPr algn="just">
              <a:buFont typeface="Courier New" panose="020B0604020202020204" pitchFamily="34" charset="0"/>
              <a:buChar char="o"/>
            </a:pPr>
            <a:r>
              <a:rPr lang="en-US" sz="2000" b="1" dirty="0">
                <a:solidFill>
                  <a:srgbClr val="FF0000"/>
                </a:solidFill>
                <a:latin typeface="Comic Sans MS"/>
                <a:ea typeface="+mn-lt"/>
                <a:cs typeface="+mn-lt"/>
              </a:rPr>
              <a:t>IP filter:</a:t>
            </a:r>
            <a:endParaRPr lang="en-US" sz="2000">
              <a:solidFill>
                <a:srgbClr val="FF0000"/>
              </a:solidFill>
              <a:latin typeface="Comic Sans MS"/>
            </a:endParaRPr>
          </a:p>
          <a:p>
            <a:pPr lvl="1" algn="just"/>
            <a:r>
              <a:rPr lang="en-US" sz="1800" dirty="0">
                <a:solidFill>
                  <a:srgbClr val="00B050"/>
                </a:solidFill>
                <a:latin typeface="Comic Sans MS"/>
                <a:ea typeface="+mn-lt"/>
                <a:cs typeface="+mn-lt"/>
              </a:rPr>
              <a:t>ip:'127.0.0.1'</a:t>
            </a:r>
            <a:endParaRPr lang="en-US" sz="1800">
              <a:solidFill>
                <a:srgbClr val="00B050"/>
              </a:solidFill>
              <a:latin typeface="Comic Sans MS"/>
            </a:endParaRPr>
          </a:p>
          <a:p>
            <a:pPr lvl="1" algn="just"/>
            <a:r>
              <a:rPr lang="en-US" sz="1800" dirty="0">
                <a:latin typeface="Comic Sans MS"/>
                <a:ea typeface="+mn-lt"/>
                <a:cs typeface="+mn-lt"/>
              </a:rPr>
              <a:t>This will look for the banners from the IP 127.0.0.1</a:t>
            </a:r>
            <a:endParaRPr lang="en-US" sz="1800">
              <a:latin typeface="Comic Sans MS"/>
            </a:endParaRPr>
          </a:p>
          <a:p>
            <a:pPr algn="just">
              <a:buFont typeface="Courier New" panose="020B0604020202020204" pitchFamily="34" charset="0"/>
              <a:buChar char="o"/>
            </a:pPr>
            <a:r>
              <a:rPr lang="en-US" sz="2000" b="1" dirty="0" err="1">
                <a:solidFill>
                  <a:srgbClr val="FF0000"/>
                </a:solidFill>
                <a:latin typeface="Comic Sans MS"/>
                <a:ea typeface="+mn-lt"/>
                <a:cs typeface="+mn-lt"/>
              </a:rPr>
              <a:t>os</a:t>
            </a:r>
            <a:r>
              <a:rPr lang="en-US" sz="2000" b="1" dirty="0">
                <a:solidFill>
                  <a:srgbClr val="FF0000"/>
                </a:solidFill>
                <a:latin typeface="Comic Sans MS"/>
                <a:ea typeface="+mn-lt"/>
                <a:cs typeface="+mn-lt"/>
              </a:rPr>
              <a:t>, product:</a:t>
            </a:r>
            <a:endParaRPr lang="en-US" sz="2000" dirty="0">
              <a:solidFill>
                <a:srgbClr val="FF0000"/>
              </a:solidFill>
              <a:latin typeface="Comic Sans MS"/>
              <a:ea typeface="+mn-lt"/>
              <a:cs typeface="+mn-lt"/>
            </a:endParaRPr>
          </a:p>
          <a:p>
            <a:pPr lvl="1" algn="just"/>
            <a:r>
              <a:rPr lang="en-US" sz="1800" dirty="0" err="1">
                <a:solidFill>
                  <a:srgbClr val="00B050"/>
                </a:solidFill>
                <a:latin typeface="Comic Sans MS"/>
                <a:ea typeface="+mn-lt"/>
                <a:cs typeface="+mn-lt"/>
              </a:rPr>
              <a:t>product:MySQL</a:t>
            </a:r>
            <a:r>
              <a:rPr lang="en-US" sz="1800" dirty="0">
                <a:solidFill>
                  <a:srgbClr val="00B050"/>
                </a:solidFill>
                <a:latin typeface="Comic Sans MS"/>
                <a:ea typeface="+mn-lt"/>
                <a:cs typeface="+mn-lt"/>
              </a:rPr>
              <a:t> </a:t>
            </a:r>
            <a:r>
              <a:rPr lang="en-US" sz="1800" dirty="0" err="1">
                <a:solidFill>
                  <a:srgbClr val="00B050"/>
                </a:solidFill>
                <a:latin typeface="Comic Sans MS"/>
                <a:ea typeface="+mn-lt"/>
                <a:cs typeface="+mn-lt"/>
              </a:rPr>
              <a:t>os:windows</a:t>
            </a:r>
            <a:endParaRPr lang="en-US" sz="1800">
              <a:solidFill>
                <a:srgbClr val="00B050"/>
              </a:solidFill>
              <a:latin typeface="Comic Sans MS"/>
            </a:endParaRPr>
          </a:p>
          <a:p>
            <a:pPr lvl="1" algn="just"/>
            <a:r>
              <a:rPr lang="en-US" sz="1800" dirty="0">
                <a:latin typeface="Comic Sans MS"/>
                <a:ea typeface="+mn-lt"/>
                <a:cs typeface="+mn-lt"/>
              </a:rPr>
              <a:t>Now, this will search for MySQL databases running the Windows Operating System</a:t>
            </a:r>
            <a:endParaRPr lang="en-US" sz="1800">
              <a:latin typeface="Comic Sans MS"/>
            </a:endParaRPr>
          </a:p>
          <a:p>
            <a:pPr marL="0" indent="0" algn="just">
              <a:buNone/>
            </a:pPr>
            <a:endParaRPr lang="en-US" sz="2000" b="1" dirty="0">
              <a:solidFill>
                <a:srgbClr val="00B050"/>
              </a:solidFill>
              <a:cs typeface="Calibri"/>
            </a:endParaRPr>
          </a:p>
          <a:p>
            <a:pPr algn="just"/>
            <a:endParaRPr lang="en-US" sz="2000" dirty="0">
              <a:solidFill>
                <a:srgbClr val="FFFFFF"/>
              </a:solidFill>
              <a:latin typeface="Calibri"/>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179601402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Example: </a:t>
            </a:r>
            <a:r>
              <a:rPr lang="en-US" sz="2400" dirty="0">
                <a:solidFill>
                  <a:srgbClr val="00B050"/>
                </a:solidFill>
                <a:latin typeface="Consolas"/>
              </a:rPr>
              <a:t> </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5130047"/>
          </a:xfrm>
        </p:spPr>
        <p:txBody>
          <a:bodyPr vert="horz" lIns="91440" tIns="45720" rIns="91440" bIns="45720" rtlCol="0" anchor="t">
            <a:normAutofit/>
          </a:bodyPr>
          <a:lstStyle/>
          <a:p>
            <a:pPr algn="just">
              <a:buFont typeface="Courier New" panose="020B0604020202020204" pitchFamily="34" charset="0"/>
              <a:buChar char="o"/>
            </a:pPr>
            <a:r>
              <a:rPr lang="en-US" sz="2000" b="1" dirty="0">
                <a:solidFill>
                  <a:srgbClr val="FF0000"/>
                </a:solidFill>
                <a:latin typeface="Comic Sans MS"/>
                <a:ea typeface="+mn-lt"/>
                <a:cs typeface="+mn-lt"/>
              </a:rPr>
              <a:t>HTTP filters</a:t>
            </a:r>
            <a:endParaRPr lang="en-US" sz="2000">
              <a:solidFill>
                <a:srgbClr val="FF0000"/>
              </a:solidFill>
              <a:latin typeface="Comic Sans MS"/>
              <a:cs typeface="Calibri" panose="020F0502020204030204"/>
            </a:endParaRPr>
          </a:p>
          <a:p>
            <a:pPr algn="just">
              <a:buFont typeface="Courier New" panose="020B0604020202020204" pitchFamily="34" charset="0"/>
              <a:buChar char="o"/>
            </a:pPr>
            <a:r>
              <a:rPr lang="en-US" sz="2000" dirty="0">
                <a:latin typeface="Comic Sans MS"/>
                <a:ea typeface="+mn-lt"/>
                <a:cs typeface="+mn-lt"/>
              </a:rPr>
              <a:t>Besides, the general filters, </a:t>
            </a:r>
            <a:r>
              <a:rPr lang="en-US" sz="2000" err="1">
                <a:latin typeface="Comic Sans MS"/>
                <a:ea typeface="+mn-lt"/>
                <a:cs typeface="+mn-lt"/>
              </a:rPr>
              <a:t>shodan</a:t>
            </a:r>
            <a:r>
              <a:rPr lang="en-US" sz="2000" dirty="0">
                <a:latin typeface="Comic Sans MS"/>
                <a:ea typeface="+mn-lt"/>
                <a:cs typeface="+mn-lt"/>
              </a:rPr>
              <a:t> also provides some http filters. These filters are to fetch some of the important details from within the document like document title, technologies used. General used Shodan filters are:</a:t>
            </a:r>
          </a:p>
          <a:p>
            <a:pPr algn="just">
              <a:buFont typeface="Courier New" panose="020B0604020202020204" pitchFamily="34" charset="0"/>
              <a:buChar char="o"/>
            </a:pPr>
            <a:r>
              <a:rPr lang="en-US" sz="2000" dirty="0" err="1">
                <a:solidFill>
                  <a:srgbClr val="00B050"/>
                </a:solidFill>
                <a:latin typeface="Comic Sans MS"/>
                <a:ea typeface="+mn-lt"/>
                <a:cs typeface="+mn-lt"/>
              </a:rPr>
              <a:t>http.component</a:t>
            </a:r>
            <a:r>
              <a:rPr lang="en-US" sz="2000" dirty="0">
                <a:solidFill>
                  <a:srgbClr val="00B050"/>
                </a:solidFill>
                <a:latin typeface="Comic Sans MS"/>
                <a:ea typeface="+mn-lt"/>
                <a:cs typeface="+mn-lt"/>
              </a:rPr>
              <a:t>:</a:t>
            </a:r>
            <a:r>
              <a:rPr lang="en-US" sz="2000" dirty="0">
                <a:latin typeface="Comic Sans MS"/>
                <a:ea typeface="+mn-lt"/>
                <a:cs typeface="+mn-lt"/>
              </a:rPr>
              <a:t> value must be the name of technologies used like </a:t>
            </a:r>
            <a:r>
              <a:rPr lang="en-US" sz="2000" dirty="0" err="1">
                <a:latin typeface="Comic Sans MS"/>
                <a:ea typeface="+mn-lt"/>
                <a:cs typeface="+mn-lt"/>
              </a:rPr>
              <a:t>wordpress</a:t>
            </a:r>
            <a:r>
              <a:rPr lang="en-US" sz="2000" dirty="0">
                <a:latin typeface="Comic Sans MS"/>
                <a:ea typeface="+mn-lt"/>
                <a:cs typeface="+mn-lt"/>
              </a:rPr>
              <a:t>, </a:t>
            </a:r>
            <a:r>
              <a:rPr lang="en-US" sz="2000" dirty="0" err="1">
                <a:latin typeface="Comic Sans MS"/>
                <a:ea typeface="+mn-lt"/>
                <a:cs typeface="+mn-lt"/>
              </a:rPr>
              <a:t>JQuerey</a:t>
            </a:r>
            <a:r>
              <a:rPr lang="en-US" sz="2000" dirty="0">
                <a:latin typeface="Comic Sans MS"/>
                <a:ea typeface="+mn-lt"/>
                <a:cs typeface="+mn-lt"/>
              </a:rPr>
              <a:t>, Drupal, Django etc.</a:t>
            </a:r>
          </a:p>
          <a:p>
            <a:pPr algn="just">
              <a:buFont typeface="Courier New" panose="020B0604020202020204" pitchFamily="34" charset="0"/>
              <a:buChar char="o"/>
            </a:pPr>
            <a:r>
              <a:rPr lang="en-US" sz="2000" dirty="0" err="1">
                <a:solidFill>
                  <a:srgbClr val="00B050"/>
                </a:solidFill>
                <a:latin typeface="Comic Sans MS"/>
                <a:ea typeface="+mn-lt"/>
                <a:cs typeface="+mn-lt"/>
              </a:rPr>
              <a:t>http.title</a:t>
            </a:r>
            <a:r>
              <a:rPr lang="en-US" sz="2000" dirty="0">
                <a:solidFill>
                  <a:srgbClr val="00B050"/>
                </a:solidFill>
                <a:latin typeface="Comic Sans MS"/>
                <a:ea typeface="+mn-lt"/>
                <a:cs typeface="+mn-lt"/>
              </a:rPr>
              <a:t>:</a:t>
            </a:r>
            <a:r>
              <a:rPr lang="en-US" sz="2000" dirty="0">
                <a:latin typeface="Comic Sans MS"/>
                <a:ea typeface="+mn-lt"/>
                <a:cs typeface="+mn-lt"/>
              </a:rPr>
              <a:t> Title for the website</a:t>
            </a:r>
            <a:endParaRPr lang="en-US" sz="2000">
              <a:latin typeface="Comic Sans MS"/>
            </a:endParaRPr>
          </a:p>
          <a:p>
            <a:pPr algn="just">
              <a:buFont typeface="Courier New" panose="020B0604020202020204" pitchFamily="34" charset="0"/>
              <a:buChar char="o"/>
            </a:pPr>
            <a:r>
              <a:rPr lang="en-US" sz="2000" dirty="0" err="1">
                <a:solidFill>
                  <a:srgbClr val="00B050"/>
                </a:solidFill>
                <a:latin typeface="Comic Sans MS"/>
                <a:ea typeface="+mn-lt"/>
                <a:cs typeface="+mn-lt"/>
              </a:rPr>
              <a:t>http.status</a:t>
            </a:r>
            <a:r>
              <a:rPr lang="en-US" sz="2000" dirty="0">
                <a:solidFill>
                  <a:srgbClr val="00B050"/>
                </a:solidFill>
                <a:latin typeface="Comic Sans MS"/>
                <a:ea typeface="+mn-lt"/>
                <a:cs typeface="+mn-lt"/>
              </a:rPr>
              <a:t>:</a:t>
            </a:r>
            <a:r>
              <a:rPr lang="en-US" sz="2000" dirty="0">
                <a:latin typeface="Comic Sans MS"/>
                <a:ea typeface="+mn-lt"/>
                <a:cs typeface="+mn-lt"/>
              </a:rPr>
              <a:t> Response Status Code</a:t>
            </a:r>
            <a:endParaRPr lang="en-US" dirty="0">
              <a:latin typeface="Comic Sans MS"/>
            </a:endParaRPr>
          </a:p>
          <a:p>
            <a:pPr marL="0" indent="0" algn="just">
              <a:buNone/>
            </a:pPr>
            <a:endParaRPr lang="en-US" sz="2000" b="1" dirty="0">
              <a:cs typeface="Calibri"/>
            </a:endParaRPr>
          </a:p>
          <a:p>
            <a:pPr marL="0" indent="0" algn="just">
              <a:buNone/>
            </a:pPr>
            <a:endParaRPr lang="en-US" sz="2000" b="1" dirty="0">
              <a:solidFill>
                <a:srgbClr val="00B050"/>
              </a:solidFill>
              <a:cs typeface="Calibri"/>
            </a:endParaRPr>
          </a:p>
          <a:p>
            <a:pPr algn="just"/>
            <a:endParaRPr lang="en-US" sz="2000" dirty="0">
              <a:solidFill>
                <a:srgbClr val="FFFFFF"/>
              </a:solidFill>
              <a:latin typeface="Calibri"/>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17108911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5" descr="A screenshot of a social media post&#10;&#10;Description generated with very high confidence">
            <a:extLst>
              <a:ext uri="{FF2B5EF4-FFF2-40B4-BE49-F238E27FC236}">
                <a16:creationId xmlns:a16="http://schemas.microsoft.com/office/drawing/2014/main" id="{E2CA24CA-6BDE-45D1-85C4-9DB7754EC866}"/>
              </a:ext>
            </a:extLst>
          </p:cNvPr>
          <p:cNvPicPr>
            <a:picLocks noChangeAspect="1"/>
          </p:cNvPicPr>
          <p:nvPr/>
        </p:nvPicPr>
        <p:blipFill rotWithShape="1">
          <a:blip r:embed="rId2"/>
          <a:srcRect r="1" b="27751"/>
          <a:stretch/>
        </p:blipFill>
        <p:spPr>
          <a:xfrm rot="21480000">
            <a:off x="1137837" y="1003258"/>
            <a:ext cx="9916327" cy="4764396"/>
          </a:xfrm>
          <a:prstGeom prst="rect">
            <a:avLst/>
          </a:prstGeom>
        </p:spPr>
      </p:pic>
    </p:spTree>
    <p:extLst>
      <p:ext uri="{BB962C8B-B14F-4D97-AF65-F5344CB8AC3E}">
        <p14:creationId xmlns:p14="http://schemas.microsoft.com/office/powerpoint/2010/main" val="115733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5"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5" descr="A screenshot of a cell phone&#10;&#10;Description generated with very high confidence">
            <a:extLst>
              <a:ext uri="{FF2B5EF4-FFF2-40B4-BE49-F238E27FC236}">
                <a16:creationId xmlns:a16="http://schemas.microsoft.com/office/drawing/2014/main" id="{1C8B42C8-2E75-432B-810A-2FF8C4D59E85}"/>
              </a:ext>
            </a:extLst>
          </p:cNvPr>
          <p:cNvPicPr>
            <a:picLocks noChangeAspect="1"/>
          </p:cNvPicPr>
          <p:nvPr/>
        </p:nvPicPr>
        <p:blipFill>
          <a:blip r:embed="rId2"/>
          <a:stretch>
            <a:fillRect/>
          </a:stretch>
        </p:blipFill>
        <p:spPr>
          <a:xfrm rot="21480000">
            <a:off x="813094" y="687299"/>
            <a:ext cx="10563726" cy="5313691"/>
          </a:xfrm>
          <a:prstGeom prst="rect">
            <a:avLst/>
          </a:prstGeom>
        </p:spPr>
      </p:pic>
    </p:spTree>
    <p:extLst>
      <p:ext uri="{BB962C8B-B14F-4D97-AF65-F5344CB8AC3E}">
        <p14:creationId xmlns:p14="http://schemas.microsoft.com/office/powerpoint/2010/main" val="240330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9" name="Rectangle 1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3" descr="A screenshot of a cell phone&#10;&#10;Description generated with very high confidence">
            <a:extLst>
              <a:ext uri="{FF2B5EF4-FFF2-40B4-BE49-F238E27FC236}">
                <a16:creationId xmlns:a16="http://schemas.microsoft.com/office/drawing/2014/main" id="{7AD3C53C-AD0F-4B17-BFAD-966EA0FD453A}"/>
              </a:ext>
            </a:extLst>
          </p:cNvPr>
          <p:cNvPicPr>
            <a:picLocks noChangeAspect="1"/>
          </p:cNvPicPr>
          <p:nvPr/>
        </p:nvPicPr>
        <p:blipFill rotWithShape="1">
          <a:blip r:embed="rId2"/>
          <a:srcRect r="1" b="16804"/>
          <a:stretch/>
        </p:blipFill>
        <p:spPr>
          <a:xfrm rot="21480000">
            <a:off x="1137837" y="1003258"/>
            <a:ext cx="9916327" cy="4764396"/>
          </a:xfrm>
          <a:prstGeom prst="rect">
            <a:avLst/>
          </a:prstGeom>
        </p:spPr>
      </p:pic>
    </p:spTree>
    <p:extLst>
      <p:ext uri="{BB962C8B-B14F-4D97-AF65-F5344CB8AC3E}">
        <p14:creationId xmlns:p14="http://schemas.microsoft.com/office/powerpoint/2010/main" val="189769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9" name="Rectangle 1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3" descr="A screenshot of a cell phone&#10;&#10;Description generated with very high confidence">
            <a:extLst>
              <a:ext uri="{FF2B5EF4-FFF2-40B4-BE49-F238E27FC236}">
                <a16:creationId xmlns:a16="http://schemas.microsoft.com/office/drawing/2014/main" id="{039235C3-5309-406E-B4D1-000D91364940}"/>
              </a:ext>
            </a:extLst>
          </p:cNvPr>
          <p:cNvPicPr>
            <a:picLocks noChangeAspect="1"/>
          </p:cNvPicPr>
          <p:nvPr/>
        </p:nvPicPr>
        <p:blipFill rotWithShape="1">
          <a:blip r:embed="rId2"/>
          <a:srcRect r="1" b="16078"/>
          <a:stretch/>
        </p:blipFill>
        <p:spPr>
          <a:xfrm rot="21480000">
            <a:off x="1137837" y="1003258"/>
            <a:ext cx="9916327" cy="4764396"/>
          </a:xfrm>
          <a:prstGeom prst="rect">
            <a:avLst/>
          </a:prstGeom>
        </p:spPr>
      </p:pic>
    </p:spTree>
    <p:extLst>
      <p:ext uri="{BB962C8B-B14F-4D97-AF65-F5344CB8AC3E}">
        <p14:creationId xmlns:p14="http://schemas.microsoft.com/office/powerpoint/2010/main" val="276460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26" name="Rectangle 2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3" descr="A screenshot of a cell phone&#10;&#10;Description generated with very high confidence">
            <a:extLst>
              <a:ext uri="{FF2B5EF4-FFF2-40B4-BE49-F238E27FC236}">
                <a16:creationId xmlns:a16="http://schemas.microsoft.com/office/drawing/2014/main" id="{1E2F6710-257F-426A-AF97-DF4505E20E08}"/>
              </a:ext>
            </a:extLst>
          </p:cNvPr>
          <p:cNvPicPr>
            <a:picLocks noChangeAspect="1"/>
          </p:cNvPicPr>
          <p:nvPr/>
        </p:nvPicPr>
        <p:blipFill rotWithShape="1">
          <a:blip r:embed="rId2"/>
          <a:srcRect r="1" b="13820"/>
          <a:stretch/>
        </p:blipFill>
        <p:spPr>
          <a:xfrm rot="21480000">
            <a:off x="1137837" y="1003258"/>
            <a:ext cx="9916327" cy="4764396"/>
          </a:xfrm>
          <a:prstGeom prst="rect">
            <a:avLst/>
          </a:prstGeom>
        </p:spPr>
      </p:pic>
    </p:spTree>
    <p:extLst>
      <p:ext uri="{BB962C8B-B14F-4D97-AF65-F5344CB8AC3E}">
        <p14:creationId xmlns:p14="http://schemas.microsoft.com/office/powerpoint/2010/main" val="304681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987CCE59-1439-4F63-AF47-65493E3A091C}"/>
              </a:ext>
            </a:extLst>
          </p:cNvPr>
          <p:cNvPicPr>
            <a:picLocks noChangeAspect="1"/>
          </p:cNvPicPr>
          <p:nvPr/>
        </p:nvPicPr>
        <p:blipFill>
          <a:blip r:embed="rId2"/>
          <a:stretch>
            <a:fillRect/>
          </a:stretch>
        </p:blipFill>
        <p:spPr>
          <a:xfrm>
            <a:off x="643467" y="1672341"/>
            <a:ext cx="5294716" cy="3513316"/>
          </a:xfrm>
          <a:prstGeom prst="rect">
            <a:avLst/>
          </a:prstGeom>
        </p:spPr>
      </p:pic>
      <p:cxnSp>
        <p:nvCxnSpPr>
          <p:cNvPr id="36" name="Straight Connector 3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5" descr="A screenshot of a cell phone&#10;&#10;Description generated with very high confidence">
            <a:extLst>
              <a:ext uri="{FF2B5EF4-FFF2-40B4-BE49-F238E27FC236}">
                <a16:creationId xmlns:a16="http://schemas.microsoft.com/office/drawing/2014/main" id="{974D9D96-13C3-4D72-BD1A-0B9CFB316C77}"/>
              </a:ext>
            </a:extLst>
          </p:cNvPr>
          <p:cNvPicPr>
            <a:picLocks noChangeAspect="1"/>
          </p:cNvPicPr>
          <p:nvPr/>
        </p:nvPicPr>
        <p:blipFill>
          <a:blip r:embed="rId3"/>
          <a:stretch>
            <a:fillRect/>
          </a:stretch>
        </p:blipFill>
        <p:spPr>
          <a:xfrm>
            <a:off x="6253817" y="1666171"/>
            <a:ext cx="5294715" cy="3525657"/>
          </a:xfrm>
          <a:prstGeom prst="rect">
            <a:avLst/>
          </a:prstGeom>
        </p:spPr>
      </p:pic>
      <p:sp>
        <p:nvSpPr>
          <p:cNvPr id="11" name="TextBox 10">
            <a:extLst>
              <a:ext uri="{FF2B5EF4-FFF2-40B4-BE49-F238E27FC236}">
                <a16:creationId xmlns:a16="http://schemas.microsoft.com/office/drawing/2014/main" id="{525D86CE-90F6-4075-B3B7-B7B7BD1C9311}"/>
              </a:ext>
            </a:extLst>
          </p:cNvPr>
          <p:cNvSpPr txBox="1"/>
          <p:nvPr/>
        </p:nvSpPr>
        <p:spPr>
          <a:xfrm>
            <a:off x="643689" y="774032"/>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B050"/>
                </a:solidFill>
                <a:latin typeface="Consolas"/>
              </a:rPr>
              <a:t>Results : Chrome plugin</a:t>
            </a:r>
            <a:endParaRPr lang="en-US" dirty="0"/>
          </a:p>
        </p:txBody>
      </p:sp>
    </p:spTree>
    <p:extLst>
      <p:ext uri="{BB962C8B-B14F-4D97-AF65-F5344CB8AC3E}">
        <p14:creationId xmlns:p14="http://schemas.microsoft.com/office/powerpoint/2010/main" val="414936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5811837"/>
          </a:xfrm>
        </p:spPr>
        <p:txBody>
          <a:bodyPr>
            <a:normAutofit/>
          </a:bodyPr>
          <a:lstStyle/>
          <a:p>
            <a:r>
              <a:rPr lang="en-US" sz="2400" b="1" dirty="0">
                <a:solidFill>
                  <a:srgbClr val="00B050"/>
                </a:solidFill>
                <a:latin typeface="Consolas"/>
                <a:ea typeface="+mj-lt"/>
                <a:cs typeface="+mj-lt"/>
              </a:rPr>
              <a:t>Disclaimer</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5356927" y="365125"/>
            <a:ext cx="5996871" cy="5811837"/>
          </a:xfrm>
        </p:spPr>
        <p:txBody>
          <a:bodyPr vert="horz" lIns="91440" tIns="45720" rIns="91440" bIns="45720" rtlCol="0" anchor="ctr">
            <a:normAutofit/>
          </a:bodyPr>
          <a:lstStyle/>
          <a:p>
            <a:pPr marL="342900" indent="-342900">
              <a:buFont typeface="Courier New" panose="020B0604020202020204" pitchFamily="34" charset="0"/>
              <a:buChar char="o"/>
            </a:pPr>
            <a:r>
              <a:rPr lang="en-US" sz="2000" dirty="0">
                <a:latin typeface="Comic Sans MS"/>
                <a:ea typeface="+mn-lt"/>
                <a:cs typeface="+mn-lt"/>
              </a:rPr>
              <a:t>Views, Thoughts and Opinions expressed in this presentation are my own and are not endorsed by my employer. </a:t>
            </a:r>
            <a:endParaRPr lang="en-US" sz="2000" dirty="0">
              <a:latin typeface="Comic Sans MS"/>
              <a:cs typeface="Calibri"/>
            </a:endParaRPr>
          </a:p>
        </p:txBody>
      </p:sp>
    </p:spTree>
    <p:extLst>
      <p:ext uri="{BB962C8B-B14F-4D97-AF65-F5344CB8AC3E}">
        <p14:creationId xmlns:p14="http://schemas.microsoft.com/office/powerpoint/2010/main" val="5370412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109495"/>
          </a:xfrm>
        </p:spPr>
        <p:txBody>
          <a:bodyPr>
            <a:normAutofit/>
          </a:bodyPr>
          <a:lstStyle/>
          <a:p>
            <a:r>
              <a:rPr lang="en-US" sz="2400" b="1" dirty="0">
                <a:solidFill>
                  <a:srgbClr val="00B050"/>
                </a:solidFill>
                <a:latin typeface="Consolas"/>
              </a:rPr>
              <a:t>CLI zero to one</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895216" y="1478046"/>
            <a:ext cx="10619002" cy="5320547"/>
          </a:xfrm>
        </p:spPr>
        <p:txBody>
          <a:bodyPr vert="horz" lIns="91440" tIns="45720" rIns="91440" bIns="45720" rtlCol="0" anchor="t">
            <a:normAutofit/>
          </a:bodyPr>
          <a:lstStyle/>
          <a:p>
            <a:pPr marL="342900" indent="-342900">
              <a:buFont typeface="Courier New" panose="020B0604020202020204" pitchFamily="34" charset="0"/>
              <a:buChar char="o"/>
            </a:pPr>
            <a:r>
              <a:rPr lang="en-US" sz="2000" dirty="0">
                <a:latin typeface="Comic Sans MS"/>
                <a:ea typeface="+mn-lt"/>
                <a:cs typeface="+mn-lt"/>
              </a:rPr>
              <a:t>"</a:t>
            </a:r>
            <a:r>
              <a:rPr lang="en-US" sz="2000" dirty="0" err="1">
                <a:latin typeface="Comic Sans MS"/>
                <a:ea typeface="+mn-lt"/>
                <a:cs typeface="+mn-lt"/>
              </a:rPr>
              <a:t>easy_install</a:t>
            </a:r>
            <a:r>
              <a:rPr lang="en-US" sz="2000" dirty="0">
                <a:latin typeface="Comic Sans MS"/>
                <a:ea typeface="+mn-lt"/>
                <a:cs typeface="+mn-lt"/>
              </a:rPr>
              <a:t> </a:t>
            </a:r>
            <a:r>
              <a:rPr lang="en-US" sz="2000" dirty="0" err="1">
                <a:latin typeface="Comic Sans MS"/>
                <a:ea typeface="+mn-lt"/>
                <a:cs typeface="+mn-lt"/>
              </a:rPr>
              <a:t>shodan</a:t>
            </a:r>
            <a:r>
              <a:rPr lang="en-US" sz="2000" dirty="0">
                <a:latin typeface="Comic Sans MS"/>
                <a:ea typeface="+mn-lt"/>
                <a:cs typeface="+mn-lt"/>
              </a:rPr>
              <a:t>" OR "pip install </a:t>
            </a:r>
            <a:r>
              <a:rPr lang="en-US" sz="2000" dirty="0" err="1">
                <a:latin typeface="Comic Sans MS"/>
                <a:ea typeface="+mn-lt"/>
                <a:cs typeface="+mn-lt"/>
              </a:rPr>
              <a:t>shodan</a:t>
            </a:r>
            <a:r>
              <a:rPr lang="en-US" sz="2000" dirty="0">
                <a:latin typeface="Comic Sans MS"/>
                <a:ea typeface="+mn-lt"/>
                <a:cs typeface="+mn-lt"/>
              </a:rPr>
              <a:t>"</a:t>
            </a:r>
          </a:p>
          <a:p>
            <a:pPr marL="800100" lvl="1" indent="-342900">
              <a:buFont typeface="Courier New" panose="020B0604020202020204" pitchFamily="34" charset="0"/>
              <a:buChar char="o"/>
            </a:pPr>
            <a:r>
              <a:rPr lang="en-US" sz="1600" dirty="0">
                <a:ea typeface="+mn-lt"/>
                <a:cs typeface="+mn-lt"/>
              </a:rPr>
              <a:t>https://github.com/achillean/shodan-python</a:t>
            </a:r>
            <a:endParaRPr lang="en-US" sz="1600" dirty="0">
              <a:latin typeface="Comic Sans MS"/>
              <a:cs typeface="Calibri"/>
            </a:endParaRP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a:t>
            </a:r>
            <a:r>
              <a:rPr lang="en-US" sz="2000" dirty="0" err="1">
                <a:latin typeface="Comic Sans MS"/>
                <a:ea typeface="+mn-lt"/>
                <a:cs typeface="+mn-lt"/>
              </a:rPr>
              <a:t>init</a:t>
            </a:r>
            <a:r>
              <a:rPr lang="en-US" sz="2000" dirty="0">
                <a:latin typeface="Comic Sans MS"/>
                <a:ea typeface="+mn-lt"/>
                <a:cs typeface="+mn-lt"/>
              </a:rPr>
              <a:t> &lt;YOUR_API_KEY&gt;</a:t>
            </a:r>
            <a:endParaRPr lang="en-US" sz="2000" dirty="0">
              <a:solidFill>
                <a:srgbClr val="FFFFFF"/>
              </a:solidFill>
              <a:latin typeface="Comic Sans MS"/>
              <a:cs typeface="Calibri"/>
            </a:endParaRPr>
          </a:p>
          <a:p>
            <a:pPr lvl="1" indent="-342900"/>
            <a:r>
              <a:rPr lang="en-US" sz="1600" dirty="0">
                <a:latin typeface="Comic Sans MS"/>
                <a:ea typeface="+mn-lt"/>
                <a:cs typeface="+mn-lt"/>
              </a:rPr>
              <a:t>YOUR_API_KEY from</a:t>
            </a:r>
            <a:r>
              <a:rPr lang="en-US" sz="1600" dirty="0">
                <a:latin typeface="Calibri"/>
                <a:ea typeface="+mn-lt"/>
                <a:cs typeface="+mn-lt"/>
              </a:rPr>
              <a:t> </a:t>
            </a:r>
          </a:p>
          <a:p>
            <a:pPr lvl="2"/>
            <a:r>
              <a:rPr lang="en-US" sz="1200" dirty="0">
                <a:latin typeface="Calibri"/>
                <a:ea typeface="+mn-lt"/>
                <a:cs typeface="+mn-lt"/>
                <a:hlinkClick r:id="rId2"/>
              </a:rPr>
              <a:t>https://www.account.shodan.io</a:t>
            </a:r>
            <a:endParaRPr lang="en-US" sz="1200">
              <a:ea typeface="+mn-lt"/>
              <a:cs typeface="+mn-lt"/>
            </a:endParaRPr>
          </a:p>
          <a:p>
            <a:pPr marL="342900" indent="-342900">
              <a:buFont typeface="Courier New" panose="020B0604020202020204" pitchFamily="34" charset="0"/>
              <a:buChar char="o"/>
            </a:pPr>
            <a:r>
              <a:rPr lang="en-US" sz="2000" dirty="0">
                <a:latin typeface="Comic Sans MS"/>
                <a:ea typeface="+mn-lt"/>
                <a:cs typeface="+mn-lt"/>
              </a:rPr>
              <a:t>Command line help overview </a:t>
            </a:r>
          </a:p>
          <a:p>
            <a:pPr marL="800100" lvl="1" indent="-342900">
              <a:buFont typeface="Courier New" panose="020B0604020202020204" pitchFamily="34" charset="0"/>
              <a:buChar char="o"/>
            </a:pPr>
            <a:r>
              <a:rPr lang="en-US" sz="1600" dirty="0">
                <a:latin typeface="Comic Sans MS"/>
                <a:ea typeface="+mn-lt"/>
                <a:cs typeface="+mn-lt"/>
              </a:rPr>
              <a:t>Shodan –help</a:t>
            </a:r>
          </a:p>
          <a:p>
            <a:pPr marL="800100" lvl="1" indent="-342900">
              <a:buFont typeface="Courier New" panose="020B0604020202020204" pitchFamily="34" charset="0"/>
              <a:buChar char="o"/>
            </a:pPr>
            <a:endParaRPr lang="en-US" sz="1600" dirty="0">
              <a:solidFill>
                <a:srgbClr val="FFFFFF"/>
              </a:solidFill>
              <a:latin typeface="Comic Sans MS"/>
              <a:cs typeface="Calibri"/>
            </a:endParaRPr>
          </a:p>
          <a:p>
            <a:pPr marL="0" indent="0">
              <a:buNone/>
            </a:pPr>
            <a:endParaRPr lang="en-US" sz="2000">
              <a:solidFill>
                <a:srgbClr val="FFFFFF"/>
              </a:solidFill>
              <a:highlight>
                <a:srgbClr val="FF0000"/>
              </a:highlight>
              <a:latin typeface="Calibri"/>
              <a:cs typeface="Calibri"/>
            </a:endParaRPr>
          </a:p>
        </p:txBody>
      </p:sp>
    </p:spTree>
    <p:extLst>
      <p:ext uri="{BB962C8B-B14F-4D97-AF65-F5344CB8AC3E}">
        <p14:creationId xmlns:p14="http://schemas.microsoft.com/office/powerpoint/2010/main" val="380866151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109495"/>
          </a:xfrm>
        </p:spPr>
        <p:txBody>
          <a:bodyPr>
            <a:normAutofit/>
          </a:bodyPr>
          <a:lstStyle/>
          <a:p>
            <a:r>
              <a:rPr lang="en-US" sz="2400" b="1" dirty="0">
                <a:solidFill>
                  <a:srgbClr val="00B050"/>
                </a:solidFill>
                <a:latin typeface="Consolas"/>
              </a:rPr>
              <a:t>CLI one to two </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895216" y="1478046"/>
            <a:ext cx="10619002" cy="5320547"/>
          </a:xfrm>
        </p:spPr>
        <p:txBody>
          <a:bodyPr vert="horz" lIns="91440" tIns="45720" rIns="91440" bIns="45720" rtlCol="0" anchor="t">
            <a:normAutofit/>
          </a:bodyPr>
          <a:lstStyle/>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–help </a:t>
            </a: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&lt;command&gt; --help</a:t>
            </a: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count &lt;ubuntu 16&gt; </a:t>
            </a:r>
            <a:endParaRPr lang="en-US" sz="2000">
              <a:latin typeface="Comic Sans MS"/>
              <a:ea typeface="+mn-lt"/>
              <a:cs typeface="+mn-lt"/>
            </a:endParaRP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host &lt;</a:t>
            </a:r>
            <a:r>
              <a:rPr lang="en-US" sz="2000" dirty="0" err="1">
                <a:latin typeface="Comic Sans MS"/>
                <a:ea typeface="+mn-lt"/>
                <a:cs typeface="+mn-lt"/>
              </a:rPr>
              <a:t>ip</a:t>
            </a:r>
            <a:r>
              <a:rPr lang="en-US" sz="2000" dirty="0">
                <a:latin typeface="Comic Sans MS"/>
                <a:ea typeface="+mn-lt"/>
                <a:cs typeface="+mn-lt"/>
              </a:rPr>
              <a:t> </a:t>
            </a:r>
            <a:r>
              <a:rPr lang="en-US" sz="2000" dirty="0" err="1">
                <a:latin typeface="Comic Sans MS"/>
                <a:ea typeface="+mn-lt"/>
                <a:cs typeface="+mn-lt"/>
              </a:rPr>
              <a:t>addr</a:t>
            </a:r>
            <a:r>
              <a:rPr lang="en-US" sz="2000" dirty="0">
                <a:latin typeface="Comic Sans MS"/>
                <a:ea typeface="+mn-lt"/>
                <a:cs typeface="+mn-lt"/>
              </a:rPr>
              <a:t>&gt;</a:t>
            </a: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a:t>
            </a:r>
            <a:r>
              <a:rPr lang="en-US" sz="2000" dirty="0" err="1">
                <a:latin typeface="Comic Sans MS"/>
                <a:ea typeface="+mn-lt"/>
                <a:cs typeface="+mn-lt"/>
              </a:rPr>
              <a:t>myip</a:t>
            </a:r>
            <a:endParaRPr lang="en-US" sz="2000" dirty="0">
              <a:latin typeface="Comic Sans MS"/>
              <a:ea typeface="+mn-lt"/>
              <a:cs typeface="+mn-lt"/>
            </a:endParaRPr>
          </a:p>
          <a:p>
            <a:pPr marL="342900" indent="-342900">
              <a:buFont typeface="Courier New" panose="020B0604020202020204" pitchFamily="34" charset="0"/>
              <a:buChar char="o"/>
            </a:pPr>
            <a:r>
              <a:rPr lang="en-US" sz="2000" dirty="0" err="1">
                <a:latin typeface="Comic Sans MS"/>
                <a:ea typeface="+mn-lt"/>
                <a:cs typeface="+mn-lt"/>
              </a:rPr>
              <a:t>shodan</a:t>
            </a:r>
            <a:r>
              <a:rPr lang="en-US" sz="2000" dirty="0">
                <a:latin typeface="Comic Sans MS"/>
                <a:ea typeface="+mn-lt"/>
                <a:cs typeface="+mn-lt"/>
              </a:rPr>
              <a:t> search --fields </a:t>
            </a:r>
            <a:r>
              <a:rPr lang="en-US" sz="2000" dirty="0" err="1">
                <a:latin typeface="Comic Sans MS"/>
                <a:ea typeface="+mn-lt"/>
                <a:cs typeface="+mn-lt"/>
              </a:rPr>
              <a:t>ip_str,port,org</a:t>
            </a:r>
            <a:r>
              <a:rPr lang="en-US" sz="2000" dirty="0">
                <a:latin typeface="Comic Sans MS"/>
                <a:ea typeface="+mn-lt"/>
                <a:cs typeface="+mn-lt"/>
              </a:rPr>
              <a:t> &lt;example.com&gt; | </a:t>
            </a:r>
            <a:r>
              <a:rPr lang="en-US" sz="2000" dirty="0" err="1">
                <a:latin typeface="Comic Sans MS"/>
                <a:ea typeface="+mn-lt"/>
                <a:cs typeface="+mn-lt"/>
              </a:rPr>
              <a:t>awk</a:t>
            </a:r>
            <a:r>
              <a:rPr lang="en-US" sz="2000" dirty="0">
                <a:latin typeface="Comic Sans MS"/>
                <a:ea typeface="+mn-lt"/>
                <a:cs typeface="+mn-lt"/>
              </a:rPr>
              <a:t> '{print $1}'|</a:t>
            </a:r>
            <a:r>
              <a:rPr lang="en-US" sz="2000" dirty="0" err="1">
                <a:latin typeface="Comic Sans MS"/>
                <a:ea typeface="+mn-lt"/>
                <a:cs typeface="+mn-lt"/>
              </a:rPr>
              <a:t>xargs</a:t>
            </a:r>
            <a:r>
              <a:rPr lang="en-US" sz="2000" dirty="0">
                <a:latin typeface="Comic Sans MS"/>
                <a:ea typeface="+mn-lt"/>
                <a:cs typeface="+mn-lt"/>
              </a:rPr>
              <a:t> -r -</a:t>
            </a:r>
            <a:r>
              <a:rPr lang="en-US" sz="2000" dirty="0" err="1">
                <a:latin typeface="Comic Sans MS"/>
                <a:ea typeface="+mn-lt"/>
                <a:cs typeface="+mn-lt"/>
              </a:rPr>
              <a:t>Igeo</a:t>
            </a:r>
            <a:r>
              <a:rPr lang="en-US" sz="2000" dirty="0">
                <a:latin typeface="Comic Sans MS"/>
                <a:ea typeface="+mn-lt"/>
                <a:cs typeface="+mn-lt"/>
              </a:rPr>
              <a:t> curl -s http://ip-api.com/json/geo | </a:t>
            </a:r>
            <a:r>
              <a:rPr lang="en-US" sz="2000" dirty="0" err="1">
                <a:latin typeface="Comic Sans MS"/>
                <a:ea typeface="+mn-lt"/>
                <a:cs typeface="+mn-lt"/>
              </a:rPr>
              <a:t>jq</a:t>
            </a:r>
            <a:r>
              <a:rPr lang="en-US" sz="2000" dirty="0">
                <a:latin typeface="Comic Sans MS"/>
                <a:ea typeface="+mn-lt"/>
                <a:cs typeface="+mn-lt"/>
              </a:rPr>
              <a:t> -c [.query,.city,.country,.</a:t>
            </a:r>
            <a:r>
              <a:rPr lang="en-US" sz="2000" dirty="0" err="1">
                <a:latin typeface="Comic Sans MS"/>
                <a:ea typeface="+mn-lt"/>
                <a:cs typeface="+mn-lt"/>
              </a:rPr>
              <a:t>regionName</a:t>
            </a:r>
            <a:r>
              <a:rPr lang="en-US" sz="2000" dirty="0">
                <a:latin typeface="Comic Sans MS"/>
                <a:ea typeface="+mn-lt"/>
                <a:cs typeface="+mn-lt"/>
              </a:rPr>
              <a:t>,.</a:t>
            </a:r>
            <a:r>
              <a:rPr lang="en-US" sz="2000" dirty="0" err="1">
                <a:latin typeface="Comic Sans MS"/>
                <a:ea typeface="+mn-lt"/>
                <a:cs typeface="+mn-lt"/>
              </a:rPr>
              <a:t>lat</a:t>
            </a:r>
            <a:r>
              <a:rPr lang="en-US" sz="2000" dirty="0">
                <a:latin typeface="Comic Sans MS"/>
                <a:ea typeface="+mn-lt"/>
                <a:cs typeface="+mn-lt"/>
              </a:rPr>
              <a:t>,.</a:t>
            </a:r>
            <a:r>
              <a:rPr lang="en-US" sz="2000" dirty="0" err="1">
                <a:latin typeface="Comic Sans MS"/>
                <a:ea typeface="+mn-lt"/>
                <a:cs typeface="+mn-lt"/>
              </a:rPr>
              <a:t>lon</a:t>
            </a:r>
            <a:r>
              <a:rPr lang="en-US" sz="2000" dirty="0">
                <a:latin typeface="Comic Sans MS"/>
                <a:ea typeface="+mn-lt"/>
                <a:cs typeface="+mn-lt"/>
              </a:rPr>
              <a:t>] | tr -d '[ ]"'</a:t>
            </a:r>
            <a:endParaRPr lang="en-US" dirty="0">
              <a:latin typeface="Comic Sans MS"/>
              <a:cs typeface="Calibri"/>
            </a:endParaRPr>
          </a:p>
          <a:p>
            <a:pPr marL="800100" lvl="1" indent="-342900">
              <a:buFont typeface="Courier New" panose="020B0604020202020204" pitchFamily="34" charset="0"/>
              <a:buChar char="o"/>
            </a:pPr>
            <a:endParaRPr lang="en-US" sz="1600" dirty="0">
              <a:solidFill>
                <a:srgbClr val="FFFFFF"/>
              </a:solidFill>
              <a:latin typeface="Calibri"/>
              <a:cs typeface="Calibri"/>
            </a:endParaRPr>
          </a:p>
          <a:p>
            <a:pPr marL="0" indent="0">
              <a:buNone/>
            </a:pPr>
            <a:endParaRPr lang="en-US" sz="2000" dirty="0">
              <a:solidFill>
                <a:srgbClr val="FFFFFF"/>
              </a:solidFill>
              <a:latin typeface="Calibri"/>
              <a:cs typeface="Calibri"/>
            </a:endParaRPr>
          </a:p>
        </p:txBody>
      </p:sp>
      <p:pic>
        <p:nvPicPr>
          <p:cNvPr id="8" name="Picture 8" descr="A picture containing photo&#10;&#10;Description generated with very high confidence">
            <a:extLst>
              <a:ext uri="{FF2B5EF4-FFF2-40B4-BE49-F238E27FC236}">
                <a16:creationId xmlns:a16="http://schemas.microsoft.com/office/drawing/2014/main" id="{4DC951BF-991B-460D-8E95-2D5D2E337AF8}"/>
              </a:ext>
            </a:extLst>
          </p:cNvPr>
          <p:cNvPicPr>
            <a:picLocks noChangeAspect="1"/>
          </p:cNvPicPr>
          <p:nvPr/>
        </p:nvPicPr>
        <p:blipFill>
          <a:blip r:embed="rId2"/>
          <a:stretch>
            <a:fillRect/>
          </a:stretch>
        </p:blipFill>
        <p:spPr>
          <a:xfrm>
            <a:off x="1245269" y="4392327"/>
            <a:ext cx="7896726" cy="2354583"/>
          </a:xfrm>
          <a:prstGeom prst="rect">
            <a:avLst/>
          </a:prstGeom>
        </p:spPr>
      </p:pic>
    </p:spTree>
    <p:extLst>
      <p:ext uri="{BB962C8B-B14F-4D97-AF65-F5344CB8AC3E}">
        <p14:creationId xmlns:p14="http://schemas.microsoft.com/office/powerpoint/2010/main" val="418170364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572318" y="134520"/>
            <a:ext cx="11222693" cy="778627"/>
          </a:xfrm>
        </p:spPr>
        <p:txBody>
          <a:bodyPr>
            <a:normAutofit/>
          </a:bodyPr>
          <a:lstStyle/>
          <a:p>
            <a:r>
              <a:rPr lang="en-US" sz="2400" b="1" dirty="0">
                <a:solidFill>
                  <a:srgbClr val="00B050"/>
                </a:solidFill>
                <a:latin typeface="Consolas"/>
              </a:rPr>
              <a:t>Shutting the door on Shodan</a:t>
            </a:r>
            <a:br>
              <a:rPr lang="en-US" sz="1400" dirty="0">
                <a:latin typeface="Consolas"/>
              </a:rPr>
            </a:br>
            <a:r>
              <a:rPr lang="en-US" sz="1400" dirty="0">
                <a:solidFill>
                  <a:srgbClr val="FFFFFF"/>
                </a:solidFill>
                <a:latin typeface="Consolas"/>
              </a:rPr>
              <a:t>______________________________________________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644559" y="976729"/>
            <a:ext cx="11150397" cy="4799180"/>
          </a:xfrm>
        </p:spPr>
        <p:txBody>
          <a:bodyPr vert="horz" lIns="91440" tIns="45720" rIns="91440" bIns="45720" rtlCol="0" anchor="t">
            <a:normAutofit/>
          </a:bodyPr>
          <a:lstStyle/>
          <a:p>
            <a:pPr marL="342900" indent="-342900">
              <a:buFont typeface="Courier New" panose="020B0604020202020204" pitchFamily="34" charset="0"/>
              <a:buChar char="o"/>
            </a:pPr>
            <a:r>
              <a:rPr lang="en-US" sz="2000" dirty="0">
                <a:latin typeface="Comic Sans MS"/>
                <a:cs typeface="Calibri"/>
              </a:rPr>
              <a:t>Firewall rules</a:t>
            </a:r>
          </a:p>
          <a:p>
            <a:pPr marL="342900" indent="-342900">
              <a:buFont typeface="Courier New" panose="020B0604020202020204" pitchFamily="34" charset="0"/>
              <a:buChar char="o"/>
            </a:pPr>
            <a:r>
              <a:rPr lang="en-US" sz="2000" dirty="0">
                <a:latin typeface="Comic Sans MS"/>
                <a:ea typeface="+mn-lt"/>
                <a:cs typeface="+mn-lt"/>
              </a:rPr>
              <a:t>Security requirements </a:t>
            </a:r>
            <a:endParaRPr lang="en-US" sz="2000">
              <a:solidFill>
                <a:srgbClr val="FFFFFF"/>
              </a:solidFill>
              <a:latin typeface="Comic Sans MS"/>
              <a:cs typeface="Calibri"/>
            </a:endParaRPr>
          </a:p>
          <a:p>
            <a:pPr marL="342900" indent="-342900">
              <a:buFont typeface="Courier New" panose="020B0604020202020204" pitchFamily="34" charset="0"/>
              <a:buChar char="o"/>
            </a:pPr>
            <a:r>
              <a:rPr lang="en-US" sz="2000" dirty="0">
                <a:solidFill>
                  <a:srgbClr val="FFFFFF"/>
                </a:solidFill>
                <a:latin typeface="Comic Sans MS"/>
                <a:cs typeface="Calibri"/>
              </a:rPr>
              <a:t>Integrating security to the device </a:t>
            </a:r>
          </a:p>
          <a:p>
            <a:pPr marL="342900" indent="-342900">
              <a:buFont typeface="Courier New" panose="020B0604020202020204" pitchFamily="34" charset="0"/>
              <a:buChar char="o"/>
            </a:pPr>
            <a:r>
              <a:rPr lang="en-US" sz="2000" dirty="0">
                <a:latin typeface="Comic Sans MS"/>
                <a:ea typeface="+mn-lt"/>
                <a:cs typeface="+mn-lt"/>
              </a:rPr>
              <a:t>Securing legacy devices – the “bump-in-the-wire” solution</a:t>
            </a:r>
            <a:endParaRPr lang="en-US" sz="2000" dirty="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mic Sans M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154050751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572318" y="134520"/>
            <a:ext cx="11222693" cy="778627"/>
          </a:xfrm>
        </p:spPr>
        <p:txBody>
          <a:bodyPr>
            <a:normAutofit/>
          </a:bodyPr>
          <a:lstStyle/>
          <a:p>
            <a:r>
              <a:rPr lang="en-US" sz="2400" b="1" dirty="0">
                <a:solidFill>
                  <a:srgbClr val="00B050"/>
                </a:solidFill>
                <a:latin typeface="Consolas"/>
                <a:ea typeface="+mj-lt"/>
                <a:cs typeface="+mj-lt"/>
              </a:rPr>
              <a:t>Notes</a:t>
            </a:r>
            <a:br>
              <a:rPr lang="en-US" sz="1400" dirty="0">
                <a:latin typeface="Consolas"/>
              </a:rPr>
            </a:br>
            <a:r>
              <a:rPr lang="en-US" sz="1400" dirty="0">
                <a:solidFill>
                  <a:srgbClr val="FFFFFF"/>
                </a:solidFill>
                <a:latin typeface="Consolas"/>
              </a:rPr>
              <a:t>______________________________________________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644559" y="976729"/>
            <a:ext cx="11150397" cy="4799180"/>
          </a:xfrm>
        </p:spPr>
        <p:txBody>
          <a:bodyPr vert="horz" lIns="91440" tIns="45720" rIns="91440" bIns="45720" rtlCol="0" anchor="t">
            <a:normAutofit/>
          </a:bodyPr>
          <a:lstStyle/>
          <a:p>
            <a:pPr>
              <a:buFont typeface="Courier New" panose="020B0604020202020204" pitchFamily="34" charset="0"/>
              <a:buChar char="o"/>
            </a:pPr>
            <a:r>
              <a:rPr lang="en-US" sz="2000" dirty="0">
                <a:latin typeface="Comic Sans MS"/>
                <a:ea typeface="+mn-lt"/>
                <a:cs typeface="+mn-lt"/>
              </a:rPr>
              <a:t>This resource is just an intro to what Shodan is and how to do the basics . You should also take a look at </a:t>
            </a:r>
            <a:r>
              <a:rPr lang="en-US" sz="2000" dirty="0">
                <a:latin typeface="Comic Sans MS"/>
                <a:ea typeface="+mn-lt"/>
                <a:cs typeface="+mn-lt"/>
                <a:hlinkClick r:id="rId2"/>
              </a:rPr>
              <a:t>the help pages</a:t>
            </a:r>
            <a:r>
              <a:rPr lang="en-US" sz="2000" dirty="0">
                <a:latin typeface="Comic Sans MS"/>
                <a:ea typeface="+mn-lt"/>
                <a:cs typeface="+mn-lt"/>
              </a:rPr>
              <a:t> which are quite good.</a:t>
            </a:r>
            <a:endParaRPr lang="en-US" sz="2000" dirty="0">
              <a:latin typeface="Comic Sans MS"/>
            </a:endParaRPr>
          </a:p>
          <a:p>
            <a:pPr>
              <a:buFont typeface="Courier New" panose="020B0604020202020204" pitchFamily="34" charset="0"/>
              <a:buChar char="o"/>
            </a:pPr>
            <a:r>
              <a:rPr lang="en-US" sz="2000" dirty="0">
                <a:latin typeface="Comic Sans MS"/>
                <a:ea typeface="+mn-lt"/>
                <a:cs typeface="+mn-lt"/>
              </a:rPr>
              <a:t>Shodan uses its own internally developed port scanner, not Nmap or </a:t>
            </a:r>
            <a:r>
              <a:rPr lang="en-US" sz="2000" dirty="0" err="1">
                <a:latin typeface="Comic Sans MS"/>
                <a:ea typeface="+mn-lt"/>
                <a:cs typeface="+mn-lt"/>
              </a:rPr>
              <a:t>Zmap</a:t>
            </a:r>
            <a:r>
              <a:rPr lang="en-US" sz="2000" dirty="0">
                <a:latin typeface="Comic Sans MS"/>
                <a:ea typeface="+mn-lt"/>
                <a:cs typeface="+mn-lt"/>
              </a:rPr>
              <a:t>.</a:t>
            </a:r>
            <a:endParaRPr lang="en-US" sz="2000">
              <a:latin typeface="Comic Sans MS"/>
            </a:endParaRPr>
          </a:p>
          <a:p>
            <a:pPr>
              <a:buFont typeface="Courier New" panose="020B0604020202020204" pitchFamily="34" charset="0"/>
              <a:buChar char="o"/>
            </a:pPr>
            <a:r>
              <a:rPr lang="en-US" sz="2000" dirty="0">
                <a:latin typeface="Comic Sans MS"/>
                <a:ea typeface="+mn-lt"/>
                <a:cs typeface="+mn-lt"/>
              </a:rPr>
              <a:t>The system works off of banners, and banners can be modified, spoofed, and faked. What you see is what’s being presented, not necessarily what is real.</a:t>
            </a:r>
            <a:endParaRPr lang="en-US" sz="2000">
              <a:latin typeface="Comic Sans MS"/>
            </a:endParaRPr>
          </a:p>
          <a:p>
            <a:pPr>
              <a:buFont typeface="Courier New" panose="020B0604020202020204" pitchFamily="34" charset="0"/>
              <a:buChar char="o"/>
            </a:pPr>
            <a:r>
              <a:rPr lang="en-US" sz="2000" dirty="0">
                <a:latin typeface="Comic Sans MS"/>
                <a:ea typeface="+mn-lt"/>
                <a:cs typeface="+mn-lt"/>
              </a:rPr>
              <a:t>You should also check out the blog at </a:t>
            </a:r>
            <a:r>
              <a:rPr lang="en-US" sz="2000" dirty="0">
                <a:latin typeface="Comic Sans MS"/>
                <a:ea typeface="+mn-lt"/>
                <a:cs typeface="+mn-lt"/>
                <a:hlinkClick r:id="rId3"/>
              </a:rPr>
              <a:t>https://blog.shodan.io</a:t>
            </a:r>
            <a:r>
              <a:rPr lang="en-US" sz="2000" dirty="0">
                <a:latin typeface="Comic Sans MS"/>
                <a:ea typeface="+mn-lt"/>
                <a:cs typeface="+mn-lt"/>
              </a:rPr>
              <a:t>.</a:t>
            </a:r>
            <a:endParaRPr lang="en-US" dirty="0">
              <a:latin typeface="Comic Sans MS"/>
            </a:endParaRPr>
          </a:p>
          <a:p>
            <a:pPr marL="0" indent="0">
              <a:buNone/>
            </a:pPr>
            <a:endParaRPr lang="en-US" sz="2000" dirty="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mic Sans M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9579226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19259"/>
          </a:xfrm>
        </p:spPr>
        <p:txBody>
          <a:bodyPr>
            <a:normAutofit/>
          </a:bodyPr>
          <a:lstStyle/>
          <a:p>
            <a:r>
              <a:rPr lang="en-US" sz="2400" b="1" dirty="0">
                <a:solidFill>
                  <a:srgbClr val="00B050"/>
                </a:solidFill>
                <a:latin typeface="Consolas"/>
              </a:rPr>
              <a:t>References </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1015533" y="1117098"/>
            <a:ext cx="10338265" cy="5059864"/>
          </a:xfrm>
        </p:spPr>
        <p:txBody>
          <a:bodyPr vert="horz" lIns="91440" tIns="45720" rIns="91440" bIns="45720" rtlCol="0" anchor="t">
            <a:normAutofit/>
          </a:bodyPr>
          <a:lstStyle/>
          <a:p>
            <a:pPr marL="342900" indent="-342900">
              <a:buFont typeface="Courier New" panose="020B0604020202020204" pitchFamily="34" charset="0"/>
              <a:buChar char="o"/>
            </a:pPr>
            <a:r>
              <a:rPr lang="en-US" sz="2000" dirty="0">
                <a:solidFill>
                  <a:srgbClr val="FF0000"/>
                </a:solidFill>
                <a:ea typeface="+mn-lt"/>
                <a:cs typeface="+mn-lt"/>
                <a:hlinkClick r:id="rId2"/>
              </a:rPr>
              <a:t>https://www.shodan.io/</a:t>
            </a:r>
            <a:endParaRPr lang="en-US" sz="2000">
              <a:solidFill>
                <a:srgbClr val="FF0000"/>
              </a:solidFill>
              <a:ea typeface="+mn-lt"/>
              <a:cs typeface="+mn-lt"/>
            </a:endParaRPr>
          </a:p>
          <a:p>
            <a:pPr marL="342900" indent="-342900">
              <a:buFont typeface="Courier New" panose="020B0604020202020204" pitchFamily="34" charset="0"/>
              <a:buChar char="o"/>
            </a:pPr>
            <a:r>
              <a:rPr lang="en-US" sz="2000" dirty="0">
                <a:solidFill>
                  <a:srgbClr val="FF0000"/>
                </a:solidFill>
                <a:ea typeface="+mn-lt"/>
                <a:cs typeface="+mn-lt"/>
                <a:hlinkClick r:id="rId3"/>
              </a:rPr>
              <a:t>https://help.shodan.io/</a:t>
            </a:r>
            <a:endParaRPr lang="en-US" sz="2000">
              <a:solidFill>
                <a:srgbClr val="FF0000"/>
              </a:solidFill>
              <a:ea typeface="+mn-lt"/>
              <a:cs typeface="+mn-lt"/>
            </a:endParaRPr>
          </a:p>
          <a:p>
            <a:pPr marL="342900" indent="-342900">
              <a:buFont typeface="Courier New" panose="020B0604020202020204" pitchFamily="34" charset="0"/>
              <a:buChar char="o"/>
            </a:pPr>
            <a:r>
              <a:rPr lang="en-US" sz="2000" dirty="0">
                <a:solidFill>
                  <a:srgbClr val="FF0000"/>
                </a:solidFill>
                <a:ea typeface="+mn-lt"/>
                <a:cs typeface="+mn-lt"/>
                <a:hlinkClick r:id="rId4"/>
              </a:rPr>
              <a:t>https://www.manufacturing.net/industry40/article/13057461/shutting-the-door-on-shodan</a:t>
            </a:r>
            <a:endParaRPr lang="en-US" sz="2000">
              <a:solidFill>
                <a:srgbClr val="FF0000"/>
              </a:solidFill>
              <a:latin typeface="Comic Sans MS"/>
              <a:cs typeface="Calibri"/>
            </a:endParaRPr>
          </a:p>
          <a:p>
            <a:pPr marL="342900" indent="-342900">
              <a:buFont typeface="Courier New" panose="020B0604020202020204" pitchFamily="34" charset="0"/>
              <a:buChar char="o"/>
            </a:pPr>
            <a:r>
              <a:rPr lang="en-US" sz="2000" dirty="0">
                <a:solidFill>
                  <a:srgbClr val="FF0000"/>
                </a:solidFill>
                <a:ea typeface="+mn-lt"/>
                <a:cs typeface="+mn-lt"/>
                <a:hlinkClick r:id="rId5"/>
              </a:rPr>
              <a:t>https://blog.watchpointdata.com/shodan-demonstrates-why-closing-unused-iot-ports-is-critical-to-cyber-security</a:t>
            </a:r>
            <a:endParaRPr lang="en-US" sz="2000">
              <a:solidFill>
                <a:srgbClr val="FF0000"/>
              </a:solidFill>
              <a:cs typeface="Calibri"/>
            </a:endParaRPr>
          </a:p>
          <a:p>
            <a:pPr marL="342900" indent="-342900">
              <a:buFont typeface="Courier New" panose="020B0604020202020204" pitchFamily="34" charset="0"/>
              <a:buChar char="o"/>
            </a:pPr>
            <a:r>
              <a:rPr lang="en-US" sz="2000" dirty="0">
                <a:solidFill>
                  <a:srgbClr val="FF0000"/>
                </a:solidFill>
                <a:ea typeface="+mn-lt"/>
                <a:cs typeface="+mn-lt"/>
                <a:hlinkClick r:id="rId6"/>
              </a:rPr>
              <a:t>https://www.defcon.org/images/defcon-18/dc-18-presentations/Schearer/DEFCON-18-Schearer-SHODAN.pdf</a:t>
            </a:r>
            <a:endParaRPr lang="en-US" sz="2000" dirty="0">
              <a:solidFill>
                <a:srgbClr val="FF0000"/>
              </a:solidFill>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240412449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10270193" cy="5871995"/>
          </a:xfrm>
        </p:spPr>
        <p:txBody>
          <a:bodyPr>
            <a:normAutofit/>
          </a:bodyPr>
          <a:lstStyle/>
          <a:p>
            <a:pPr algn="ctr"/>
            <a:r>
              <a:rPr lang="en-US" sz="2400" b="1" dirty="0">
                <a:solidFill>
                  <a:srgbClr val="00B050"/>
                </a:solidFill>
                <a:latin typeface="Consolas"/>
              </a:rPr>
              <a:t>Questions ?</a:t>
            </a:r>
            <a:br>
              <a:rPr lang="en-US" sz="1400" dirty="0">
                <a:latin typeface="Consolas"/>
              </a:rPr>
            </a:br>
            <a:r>
              <a:rPr lang="en-US" sz="1400" dirty="0">
                <a:solidFill>
                  <a:srgbClr val="FFFFFF"/>
                </a:solidFill>
                <a:latin typeface="Consolas"/>
              </a:rPr>
              <a:t>____________________________________</a:t>
            </a:r>
            <a:endParaRPr lang="en-US" dirty="0">
              <a:cs typeface="Calibri Light" panose="020F0302020204030204"/>
            </a:endParaRPr>
          </a:p>
          <a:p>
            <a:endParaRPr lang="en-US" sz="1400">
              <a:solidFill>
                <a:srgbClr val="FFFFFF"/>
              </a:solidFill>
              <a:cs typeface="Calibri Light"/>
            </a:endParaRPr>
          </a:p>
        </p:txBody>
      </p:sp>
    </p:spTree>
    <p:extLst>
      <p:ext uri="{BB962C8B-B14F-4D97-AF65-F5344CB8AC3E}">
        <p14:creationId xmlns:p14="http://schemas.microsoft.com/office/powerpoint/2010/main" val="6804998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5811837"/>
          </a:xfrm>
        </p:spPr>
        <p:txBody>
          <a:bodyPr>
            <a:normAutofit/>
          </a:bodyPr>
          <a:lstStyle/>
          <a:p>
            <a:r>
              <a:rPr lang="en-US" sz="2400" b="1" dirty="0">
                <a:solidFill>
                  <a:srgbClr val="00B050"/>
                </a:solidFill>
                <a:latin typeface="Consolas"/>
              </a:rPr>
              <a:t>Outline</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5356927" y="365125"/>
            <a:ext cx="5996871" cy="5811837"/>
          </a:xfrm>
        </p:spPr>
        <p:txBody>
          <a:bodyPr vert="horz" lIns="91440" tIns="45720" rIns="91440" bIns="45720" rtlCol="0" anchor="ctr">
            <a:normAutofit/>
          </a:bodyPr>
          <a:lstStyle/>
          <a:p>
            <a:pPr marL="342900" indent="-342900">
              <a:buFont typeface="Courier New" panose="020B0604020202020204" pitchFamily="34" charset="0"/>
              <a:buChar char="o"/>
            </a:pPr>
            <a:r>
              <a:rPr lang="en-US" sz="2000" dirty="0">
                <a:latin typeface="Comic Sans MS"/>
                <a:ea typeface="+mn-lt"/>
                <a:cs typeface="+mn-lt"/>
              </a:rPr>
              <a:t>What is shodan.io</a:t>
            </a:r>
            <a:endParaRPr lang="en-US">
              <a:latin typeface="Comic Sans MS"/>
            </a:endParaRPr>
          </a:p>
          <a:p>
            <a:pPr marL="342900" indent="-342900">
              <a:buFont typeface="Courier New" panose="020B0604020202020204" pitchFamily="34" charset="0"/>
              <a:buChar char="o"/>
            </a:pPr>
            <a:r>
              <a:rPr lang="en-US" sz="2000" dirty="0">
                <a:latin typeface="Comic Sans MS"/>
                <a:cs typeface="Calibri"/>
              </a:rPr>
              <a:t>How does it work ?</a:t>
            </a:r>
          </a:p>
          <a:p>
            <a:pPr marL="342900" indent="-342900">
              <a:buFont typeface="Courier New" panose="020B0604020202020204" pitchFamily="34" charset="0"/>
              <a:buChar char="o"/>
            </a:pPr>
            <a:r>
              <a:rPr lang="en-US" sz="2000" dirty="0">
                <a:latin typeface="Comic Sans MS"/>
                <a:cs typeface="Calibri"/>
              </a:rPr>
              <a:t>Banner</a:t>
            </a:r>
          </a:p>
          <a:p>
            <a:pPr marL="342900" indent="-342900">
              <a:buFont typeface="Courier New" panose="020B0604020202020204" pitchFamily="34" charset="0"/>
              <a:buChar char="o"/>
            </a:pPr>
            <a:r>
              <a:rPr lang="en-US" sz="2000" dirty="0">
                <a:latin typeface="Comic Sans MS"/>
                <a:cs typeface="Calibri"/>
              </a:rPr>
              <a:t>Database / Metadata </a:t>
            </a:r>
          </a:p>
          <a:p>
            <a:pPr marL="342900" indent="-342900">
              <a:buFont typeface="Courier New" panose="020B0604020202020204" pitchFamily="34" charset="0"/>
              <a:buChar char="o"/>
            </a:pPr>
            <a:r>
              <a:rPr lang="en-US" sz="2000" dirty="0">
                <a:latin typeface="Comic Sans MS"/>
                <a:cs typeface="Calibri"/>
              </a:rPr>
              <a:t>Default search includes</a:t>
            </a:r>
            <a:endParaRPr lang="en-US" dirty="0">
              <a:latin typeface="Calibri" panose="020F0502020204030204"/>
              <a:cs typeface="Calibri"/>
            </a:endParaRPr>
          </a:p>
          <a:p>
            <a:pPr marL="342900" indent="-342900">
              <a:buFont typeface="Courier New" panose="020B0604020202020204" pitchFamily="34" charset="0"/>
              <a:buChar char="o"/>
            </a:pPr>
            <a:r>
              <a:rPr lang="en-US" sz="2000" dirty="0">
                <a:latin typeface="Comic Sans MS"/>
                <a:cs typeface="Calibri"/>
              </a:rPr>
              <a:t>Shodan search filters </a:t>
            </a:r>
          </a:p>
          <a:p>
            <a:pPr marL="342900" indent="-342900">
              <a:buFont typeface="Courier New" panose="020B0604020202020204" pitchFamily="34" charset="0"/>
              <a:buChar char="o"/>
            </a:pPr>
            <a:r>
              <a:rPr lang="en-US" sz="2000" dirty="0">
                <a:latin typeface="Comic Sans MS"/>
                <a:cs typeface="Calibri"/>
              </a:rPr>
              <a:t>Examples</a:t>
            </a:r>
          </a:p>
          <a:p>
            <a:pPr marL="342900" indent="-342900">
              <a:buFont typeface="Courier New" panose="020B0604020202020204" pitchFamily="34" charset="0"/>
              <a:buChar char="o"/>
            </a:pPr>
            <a:r>
              <a:rPr lang="en-US" sz="2000" dirty="0">
                <a:latin typeface="Comic Sans MS"/>
                <a:cs typeface="Calibri"/>
              </a:rPr>
              <a:t>Plugins </a:t>
            </a:r>
          </a:p>
          <a:p>
            <a:pPr marL="342900" indent="-342900">
              <a:buFont typeface="Courier New" panose="020B0604020202020204" pitchFamily="34" charset="0"/>
              <a:buChar char="o"/>
            </a:pPr>
            <a:r>
              <a:rPr lang="en-US" sz="2000" dirty="0">
                <a:latin typeface="Comic Sans MS"/>
                <a:cs typeface="Calibri"/>
              </a:rPr>
              <a:t>CLI</a:t>
            </a:r>
          </a:p>
          <a:p>
            <a:pPr marL="342900" indent="-342900">
              <a:buFont typeface="Courier New" panose="020B0604020202020204" pitchFamily="34" charset="0"/>
              <a:buChar char="o"/>
            </a:pPr>
            <a:r>
              <a:rPr lang="en-US" sz="2000" dirty="0">
                <a:latin typeface="Comic Sans MS"/>
                <a:cs typeface="Calibri"/>
              </a:rPr>
              <a:t>Shutting the door on Shodan</a:t>
            </a:r>
            <a:endParaRPr lang="en-US" sz="2000" dirty="0">
              <a:solidFill>
                <a:srgbClr val="FFFFFF"/>
              </a:solidFill>
              <a:latin typeface="Comic Sans MS"/>
              <a:cs typeface="Calibri"/>
            </a:endParaRPr>
          </a:p>
          <a:p>
            <a:pPr marL="342900" indent="-342900">
              <a:buFont typeface="Courier New" panose="020B0604020202020204" pitchFamily="34" charset="0"/>
              <a:buChar char="o"/>
            </a:pPr>
            <a:r>
              <a:rPr lang="en-US" sz="2000" dirty="0">
                <a:solidFill>
                  <a:srgbClr val="FFFFFF"/>
                </a:solidFill>
                <a:latin typeface="Comic Sans MS"/>
                <a:cs typeface="Calibri"/>
              </a:rPr>
              <a:t>Notes</a:t>
            </a: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39778373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5811837"/>
          </a:xfrm>
        </p:spPr>
        <p:txBody>
          <a:bodyPr>
            <a:normAutofit/>
          </a:bodyPr>
          <a:lstStyle/>
          <a:p>
            <a:r>
              <a:rPr lang="en-US" sz="2400" b="1" dirty="0">
                <a:solidFill>
                  <a:srgbClr val="00B050"/>
                </a:solidFill>
                <a:latin typeface="Consolas"/>
              </a:rPr>
              <a:t>What is shodan.io?</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5356927" y="365125"/>
            <a:ext cx="5996871" cy="5811837"/>
          </a:xfrm>
        </p:spPr>
        <p:txBody>
          <a:bodyPr vert="horz" lIns="91440" tIns="45720" rIns="91440" bIns="45720" rtlCol="0" anchor="ctr">
            <a:normAutofit/>
          </a:bodyPr>
          <a:lstStyle/>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The Web</a:t>
            </a:r>
            <a:endParaRPr lang="en-US" sz="2000" dirty="0">
              <a:solidFill>
                <a:srgbClr val="FFFFFF"/>
              </a:solidFill>
              <a:latin typeface="Comic Sans MS"/>
              <a:ea typeface="+mn-lt"/>
              <a:cs typeface="+mn-lt"/>
            </a:endParaRPr>
          </a:p>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Security</a:t>
            </a:r>
            <a:endParaRPr lang="en-US" sz="2000" dirty="0">
              <a:solidFill>
                <a:srgbClr val="FFFFFF"/>
              </a:solidFill>
              <a:latin typeface="Comic Sans MS"/>
            </a:endParaRPr>
          </a:p>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Buildings</a:t>
            </a:r>
            <a:endParaRPr lang="en-US" sz="2000" dirty="0">
              <a:solidFill>
                <a:srgbClr val="FFFFFF"/>
              </a:solidFill>
              <a:latin typeface="Comic Sans MS"/>
            </a:endParaRPr>
          </a:p>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Web Cams</a:t>
            </a:r>
            <a:endParaRPr lang="en-US" sz="2000" dirty="0">
              <a:solidFill>
                <a:srgbClr val="FFFFFF"/>
              </a:solidFill>
              <a:latin typeface="Comic Sans MS"/>
              <a:cs typeface="Calibri"/>
            </a:endParaRPr>
          </a:p>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Refrigerators</a:t>
            </a:r>
            <a:endParaRPr lang="en-US" sz="2000" dirty="0">
              <a:solidFill>
                <a:srgbClr val="FFFFFF"/>
              </a:solidFill>
              <a:latin typeface="Comic Sans MS"/>
            </a:endParaRPr>
          </a:p>
          <a:p>
            <a:pPr marL="0" indent="0">
              <a:buNone/>
            </a:pPr>
            <a:r>
              <a:rPr lang="en-US" sz="2000" dirty="0">
                <a:solidFill>
                  <a:srgbClr val="FFFFFF"/>
                </a:solidFill>
                <a:highlight>
                  <a:srgbClr val="000000"/>
                </a:highlight>
                <a:latin typeface="Comic Sans MS"/>
                <a:ea typeface="+mn-lt"/>
                <a:cs typeface="+mn-lt"/>
              </a:rPr>
              <a:t>The search engine for </a:t>
            </a:r>
            <a:r>
              <a:rPr lang="en-US" sz="2000" dirty="0">
                <a:solidFill>
                  <a:srgbClr val="FFFFFF"/>
                </a:solidFill>
                <a:highlight>
                  <a:srgbClr val="FF0000"/>
                </a:highlight>
                <a:latin typeface="Comic Sans MS"/>
                <a:ea typeface="+mn-lt"/>
                <a:cs typeface="+mn-lt"/>
              </a:rPr>
              <a:t>Power plants</a:t>
            </a:r>
            <a:endParaRPr lang="en-US" sz="2000" dirty="0">
              <a:solidFill>
                <a:srgbClr val="FFFFFF"/>
              </a:solidFill>
              <a:latin typeface="Comic Sans MS"/>
            </a:endParaRPr>
          </a:p>
          <a:p>
            <a:pPr marL="0" indent="0">
              <a:buNone/>
            </a:pPr>
            <a:r>
              <a:rPr lang="en-US" sz="2000" dirty="0">
                <a:solidFill>
                  <a:srgbClr val="FFFFFF"/>
                </a:solidFill>
                <a:highlight>
                  <a:srgbClr val="000000"/>
                </a:highlight>
                <a:latin typeface="Comic Sans MS"/>
                <a:cs typeface="Calibri"/>
              </a:rPr>
              <a:t>The search engine for </a:t>
            </a:r>
            <a:r>
              <a:rPr lang="en-US" sz="2000" dirty="0">
                <a:solidFill>
                  <a:srgbClr val="FFFFFF"/>
                </a:solidFill>
                <a:highlight>
                  <a:srgbClr val="FF0000"/>
                </a:highlight>
                <a:latin typeface="Comic Sans MS"/>
                <a:cs typeface="Calibri"/>
              </a:rPr>
              <a:t>The Internet of Things</a:t>
            </a:r>
            <a:endParaRPr lang="en-US" sz="2000" dirty="0">
              <a:solidFill>
                <a:srgbClr val="FFFFFF"/>
              </a:solidFill>
              <a:latin typeface="Comic Sans MS"/>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4816211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5"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2" descr="A screenshot of a cell phone&#10;&#10;Description generated with very high confidence">
            <a:extLst>
              <a:ext uri="{FF2B5EF4-FFF2-40B4-BE49-F238E27FC236}">
                <a16:creationId xmlns:a16="http://schemas.microsoft.com/office/drawing/2014/main" id="{9CF1D8BC-8014-4ECF-903F-BC5D001D70E8}"/>
              </a:ext>
            </a:extLst>
          </p:cNvPr>
          <p:cNvPicPr>
            <a:picLocks noChangeAspect="1"/>
          </p:cNvPicPr>
          <p:nvPr/>
        </p:nvPicPr>
        <p:blipFill rotWithShape="1">
          <a:blip r:embed="rId2"/>
          <a:srcRect r="3218"/>
          <a:stretch/>
        </p:blipFill>
        <p:spPr>
          <a:xfrm rot="21480000">
            <a:off x="1137837" y="1003258"/>
            <a:ext cx="9916327" cy="4764396"/>
          </a:xfrm>
          <a:prstGeom prst="rect">
            <a:avLst/>
          </a:prstGeom>
        </p:spPr>
      </p:pic>
    </p:spTree>
    <p:extLst>
      <p:ext uri="{BB962C8B-B14F-4D97-AF65-F5344CB8AC3E}">
        <p14:creationId xmlns:p14="http://schemas.microsoft.com/office/powerpoint/2010/main" val="152839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What is </a:t>
            </a:r>
            <a:r>
              <a:rPr lang="en-US" sz="2400" b="1" dirty="0" err="1">
                <a:solidFill>
                  <a:srgbClr val="00B050"/>
                </a:solidFill>
                <a:latin typeface="Consolas"/>
              </a:rPr>
              <a:t>shodan</a:t>
            </a:r>
            <a:br>
              <a:rPr lang="en-US" sz="1400" dirty="0">
                <a:latin typeface="Consolas"/>
              </a:rPr>
            </a:br>
            <a:r>
              <a:rPr lang="en-US" sz="1400" dirty="0">
                <a:solidFill>
                  <a:srgbClr val="FFFFFF"/>
                </a:solidFill>
                <a:latin typeface="Consolas"/>
              </a:rPr>
              <a:t>____________________________________</a:t>
            </a: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4528469"/>
          </a:xfrm>
        </p:spPr>
        <p:txBody>
          <a:bodyPr vert="horz" lIns="91440" tIns="45720" rIns="91440" bIns="45720" rtlCol="0" anchor="t">
            <a:normAutofit/>
          </a:bodyPr>
          <a:lstStyle/>
          <a:p>
            <a:pPr marL="342900" indent="-342900">
              <a:buFont typeface="Courier New" panose="020B0604020202020204" pitchFamily="34" charset="0"/>
              <a:buChar char="o"/>
            </a:pPr>
            <a:r>
              <a:rPr lang="en-US" sz="2000" dirty="0">
                <a:latin typeface="Comic Sans MS"/>
                <a:ea typeface="+mn-lt"/>
                <a:cs typeface="+mn-lt"/>
              </a:rPr>
              <a:t>SHODAN = Sentient Hyper-Optimized Data Access Network</a:t>
            </a:r>
            <a:endParaRPr lang="en-US" sz="2000">
              <a:latin typeface="Comic Sans MS"/>
              <a:cs typeface="Calibri"/>
            </a:endParaRPr>
          </a:p>
          <a:p>
            <a:pPr marL="342900" indent="-342900">
              <a:buFont typeface="Courier New" panose="020B0604020202020204" pitchFamily="34" charset="0"/>
              <a:buChar char="o"/>
            </a:pPr>
            <a:r>
              <a:rPr lang="en-US" sz="2000" dirty="0">
                <a:latin typeface="Comic Sans MS"/>
                <a:ea typeface="+mn-lt"/>
                <a:cs typeface="+mn-lt"/>
              </a:rPr>
              <a:t>Unlike traditional search engines that crawl the web to display results, Shodan attempts to grab data from ports</a:t>
            </a:r>
          </a:p>
          <a:p>
            <a:pPr marL="342900" indent="-342900">
              <a:buFont typeface="Courier New" panose="020B0604020202020204" pitchFamily="34" charset="0"/>
              <a:buChar char="o"/>
            </a:pPr>
            <a:r>
              <a:rPr lang="en-US" sz="2000" dirty="0">
                <a:latin typeface="Comic Sans MS"/>
                <a:ea typeface="+mn-lt"/>
                <a:cs typeface="+mn-lt"/>
              </a:rPr>
              <a:t>Shodan is a search engine that lets you find specific information from routers, servers, and any device with an IP address. </a:t>
            </a:r>
            <a:endParaRPr lang="en-US" sz="2000">
              <a:solidFill>
                <a:srgbClr val="FFFFFF"/>
              </a:solidFill>
              <a:latin typeface="Comic Sans MS"/>
              <a:cs typeface="Calibri"/>
            </a:endParaRPr>
          </a:p>
          <a:p>
            <a:pPr marL="342900" indent="-342900">
              <a:buFont typeface="Courier New" panose="020B0604020202020204" pitchFamily="34" charset="0"/>
              <a:buChar char="o"/>
            </a:pPr>
            <a:r>
              <a:rPr lang="en-US" sz="2000" dirty="0">
                <a:latin typeface="Comic Sans MS"/>
                <a:ea typeface="+mn-lt"/>
                <a:cs typeface="+mn-lt"/>
              </a:rPr>
              <a:t>Shodan indexes a large amount of data, which is really helpful when searching for specific devices that happen to be connected to the internet.</a:t>
            </a:r>
            <a:endParaRPr lang="en-US" sz="2000" dirty="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latin typeface="Calibri" panose="020F0502020204030204"/>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34190208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How does it work ?</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4528469"/>
          </a:xfrm>
        </p:spPr>
        <p:txBody>
          <a:bodyPr vert="horz" lIns="91440" tIns="45720" rIns="91440" bIns="45720" rtlCol="0" anchor="t">
            <a:normAutofit/>
          </a:bodyPr>
          <a:lstStyle/>
          <a:p>
            <a:pPr marL="0" indent="0">
              <a:buNone/>
            </a:pPr>
            <a:endParaRPr lang="en-US" sz="2000" dirty="0">
              <a:solidFill>
                <a:srgbClr val="FFFFFF"/>
              </a:solidFill>
              <a:latin typeface="Comic Sans MS"/>
              <a:cs typeface="Calibri"/>
            </a:endParaRPr>
          </a:p>
          <a:p>
            <a:pPr marL="342900" indent="-342900">
              <a:buFont typeface="Courier New" panose="020B0604020202020204" pitchFamily="34" charset="0"/>
              <a:buChar char="o"/>
            </a:pPr>
            <a:r>
              <a:rPr lang="en-US" sz="2000" dirty="0">
                <a:latin typeface="Comic Sans MS"/>
                <a:ea typeface="+mn-lt"/>
                <a:cs typeface="+mn-lt"/>
              </a:rPr>
              <a:t>Whenever </a:t>
            </a:r>
            <a:r>
              <a:rPr lang="en-US" sz="2000" dirty="0" err="1">
                <a:latin typeface="Comic Sans MS"/>
                <a:ea typeface="+mn-lt"/>
                <a:cs typeface="+mn-lt"/>
              </a:rPr>
              <a:t>shodan</a:t>
            </a:r>
            <a:r>
              <a:rPr lang="en-US" sz="2000" dirty="0">
                <a:latin typeface="Comic Sans MS"/>
                <a:ea typeface="+mn-lt"/>
                <a:cs typeface="+mn-lt"/>
              </a:rPr>
              <a:t> gets a query from a user, it generates randomized IPv4 addresses and </a:t>
            </a:r>
            <a:endParaRPr lang="en-US" sz="2000">
              <a:solidFill>
                <a:srgbClr val="FFFFFF"/>
              </a:solidFill>
              <a:latin typeface="Comic Sans MS"/>
              <a:cs typeface="Calibri"/>
            </a:endParaRPr>
          </a:p>
          <a:p>
            <a:pPr marL="0" indent="0">
              <a:buNone/>
            </a:pPr>
            <a:r>
              <a:rPr lang="en-US" sz="2000" dirty="0">
                <a:latin typeface="Comic Sans MS"/>
                <a:ea typeface="+mn-lt"/>
                <a:cs typeface="+mn-lt"/>
              </a:rPr>
              <a:t>    Random Ports -&gt; retrieve Banners -&gt; Banner Analysis / process / Logic -&gt; Result  </a:t>
            </a:r>
          </a:p>
          <a:p>
            <a:pPr marL="342900" indent="-342900">
              <a:buFont typeface="Courier New" panose="020B0604020202020204" pitchFamily="34" charset="0"/>
              <a:buChar char="o"/>
            </a:pPr>
            <a:r>
              <a:rPr lang="en-US" sz="2000" dirty="0">
                <a:latin typeface="Comic Sans MS"/>
                <a:ea typeface="+mn-lt"/>
                <a:cs typeface="+mn-lt"/>
              </a:rPr>
              <a:t>Shodan uses </a:t>
            </a:r>
            <a:r>
              <a:rPr lang="en-US" sz="2000" b="1" dirty="0">
                <a:solidFill>
                  <a:srgbClr val="FF0000"/>
                </a:solidFill>
                <a:latin typeface="Comic Sans MS"/>
                <a:ea typeface="+mn-lt"/>
                <a:cs typeface="+mn-lt"/>
              </a:rPr>
              <a:t>OR</a:t>
            </a:r>
            <a:r>
              <a:rPr lang="en-US" sz="2000" dirty="0">
                <a:latin typeface="Comic Sans MS"/>
                <a:ea typeface="+mn-lt"/>
                <a:cs typeface="+mn-lt"/>
              </a:rPr>
              <a:t> operator by default for filtering queries. </a:t>
            </a:r>
            <a:endParaRPr lang="en-US" sz="2000">
              <a:latin typeface="Comic Sans MS"/>
              <a:ea typeface="+mn-lt"/>
              <a:cs typeface="+mn-lt"/>
            </a:endParaRPr>
          </a:p>
          <a:p>
            <a:pPr marL="342900" indent="-342900">
              <a:buFont typeface="Courier New" panose="020B0604020202020204" pitchFamily="34" charset="0"/>
              <a:buChar char="o"/>
            </a:pPr>
            <a:r>
              <a:rPr lang="en-US" sz="2000" dirty="0">
                <a:latin typeface="Comic Sans MS"/>
                <a:ea typeface="+mn-lt"/>
                <a:cs typeface="+mn-lt"/>
              </a:rPr>
              <a:t>If you want to search for a word that include spaces or want combine two different filters, you can use </a:t>
            </a:r>
            <a:r>
              <a:rPr lang="en-US" sz="2000" b="1" dirty="0">
                <a:latin typeface="Comic Sans MS"/>
                <a:ea typeface="+mn-lt"/>
                <a:cs typeface="+mn-lt"/>
              </a:rPr>
              <a:t>+</a:t>
            </a:r>
            <a:r>
              <a:rPr lang="en-US" sz="2000" dirty="0">
                <a:latin typeface="Comic Sans MS"/>
                <a:ea typeface="+mn-lt"/>
                <a:cs typeface="+mn-lt"/>
              </a:rPr>
              <a:t>. It will work as </a:t>
            </a:r>
            <a:r>
              <a:rPr lang="en-US" sz="2000" b="1" dirty="0">
                <a:latin typeface="Comic Sans MS"/>
                <a:ea typeface="+mn-lt"/>
                <a:cs typeface="+mn-lt"/>
              </a:rPr>
              <a:t>AND</a:t>
            </a:r>
            <a:r>
              <a:rPr lang="en-US" sz="2000" dirty="0">
                <a:latin typeface="Comic Sans MS"/>
                <a:ea typeface="+mn-lt"/>
                <a:cs typeface="+mn-lt"/>
              </a:rPr>
              <a:t> operator. </a:t>
            </a:r>
            <a:endParaRPr lang="en-US" sz="2000">
              <a:solidFill>
                <a:srgbClr val="FFFFFF"/>
              </a:solidFill>
              <a:latin typeface="Comic Sans M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8803557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Banner </a:t>
            </a:r>
            <a:br>
              <a:rPr lang="en-US" sz="1400" dirty="0">
                <a:latin typeface="Consolas"/>
              </a:rPr>
            </a:br>
            <a:r>
              <a:rPr lang="en-US" sz="1400" dirty="0">
                <a:solidFill>
                  <a:srgbClr val="FFFFFF"/>
                </a:solidFill>
                <a:latin typeface="Consolas"/>
              </a:rPr>
              <a:t>____________________________________</a:t>
            </a:r>
            <a:endParaRPr lang="en-US" dirty="0">
              <a:cs typeface="Calibri Light"/>
            </a:endParaRPr>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5130047"/>
          </a:xfrm>
        </p:spPr>
        <p:txBody>
          <a:bodyPr vert="horz" lIns="91440" tIns="45720" rIns="91440" bIns="45720" rtlCol="0" anchor="t">
            <a:normAutofit/>
          </a:bodyPr>
          <a:lstStyle/>
          <a:p>
            <a:pPr algn="just">
              <a:buFont typeface="Courier New" panose="020B0604020202020204" pitchFamily="34" charset="0"/>
              <a:buChar char="o"/>
            </a:pPr>
            <a:r>
              <a:rPr lang="en-US" sz="2000" dirty="0">
                <a:latin typeface="Comic Sans MS"/>
                <a:ea typeface="+mn-lt"/>
                <a:cs typeface="+mn-lt"/>
              </a:rPr>
              <a:t>What is a Banner? A banner is collection of text data that give details of a service running on a host like Content Type, Cookies, Web Server and Content-length. Banners are always different for different kind of services and keep on changing time to time. Here's an example of a banner returned in response of a request:</a:t>
            </a:r>
            <a:endParaRPr lang="en-US" dirty="0">
              <a:latin typeface="Comic Sans MS"/>
            </a:endParaRPr>
          </a:p>
          <a:p>
            <a:pPr marL="342900" indent="-342900">
              <a:buFont typeface="Courier New" panose="020B0604020202020204" pitchFamily="34" charset="0"/>
              <a:buChar char="o"/>
            </a:pPr>
            <a:r>
              <a:rPr lang="en-US" sz="2000" dirty="0">
                <a:latin typeface="Comic Sans MS"/>
                <a:cs typeface="Calibri"/>
              </a:rPr>
              <a:t>HTTP/1.1 200 OK
Server: apache2
Date: Sun, 13 May 2018 02:12:34 GMT
Content-Type: text/html; charset=utf-8
Content-Length: 9879
Connection: keep-alive</a:t>
            </a:r>
            <a:endParaRPr lang="en-US" dirty="0">
              <a:latin typeface="Comic Sans MS"/>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latin typeface="Calibri" panose="020F0502020204030204"/>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18415002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D86C78-5BCB-4119-B6D3-D86BFA91ECF0}"/>
              </a:ext>
            </a:extLst>
          </p:cNvPr>
          <p:cNvSpPr>
            <a:spLocks noGrp="1"/>
          </p:cNvSpPr>
          <p:nvPr>
            <p:ph type="title"/>
          </p:nvPr>
        </p:nvSpPr>
        <p:spPr>
          <a:xfrm>
            <a:off x="833002" y="365125"/>
            <a:ext cx="3973667" cy="1009232"/>
          </a:xfrm>
        </p:spPr>
        <p:txBody>
          <a:bodyPr>
            <a:normAutofit/>
          </a:bodyPr>
          <a:lstStyle/>
          <a:p>
            <a:r>
              <a:rPr lang="en-US" sz="2400" b="1" dirty="0">
                <a:solidFill>
                  <a:srgbClr val="00B050"/>
                </a:solidFill>
                <a:latin typeface="Consolas"/>
              </a:rPr>
              <a:t>Database / Meta data</a:t>
            </a:r>
            <a:br>
              <a:rPr lang="en-US" sz="1400" dirty="0">
                <a:latin typeface="Consolas"/>
              </a:rPr>
            </a:br>
            <a:r>
              <a:rPr lang="en-US" sz="1400" dirty="0">
                <a:solidFill>
                  <a:srgbClr val="FFFFFF"/>
                </a:solidFill>
                <a:latin typeface="Consolas"/>
              </a:rPr>
              <a:t>____________________________________</a:t>
            </a:r>
            <a:endParaRPr lang="en-US" dirty="0"/>
          </a:p>
          <a:p>
            <a:endParaRPr lang="en-US" sz="1400">
              <a:solidFill>
                <a:srgbClr val="FFFFFF"/>
              </a:solidFill>
              <a:cs typeface="Calibri Light"/>
            </a:endParaRPr>
          </a:p>
        </p:txBody>
      </p:sp>
      <p:sp>
        <p:nvSpPr>
          <p:cNvPr id="3" name="Content Placeholder 2">
            <a:extLst>
              <a:ext uri="{FF2B5EF4-FFF2-40B4-BE49-F238E27FC236}">
                <a16:creationId xmlns:a16="http://schemas.microsoft.com/office/drawing/2014/main" id="{4F256DD4-383A-4DAA-840A-A89CD5803B47}"/>
              </a:ext>
            </a:extLst>
          </p:cNvPr>
          <p:cNvSpPr>
            <a:spLocks noGrp="1"/>
          </p:cNvSpPr>
          <p:nvPr>
            <p:ph idx="1"/>
          </p:nvPr>
        </p:nvSpPr>
        <p:spPr>
          <a:xfrm>
            <a:off x="935322" y="1167230"/>
            <a:ext cx="10949871" cy="5130047"/>
          </a:xfrm>
        </p:spPr>
        <p:txBody>
          <a:bodyPr vert="horz" lIns="91440" tIns="45720" rIns="91440" bIns="45720" rtlCol="0" anchor="t">
            <a:normAutofit/>
          </a:bodyPr>
          <a:lstStyle/>
          <a:p>
            <a:pPr algn="just">
              <a:buFont typeface="Courier New" panose="020B0604020202020204" pitchFamily="34" charset="0"/>
              <a:buChar char="o"/>
            </a:pPr>
            <a:r>
              <a:rPr lang="en-US" sz="2000" b="1" dirty="0">
                <a:solidFill>
                  <a:srgbClr val="00B050"/>
                </a:solidFill>
                <a:latin typeface="Comic Sans MS"/>
                <a:ea typeface="+mn-lt"/>
                <a:cs typeface="+mn-lt"/>
              </a:rPr>
              <a:t>Database</a:t>
            </a:r>
            <a:endParaRPr lang="en-US" sz="2000">
              <a:solidFill>
                <a:srgbClr val="00B050"/>
              </a:solidFill>
              <a:latin typeface="Comic Sans MS"/>
              <a:cs typeface="Calibri"/>
            </a:endParaRPr>
          </a:p>
          <a:p>
            <a:pPr algn="just">
              <a:buFont typeface="Courier New"/>
              <a:buChar char="o"/>
            </a:pPr>
            <a:r>
              <a:rPr lang="en-US" sz="2000" dirty="0">
                <a:latin typeface="Comic Sans MS"/>
                <a:ea typeface="+mn-lt"/>
                <a:cs typeface="+mn-lt"/>
              </a:rPr>
              <a:t>Shodan databases are updated 24 hours a day and 7 days a week. So, it means anytime you search, you are retrieving the latest results on the Internet.</a:t>
            </a:r>
          </a:p>
          <a:p>
            <a:pPr algn="just"/>
            <a:endParaRPr lang="en-US" sz="2000" dirty="0">
              <a:latin typeface="Comic Sans MS"/>
              <a:cs typeface="Calibri"/>
            </a:endParaRPr>
          </a:p>
          <a:p>
            <a:pPr algn="just">
              <a:buFont typeface="Courier New" panose="020B0604020202020204" pitchFamily="34" charset="0"/>
              <a:buChar char="o"/>
            </a:pPr>
            <a:r>
              <a:rPr lang="en-US" sz="2000" b="1" dirty="0">
                <a:solidFill>
                  <a:srgbClr val="00B050"/>
                </a:solidFill>
                <a:latin typeface="Comic Sans MS"/>
                <a:ea typeface="+mn-lt"/>
                <a:cs typeface="+mn-lt"/>
              </a:rPr>
              <a:t>Meta Data</a:t>
            </a:r>
            <a:endParaRPr lang="en-US" sz="2000">
              <a:solidFill>
                <a:srgbClr val="00B050"/>
              </a:solidFill>
              <a:latin typeface="Comic Sans MS"/>
              <a:cs typeface="Calibri"/>
            </a:endParaRPr>
          </a:p>
          <a:p>
            <a:pPr algn="just">
              <a:buFont typeface="Courier New" panose="020B0604020202020204" pitchFamily="34" charset="0"/>
              <a:buChar char="o"/>
            </a:pPr>
            <a:r>
              <a:rPr lang="en-US" sz="2000" dirty="0">
                <a:latin typeface="Comic Sans MS"/>
                <a:ea typeface="+mn-lt"/>
                <a:cs typeface="+mn-lt"/>
              </a:rPr>
              <a:t>In addition to Banners, </a:t>
            </a:r>
            <a:r>
              <a:rPr lang="en-US" sz="2000" dirty="0" err="1">
                <a:latin typeface="Comic Sans MS"/>
                <a:ea typeface="+mn-lt"/>
                <a:cs typeface="+mn-lt"/>
              </a:rPr>
              <a:t>shodan</a:t>
            </a:r>
            <a:r>
              <a:rPr lang="en-US" sz="2000" dirty="0">
                <a:latin typeface="Comic Sans MS"/>
                <a:ea typeface="+mn-lt"/>
                <a:cs typeface="+mn-lt"/>
              </a:rPr>
              <a:t> crawlers also look for the meta data of an IP address and show results from the past month. Meta Data are the information collected from an IP address like its Physical location, Geo Coordinates and ISP etc.</a:t>
            </a:r>
            <a:endParaRPr lang="en-US" dirty="0">
              <a:latin typeface="Comic Sans MS"/>
            </a:endParaRPr>
          </a:p>
          <a:p>
            <a:pPr marL="0" indent="0" algn="just">
              <a:buNone/>
            </a:pPr>
            <a:endParaRPr lang="en-US" sz="2000" dirty="0">
              <a:solidFill>
                <a:srgbClr val="FFFFFF"/>
              </a:solidFill>
              <a:latin typeface="Calibri"/>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342900" indent="-342900">
              <a:buFont typeface="Courier New" panose="020B0604020202020204" pitchFamily="34" charset="0"/>
              <a:buChar char="o"/>
            </a:pPr>
            <a:endParaRPr lang="en-US" sz="2000" dirty="0">
              <a:solidFill>
                <a:srgbClr val="FFFFFF"/>
              </a:solidFill>
              <a:latin typeface="Consolas"/>
              <a:cs typeface="Calibri"/>
            </a:endParaRPr>
          </a:p>
          <a:p>
            <a:pPr marL="0" indent="0">
              <a:buNone/>
            </a:pPr>
            <a:endParaRPr lang="en-US" sz="2000" dirty="0">
              <a:solidFill>
                <a:srgbClr val="FFFFFF"/>
              </a:solidFill>
              <a:highlight>
                <a:srgbClr val="FF0000"/>
              </a:highlight>
              <a:cs typeface="Calibri"/>
            </a:endParaRPr>
          </a:p>
          <a:p>
            <a:pPr marL="0" indent="0">
              <a:buNone/>
            </a:pPr>
            <a:endParaRPr lang="en-US" sz="2000">
              <a:solidFill>
                <a:srgbClr val="FFFFFF"/>
              </a:solidFill>
              <a:highlight>
                <a:srgbClr val="FF0000"/>
              </a:highlight>
              <a:cs typeface="Calibri"/>
            </a:endParaRPr>
          </a:p>
        </p:txBody>
      </p:sp>
    </p:spTree>
    <p:extLst>
      <p:ext uri="{BB962C8B-B14F-4D97-AF65-F5344CB8AC3E}">
        <p14:creationId xmlns:p14="http://schemas.microsoft.com/office/powerpoint/2010/main" val="1370922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#Introduction to Shodan.io    Sagar Chhatrala  @sschhatrala   </vt:lpstr>
      <vt:lpstr>Disclaimer ____________________________________ </vt:lpstr>
      <vt:lpstr>Outline ____________________________________ </vt:lpstr>
      <vt:lpstr>What is shodan.io? ____________________________________ </vt:lpstr>
      <vt:lpstr>PowerPoint Presentation</vt:lpstr>
      <vt:lpstr>What is shodan ____________________________________ </vt:lpstr>
      <vt:lpstr>How does it work ? ____________________________________ </vt:lpstr>
      <vt:lpstr>Banner  ____________________________________ </vt:lpstr>
      <vt:lpstr>Database / Meta data ____________________________________ </vt:lpstr>
      <vt:lpstr>Default Search includes ________________________________________ </vt:lpstr>
      <vt:lpstr>Shodan search filters ____________________________________ </vt:lpstr>
      <vt:lpstr>Example:   ____________________________________ </vt:lpstr>
      <vt:lpstr>Example:   ____________________________________ </vt:lpstr>
      <vt:lpstr>PowerPoint Presentation</vt:lpstr>
      <vt:lpstr>PowerPoint Presentation</vt:lpstr>
      <vt:lpstr>PowerPoint Presentation</vt:lpstr>
      <vt:lpstr>PowerPoint Presentation</vt:lpstr>
      <vt:lpstr>PowerPoint Presentation</vt:lpstr>
      <vt:lpstr>PowerPoint Presentation</vt:lpstr>
      <vt:lpstr>CLI zero to one ____________________________________ </vt:lpstr>
      <vt:lpstr>CLI one to two  ____________________________________ </vt:lpstr>
      <vt:lpstr>Shutting the door on Shodan ______________________________________________ </vt:lpstr>
      <vt:lpstr>Notes ______________________________________________ </vt:lpstr>
      <vt:lpstr>References  ____________________________________ </vt:lpstr>
      <vt:lpstr>Questions ? ____________________________________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944</cp:revision>
  <dcterms:created xsi:type="dcterms:W3CDTF">2020-02-07T18:29:34Z</dcterms:created>
  <dcterms:modified xsi:type="dcterms:W3CDTF">2020-02-14T13:56:26Z</dcterms:modified>
</cp:coreProperties>
</file>