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5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/>
        </p:nvSpPr>
        <p:spPr bwMode="auto">
          <a:xfrm>
            <a:off x="11814773" y="6613575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fld id="{CB2FFE75-C069-4F3F-B6FF-201F91F66277}" type="slidenum">
              <a:rPr lang="en-US" sz="1000">
                <a:solidFill>
                  <a:srgbClr val="6D6E71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6D6E7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36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788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006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099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-113289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31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852449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0E54A06-7698-4800-9E93-358FD2B1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10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888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01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954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69308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724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47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51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12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02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5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07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74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24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89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0513" indent="-290513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20000"/>
        <a:buFont typeface="Wingdings" pitchFamily="2" charset="2"/>
        <a:buChar char="§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§"/>
        <a:defRPr lang="en-US" kern="1200" dirty="0">
          <a:solidFill>
            <a:schemeClr val="tx1"/>
          </a:solidFill>
          <a:latin typeface="+mn-lt"/>
          <a:ea typeface="+mn-ea"/>
          <a:cs typeface="Arial" charset="0"/>
        </a:defRPr>
      </a:lvl2pPr>
      <a:lvl3pPr marL="5715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90000"/>
        <a:buFont typeface="Arial" charset="0"/>
        <a:buChar char="–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09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4pPr>
      <a:lvl5pPr marL="1136650" indent="-285750" algn="l" defTabSz="933450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70000"/>
        <a:buFont typeface="Arial" charset="0"/>
        <a:buChar char="–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371600" indent="-241300" algn="l" defTabSz="914400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5447555" y="5824619"/>
            <a:ext cx="1044000" cy="608538"/>
            <a:chOff x="2309855" y="5081839"/>
            <a:chExt cx="1044000" cy="507115"/>
          </a:xfrm>
        </p:grpSpPr>
        <p:sp>
          <p:nvSpPr>
            <p:cNvPr id="271" name="Flowchart: Magnetic Disk 270"/>
            <p:cNvSpPr/>
            <p:nvPr/>
          </p:nvSpPr>
          <p:spPr>
            <a:xfrm>
              <a:off x="2309855" y="5120954"/>
              <a:ext cx="1044000" cy="468000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  <a:p>
              <a:pPr algn="ctr">
                <a:defRPr/>
              </a:pPr>
              <a:endParaRPr lang="en-US" sz="10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  <a:p>
              <a:pPr algn="ctr">
                <a:defRPr/>
              </a:pPr>
              <a:r>
                <a:rPr lang="en-US" sz="951" kern="0" dirty="0">
                  <a:solidFill>
                    <a:sysClr val="windowText" lastClr="000000"/>
                  </a:solidFill>
                  <a:latin typeface="Calibri" pitchFamily="34" charset="0"/>
                </a:rPr>
                <a:t>Transactional DB</a:t>
              </a:r>
            </a:p>
            <a:p>
              <a:pPr algn="ctr">
                <a:defRPr/>
              </a:pPr>
              <a:endParaRPr lang="en-US" sz="951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  <a:p>
              <a:pPr algn="ctr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375957" y="5081839"/>
              <a:ext cx="900000" cy="205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rgbClr val="E31837"/>
                  </a:solidFill>
                  <a:latin typeface="Calibri" pitchFamily="34" charset="0"/>
                </a:rPr>
                <a:t>Oracle DB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052101" y="376133"/>
            <a:ext cx="7282792" cy="1728000"/>
            <a:chOff x="549617" y="356476"/>
            <a:chExt cx="7282792" cy="1440000"/>
          </a:xfrm>
        </p:grpSpPr>
        <p:sp>
          <p:nvSpPr>
            <p:cNvPr id="247" name="Rectangle 246"/>
            <p:cNvSpPr/>
            <p:nvPr/>
          </p:nvSpPr>
          <p:spPr>
            <a:xfrm>
              <a:off x="549617" y="356476"/>
              <a:ext cx="326136" cy="1440000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3175" cap="flat" cmpd="sng" algn="ctr">
              <a:solidFill>
                <a:srgbClr val="E6E3E2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prstClr val="white"/>
                  </a:solidFill>
                  <a:latin typeface="Calibri" pitchFamily="34" charset="0"/>
                </a:rPr>
                <a:t>Service Consumer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92655" y="809656"/>
              <a:ext cx="6939753" cy="396000"/>
              <a:chOff x="1190846" y="884962"/>
              <a:chExt cx="6831717" cy="4320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1190846" y="884962"/>
                <a:ext cx="6831717" cy="43200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kern="0" dirty="0">
                  <a:solidFill>
                    <a:prstClr val="white"/>
                  </a:solidFill>
                  <a:latin typeface="Calibri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927761" y="909453"/>
                <a:ext cx="1404731" cy="1398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 fontAlgn="base">
                  <a:buFont typeface="Arial" pitchFamily="34" charset="0"/>
                  <a:defRPr sz="1100" b="1">
                    <a:latin typeface="+mj-lt"/>
                  </a:defRPr>
                </a:lvl1pPr>
              </a:lstStyle>
              <a:p>
                <a:pPr>
                  <a:defRPr/>
                </a:pPr>
                <a:r>
                  <a:rPr lang="en-US" sz="1000" kern="0" dirty="0">
                    <a:solidFill>
                      <a:prstClr val="black"/>
                    </a:solidFill>
                    <a:latin typeface="Calibri" pitchFamily="34" charset="0"/>
                  </a:rPr>
                  <a:t>Access Channels</a:t>
                </a:r>
              </a:p>
            </p:txBody>
          </p:sp>
          <p:pic>
            <p:nvPicPr>
              <p:cNvPr id="202" name="Picture 9" descr="http://nerdlike.com/wp-content/uploads/hp-laptop-lp-laptop-lg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96981" y="1062356"/>
                <a:ext cx="759135" cy="218008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noFill/>
                <a:prstDash val="solid"/>
              </a:ln>
              <a:effectLst/>
            </p:spPr>
          </p:pic>
          <p:pic>
            <p:nvPicPr>
              <p:cNvPr id="203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788482" y="1037102"/>
                <a:ext cx="344141" cy="243266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noFill/>
                <a:prstDash val="solid"/>
              </a:ln>
              <a:effectLst/>
            </p:spPr>
          </p:pic>
          <p:pic>
            <p:nvPicPr>
              <p:cNvPr id="205" name="Picture 204" descr="cid:image001.png@01CDAD47.A6D91420"/>
              <p:cNvPicPr/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15519" y="1037744"/>
                <a:ext cx="602247" cy="242628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noFill/>
                <a:prstDash val="solid"/>
              </a:ln>
              <a:effectLst/>
            </p:spPr>
          </p:pic>
          <p:pic>
            <p:nvPicPr>
              <p:cNvPr id="206" name="Picture 2" descr="C:\Documents and Settings\lm104905\Local Settings\Temporary Internet Files\Content.IE5\SDW46ZWJ\MC900439835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2222" r="16667"/>
              <a:stretch>
                <a:fillRect/>
              </a:stretch>
            </p:blipFill>
            <p:spPr bwMode="auto">
              <a:xfrm>
                <a:off x="6451158" y="1037369"/>
                <a:ext cx="284751" cy="24300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noFill/>
                <a:prstDash val="solid"/>
              </a:ln>
              <a:effectLst/>
            </p:spPr>
          </p:pic>
          <p:pic>
            <p:nvPicPr>
              <p:cNvPr id="207" name="Picture 2" descr="http://www.designswan.com/wp-content/uploads/2009/icon/browser/Browsers_009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4024" y="1037369"/>
                <a:ext cx="351345" cy="24300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noFill/>
                <a:prstDash val="solid"/>
              </a:ln>
              <a:effectLst/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892655" y="367234"/>
              <a:ext cx="6939754" cy="441034"/>
              <a:chOff x="1190846" y="270412"/>
              <a:chExt cx="6831718" cy="521223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1190846" y="270412"/>
                <a:ext cx="6831718" cy="46800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kern="0" dirty="0">
                  <a:solidFill>
                    <a:prstClr val="white"/>
                  </a:solidFill>
                  <a:latin typeface="Calibri" pitchFamily="34" charset="0"/>
                </a:endParaRP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534565" y="299595"/>
                <a:ext cx="803542" cy="481108"/>
                <a:chOff x="1967526" y="305054"/>
                <a:chExt cx="803542" cy="650672"/>
              </a:xfrm>
            </p:grpSpPr>
            <p:sp>
              <p:nvSpPr>
                <p:cNvPr id="224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1967526" y="627771"/>
                  <a:ext cx="803542" cy="327955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Calibri" pitchFamily="34" charset="0"/>
                    </a:rPr>
                    <a:t>ABCD  Staff </a:t>
                  </a:r>
                </a:p>
              </p:txBody>
            </p:sp>
            <p:pic>
              <p:nvPicPr>
                <p:cNvPr id="225" name="Picture 1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98812" y="305054"/>
                  <a:ext cx="594867" cy="340816"/>
                </a:xfrm>
                <a:prstGeom prst="rect">
                  <a:avLst/>
                </a:prstGeom>
                <a:solidFill>
                  <a:sysClr val="window" lastClr="FFFFFF"/>
                </a:solidFill>
                <a:ln w="15875" cap="flat" cmpd="sng" algn="ctr">
                  <a:solidFill>
                    <a:schemeClr val="bg1"/>
                  </a:solidFill>
                  <a:prstDash val="soli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315" name="Group 314"/>
              <p:cNvGrpSpPr/>
              <p:nvPr/>
            </p:nvGrpSpPr>
            <p:grpSpPr>
              <a:xfrm>
                <a:off x="3000249" y="296123"/>
                <a:ext cx="594867" cy="481110"/>
                <a:chOff x="2098812" y="305054"/>
                <a:chExt cx="594867" cy="650676"/>
              </a:xfrm>
            </p:grpSpPr>
            <p:sp>
              <p:nvSpPr>
                <p:cNvPr id="317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2105599" y="627774"/>
                  <a:ext cx="527384" cy="327956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Calibri" pitchFamily="34" charset="0"/>
                    </a:rPr>
                    <a:t>Admin</a:t>
                  </a:r>
                </a:p>
              </p:txBody>
            </p:sp>
            <p:pic>
              <p:nvPicPr>
                <p:cNvPr id="318" name="Picture 1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98812" y="305054"/>
                  <a:ext cx="594867" cy="3408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319" name="Group 318"/>
              <p:cNvGrpSpPr/>
              <p:nvPr/>
            </p:nvGrpSpPr>
            <p:grpSpPr>
              <a:xfrm>
                <a:off x="4334647" y="310525"/>
                <a:ext cx="594867" cy="481110"/>
                <a:chOff x="2098812" y="305054"/>
                <a:chExt cx="594867" cy="650676"/>
              </a:xfrm>
            </p:grpSpPr>
            <p:sp>
              <p:nvSpPr>
                <p:cNvPr id="321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2108758" y="627774"/>
                  <a:ext cx="521072" cy="327956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Calibri" pitchFamily="34" charset="0"/>
                    </a:rPr>
                    <a:t>Agent </a:t>
                  </a:r>
                </a:p>
              </p:txBody>
            </p:sp>
            <p:pic>
              <p:nvPicPr>
                <p:cNvPr id="322" name="Picture 1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98812" y="305054"/>
                  <a:ext cx="594867" cy="3408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323" name="Group 322"/>
              <p:cNvGrpSpPr/>
              <p:nvPr/>
            </p:nvGrpSpPr>
            <p:grpSpPr>
              <a:xfrm>
                <a:off x="5570103" y="321111"/>
                <a:ext cx="738842" cy="417541"/>
                <a:chOff x="1999870" y="305054"/>
                <a:chExt cx="738842" cy="564702"/>
              </a:xfrm>
            </p:grpSpPr>
            <p:sp>
              <p:nvSpPr>
                <p:cNvPr id="325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1999870" y="541800"/>
                  <a:ext cx="738842" cy="327956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Calibri" pitchFamily="34" charset="0"/>
                    </a:rPr>
                    <a:t>Customers</a:t>
                  </a:r>
                </a:p>
              </p:txBody>
            </p:sp>
            <p:pic>
              <p:nvPicPr>
                <p:cNvPr id="326" name="Picture 11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98812" y="305054"/>
                  <a:ext cx="594867" cy="3408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327" name="Group 326"/>
              <p:cNvGrpSpPr/>
              <p:nvPr/>
            </p:nvGrpSpPr>
            <p:grpSpPr>
              <a:xfrm>
                <a:off x="6984982" y="317639"/>
                <a:ext cx="613329" cy="417541"/>
                <a:chOff x="2080350" y="305054"/>
                <a:chExt cx="613329" cy="564702"/>
              </a:xfrm>
            </p:grpSpPr>
            <p:sp>
              <p:nvSpPr>
                <p:cNvPr id="329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2080350" y="541800"/>
                  <a:ext cx="577882" cy="327956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Calibri" pitchFamily="34" charset="0"/>
                    </a:rPr>
                    <a:t>Airlines</a:t>
                  </a:r>
                </a:p>
              </p:txBody>
            </p:sp>
            <p:pic>
              <p:nvPicPr>
                <p:cNvPr id="330" name="Picture 1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98812" y="305054"/>
                  <a:ext cx="594867" cy="3408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grpSp>
          <p:nvGrpSpPr>
            <p:cNvPr id="10" name="Group 9"/>
            <p:cNvGrpSpPr/>
            <p:nvPr/>
          </p:nvGrpSpPr>
          <p:grpSpPr>
            <a:xfrm>
              <a:off x="884409" y="1217096"/>
              <a:ext cx="6947999" cy="533869"/>
              <a:chOff x="1182728" y="1378466"/>
              <a:chExt cx="4076118" cy="533869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1190846" y="1408335"/>
                <a:ext cx="4068000" cy="50400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IN" sz="1000" kern="0" dirty="0">
                  <a:solidFill>
                    <a:prstClr val="white"/>
                  </a:solidFill>
                  <a:latin typeface="Calibri" pitchFamily="34" charset="0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 bwMode="gray">
              <a:xfrm>
                <a:off x="1221370" y="1586335"/>
                <a:ext cx="3996093" cy="28800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115000"/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Calibri" pitchFamily="34" charset="0"/>
                  </a:rPr>
                  <a:t>JSF,</a:t>
                </a:r>
                <a:r>
                  <a:rPr lang="en-US" sz="1000" b="1" kern="0" dirty="0">
                    <a:solidFill>
                      <a:srgbClr val="E31837"/>
                    </a:solidFill>
                    <a:latin typeface="Calibri" pitchFamily="34" charset="0"/>
                  </a:rPr>
                  <a:t> </a:t>
                </a:r>
                <a:r>
                  <a:rPr lang="en-US" sz="1000" b="1" kern="0" dirty="0">
                    <a:solidFill>
                      <a:prstClr val="black"/>
                    </a:solidFill>
                    <a:latin typeface="Calibri" pitchFamily="34" charset="0"/>
                  </a:rPr>
                  <a:t>HTML5, Angular JS</a:t>
                </a:r>
              </a:p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115000"/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Calibri" pitchFamily="34" charset="0"/>
                  </a:rPr>
                  <a:t>  Light-weight web application</a:t>
                </a:r>
                <a:endParaRPr lang="en-US" sz="1000" b="1" kern="0" dirty="0">
                  <a:solidFill>
                    <a:srgbClr val="E31837"/>
                  </a:solidFill>
                  <a:latin typeface="Calibri" pitchFamily="34" charset="0"/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1182728" y="1378466"/>
                <a:ext cx="1552587" cy="211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050" b="1" kern="0" dirty="0">
                    <a:solidFill>
                      <a:prstClr val="black"/>
                    </a:solidFill>
                    <a:latin typeface="Calibri" pitchFamily="34" charset="0"/>
                  </a:rPr>
                  <a:t>Presentation  Layer</a:t>
                </a:r>
                <a:endParaRPr lang="en-US" sz="900" b="1" kern="0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4" name="Rectangle 183"/>
          <p:cNvSpPr/>
          <p:nvPr/>
        </p:nvSpPr>
        <p:spPr>
          <a:xfrm>
            <a:off x="2052101" y="2347853"/>
            <a:ext cx="317244" cy="13824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rgbClr val="E6E3E2">
                <a:shade val="50000"/>
              </a:srgbClr>
            </a:solidFill>
            <a:prstDash val="solid"/>
          </a:ln>
          <a:effectLst/>
        </p:spPr>
        <p:txBody>
          <a:bodyPr vert="vert270" anchor="ctr"/>
          <a:lstStyle/>
          <a:p>
            <a:pPr algn="ctr">
              <a:defRPr/>
            </a:pPr>
            <a:r>
              <a:rPr lang="en-US" sz="1100" b="1" kern="0" dirty="0">
                <a:solidFill>
                  <a:prstClr val="white"/>
                </a:solidFill>
                <a:latin typeface="Calibri" pitchFamily="34" charset="0"/>
              </a:rPr>
              <a:t>Collaboration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576519" y="2362007"/>
            <a:ext cx="6429112" cy="1248329"/>
            <a:chOff x="1247976" y="2207345"/>
            <a:chExt cx="6429112" cy="1040274"/>
          </a:xfrm>
        </p:grpSpPr>
        <p:sp>
          <p:nvSpPr>
            <p:cNvPr id="122" name="Rectangle 121"/>
            <p:cNvSpPr/>
            <p:nvPr/>
          </p:nvSpPr>
          <p:spPr>
            <a:xfrm>
              <a:off x="1247976" y="2239619"/>
              <a:ext cx="6372000" cy="1008000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IN" sz="1000" kern="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264867" y="2223064"/>
              <a:ext cx="2568065" cy="2115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050" b="1" kern="0" dirty="0">
                  <a:solidFill>
                    <a:prstClr val="black"/>
                  </a:solidFill>
                  <a:latin typeface="Calibri" pitchFamily="34" charset="0"/>
                </a:rPr>
                <a:t>Business Process Layer</a:t>
              </a:r>
              <a:endParaRPr lang="en-US" sz="900" b="1" kern="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332869" y="2415791"/>
              <a:ext cx="1260000" cy="378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IN" sz="1000" kern="0" dirty="0">
                <a:solidFill>
                  <a:prstClr val="black"/>
                </a:solidFill>
                <a:latin typeface="Calibri" pitchFamily="34" charset="0"/>
              </a:endParaRPr>
            </a:p>
            <a:p>
              <a:pPr algn="ctr"/>
              <a:r>
                <a:rPr lang="en-IN" sz="1000" b="1" kern="0" dirty="0">
                  <a:solidFill>
                    <a:prstClr val="black"/>
                  </a:solidFill>
                  <a:latin typeface="Calibri" pitchFamily="34" charset="0"/>
                </a:rPr>
                <a:t>BRMS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332869" y="2816296"/>
              <a:ext cx="1260000" cy="378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IN" sz="1000" kern="0" dirty="0">
                <a:solidFill>
                  <a:prstClr val="black"/>
                </a:solidFill>
                <a:latin typeface="Calibri" pitchFamily="34" charset="0"/>
              </a:endParaRPr>
            </a:p>
            <a:p>
              <a:pPr algn="ctr"/>
              <a:r>
                <a:rPr lang="en-IN" sz="1000" b="1" kern="0" dirty="0">
                  <a:solidFill>
                    <a:prstClr val="black"/>
                  </a:solidFill>
                  <a:latin typeface="Calibri" pitchFamily="34" charset="0"/>
                </a:rPr>
                <a:t>File System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407226" y="2207345"/>
              <a:ext cx="2776140" cy="2115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50" b="1" kern="0" dirty="0">
                  <a:solidFill>
                    <a:srgbClr val="E31837"/>
                  </a:solidFill>
                  <a:latin typeface="Calibri" pitchFamily="34" charset="0"/>
                </a:rPr>
                <a:t>JBPM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275884" y="2415791"/>
              <a:ext cx="4716000" cy="792000"/>
              <a:chOff x="923676" y="2417347"/>
              <a:chExt cx="4859930" cy="792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923676" y="2417347"/>
                <a:ext cx="4859930" cy="79200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IN" sz="1000" kern="0" dirty="0">
                  <a:solidFill>
                    <a:prstClr val="white"/>
                  </a:solidFill>
                  <a:latin typeface="Calibri" pitchFamily="34" charset="0"/>
                </a:endParaRPr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961013" y="2635200"/>
                <a:ext cx="936000" cy="25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IN" sz="1000" kern="0" dirty="0">
                    <a:solidFill>
                      <a:prstClr val="black"/>
                    </a:solidFill>
                    <a:latin typeface="Calibri" pitchFamily="34" charset="0"/>
                  </a:rPr>
                  <a:t>Shipping</a:t>
                </a:r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1927303" y="2635200"/>
                <a:ext cx="936000" cy="25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IN" sz="1000" kern="0" dirty="0">
                    <a:solidFill>
                      <a:prstClr val="black"/>
                    </a:solidFill>
                    <a:latin typeface="Calibri" pitchFamily="34" charset="0"/>
                  </a:rPr>
                  <a:t>Booking</a:t>
                </a:r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2893593" y="2635200"/>
                <a:ext cx="936000" cy="25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IN" sz="1000" kern="0" dirty="0">
                    <a:solidFill>
                      <a:prstClr val="black"/>
                    </a:solidFill>
                    <a:latin typeface="Calibri" pitchFamily="34" charset="0"/>
                  </a:rPr>
                  <a:t>Import </a:t>
                </a:r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>
                <a:off x="3859883" y="2635200"/>
                <a:ext cx="936000" cy="25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IN" sz="1000" kern="0" dirty="0">
                    <a:solidFill>
                      <a:prstClr val="black"/>
                    </a:solidFill>
                    <a:latin typeface="Calibri" pitchFamily="34" charset="0"/>
                  </a:rPr>
                  <a:t>Export</a:t>
                </a:r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4826174" y="2635200"/>
                <a:ext cx="936000" cy="25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IN" sz="1000" dirty="0">
                    <a:solidFill>
                      <a:prstClr val="black"/>
                    </a:solidFill>
                    <a:latin typeface="Calibri" pitchFamily="34" charset="0"/>
                  </a:rPr>
                  <a:t>Transfers</a:t>
                </a: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927303" y="2915537"/>
                <a:ext cx="936000" cy="25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IN" sz="1000" dirty="0">
                    <a:solidFill>
                      <a:prstClr val="black"/>
                    </a:solidFill>
                    <a:latin typeface="Calibri" pitchFamily="34" charset="0"/>
                  </a:rPr>
                  <a:t>Customer Management</a:t>
                </a: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3859883" y="2915537"/>
                <a:ext cx="936000" cy="25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IN" sz="1000" dirty="0">
                    <a:solidFill>
                      <a:prstClr val="black"/>
                    </a:solidFill>
                    <a:latin typeface="Calibri" pitchFamily="34" charset="0"/>
                  </a:rPr>
                  <a:t>Message Admin</a:t>
                </a:r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61013" y="2915537"/>
                <a:ext cx="936000" cy="25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IN" sz="1000" dirty="0">
                    <a:solidFill>
                      <a:prstClr val="black"/>
                    </a:solidFill>
                    <a:latin typeface="Calibri" pitchFamily="34" charset="0"/>
                  </a:rPr>
                  <a:t>AWB control</a:t>
                </a:r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2893593" y="2915537"/>
                <a:ext cx="936000" cy="25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IN" sz="1000" dirty="0">
                    <a:solidFill>
                      <a:prstClr val="black"/>
                    </a:solidFill>
                    <a:latin typeface="Calibri" pitchFamily="34" charset="0"/>
                  </a:rPr>
                  <a:t>Rule Service</a:t>
                </a:r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4826174" y="2915537"/>
                <a:ext cx="936000" cy="25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IN" sz="1000" dirty="0">
                    <a:solidFill>
                      <a:prstClr val="black"/>
                    </a:solidFill>
                    <a:latin typeface="Calibri" pitchFamily="34" charset="0"/>
                  </a:rPr>
                  <a:t>ULD Management</a:t>
                </a:r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6341377" y="2387392"/>
              <a:ext cx="1332000" cy="205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rgbClr val="E31837"/>
                  </a:solidFill>
                  <a:latin typeface="Calibri" pitchFamily="34" charset="0"/>
                </a:rPr>
                <a:t>Drools BPM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345088" y="2790540"/>
              <a:ext cx="1332000" cy="205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rgbClr val="E31837"/>
                  </a:solidFill>
                  <a:latin typeface="Calibri" pitchFamily="34" charset="0"/>
                </a:rPr>
                <a:t>SOLR Indexing </a:t>
              </a: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rot="5400000">
              <a:off x="6175235" y="2645814"/>
              <a:ext cx="0" cy="360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3702249" y="2044038"/>
            <a:ext cx="0" cy="3456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2519898" y="2044770"/>
            <a:ext cx="0" cy="18576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3792389" y="3575761"/>
            <a:ext cx="0" cy="3456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052103" y="3891708"/>
            <a:ext cx="6896417" cy="1740473"/>
            <a:chOff x="549618" y="3243089"/>
            <a:chExt cx="6896417" cy="1450394"/>
          </a:xfrm>
        </p:grpSpPr>
        <p:sp>
          <p:nvSpPr>
            <p:cNvPr id="281" name="Rectangle 280"/>
            <p:cNvSpPr/>
            <p:nvPr/>
          </p:nvSpPr>
          <p:spPr>
            <a:xfrm>
              <a:off x="549618" y="3253483"/>
              <a:ext cx="317244" cy="1440000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3175" cap="flat" cmpd="sng" algn="ctr">
              <a:solidFill>
                <a:srgbClr val="E6E3E2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prstClr val="white"/>
                  </a:solidFill>
                  <a:latin typeface="Calibri" pitchFamily="34" charset="0"/>
                </a:rPr>
                <a:t>Service Provider</a:t>
              </a: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875189" y="3253483"/>
              <a:ext cx="6570846" cy="1440000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00" kern="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898625" y="3243089"/>
              <a:ext cx="1957272" cy="2115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050" b="1" kern="0" dirty="0">
                  <a:solidFill>
                    <a:prstClr val="black"/>
                  </a:solidFill>
                  <a:latin typeface="Calibri" pitchFamily="34" charset="0"/>
                </a:rPr>
                <a:t>Application Layer</a:t>
              </a:r>
              <a:endParaRPr lang="en-US" sz="900" b="1" kern="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973256" y="3243089"/>
              <a:ext cx="1080000" cy="2115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50" b="1" kern="0" dirty="0">
                  <a:solidFill>
                    <a:srgbClr val="E31837"/>
                  </a:solidFill>
                  <a:latin typeface="Calibri" pitchFamily="34" charset="0"/>
                </a:rPr>
                <a:t>JBoss</a:t>
              </a:r>
              <a:r>
                <a:rPr lang="en-US" sz="1050" b="1" kern="0" dirty="0">
                  <a:solidFill>
                    <a:srgbClr val="1F497D"/>
                  </a:solidFill>
                  <a:latin typeface="Calibri" pitchFamily="34" charset="0"/>
                </a:rPr>
                <a:t> </a:t>
              </a:r>
              <a:r>
                <a:rPr lang="en-US" sz="1050" b="1" kern="0" dirty="0">
                  <a:solidFill>
                    <a:srgbClr val="E31837"/>
                  </a:solidFill>
                  <a:latin typeface="Calibri" pitchFamily="34" charset="0"/>
                </a:rPr>
                <a:t>EAP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003463" y="3243089"/>
              <a:ext cx="2099125" cy="2115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50" b="1" kern="0" dirty="0">
                  <a:solidFill>
                    <a:srgbClr val="E31837"/>
                  </a:solidFill>
                  <a:latin typeface="Calibri" pitchFamily="34" charset="0"/>
                </a:rPr>
                <a:t>Java/Spring f/w &amp; Microservices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19145" y="4194082"/>
              <a:ext cx="6446294" cy="4236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IN" sz="1000" kern="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70951" y="4149828"/>
              <a:ext cx="1692077" cy="2115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50" b="1" kern="0" dirty="0">
                  <a:solidFill>
                    <a:prstClr val="black"/>
                  </a:solidFill>
                  <a:latin typeface="Calibri" pitchFamily="34" charset="0"/>
                </a:rPr>
                <a:t>Common Modules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962648" y="4361956"/>
              <a:ext cx="828000" cy="216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IN" sz="950" dirty="0">
                  <a:solidFill>
                    <a:prstClr val="black"/>
                  </a:solidFill>
                  <a:latin typeface="Calibri" pitchFamily="34" charset="0"/>
                </a:rPr>
                <a:t>Business Rules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1828494" y="4361956"/>
              <a:ext cx="828000" cy="216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IN" sz="950" dirty="0">
                  <a:solidFill>
                    <a:prstClr val="black"/>
                  </a:solidFill>
                  <a:latin typeface="Calibri" pitchFamily="34" charset="0"/>
                </a:rPr>
                <a:t>Exception Handling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2694340" y="4361956"/>
              <a:ext cx="828000" cy="216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IN" sz="950" dirty="0">
                  <a:solidFill>
                    <a:prstClr val="black"/>
                  </a:solidFill>
                  <a:latin typeface="Calibri" pitchFamily="34" charset="0"/>
                </a:rPr>
                <a:t>Jboss Caching Grid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3560186" y="4361956"/>
              <a:ext cx="828000" cy="216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IN" sz="950" dirty="0">
                  <a:solidFill>
                    <a:prstClr val="black"/>
                  </a:solidFill>
                  <a:latin typeface="Calibri" pitchFamily="34" charset="0"/>
                </a:rPr>
                <a:t>Search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919145" y="3502462"/>
              <a:ext cx="6446294" cy="648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IN" sz="1000" kern="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153070" y="3475204"/>
              <a:ext cx="1957272" cy="2115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50" b="1" kern="0" dirty="0">
                  <a:solidFill>
                    <a:prstClr val="black"/>
                  </a:solidFill>
                  <a:latin typeface="Calibri" pitchFamily="34" charset="0"/>
                </a:rPr>
                <a:t>Business Services</a:t>
              </a:r>
              <a:endParaRPr lang="en-US" sz="900" b="1" kern="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954580" y="3696069"/>
              <a:ext cx="900000" cy="18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prstClr val="black"/>
                  </a:solidFill>
                  <a:latin typeface="Calibri" pitchFamily="34" charset="0"/>
                </a:rPr>
                <a:t>Shipment Service</a:t>
              </a: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2049346" y="3708576"/>
              <a:ext cx="900000" cy="18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prstClr val="black"/>
                  </a:solidFill>
                  <a:latin typeface="Calibri" pitchFamily="34" charset="0"/>
                </a:rPr>
                <a:t>Crisis Services</a:t>
              </a: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3157588" y="3708576"/>
              <a:ext cx="1116000" cy="18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prstClr val="black"/>
                  </a:solidFill>
                  <a:latin typeface="Calibri" pitchFamily="34" charset="0"/>
                </a:rPr>
                <a:t>DMS Services.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978877" y="3927452"/>
              <a:ext cx="720000" cy="18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prstClr val="black"/>
                  </a:solidFill>
                  <a:latin typeface="Calibri" pitchFamily="34" charset="0"/>
                </a:rPr>
                <a:t>Customs  </a:t>
              </a: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1745998" y="3927452"/>
              <a:ext cx="720000" cy="18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prstClr val="black"/>
                  </a:solidFill>
                  <a:latin typeface="Calibri" pitchFamily="34" charset="0"/>
                </a:rPr>
                <a:t>Booking Services</a:t>
              </a: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2513119" y="3923751"/>
              <a:ext cx="864000" cy="18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prstClr val="black"/>
                  </a:solidFill>
                  <a:latin typeface="Calibri" pitchFamily="34" charset="0"/>
                </a:rPr>
                <a:t>AWB Service</a:t>
              </a:r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3423460" y="3923751"/>
              <a:ext cx="828000" cy="18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prstClr val="black"/>
                  </a:solidFill>
                  <a:latin typeface="Calibri" pitchFamily="34" charset="0"/>
                </a:rPr>
                <a:t>Import Services</a:t>
              </a: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5797146" y="3695525"/>
              <a:ext cx="1264546" cy="1712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prstClr val="black"/>
                  </a:solidFill>
                  <a:latin typeface="Calibri" pitchFamily="34" charset="0"/>
                </a:rPr>
                <a:t>Reporting Services</a:t>
              </a: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4467070" y="3923750"/>
              <a:ext cx="1249357" cy="1712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prstClr val="black"/>
                  </a:solidFill>
                  <a:latin typeface="Calibri" pitchFamily="34" charset="0"/>
                </a:rPr>
                <a:t>Export Services</a:t>
              </a: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4426032" y="4361956"/>
              <a:ext cx="777084" cy="216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IN" sz="950" dirty="0">
                  <a:solidFill>
                    <a:prstClr val="black"/>
                  </a:solidFill>
                  <a:latin typeface="Calibri" pitchFamily="34" charset="0"/>
                </a:rPr>
                <a:t>Logging</a:t>
              </a:r>
            </a:p>
          </p:txBody>
        </p:sp>
      </p:grpSp>
      <p:cxnSp>
        <p:nvCxnSpPr>
          <p:cNvPr id="217" name="Straight Arrow Connector 216"/>
          <p:cNvCxnSpPr/>
          <p:nvPr/>
        </p:nvCxnSpPr>
        <p:spPr>
          <a:xfrm>
            <a:off x="5897555" y="5604928"/>
            <a:ext cx="0" cy="3456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/>
          <p:cNvGrpSpPr/>
          <p:nvPr/>
        </p:nvGrpSpPr>
        <p:grpSpPr>
          <a:xfrm>
            <a:off x="9854593" y="1323350"/>
            <a:ext cx="828000" cy="5057979"/>
            <a:chOff x="7762153" y="2155330"/>
            <a:chExt cx="1342215" cy="5258555"/>
          </a:xfrm>
        </p:grpSpPr>
        <p:sp>
          <p:nvSpPr>
            <p:cNvPr id="298" name="Rectangle 297"/>
            <p:cNvSpPr/>
            <p:nvPr/>
          </p:nvSpPr>
          <p:spPr>
            <a:xfrm>
              <a:off x="7772369" y="2155331"/>
              <a:ext cx="1331999" cy="5258554"/>
            </a:xfrm>
            <a:prstGeom prst="rect">
              <a:avLst/>
            </a:prstGeom>
            <a:solidFill>
              <a:srgbClr val="7CB2DE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 rot="5400000">
              <a:off x="8211350" y="1706133"/>
              <a:ext cx="433605" cy="1332000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3175" cap="flat" cmpd="sng" algn="ctr">
              <a:solidFill>
                <a:srgbClr val="E6E3E2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prstClr val="white"/>
                  </a:solidFill>
                  <a:latin typeface="Calibri" pitchFamily="34" charset="0"/>
                </a:rPr>
                <a:t>Interfacing Systems</a:t>
              </a: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7845720" y="2612627"/>
              <a:ext cx="1160526" cy="1394142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9525" cap="flat" cmpd="sng" algn="ctr">
              <a:solidFill>
                <a:srgbClr val="0070C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 anchorCtr="0"/>
            <a:lstStyle/>
            <a:p>
              <a:pPr algn="ctr">
                <a:defRPr/>
              </a:pPr>
              <a:endParaRPr lang="en-IN" sz="1000" b="1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  <a:p>
              <a:pPr algn="ctr">
                <a:defRPr/>
              </a:pPr>
              <a:endParaRPr lang="en-IN" sz="1000" b="1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313" name="Rectangle 312"/>
          <p:cNvSpPr/>
          <p:nvPr/>
        </p:nvSpPr>
        <p:spPr bwMode="gray">
          <a:xfrm rot="5400000">
            <a:off x="-1174729" y="3343858"/>
            <a:ext cx="6096174" cy="238759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sz="1000" b="1" kern="0" dirty="0">
                <a:solidFill>
                  <a:sysClr val="windowText" lastClr="000000"/>
                </a:solidFill>
                <a:latin typeface="Calibri" pitchFamily="34" charset="0"/>
              </a:rPr>
              <a:t>AWS Cloud Enterprise Security Management (Infrastructure)</a:t>
            </a:r>
          </a:p>
        </p:txBody>
      </p:sp>
      <p:sp>
        <p:nvSpPr>
          <p:cNvPr id="331" name="Rectangle 330"/>
          <p:cNvSpPr/>
          <p:nvPr/>
        </p:nvSpPr>
        <p:spPr bwMode="gray">
          <a:xfrm>
            <a:off x="1517026" y="6536434"/>
            <a:ext cx="9108000" cy="3024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sz="1000" b="1" kern="0" dirty="0">
                <a:solidFill>
                  <a:sysClr val="windowText" lastClr="000000"/>
                </a:solidFill>
                <a:latin typeface="Calibri" pitchFamily="34" charset="0"/>
              </a:rPr>
              <a:t>Storage, Network, Administration, Archival, Backup,  DR Services (Cloud Infrastructure)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210838" y="42028"/>
            <a:ext cx="44619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rgbClr val="6D6E71"/>
              </a:buClr>
            </a:pPr>
            <a:r>
              <a:rPr lang="en-IN" sz="2000" b="1" dirty="0">
                <a:solidFill>
                  <a:prstClr val="black"/>
                </a:solidFill>
                <a:latin typeface="Arial"/>
              </a:rPr>
              <a:t>Solution Architecture </a:t>
            </a:r>
          </a:p>
        </p:txBody>
      </p:sp>
      <p:sp>
        <p:nvSpPr>
          <p:cNvPr id="128" name="Rectangle 127"/>
          <p:cNvSpPr/>
          <p:nvPr/>
        </p:nvSpPr>
        <p:spPr bwMode="gray">
          <a:xfrm rot="5400000">
            <a:off x="6471672" y="3345000"/>
            <a:ext cx="6048000" cy="216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sz="1000" b="1" kern="0" dirty="0">
                <a:solidFill>
                  <a:sysClr val="windowText" lastClr="000000"/>
                </a:solidFill>
                <a:latin typeface="Calibri" pitchFamily="34" charset="0"/>
              </a:rPr>
              <a:t>Mule API Gateway</a:t>
            </a:r>
          </a:p>
        </p:txBody>
      </p:sp>
      <p:cxnSp>
        <p:nvCxnSpPr>
          <p:cNvPr id="164" name="Straight Arrow Connector 163"/>
          <p:cNvCxnSpPr/>
          <p:nvPr/>
        </p:nvCxnSpPr>
        <p:spPr>
          <a:xfrm rot="5400000">
            <a:off x="9720077" y="5475606"/>
            <a:ext cx="0" cy="324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9001921" y="5091410"/>
            <a:ext cx="399711" cy="1534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7025905" y="2089245"/>
            <a:ext cx="1656000" cy="2680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IN" sz="1000" b="1" kern="0" dirty="0">
                <a:solidFill>
                  <a:prstClr val="black"/>
                </a:solidFill>
                <a:latin typeface="Calibri" pitchFamily="34" charset="0"/>
              </a:rPr>
              <a:t>SSO – </a:t>
            </a:r>
            <a:r>
              <a:rPr lang="en-IN" sz="1000" b="1" kern="0" dirty="0">
                <a:solidFill>
                  <a:srgbClr val="E31837"/>
                </a:solidFill>
                <a:latin typeface="Calibri" pitchFamily="34" charset="0"/>
              </a:rPr>
              <a:t>JBoss SSO </a:t>
            </a:r>
          </a:p>
        </p:txBody>
      </p:sp>
      <p:cxnSp>
        <p:nvCxnSpPr>
          <p:cNvPr id="9" name="Elbow Connector 8"/>
          <p:cNvCxnSpPr>
            <a:stCxn id="227" idx="2"/>
            <a:endCxn id="136" idx="1"/>
          </p:cNvCxnSpPr>
          <p:nvPr/>
        </p:nvCxnSpPr>
        <p:spPr>
          <a:xfrm rot="16200000" flipH="1">
            <a:off x="6359992" y="1557342"/>
            <a:ext cx="173737" cy="1158093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9723238" y="3618330"/>
            <a:ext cx="0" cy="324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 rot="5400000">
            <a:off x="8081043" y="3927642"/>
            <a:ext cx="32945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itchFamily="34" charset="0"/>
              </a:rPr>
              <a:t>REST/  SOAP/  Batch/Messaging/Adaptors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713417" y="3614709"/>
            <a:ext cx="1080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b="1" kern="0" dirty="0">
                <a:solidFill>
                  <a:prstClr val="black"/>
                </a:solidFill>
                <a:latin typeface="Calibri" pitchFamily="34" charset="0"/>
              </a:rPr>
              <a:t>REST/SOAP/API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9913785" y="4195647"/>
            <a:ext cx="715918" cy="167697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IN" sz="1100" b="1" kern="0" dirty="0">
                <a:solidFill>
                  <a:prstClr val="black"/>
                </a:solidFill>
                <a:latin typeface="Calibri" pitchFamily="34" charset="0"/>
              </a:rPr>
              <a:t>Internal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24577" y="1803864"/>
            <a:ext cx="697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prstClr val="black"/>
                </a:solidFill>
                <a:latin typeface="Arial"/>
              </a:rPr>
              <a:t>External Systems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5946680" y="4445753"/>
            <a:ext cx="1264546" cy="20553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IN" sz="1000" dirty="0">
                <a:solidFill>
                  <a:prstClr val="black"/>
                </a:solidFill>
                <a:latin typeface="Calibri" pitchFamily="34" charset="0"/>
              </a:rPr>
              <a:t>Mail  and </a:t>
            </a:r>
          </a:p>
          <a:p>
            <a:pPr algn="ctr"/>
            <a:r>
              <a:rPr lang="en-IN" sz="1000" dirty="0">
                <a:solidFill>
                  <a:prstClr val="black"/>
                </a:solidFill>
                <a:latin typeface="Calibri" pitchFamily="34" charset="0"/>
              </a:rPr>
              <a:t>Courier Services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7310886" y="4708501"/>
            <a:ext cx="1264546" cy="20553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IN" sz="1000" dirty="0">
                <a:solidFill>
                  <a:prstClr val="black"/>
                </a:solidFill>
                <a:latin typeface="Calibri" pitchFamily="34" charset="0"/>
              </a:rPr>
              <a:t>Security Services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754645" y="5233710"/>
            <a:ext cx="777084" cy="259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IN" sz="950" dirty="0">
                <a:solidFill>
                  <a:prstClr val="black"/>
                </a:solidFill>
                <a:latin typeface="Calibri" pitchFamily="34" charset="0"/>
              </a:rPr>
              <a:t>Monitoring</a:t>
            </a:r>
          </a:p>
        </p:txBody>
      </p:sp>
      <p:sp>
        <p:nvSpPr>
          <p:cNvPr id="110" name="Flowchart: Magnetic Disk 163"/>
          <p:cNvSpPr/>
          <p:nvPr/>
        </p:nvSpPr>
        <p:spPr>
          <a:xfrm>
            <a:off x="3048001" y="5891616"/>
            <a:ext cx="1212807" cy="489713"/>
          </a:xfrm>
          <a:prstGeom prst="flowChartMagneticDisk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Reporting DB</a:t>
            </a:r>
          </a:p>
          <a:p>
            <a:pPr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      My SQL </a:t>
            </a:r>
          </a:p>
        </p:txBody>
      </p:sp>
      <p:sp>
        <p:nvSpPr>
          <p:cNvPr id="112" name="TextBox 9"/>
          <p:cNvSpPr txBox="1">
            <a:spLocks noChangeArrowheads="1"/>
          </p:cNvSpPr>
          <p:nvPr/>
        </p:nvSpPr>
        <p:spPr bwMode="auto">
          <a:xfrm>
            <a:off x="4435453" y="5778393"/>
            <a:ext cx="64452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prstClr val="black"/>
                </a:solidFill>
                <a:latin typeface="Arial"/>
                <a:cs typeface="Times New Roman" pitchFamily="18" charset="0"/>
              </a:rPr>
              <a:t>ETL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4253418" y="6032309"/>
            <a:ext cx="1200259" cy="12004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1" name="Flowchart: Magnetic Disk 110"/>
          <p:cNvSpPr/>
          <p:nvPr/>
        </p:nvSpPr>
        <p:spPr>
          <a:xfrm>
            <a:off x="6880800" y="5914338"/>
            <a:ext cx="1044000" cy="5616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000" kern="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algn="ctr">
              <a:defRPr/>
            </a:pPr>
            <a:endParaRPr lang="en-US" sz="1000" kern="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sz="951" kern="0" dirty="0">
                <a:solidFill>
                  <a:sysClr val="windowText" lastClr="000000"/>
                </a:solidFill>
                <a:latin typeface="Calibri" pitchFamily="34" charset="0"/>
              </a:rPr>
              <a:t>Shard 1</a:t>
            </a:r>
          </a:p>
          <a:p>
            <a:pPr algn="ctr">
              <a:defRPr/>
            </a:pPr>
            <a:endParaRPr lang="en-US" sz="951" kern="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algn="ctr">
              <a:defRPr/>
            </a:pPr>
            <a:endParaRPr lang="en-US" sz="9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946902" y="5867401"/>
            <a:ext cx="900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kern="0" dirty="0">
                <a:solidFill>
                  <a:srgbClr val="E31837"/>
                </a:solidFill>
                <a:latin typeface="Calibri" pitchFamily="34" charset="0"/>
              </a:rPr>
              <a:t>Oracle DB</a:t>
            </a:r>
          </a:p>
        </p:txBody>
      </p:sp>
      <p:sp>
        <p:nvSpPr>
          <p:cNvPr id="114" name="Flowchart: Magnetic Disk 113"/>
          <p:cNvSpPr/>
          <p:nvPr/>
        </p:nvSpPr>
        <p:spPr>
          <a:xfrm>
            <a:off x="8176200" y="5915400"/>
            <a:ext cx="1044000" cy="5616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000" kern="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algn="ctr">
              <a:defRPr/>
            </a:pPr>
            <a:endParaRPr lang="en-US" sz="1000" kern="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sz="951" kern="0" dirty="0">
                <a:solidFill>
                  <a:sysClr val="windowText" lastClr="000000"/>
                </a:solidFill>
                <a:latin typeface="Calibri" pitchFamily="34" charset="0"/>
              </a:rPr>
              <a:t>Shard n</a:t>
            </a:r>
          </a:p>
          <a:p>
            <a:pPr algn="ctr">
              <a:defRPr/>
            </a:pPr>
            <a:endParaRPr lang="en-US" sz="951" kern="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algn="ctr">
              <a:defRPr/>
            </a:pPr>
            <a:endParaRPr lang="en-US" sz="9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242302" y="5868463"/>
            <a:ext cx="900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kern="0" dirty="0">
                <a:solidFill>
                  <a:srgbClr val="E31837"/>
                </a:solidFill>
                <a:latin typeface="Calibri" pitchFamily="34" charset="0"/>
              </a:rPr>
              <a:t>Oracle DB</a:t>
            </a:r>
          </a:p>
        </p:txBody>
      </p:sp>
      <p:cxnSp>
        <p:nvCxnSpPr>
          <p:cNvPr id="13" name="Straight Connector 12"/>
          <p:cNvCxnSpPr>
            <a:endCxn id="111" idx="2"/>
          </p:cNvCxnSpPr>
          <p:nvPr/>
        </p:nvCxnSpPr>
        <p:spPr>
          <a:xfrm flipV="1">
            <a:off x="6441802" y="6195138"/>
            <a:ext cx="438998" cy="10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860659" y="6194076"/>
            <a:ext cx="438998" cy="10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7195083" y="1672327"/>
            <a:ext cx="908280" cy="30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IN" sz="1000" dirty="0">
                <a:solidFill>
                  <a:prstClr val="black"/>
                </a:solidFill>
                <a:latin typeface="Calibri" pitchFamily="34" charset="0"/>
              </a:rPr>
              <a:t>Jasper Reports</a:t>
            </a:r>
          </a:p>
        </p:txBody>
      </p:sp>
    </p:spTree>
    <p:extLst>
      <p:ext uri="{BB962C8B-B14F-4D97-AF65-F5344CB8AC3E}">
        <p14:creationId xmlns:p14="http://schemas.microsoft.com/office/powerpoint/2010/main" val="417666698"/>
      </p:ext>
    </p:extLst>
  </p:cSld>
  <p:clrMapOvr>
    <a:masterClrMapping/>
  </p:clrMapOvr>
</p:sld>
</file>

<file path=ppt/theme/theme1.xml><?xml version="1.0" encoding="utf-8"?>
<a:theme xmlns:a="http://schemas.openxmlformats.org/drawingml/2006/main" name="9_Tech Mahindra Powerpoint Template">
  <a:themeElements>
    <a:clrScheme name="Mahindra Satyam Color Scheme">
      <a:dk1>
        <a:sysClr val="windowText" lastClr="000000"/>
      </a:dk1>
      <a:lt1>
        <a:sysClr val="window" lastClr="FFFFFF"/>
      </a:lt1>
      <a:dk2>
        <a:srgbClr val="6D6E71"/>
      </a:dk2>
      <a:lt2>
        <a:srgbClr val="E31837"/>
      </a:lt2>
      <a:accent1>
        <a:srgbClr val="E31837"/>
      </a:accent1>
      <a:accent2>
        <a:srgbClr val="A7A9AC"/>
      </a:accent2>
      <a:accent3>
        <a:srgbClr val="F3901D"/>
      </a:accent3>
      <a:accent4>
        <a:srgbClr val="FDBC5F"/>
      </a:accent4>
      <a:accent5>
        <a:srgbClr val="E31837"/>
      </a:accent5>
      <a:accent6>
        <a:srgbClr val="7C3520"/>
      </a:accent6>
      <a:hlink>
        <a:srgbClr val="6D6E71"/>
      </a:hlink>
      <a:folHlink>
        <a:srgbClr val="E3183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8" ma:contentTypeDescription="Create a new document." ma:contentTypeScope="" ma:versionID="2d33f57148a5fde3cad528797420d3cc">
  <xsd:schema xmlns:xsd="http://www.w3.org/2001/XMLSchema" xmlns:xs="http://www.w3.org/2001/XMLSchema" xmlns:p="http://schemas.microsoft.com/office/2006/metadata/properties" xmlns:ns2="dc7f2d29-e4a3-434f-906a-70b1fc2df21c" targetNamespace="http://schemas.microsoft.com/office/2006/metadata/properties" ma:root="true" ma:fieldsID="27ef3e9684c519c1798d1e4540a7a21b" ns2:_="">
    <xsd:import namespace="dc7f2d29-e4a3-434f-906a-70b1fc2df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41D049-C264-4133-BED1-5C24EC353A49}"/>
</file>

<file path=customXml/itemProps2.xml><?xml version="1.0" encoding="utf-8"?>
<ds:datastoreItem xmlns:ds="http://schemas.openxmlformats.org/officeDocument/2006/customXml" ds:itemID="{F593C94A-6575-4278-92BF-8955B8CDD0DB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174</Words>
  <Application>Microsoft Office PowerPoint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9_Tech Mahindra Powerpoint Template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kosiganti</dc:creator>
  <cp:lastModifiedBy>srinivasa kosiganti</cp:lastModifiedBy>
  <cp:revision>1</cp:revision>
  <dcterms:created xsi:type="dcterms:W3CDTF">2024-02-09T19:01:38Z</dcterms:created>
  <dcterms:modified xsi:type="dcterms:W3CDTF">2024-02-09T19:18:19Z</dcterms:modified>
</cp:coreProperties>
</file>