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388" r:id="rId2"/>
    <p:sldId id="390" r:id="rId3"/>
    <p:sldId id="393" r:id="rId4"/>
    <p:sldId id="394" r:id="rId5"/>
    <p:sldId id="395" r:id="rId6"/>
    <p:sldId id="401" r:id="rId7"/>
    <p:sldId id="402" r:id="rId8"/>
    <p:sldId id="403" r:id="rId9"/>
    <p:sldId id="404" r:id="rId10"/>
    <p:sldId id="391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 snapToGrid="0">
      <p:cViewPr varScale="1">
        <p:scale>
          <a:sx n="92" d="100"/>
          <a:sy n="92" d="100"/>
        </p:scale>
        <p:origin x="738" y="6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Creating Database-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4675" y="2262029"/>
            <a:ext cx="6537960" cy="582930"/>
          </a:xfrm>
        </p:spPr>
        <p:txBody>
          <a:bodyPr/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Agenda of this session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SQL-Create Table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table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a table (alter table)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SQL-statements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SQL Create table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54379"/>
            <a:ext cx="8503920" cy="4239651"/>
          </a:xfrm>
        </p:spPr>
        <p:txBody>
          <a:bodyPr/>
          <a:lstStyle/>
          <a:p>
            <a:pPr marL="0" indent="0">
              <a:buNone/>
            </a:pPr>
            <a:r>
              <a:rPr lang="en-IN" sz="1200" dirty="0"/>
              <a:t>The most important structure in a relational database is the table.</a:t>
            </a:r>
          </a:p>
          <a:p>
            <a:pPr marL="0" indent="0">
              <a:buNone/>
            </a:pPr>
            <a:r>
              <a:rPr lang="en-IN" sz="1200" dirty="0"/>
              <a:t>The CREATE TABLE statement, defines a new table in the database and prepare it to accept data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create table </a:t>
            </a:r>
            <a:r>
              <a:rPr lang="en-IN" sz="1200" dirty="0" err="1"/>
              <a:t>table_name</a:t>
            </a:r>
            <a:r>
              <a:rPr lang="en-IN" sz="1200" dirty="0"/>
              <a:t> </a:t>
            </a:r>
          </a:p>
          <a:p>
            <a:pPr marL="0" indent="0">
              <a:buNone/>
            </a:pPr>
            <a:r>
              <a:rPr lang="en-IN" sz="1200" dirty="0" smtClean="0"/>
              <a:t>	(colume_name1 </a:t>
            </a:r>
            <a:r>
              <a:rPr lang="en-IN" sz="1200" dirty="0" err="1" smtClean="0"/>
              <a:t>data_type</a:t>
            </a:r>
            <a:r>
              <a:rPr lang="en-IN" sz="1200" dirty="0" smtClean="0"/>
              <a:t>(size),			</a:t>
            </a:r>
          </a:p>
          <a:p>
            <a:pPr marL="0" indent="0">
              <a:buNone/>
            </a:pPr>
            <a:r>
              <a:rPr lang="en-IN" sz="1200" dirty="0" smtClean="0"/>
              <a:t>         	 </a:t>
            </a:r>
            <a:r>
              <a:rPr lang="en-IN" sz="1200" dirty="0"/>
              <a:t>colume_name2 </a:t>
            </a:r>
            <a:r>
              <a:rPr lang="en-IN" sz="1200" dirty="0" err="1" smtClean="0"/>
              <a:t>data_type</a:t>
            </a:r>
            <a:r>
              <a:rPr lang="en-IN" sz="1200" dirty="0" smtClean="0"/>
              <a:t>(size</a:t>
            </a:r>
            <a:r>
              <a:rPr lang="en-IN" sz="1200" dirty="0"/>
              <a:t>),</a:t>
            </a:r>
          </a:p>
          <a:p>
            <a:pPr marL="0" indent="0">
              <a:buNone/>
            </a:pPr>
            <a:r>
              <a:rPr lang="en-IN" sz="1200" dirty="0"/>
              <a:t>          </a:t>
            </a:r>
            <a:r>
              <a:rPr lang="en-IN" sz="1200" dirty="0" smtClean="0"/>
              <a:t>	colume_name1 </a:t>
            </a:r>
            <a:r>
              <a:rPr lang="en-IN" sz="1200" dirty="0" err="1" smtClean="0"/>
              <a:t>data_type</a:t>
            </a:r>
            <a:r>
              <a:rPr lang="en-IN" sz="1200" dirty="0" smtClean="0"/>
              <a:t>(size</a:t>
            </a:r>
            <a:r>
              <a:rPr lang="en-IN" sz="1200" dirty="0"/>
              <a:t>),</a:t>
            </a:r>
          </a:p>
          <a:p>
            <a:pPr marL="0" indent="0">
              <a:buNone/>
            </a:pPr>
            <a:r>
              <a:rPr lang="en-IN" sz="1200" dirty="0"/>
              <a:t>	………</a:t>
            </a:r>
          </a:p>
          <a:p>
            <a:pPr marL="0" indent="0">
              <a:buNone/>
            </a:pPr>
            <a:r>
              <a:rPr lang="en-IN" sz="1200" dirty="0" smtClean="0"/>
              <a:t> 	);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Example: </a:t>
            </a:r>
          </a:p>
          <a:p>
            <a:pPr marL="0" indent="0">
              <a:buNone/>
            </a:pPr>
            <a:r>
              <a:rPr lang="en-IN" sz="1200" dirty="0"/>
              <a:t>     create table persons</a:t>
            </a:r>
          </a:p>
          <a:p>
            <a:pPr marL="0" indent="0">
              <a:buNone/>
            </a:pPr>
            <a:r>
              <a:rPr lang="en-IN" sz="1200" dirty="0"/>
              <a:t>	(</a:t>
            </a:r>
            <a:r>
              <a:rPr lang="en-IN" sz="1200" dirty="0" err="1"/>
              <a:t>person_ID</a:t>
            </a:r>
            <a:r>
              <a:rPr lang="en-IN" sz="1200" dirty="0"/>
              <a:t> </a:t>
            </a:r>
            <a:r>
              <a:rPr lang="en-IN" sz="1200" dirty="0" err="1"/>
              <a:t>int</a:t>
            </a:r>
            <a:r>
              <a:rPr lang="en-IN" sz="1200" dirty="0"/>
              <a:t>,</a:t>
            </a:r>
          </a:p>
          <a:p>
            <a:pPr marL="0" indent="0">
              <a:buNone/>
            </a:pPr>
            <a:r>
              <a:rPr lang="en-IN" sz="1200" dirty="0"/>
              <a:t>	 </a:t>
            </a:r>
            <a:r>
              <a:rPr lang="en-IN" sz="1200" dirty="0" err="1"/>
              <a:t>last_name</a:t>
            </a:r>
            <a:r>
              <a:rPr lang="en-IN" sz="1200" dirty="0"/>
              <a:t> varchar(255),</a:t>
            </a:r>
          </a:p>
          <a:p>
            <a:pPr marL="0" indent="0">
              <a:buNone/>
            </a:pPr>
            <a:r>
              <a:rPr lang="en-IN" sz="1200" dirty="0"/>
              <a:t>         </a:t>
            </a:r>
            <a:r>
              <a:rPr lang="en-IN" sz="1200" dirty="0" smtClean="0"/>
              <a:t>	 </a:t>
            </a:r>
            <a:r>
              <a:rPr lang="en-IN" sz="1200" dirty="0" err="1"/>
              <a:t>first_name</a:t>
            </a:r>
            <a:r>
              <a:rPr lang="en-IN" sz="1200" dirty="0"/>
              <a:t> varchar(225),</a:t>
            </a:r>
          </a:p>
          <a:p>
            <a:pPr marL="0" indent="0">
              <a:buNone/>
            </a:pPr>
            <a:r>
              <a:rPr lang="en-IN" sz="1200" dirty="0"/>
              <a:t>  	 address varchar (255),</a:t>
            </a:r>
          </a:p>
          <a:p>
            <a:pPr marL="0" indent="0">
              <a:buNone/>
            </a:pPr>
            <a:r>
              <a:rPr lang="en-IN" sz="1200" dirty="0"/>
              <a:t>          </a:t>
            </a:r>
            <a:r>
              <a:rPr lang="en-IN" sz="1200" dirty="0" smtClean="0"/>
              <a:t>	city </a:t>
            </a:r>
            <a:r>
              <a:rPr lang="en-IN" sz="1200" dirty="0"/>
              <a:t>varchar(255));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Example-1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Following </a:t>
            </a:r>
            <a:r>
              <a:rPr lang="en-IN" sz="1600" dirty="0"/>
              <a:t>is an example, which creates a customers table with ID as primary as primary key and not null are the constraints showing that these fields can not be null while creating records in this table: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SQL&gt; create table customers(</a:t>
            </a:r>
          </a:p>
          <a:p>
            <a:pPr marL="0" indent="0">
              <a:buNone/>
            </a:pPr>
            <a:r>
              <a:rPr lang="en-IN" sz="1600" dirty="0"/>
              <a:t>	ID INT NOT NULL,</a:t>
            </a:r>
          </a:p>
          <a:p>
            <a:pPr marL="0" indent="0">
              <a:buNone/>
            </a:pPr>
            <a:r>
              <a:rPr lang="en-IN" sz="1600" dirty="0"/>
              <a:t>	Name varchar(20)  </a:t>
            </a:r>
            <a:r>
              <a:rPr lang="en-IN" sz="1600" dirty="0" smtClean="0"/>
              <a:t>NOT NULL</a:t>
            </a:r>
            <a:r>
              <a:rPr lang="en-IN" sz="1600" dirty="0"/>
              <a:t>,</a:t>
            </a:r>
          </a:p>
          <a:p>
            <a:pPr marL="0" indent="0">
              <a:buNone/>
            </a:pPr>
            <a:r>
              <a:rPr lang="en-IN" sz="1600" dirty="0"/>
              <a:t>   	Age </a:t>
            </a:r>
            <a:r>
              <a:rPr lang="en-IN" sz="1600" dirty="0" err="1"/>
              <a:t>int</a:t>
            </a:r>
            <a:r>
              <a:rPr lang="en-IN" sz="1600" dirty="0"/>
              <a:t> 	</a:t>
            </a:r>
            <a:r>
              <a:rPr lang="en-IN" sz="1600" dirty="0" smtClean="0"/>
              <a:t>NOT NULL</a:t>
            </a:r>
            <a:r>
              <a:rPr lang="en-IN" sz="1600" dirty="0"/>
              <a:t>,</a:t>
            </a:r>
          </a:p>
          <a:p>
            <a:pPr marL="0" indent="0">
              <a:buNone/>
            </a:pPr>
            <a:r>
              <a:rPr lang="en-IN" sz="1600" dirty="0"/>
              <a:t>	Address	char(25),</a:t>
            </a:r>
          </a:p>
          <a:p>
            <a:pPr marL="0" indent="0">
              <a:buNone/>
            </a:pPr>
            <a:r>
              <a:rPr lang="en-IN" sz="1600" dirty="0"/>
              <a:t>	Salary 	decimal(18,2),</a:t>
            </a:r>
          </a:p>
          <a:p>
            <a:pPr marL="0" indent="0">
              <a:buNone/>
            </a:pPr>
            <a:r>
              <a:rPr lang="en-IN" sz="1600" dirty="0"/>
              <a:t>	Primary key(ID));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Describe Table (</a:t>
            </a:r>
            <a:r>
              <a:rPr lang="en-IN" dirty="0" err="1"/>
              <a:t>desc</a:t>
            </a:r>
            <a:r>
              <a:rPr lang="en-IN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show the schema of a table that is create in DB.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Syntax: SQL&gt; </a:t>
            </a:r>
            <a:r>
              <a:rPr lang="en-IN" dirty="0" err="1"/>
              <a:t>desc</a:t>
            </a:r>
            <a:r>
              <a:rPr lang="en-IN" dirty="0"/>
              <a:t> </a:t>
            </a:r>
            <a:r>
              <a:rPr lang="en-IN" dirty="0" err="1"/>
              <a:t>table_name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</a:t>
            </a:r>
          </a:p>
          <a:p>
            <a:pPr marL="0" indent="0">
              <a:buNone/>
            </a:pPr>
            <a:r>
              <a:rPr lang="en-IN" dirty="0"/>
              <a:t>	SQL&gt;</a:t>
            </a:r>
            <a:r>
              <a:rPr lang="en-IN" dirty="0" err="1"/>
              <a:t>desc</a:t>
            </a:r>
            <a:r>
              <a:rPr lang="en-IN" dirty="0"/>
              <a:t> customers;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2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u="sng" dirty="0"/>
              <a:t>Datatypes: </a:t>
            </a:r>
          </a:p>
          <a:p>
            <a:pPr marL="0" indent="0">
              <a:buNone/>
            </a:pPr>
            <a:r>
              <a:rPr lang="en-IN" sz="1400" dirty="0"/>
              <a:t>	Char(n)	: fixed width character string max 8000 characters. </a:t>
            </a:r>
          </a:p>
          <a:p>
            <a:pPr marL="0" indent="0">
              <a:buNone/>
            </a:pPr>
            <a:r>
              <a:rPr lang="en-IN" sz="1400" dirty="0"/>
              <a:t>	Varchar(n) : Variable width character string max 8000 characters.</a:t>
            </a:r>
          </a:p>
          <a:p>
            <a:pPr marL="0" indent="0">
              <a:buNone/>
            </a:pPr>
            <a:r>
              <a:rPr lang="en-IN" sz="1400" dirty="0"/>
              <a:t>	Text		: Variable width character sting max 2GB of text data </a:t>
            </a:r>
          </a:p>
          <a:p>
            <a:pPr marL="0" indent="0">
              <a:buNone/>
            </a:pPr>
            <a:r>
              <a:rPr lang="en-IN" sz="1400" dirty="0"/>
              <a:t>	bit		: allows 0,1 or Null.</a:t>
            </a:r>
          </a:p>
          <a:p>
            <a:pPr marL="0" indent="0">
              <a:buNone/>
            </a:pPr>
            <a:r>
              <a:rPr lang="en-IN" sz="1400" dirty="0"/>
              <a:t>	binary(n) 	: fixed width binary string, max 8000 bytes.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u="sng" dirty="0"/>
              <a:t>Number Types: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	: Allows whole number range  (-)2,147,483,648 to (+)2,147,483,648.</a:t>
            </a:r>
          </a:p>
          <a:p>
            <a:pPr marL="0" indent="0">
              <a:buNone/>
            </a:pPr>
            <a:r>
              <a:rPr lang="en-IN" sz="1400" dirty="0"/>
              <a:t>	decimal(P,S): The P parameter indicates the maximum total number of digits </a:t>
            </a:r>
            <a:r>
              <a:rPr lang="en-IN" sz="1400" dirty="0" smtClean="0"/>
              <a:t>that </a:t>
            </a:r>
            <a:r>
              <a:rPr lang="en-IN" sz="1400" dirty="0"/>
              <a:t>can be stored p </a:t>
            </a:r>
            <a:r>
              <a:rPr lang="en-IN" sz="1400" dirty="0" smtClean="0"/>
              <a:t>	must </a:t>
            </a:r>
            <a:r>
              <a:rPr lang="en-IN" sz="1400" dirty="0"/>
              <a:t>be a value from 1 to 38, </a:t>
            </a:r>
            <a:r>
              <a:rPr lang="en-IN" sz="1400" u="sng" dirty="0"/>
              <a:t>default is 18</a:t>
            </a:r>
            <a:r>
              <a:rPr lang="en-IN" sz="1400" dirty="0"/>
              <a:t>. The S </a:t>
            </a:r>
            <a:r>
              <a:rPr lang="en-IN" sz="1400" dirty="0" smtClean="0"/>
              <a:t>parameter </a:t>
            </a:r>
            <a:r>
              <a:rPr lang="en-IN" sz="1400" dirty="0"/>
              <a:t>indicates the max number of digits </a:t>
            </a:r>
            <a:r>
              <a:rPr lang="en-IN" sz="1400" dirty="0" smtClean="0"/>
              <a:t>	stored  </a:t>
            </a:r>
            <a:r>
              <a:rPr lang="en-IN" sz="1400" dirty="0"/>
              <a:t>to the right of the 	decimal point .S must be a value from 0 to p. </a:t>
            </a:r>
            <a:r>
              <a:rPr lang="en-IN" sz="1400" u="sng" dirty="0"/>
              <a:t>default value is 0 </a:t>
            </a:r>
          </a:p>
          <a:p>
            <a:pPr marL="0" indent="0">
              <a:buNone/>
            </a:pPr>
            <a:r>
              <a:rPr lang="en-IN" sz="1400" dirty="0"/>
              <a:t>	date: store a date only, from January1,0001 to December 31,9999.</a:t>
            </a:r>
          </a:p>
          <a:p>
            <a:pPr marL="0" indent="0">
              <a:buNone/>
            </a:pPr>
            <a:r>
              <a:rPr lang="en-IN" sz="1400" dirty="0"/>
              <a:t>	Time: store a time only to an accuracy of 100 </a:t>
            </a:r>
            <a:r>
              <a:rPr lang="en-IN" sz="1400" dirty="0" err="1"/>
              <a:t>nano</a:t>
            </a:r>
            <a:r>
              <a:rPr lang="en-IN" sz="1400" dirty="0"/>
              <a:t> seconds.</a:t>
            </a:r>
          </a:p>
          <a:p>
            <a:pPr marL="0" indent="0">
              <a:buNone/>
            </a:pP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658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Changing a table (Alter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dirty="0"/>
              <a:t>After a table has been in use for some time, users often discover that they want to store additional information about the entities represented in the table.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ALTER TABLE statement can </a:t>
            </a:r>
          </a:p>
          <a:p>
            <a:pPr lvl="1"/>
            <a:r>
              <a:rPr lang="en-IN" sz="1400" dirty="0"/>
              <a:t>Add a column definition to a table </a:t>
            </a:r>
          </a:p>
          <a:p>
            <a:pPr lvl="1"/>
            <a:r>
              <a:rPr lang="en-IN" sz="1400" dirty="0"/>
              <a:t>Drop a column from a table</a:t>
            </a:r>
          </a:p>
          <a:p>
            <a:pPr lvl="1"/>
            <a:r>
              <a:rPr lang="en-IN" sz="1400" dirty="0"/>
              <a:t>Change the default value for a column </a:t>
            </a:r>
          </a:p>
          <a:p>
            <a:pPr lvl="1"/>
            <a:r>
              <a:rPr lang="en-IN" sz="1400" dirty="0"/>
              <a:t>Add or drop a primary key for a table </a:t>
            </a:r>
          </a:p>
          <a:p>
            <a:pPr lvl="1"/>
            <a:r>
              <a:rPr lang="en-IN" sz="1400" dirty="0"/>
              <a:t>Add or drop a new foreign key for a table </a:t>
            </a:r>
          </a:p>
          <a:p>
            <a:pPr lvl="1"/>
            <a:r>
              <a:rPr lang="en-IN" sz="1400" dirty="0"/>
              <a:t>Add or drop a uniqueness constraint for a table </a:t>
            </a:r>
          </a:p>
          <a:p>
            <a:pPr lvl="1"/>
            <a:r>
              <a:rPr lang="en-IN" sz="1400" dirty="0"/>
              <a:t>Add or drop a check constraint for a table.</a:t>
            </a:r>
          </a:p>
          <a:p>
            <a:pPr marL="257175" lvl="1" indent="0">
              <a:buNone/>
            </a:pPr>
            <a:endParaRPr lang="en-IN" sz="1400" dirty="0"/>
          </a:p>
          <a:p>
            <a:pPr marL="257175" lvl="1" indent="0">
              <a:buNone/>
            </a:pPr>
            <a:r>
              <a:rPr lang="en-IN" sz="1400" dirty="0"/>
              <a:t>Example:</a:t>
            </a:r>
          </a:p>
          <a:p>
            <a:pPr marL="257175" lvl="1" indent="0">
              <a:buNone/>
            </a:pPr>
            <a:r>
              <a:rPr lang="en-IN" sz="1400" dirty="0"/>
              <a:t>Alter table </a:t>
            </a:r>
            <a:r>
              <a:rPr lang="en-IN" sz="1400" dirty="0" err="1"/>
              <a:t>table_name</a:t>
            </a:r>
            <a:endParaRPr lang="en-IN" sz="1400" dirty="0"/>
          </a:p>
          <a:p>
            <a:pPr marL="257175" lvl="1" indent="0">
              <a:buNone/>
            </a:pPr>
            <a:r>
              <a:rPr lang="en-IN" sz="1400" dirty="0"/>
              <a:t>	ADD Primary key(</a:t>
            </a:r>
            <a:r>
              <a:rPr lang="en-IN" sz="1400" dirty="0" err="1"/>
              <a:t>p_id</a:t>
            </a:r>
            <a:r>
              <a:rPr lang="en-IN" sz="1400" dirty="0"/>
              <a:t>);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96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Types of SQL-Statement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6558"/>
          </a:xfrm>
        </p:spPr>
        <p:txBody>
          <a:bodyPr/>
          <a:lstStyle/>
          <a:p>
            <a:r>
              <a:rPr lang="en-IN" sz="1200" dirty="0"/>
              <a:t>Data Definition Language (DDL):</a:t>
            </a:r>
          </a:p>
          <a:p>
            <a:pPr marL="257175" lvl="1" indent="0">
              <a:buNone/>
            </a:pPr>
            <a:r>
              <a:rPr lang="en-US" dirty="0"/>
              <a:t>DDL is short name of Data Definition Language, which deals with database schemas and descriptions, of how the data should reside in the database.</a:t>
            </a:r>
            <a:endParaRPr lang="en-IN" dirty="0"/>
          </a:p>
          <a:p>
            <a:pPr lvl="2"/>
            <a:r>
              <a:rPr lang="en-IN" sz="1200" dirty="0"/>
              <a:t>Create :</a:t>
            </a:r>
            <a:r>
              <a:rPr lang="en-US" sz="1200" dirty="0"/>
              <a:t>to create database and its objects like (table, index, views, store procedure, function, and triggers)</a:t>
            </a:r>
            <a:endParaRPr lang="en-IN" sz="1200" dirty="0"/>
          </a:p>
          <a:p>
            <a:pPr lvl="2"/>
            <a:r>
              <a:rPr lang="en-IN" sz="1200" dirty="0"/>
              <a:t>Alter: </a:t>
            </a:r>
            <a:r>
              <a:rPr lang="en-US" sz="1200" dirty="0"/>
              <a:t>alters the structure of the existing database</a:t>
            </a:r>
            <a:endParaRPr lang="en-IN" sz="1200" dirty="0"/>
          </a:p>
          <a:p>
            <a:pPr lvl="2"/>
            <a:r>
              <a:rPr lang="en-IN" sz="1200" dirty="0"/>
              <a:t>Drop: </a:t>
            </a:r>
            <a:r>
              <a:rPr lang="en-US" sz="1200" dirty="0"/>
              <a:t>delete objects from the database</a:t>
            </a:r>
            <a:endParaRPr lang="en-IN" sz="1200" dirty="0"/>
          </a:p>
          <a:p>
            <a:pPr lvl="2"/>
            <a:r>
              <a:rPr lang="en-IN" sz="1200" dirty="0"/>
              <a:t>Truncate: </a:t>
            </a:r>
            <a:r>
              <a:rPr lang="en-US" sz="1200" dirty="0"/>
              <a:t>remove all records from a table, including all spaces allocated for the records are removed</a:t>
            </a:r>
            <a:endParaRPr lang="en-IN" sz="1200" dirty="0"/>
          </a:p>
          <a:p>
            <a:pPr lvl="2"/>
            <a:r>
              <a:rPr lang="en-IN" sz="1200" dirty="0"/>
              <a:t>Comment : </a:t>
            </a:r>
            <a:r>
              <a:rPr lang="en-US" sz="1200" dirty="0"/>
              <a:t>add comments to the data dictionary</a:t>
            </a:r>
            <a:endParaRPr lang="en-IN" sz="1200" dirty="0"/>
          </a:p>
          <a:p>
            <a:pPr lvl="2"/>
            <a:r>
              <a:rPr lang="en-IN" sz="1200" dirty="0"/>
              <a:t>Rename : rename an </a:t>
            </a:r>
            <a:r>
              <a:rPr lang="en-IN" sz="1200" dirty="0" smtClean="0"/>
              <a:t>object</a:t>
            </a:r>
          </a:p>
          <a:p>
            <a:pPr marL="685800" lvl="2" indent="0">
              <a:buNone/>
            </a:pPr>
            <a:endParaRPr lang="en-IN" sz="1200" dirty="0"/>
          </a:p>
          <a:p>
            <a:r>
              <a:rPr lang="en-IN" sz="1200" dirty="0"/>
              <a:t>Data Manipulation language(DML):</a:t>
            </a:r>
          </a:p>
          <a:p>
            <a:pPr marL="257175" lvl="1" indent="0">
              <a:buNone/>
            </a:pPr>
            <a:r>
              <a:rPr lang="en-US" dirty="0"/>
              <a:t>DML is short name of Data Manipulation Language which deals with data manipulation and includes most common SQL statements such SELECT, INSERT, UPDATE, DELETE </a:t>
            </a:r>
            <a:r>
              <a:rPr lang="en-US" dirty="0" err="1"/>
              <a:t>etc</a:t>
            </a:r>
            <a:r>
              <a:rPr lang="en-US" dirty="0"/>
              <a:t>, and it is used to store, modify, retrieve, delete and update data in a database. </a:t>
            </a:r>
          </a:p>
          <a:p>
            <a:pPr lvl="2"/>
            <a:r>
              <a:rPr lang="en-US" sz="1200" dirty="0"/>
              <a:t>SELECT:  Retrieve data from a database </a:t>
            </a:r>
          </a:p>
          <a:p>
            <a:pPr lvl="2"/>
            <a:r>
              <a:rPr lang="en-US" sz="1200" dirty="0"/>
              <a:t>INSERT : Insert data into a table </a:t>
            </a:r>
          </a:p>
          <a:p>
            <a:pPr lvl="2"/>
            <a:r>
              <a:rPr lang="en-US" sz="1200" dirty="0"/>
              <a:t>UPDATE: Updates existing data within a table </a:t>
            </a:r>
          </a:p>
          <a:p>
            <a:pPr lvl="2"/>
            <a:r>
              <a:rPr lang="en-US" sz="1200" dirty="0"/>
              <a:t>DELETE: Delete all records from a database table.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739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SQL-Statement(Cont..,)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Language(DCL):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is short name of Data Control Language which includes commands such as GRANT and mostly concerned with rights, permissions and other controls of the database system. 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- allow users access privileges to database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- withdraw users access privileges given by using the GRANT command.</a:t>
            </a:r>
          </a:p>
          <a:p>
            <a:pPr marL="257175" lvl="1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Language(TCL)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is short name of Transaction Control Language which deals with a transaction within a database. 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- commits a Transaction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- rollback a transaction in case of any error occurs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- to rollback the transaction making points within groups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- specify characteristics of the transaction</a:t>
            </a:r>
          </a:p>
          <a:p>
            <a:pPr lvl="1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0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12" ma:contentTypeDescription="Create a new document." ma:contentTypeScope="" ma:versionID="80eea8ece563ec623a8bd6e198a2c676">
  <xsd:schema xmlns:xsd="http://www.w3.org/2001/XMLSchema" xmlns:xs="http://www.w3.org/2001/XMLSchema" xmlns:p="http://schemas.microsoft.com/office/2006/metadata/properties" xmlns:ns2="dc7f2d29-e4a3-434f-906a-70b1fc2df21c" xmlns:ns3="ba7fe397-692e-4653-a154-e24aa3ddd0fc" targetNamespace="http://schemas.microsoft.com/office/2006/metadata/properties" ma:root="true" ma:fieldsID="468f58357f7043409f8726b51c91018b" ns2:_="" ns3:_="">
    <xsd:import namespace="dc7f2d29-e4a3-434f-906a-70b1fc2df21c"/>
    <xsd:import namespace="ba7fe397-692e-4653-a154-e24aa3dd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fe397-692e-4653-a154-e24aa3ddd0f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9a58f89-9159-43e3-9d81-3e9121d6cc13}" ma:internalName="TaxCatchAll" ma:showField="CatchAllData" ma:web="ba7fe397-692e-4653-a154-e24aa3ddd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7f2d29-e4a3-434f-906a-70b1fc2df21c">
      <Terms xmlns="http://schemas.microsoft.com/office/infopath/2007/PartnerControls"/>
    </lcf76f155ced4ddcb4097134ff3c332f>
    <TaxCatchAll xmlns="ba7fe397-692e-4653-a154-e24aa3ddd0fc" xsi:nil="true"/>
  </documentManagement>
</p:properties>
</file>

<file path=customXml/itemProps1.xml><?xml version="1.0" encoding="utf-8"?>
<ds:datastoreItem xmlns:ds="http://schemas.openxmlformats.org/officeDocument/2006/customXml" ds:itemID="{76A125D7-FEE3-488F-BA30-52F8A5B9ABE1}"/>
</file>

<file path=customXml/itemProps2.xml><?xml version="1.0" encoding="utf-8"?>
<ds:datastoreItem xmlns:ds="http://schemas.openxmlformats.org/officeDocument/2006/customXml" ds:itemID="{A881644E-2410-406A-932C-163CFE017B33}"/>
</file>

<file path=customXml/itemProps3.xml><?xml version="1.0" encoding="utf-8"?>
<ds:datastoreItem xmlns:ds="http://schemas.openxmlformats.org/officeDocument/2006/customXml" ds:itemID="{67355A9B-BAB0-49BB-BDB4-30737B275B74}"/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3485</TotalTime>
  <Words>548</Words>
  <Application>Microsoft Office PowerPoint</Application>
  <PresentationFormat>On-screen Show (16:9)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BITS_PPT_template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Windows User</cp:lastModifiedBy>
  <cp:revision>214</cp:revision>
  <dcterms:created xsi:type="dcterms:W3CDTF">2015-06-09T08:31:04Z</dcterms:created>
  <dcterms:modified xsi:type="dcterms:W3CDTF">2018-03-21T12:20:44Z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