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3"/>
  </p:notesMasterIdLst>
  <p:handoutMasterIdLst>
    <p:handoutMasterId r:id="rId14"/>
  </p:handoutMasterIdLst>
  <p:sldIdLst>
    <p:sldId id="388" r:id="rId2"/>
    <p:sldId id="393" r:id="rId3"/>
    <p:sldId id="397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391" r:id="rId12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434" autoAdjust="0"/>
  </p:normalViewPr>
  <p:slideViewPr>
    <p:cSldViewPr snapToGrid="0">
      <p:cViewPr varScale="1">
        <p:scale>
          <a:sx n="92" d="100"/>
          <a:sy n="92" d="100"/>
        </p:scale>
        <p:origin x="738" y="7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94F4B-DBDD-4BF7-B613-78EDB047F2F9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1AD7E-7F9D-4576-9772-0B1B702F1F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078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2289B-64AB-40F4-866F-7386DC470D15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8DE6F-CB63-4507-A312-B89798DB40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682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8DE6F-CB63-4507-A312-B89798DB40F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49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3211116"/>
            <a:ext cx="9144000" cy="19323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903840" y="5088568"/>
            <a:ext cx="2895600" cy="5715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240" y="5088568"/>
            <a:ext cx="2895600" cy="5715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9440" y="5088568"/>
            <a:ext cx="2895600" cy="571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6858000" y="550556"/>
            <a:ext cx="2209800" cy="607441"/>
            <a:chOff x="76200" y="2209800"/>
            <a:chExt cx="2209800" cy="809923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6200" y="2209800"/>
              <a:ext cx="2209800" cy="7386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35580" y="2711946"/>
              <a:ext cx="1905000" cy="3077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3486150"/>
            <a:ext cx="8458200" cy="120015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Topic name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3784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245444" y="116706"/>
            <a:ext cx="6537960" cy="5829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 spc="225" baseline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name here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4320" y="754380"/>
            <a:ext cx="8503920" cy="4114800"/>
          </a:xfrm>
          <a:prstGeom prst="rect">
            <a:avLst/>
          </a:prstGeom>
        </p:spPr>
        <p:txBody>
          <a:bodyPr lIns="0" rIns="0"/>
          <a:lstStyle>
            <a:lvl1pPr marL="255985" marR="0" indent="-255985" algn="just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1800">
                <a:latin typeface="Arial" pitchFamily="34" charset="0"/>
                <a:cs typeface="Arial" pitchFamily="34" charset="0"/>
              </a:defRPr>
            </a:lvl1pPr>
            <a:lvl2pPr marL="557213" marR="0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685801"/>
            <a:ext cx="7010400" cy="34289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19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b="1" kern="1200">
          <a:solidFill>
            <a:schemeClr val="tx1"/>
          </a:solidFill>
          <a:effectLst/>
          <a:latin typeface="Arial" pitchFamily="34" charset="0"/>
          <a:ea typeface="+mn-ea"/>
          <a:cs typeface="Arial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799" y="3486150"/>
            <a:ext cx="8575431" cy="1200150"/>
          </a:xfrm>
        </p:spPr>
        <p:txBody>
          <a:bodyPr/>
          <a:lstStyle/>
          <a:p>
            <a:r>
              <a:rPr lang="en-IN" sz="3800" dirty="0" smtClean="0"/>
              <a:t>Simple Queries –The select statement 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164617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SQL-Command (cont</a:t>
            </a:r>
            <a:r>
              <a:rPr lang="en-IN" dirty="0" smtClean="0"/>
              <a:t>..,)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Ordering while selecting: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/>
              <a:t>getting the results in a particular order we use the ORDER BY clause.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US" dirty="0" smtClean="0"/>
              <a:t>Query</a:t>
            </a:r>
            <a:r>
              <a:rPr lang="en-US" dirty="0"/>
              <a:t>: “get all the distributor details in descending order of price”</a:t>
            </a:r>
            <a:endParaRPr lang="en-IN" dirty="0"/>
          </a:p>
          <a:p>
            <a:pPr marL="0" indent="0">
              <a:buNone/>
            </a:pPr>
            <a:r>
              <a:rPr lang="en-US" dirty="0" err="1" smtClean="0"/>
              <a:t>Sql_Command</a:t>
            </a:r>
            <a:r>
              <a:rPr lang="en-US" dirty="0"/>
              <a:t>:  select title, author, price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   from </a:t>
            </a:r>
            <a:r>
              <a:rPr lang="en-US" dirty="0" smtClean="0"/>
              <a:t>book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   order by price </a:t>
            </a:r>
            <a:r>
              <a:rPr lang="en-US" dirty="0" err="1"/>
              <a:t>desc</a:t>
            </a:r>
            <a:r>
              <a:rPr lang="en-US" dirty="0"/>
              <a:t>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 Try the following </a:t>
            </a:r>
            <a:r>
              <a:rPr lang="en-US" dirty="0" err="1"/>
              <a:t>Sql_Command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select title, author, price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from book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where price&gt;40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           order by 3;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73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4675" y="2262029"/>
            <a:ext cx="6537960" cy="582930"/>
          </a:xfrm>
        </p:spPr>
        <p:txBody>
          <a:bodyPr/>
          <a:lstStyle/>
          <a:p>
            <a:pPr algn="ctr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Simple Queries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54379"/>
            <a:ext cx="8503920" cy="4239651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In many ways, queries are the heart of SQL. The select statement, which is used to express SQL queries, is the most powerful and complex of the SQL statements. </a:t>
            </a:r>
          </a:p>
          <a:p>
            <a:r>
              <a:rPr lang="en-US" dirty="0" smtClean="0"/>
              <a:t>Despite the many options afforded by the select statement, its possible to start simply and then work up to more complex queries. </a:t>
            </a:r>
          </a:p>
          <a:p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The Select statement/Syntax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select statement retrieves data from a database and returns it to you in the form of query results. As a reminder, the exact format of the query results will vary from one SQL product to another.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The syntax of the select statement with most of the options is given below </a:t>
            </a:r>
          </a:p>
          <a:p>
            <a:pPr marL="0" indent="0">
              <a:buNone/>
            </a:pPr>
            <a:r>
              <a:rPr lang="en-IN" dirty="0"/>
              <a:t>	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select[all/distinct]scalar-expression(s)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from table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[where conditional-expression]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[group by column(s)]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[having conditional –expression]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[order by column(s)];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248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The Select </a:t>
            </a:r>
            <a:r>
              <a:rPr lang="en-IN" dirty="0" smtClean="0"/>
              <a:t>statement/Syntax cont..,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In </a:t>
            </a:r>
            <a:r>
              <a:rPr lang="en-US" sz="1400" dirty="0"/>
              <a:t>the above syntax, only the </a:t>
            </a:r>
            <a:r>
              <a:rPr lang="en-US" sz="1400" u="sng" dirty="0"/>
              <a:t>select</a:t>
            </a:r>
            <a:r>
              <a:rPr lang="en-US" sz="1400" dirty="0"/>
              <a:t> statement and </a:t>
            </a:r>
            <a:r>
              <a:rPr lang="en-US" sz="1400" u="sng" dirty="0"/>
              <a:t>from</a:t>
            </a:r>
            <a:r>
              <a:rPr lang="en-US" sz="1400" dirty="0"/>
              <a:t> clause are required. </a:t>
            </a:r>
            <a:r>
              <a:rPr lang="en-US" sz="1400" dirty="0" smtClean="0"/>
              <a:t>All </a:t>
            </a:r>
            <a:r>
              <a:rPr lang="en-US" sz="1400" dirty="0"/>
              <a:t>the other four </a:t>
            </a:r>
            <a:r>
              <a:rPr lang="en-US" sz="1400" dirty="0" smtClean="0"/>
              <a:t>clauses-</a:t>
            </a:r>
            <a:r>
              <a:rPr lang="en-IN" sz="1400" dirty="0"/>
              <a:t> </a:t>
            </a:r>
            <a:r>
              <a:rPr lang="en-US" sz="1400" dirty="0" smtClean="0"/>
              <a:t>Where</a:t>
            </a:r>
            <a:r>
              <a:rPr lang="en-US" sz="1400" dirty="0"/>
              <a:t>, </a:t>
            </a:r>
            <a:r>
              <a:rPr lang="en-US" sz="1400" dirty="0" smtClean="0"/>
              <a:t>group by</a:t>
            </a:r>
            <a:r>
              <a:rPr lang="en-US" sz="1400" dirty="0"/>
              <a:t>, having and order by-are </a:t>
            </a:r>
            <a:r>
              <a:rPr lang="en-US" sz="1400" dirty="0" smtClean="0"/>
              <a:t>options.</a:t>
            </a:r>
          </a:p>
          <a:p>
            <a:pPr lvl="0"/>
            <a:r>
              <a:rPr lang="en-US" sz="1400" dirty="0"/>
              <a:t>You include them in the </a:t>
            </a:r>
            <a:r>
              <a:rPr lang="en-US" sz="1400" u="sng" dirty="0"/>
              <a:t>select</a:t>
            </a:r>
            <a:r>
              <a:rPr lang="en-US" sz="1400" dirty="0"/>
              <a:t> statement, only when you required the functions they provides. </a:t>
            </a:r>
            <a:endParaRPr lang="en-IN" sz="1400" dirty="0"/>
          </a:p>
          <a:p>
            <a:pPr lvl="0"/>
            <a:r>
              <a:rPr lang="en-US" sz="1400" dirty="0"/>
              <a:t>The </a:t>
            </a:r>
            <a:r>
              <a:rPr lang="en-US" sz="1400" u="sng" dirty="0"/>
              <a:t>from</a:t>
            </a:r>
            <a:r>
              <a:rPr lang="en-US" sz="1400" dirty="0"/>
              <a:t> clause specifies that table or tables from where the data has to be </a:t>
            </a:r>
            <a:r>
              <a:rPr lang="en-US" sz="1400" u="sng" dirty="0"/>
              <a:t>retrieved</a:t>
            </a:r>
            <a:endParaRPr lang="en-IN" sz="1400" dirty="0"/>
          </a:p>
          <a:p>
            <a:pPr lvl="0"/>
            <a:r>
              <a:rPr lang="en-US" sz="1400" dirty="0"/>
              <a:t>The </a:t>
            </a:r>
            <a:r>
              <a:rPr lang="en-US" sz="1400" u="sng" dirty="0"/>
              <a:t>where</a:t>
            </a:r>
            <a:r>
              <a:rPr lang="en-US" sz="1400" dirty="0"/>
              <a:t> clauses tell SQL to include only certain rows of data in the result set</a:t>
            </a:r>
            <a:endParaRPr lang="en-IN" sz="1400" dirty="0"/>
          </a:p>
          <a:p>
            <a:pPr lvl="0"/>
            <a:r>
              <a:rPr lang="en-US" sz="1400" dirty="0"/>
              <a:t>It is in the </a:t>
            </a:r>
            <a:r>
              <a:rPr lang="en-US" sz="1400" u="sng" dirty="0"/>
              <a:t>where</a:t>
            </a:r>
            <a:r>
              <a:rPr lang="en-US" sz="1400" dirty="0"/>
              <a:t> clause that you specify the search criteria. For example, you might code something like where price &gt;20.</a:t>
            </a:r>
            <a:endParaRPr lang="en-IN" sz="1400" dirty="0"/>
          </a:p>
          <a:p>
            <a:pPr lvl="0"/>
            <a:r>
              <a:rPr lang="en-US" sz="1400" dirty="0"/>
              <a:t>The </a:t>
            </a:r>
            <a:r>
              <a:rPr lang="en-US" sz="1400" u="sng" dirty="0" err="1"/>
              <a:t>groupby</a:t>
            </a:r>
            <a:r>
              <a:rPr lang="en-US" sz="1400" dirty="0"/>
              <a:t> clause specifies a summary query. These are usually used with aggregate function like sum, </a:t>
            </a:r>
            <a:r>
              <a:rPr lang="en-US" sz="1400" dirty="0" err="1"/>
              <a:t>avg</a:t>
            </a:r>
            <a:r>
              <a:rPr lang="en-US" sz="1400" dirty="0"/>
              <a:t>, max, min, etc.</a:t>
            </a:r>
            <a:endParaRPr lang="en-IN" sz="1400" dirty="0"/>
          </a:p>
          <a:p>
            <a:pPr lvl="0"/>
            <a:r>
              <a:rPr lang="en-US" sz="1400" dirty="0"/>
              <a:t>The </a:t>
            </a:r>
            <a:r>
              <a:rPr lang="en-US" sz="1400" u="sng" dirty="0"/>
              <a:t>having</a:t>
            </a:r>
            <a:r>
              <a:rPr lang="en-US" sz="1400" dirty="0"/>
              <a:t> clause tells SQL to include only certain groups produced by the </a:t>
            </a:r>
            <a:r>
              <a:rPr lang="en-US" sz="1400" u="sng" dirty="0" err="1"/>
              <a:t>groupby</a:t>
            </a:r>
            <a:r>
              <a:rPr lang="en-US" sz="1400" dirty="0"/>
              <a:t> clause in the query result.</a:t>
            </a:r>
            <a:endParaRPr lang="en-IN" sz="1400" dirty="0"/>
          </a:p>
          <a:p>
            <a:pPr lvl="0"/>
            <a:r>
              <a:rPr lang="en-US" sz="1400" dirty="0"/>
              <a:t>The </a:t>
            </a:r>
            <a:r>
              <a:rPr lang="en-US" sz="1400" u="sng" dirty="0" err="1"/>
              <a:t>Orderby</a:t>
            </a:r>
            <a:r>
              <a:rPr lang="en-US" sz="1400" dirty="0"/>
              <a:t> clause sorts or orders the results based on the data in one or more columns in the ascending or descending order.</a:t>
            </a:r>
            <a:endParaRPr lang="en-IN" sz="1400" dirty="0"/>
          </a:p>
          <a:p>
            <a:r>
              <a:rPr lang="en-US" sz="1400" dirty="0"/>
              <a:t>If noting is specified, the result set will be sorted in ascending order, </a:t>
            </a:r>
            <a:endParaRPr lang="en-IN" sz="1400" dirty="0"/>
          </a:p>
          <a:p>
            <a:r>
              <a:rPr lang="en-US" sz="1400" dirty="0"/>
              <a:t>Example: order by price </a:t>
            </a:r>
            <a:r>
              <a:rPr lang="en-US" sz="1400" dirty="0" err="1"/>
              <a:t>desc</a:t>
            </a:r>
            <a:r>
              <a:rPr lang="en-US" sz="1400" dirty="0"/>
              <a:t>.</a:t>
            </a:r>
            <a:endParaRPr lang="en-IN" sz="1400" dirty="0"/>
          </a:p>
          <a:p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40609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Create table book with the following contains 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4683650"/>
              </p:ext>
            </p:extLst>
          </p:nvPr>
        </p:nvGraphicFramePr>
        <p:xfrm>
          <a:off x="702644" y="947495"/>
          <a:ext cx="7878647" cy="276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7031">
                  <a:extLst>
                    <a:ext uri="{9D8B030D-6E8A-4147-A177-3AD203B41FA5}">
                      <a16:colId xmlns:a16="http://schemas.microsoft.com/office/drawing/2014/main" val="3715115080"/>
                    </a:ext>
                  </a:extLst>
                </a:gridCol>
                <a:gridCol w="1045067">
                  <a:extLst>
                    <a:ext uri="{9D8B030D-6E8A-4147-A177-3AD203B41FA5}">
                      <a16:colId xmlns:a16="http://schemas.microsoft.com/office/drawing/2014/main" val="3786895528"/>
                    </a:ext>
                  </a:extLst>
                </a:gridCol>
                <a:gridCol w="1346322">
                  <a:extLst>
                    <a:ext uri="{9D8B030D-6E8A-4147-A177-3AD203B41FA5}">
                      <a16:colId xmlns:a16="http://schemas.microsoft.com/office/drawing/2014/main" val="2666612408"/>
                    </a:ext>
                  </a:extLst>
                </a:gridCol>
                <a:gridCol w="1287873">
                  <a:extLst>
                    <a:ext uri="{9D8B030D-6E8A-4147-A177-3AD203B41FA5}">
                      <a16:colId xmlns:a16="http://schemas.microsoft.com/office/drawing/2014/main" val="245707815"/>
                    </a:ext>
                  </a:extLst>
                </a:gridCol>
                <a:gridCol w="1517363">
                  <a:extLst>
                    <a:ext uri="{9D8B030D-6E8A-4147-A177-3AD203B41FA5}">
                      <a16:colId xmlns:a16="http://schemas.microsoft.com/office/drawing/2014/main" val="3292001872"/>
                    </a:ext>
                  </a:extLst>
                </a:gridCol>
                <a:gridCol w="1814991">
                  <a:extLst>
                    <a:ext uri="{9D8B030D-6E8A-4147-A177-3AD203B41FA5}">
                      <a16:colId xmlns:a16="http://schemas.microsoft.com/office/drawing/2014/main" val="2832956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u="sn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ISBN (</a:t>
                      </a:r>
                      <a:r>
                        <a:rPr lang="en-IN" sz="1200" u="sng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IN" sz="1200" u="sn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IN" sz="12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</a:t>
                      </a:r>
                    </a:p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(varchar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35)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Author_name</a:t>
                      </a:r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(Varchar 35)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Publisher name</a:t>
                      </a:r>
                    </a:p>
                    <a:p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(varchar 40)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of publication</a:t>
                      </a:r>
                    </a:p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(Date)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 (</a:t>
                      </a:r>
                      <a:r>
                        <a:rPr lang="en-IN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5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u="non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12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 engineering 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Pressman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TMH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2007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613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u="non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12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DBMS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Korth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TMH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1997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999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u="non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N" sz="12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1997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17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u="non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N" sz="12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 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Cormen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677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u="non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</a:t>
                      </a:r>
                      <a:endParaRPr lang="en-IN" sz="12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 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TMH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2010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189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u="non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IN" sz="12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James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TMH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577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91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SQL-Command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Query: Get the title, author name and publisher of all books published in 1997 and the price is greater than </a:t>
            </a:r>
            <a:r>
              <a:rPr lang="en-US" dirty="0" smtClean="0"/>
              <a:t>250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Sql_command</a:t>
            </a:r>
            <a:r>
              <a:rPr lang="en-US" dirty="0"/>
              <a:t>: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select title, author, publisher from book where year =1997 and price &gt;25;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US" u="sng" dirty="0"/>
              <a:t>Eliminating Duplicates:</a:t>
            </a:r>
            <a:r>
              <a:rPr lang="en-US" dirty="0"/>
              <a:t> select using Distinct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you give a select statement, the RDBMS does not eliminate the duplicates.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US" dirty="0" smtClean="0"/>
              <a:t>Select </a:t>
            </a:r>
            <a:r>
              <a:rPr lang="en-US" dirty="0"/>
              <a:t>publisher from book; // lets see the result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Select </a:t>
            </a:r>
            <a:r>
              <a:rPr lang="en-US" dirty="0"/>
              <a:t>distinct publisher from book; // lets see the result and compare. 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48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SQL-Command (cont..,)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Query: You want to get the title, author and publisher name of all the books. Published in year 1993,1996 and </a:t>
            </a:r>
            <a:r>
              <a:rPr lang="en-US" dirty="0" smtClean="0"/>
              <a:t>1998.</a:t>
            </a:r>
            <a:endParaRPr lang="en-IN" dirty="0"/>
          </a:p>
          <a:p>
            <a:r>
              <a:rPr lang="en-US" dirty="0" err="1" smtClean="0"/>
              <a:t>Sql_command</a:t>
            </a:r>
            <a:r>
              <a:rPr lang="en-US" dirty="0"/>
              <a:t>: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 smtClean="0"/>
              <a:t>Select </a:t>
            </a:r>
            <a:r>
              <a:rPr lang="en-US" sz="1600" dirty="0"/>
              <a:t>title, author, publisher, year </a:t>
            </a:r>
            <a:endParaRPr lang="en-IN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From </a:t>
            </a:r>
            <a:r>
              <a:rPr lang="en-US" sz="1600" dirty="0"/>
              <a:t>book</a:t>
            </a:r>
            <a:endParaRPr lang="en-IN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Where </a:t>
            </a:r>
            <a:r>
              <a:rPr lang="en-US" sz="1600" dirty="0"/>
              <a:t>year in (1993,1996,1998);</a:t>
            </a:r>
            <a:endParaRPr lang="en-IN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</a:t>
            </a:r>
            <a:r>
              <a:rPr lang="en-IN" sz="1600" dirty="0" smtClean="0"/>
              <a:t>(</a:t>
            </a:r>
            <a:r>
              <a:rPr lang="en-US" sz="1600" dirty="0" smtClean="0"/>
              <a:t>Or)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US" sz="1600" dirty="0" smtClean="0"/>
              <a:t>Select </a:t>
            </a:r>
            <a:r>
              <a:rPr lang="en-US" sz="1600" dirty="0"/>
              <a:t>title, author, publisher, year</a:t>
            </a:r>
            <a:endParaRPr lang="en-IN" sz="1600" dirty="0"/>
          </a:p>
          <a:p>
            <a:pPr marL="0" indent="0">
              <a:buNone/>
            </a:pPr>
            <a:r>
              <a:rPr lang="en-US" sz="1600" dirty="0" smtClean="0"/>
              <a:t>	From </a:t>
            </a:r>
            <a:r>
              <a:rPr lang="en-US" sz="1600" dirty="0"/>
              <a:t>book</a:t>
            </a:r>
            <a:endParaRPr lang="en-IN" sz="1600" dirty="0"/>
          </a:p>
          <a:p>
            <a:pPr marL="0" indent="0">
              <a:buNone/>
            </a:pPr>
            <a:r>
              <a:rPr lang="en-US" sz="1600" dirty="0" smtClean="0"/>
              <a:t>	Where </a:t>
            </a:r>
            <a:r>
              <a:rPr lang="en-US" sz="1600" dirty="0"/>
              <a:t>year = 1993</a:t>
            </a:r>
            <a:endParaRPr lang="en-IN" sz="1600" dirty="0"/>
          </a:p>
          <a:p>
            <a:pPr marL="0" indent="0">
              <a:buNone/>
            </a:pPr>
            <a:r>
              <a:rPr lang="en-US" sz="1600" dirty="0" smtClean="0"/>
              <a:t>	Or </a:t>
            </a:r>
            <a:r>
              <a:rPr lang="en-US" sz="1600" dirty="0"/>
              <a:t>year = </a:t>
            </a:r>
            <a:r>
              <a:rPr lang="en-US" sz="1600" dirty="0" smtClean="0"/>
              <a:t>1996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US" sz="1600" dirty="0" smtClean="0"/>
              <a:t>Or </a:t>
            </a:r>
            <a:r>
              <a:rPr lang="en-US" sz="1600" dirty="0"/>
              <a:t>year = 1998;</a:t>
            </a:r>
            <a:endParaRPr lang="en-IN" sz="1600" dirty="0"/>
          </a:p>
          <a:p>
            <a:r>
              <a:rPr lang="en-US" sz="1600" dirty="0"/>
              <a:t> </a:t>
            </a:r>
            <a:r>
              <a:rPr lang="en-US" sz="1600" dirty="0" smtClean="0"/>
              <a:t>Try </a:t>
            </a:r>
            <a:r>
              <a:rPr lang="en-US" sz="1600" dirty="0"/>
              <a:t>using NOT IN. Query your self and see the result.</a:t>
            </a:r>
            <a:endParaRPr lang="en-IN" sz="16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98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SQL-Command (cont</a:t>
            </a:r>
            <a:r>
              <a:rPr lang="en-IN" dirty="0" smtClean="0"/>
              <a:t>..,)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54380"/>
            <a:ext cx="8503920" cy="4169312"/>
          </a:xfrm>
        </p:spPr>
        <p:txBody>
          <a:bodyPr/>
          <a:lstStyle/>
          <a:p>
            <a:r>
              <a:rPr lang="en-US" sz="1600" dirty="0"/>
              <a:t>Select using </a:t>
            </a:r>
            <a:r>
              <a:rPr lang="en-US" sz="1600" u="sng" dirty="0"/>
              <a:t>between</a:t>
            </a:r>
            <a:r>
              <a:rPr lang="en-US" sz="1600" dirty="0"/>
              <a:t>: Between can be used to get those items that fall within a </a:t>
            </a:r>
            <a:r>
              <a:rPr lang="en-US" sz="1600" dirty="0" smtClean="0"/>
              <a:t>range</a:t>
            </a:r>
            <a:endParaRPr lang="en-IN" sz="1600" dirty="0"/>
          </a:p>
          <a:p>
            <a:r>
              <a:rPr lang="en-US" sz="1600" dirty="0"/>
              <a:t>Query: Get all the details of the books whose price is in the range of 10 and 20 inclusive</a:t>
            </a:r>
            <a:r>
              <a:rPr lang="en-US" sz="1600" dirty="0" smtClean="0"/>
              <a:t>.</a:t>
            </a:r>
            <a:endParaRPr lang="en-IN" sz="1600" dirty="0"/>
          </a:p>
          <a:p>
            <a:r>
              <a:rPr lang="en-US" sz="1400" dirty="0" err="1"/>
              <a:t>Sql_Command</a:t>
            </a:r>
            <a:r>
              <a:rPr lang="en-US" sz="1400" dirty="0"/>
              <a:t>: [without using between]</a:t>
            </a:r>
            <a:endParaRPr lang="en-IN" sz="1400" dirty="0"/>
          </a:p>
          <a:p>
            <a:pPr marL="0" indent="0">
              <a:buNone/>
            </a:pPr>
            <a:r>
              <a:rPr lang="en-US" sz="1400" dirty="0"/>
              <a:t>	select title, author, publisher, price</a:t>
            </a:r>
            <a:endParaRPr lang="en-IN" sz="1400" dirty="0"/>
          </a:p>
          <a:p>
            <a:pPr marL="0" indent="0">
              <a:buNone/>
            </a:pPr>
            <a:r>
              <a:rPr lang="en-US" sz="1400" dirty="0"/>
              <a:t>	from book</a:t>
            </a:r>
            <a:endParaRPr lang="en-IN" sz="1400" dirty="0"/>
          </a:p>
          <a:p>
            <a:pPr marL="0" indent="0">
              <a:buNone/>
            </a:pPr>
            <a:r>
              <a:rPr lang="en-US" sz="1400" dirty="0"/>
              <a:t>	where price &gt;= 10 and price &lt;= 25</a:t>
            </a:r>
            <a:r>
              <a:rPr lang="en-US" sz="1400" dirty="0" smtClean="0"/>
              <a:t>;</a:t>
            </a:r>
            <a:endParaRPr lang="en-IN" sz="1400" dirty="0"/>
          </a:p>
          <a:p>
            <a:r>
              <a:rPr lang="en-US" sz="1400" dirty="0" err="1"/>
              <a:t>Sql_Command</a:t>
            </a:r>
            <a:r>
              <a:rPr lang="en-US" sz="1400" dirty="0"/>
              <a:t>: [Using between]</a:t>
            </a:r>
            <a:endParaRPr lang="en-IN" sz="1400" dirty="0"/>
          </a:p>
          <a:p>
            <a:pPr marL="0" indent="0">
              <a:buNone/>
            </a:pPr>
            <a:r>
              <a:rPr lang="en-US" sz="1400" dirty="0"/>
              <a:t>	select title, author, publisher, price</a:t>
            </a:r>
            <a:endParaRPr lang="en-IN" sz="1400" dirty="0"/>
          </a:p>
          <a:p>
            <a:pPr marL="0" indent="0">
              <a:buNone/>
            </a:pPr>
            <a:r>
              <a:rPr lang="en-US" sz="1400" dirty="0"/>
              <a:t>	from book</a:t>
            </a:r>
            <a:endParaRPr lang="en-IN" sz="1400" dirty="0"/>
          </a:p>
          <a:p>
            <a:pPr marL="0" indent="0">
              <a:buNone/>
            </a:pPr>
            <a:r>
              <a:rPr lang="en-US" sz="1400" dirty="0"/>
              <a:t>	where price between 10 and 25</a:t>
            </a:r>
            <a:r>
              <a:rPr lang="en-US" sz="1400" dirty="0" smtClean="0"/>
              <a:t>;</a:t>
            </a:r>
            <a:endParaRPr lang="en-IN" sz="1400" dirty="0"/>
          </a:p>
          <a:p>
            <a:r>
              <a:rPr lang="en-US" sz="1400" dirty="0"/>
              <a:t> Try using NOT BETWEEN </a:t>
            </a:r>
            <a:endParaRPr lang="en-IN" sz="1400" dirty="0"/>
          </a:p>
          <a:p>
            <a:pPr marL="0" indent="0">
              <a:buNone/>
            </a:pPr>
            <a:r>
              <a:rPr lang="en-US" sz="1400" dirty="0"/>
              <a:t>	select title, author, publisher, price</a:t>
            </a:r>
            <a:endParaRPr lang="en-IN" sz="1400" dirty="0"/>
          </a:p>
          <a:p>
            <a:pPr marL="0" indent="0">
              <a:buNone/>
            </a:pPr>
            <a:r>
              <a:rPr lang="en-US" sz="1400" dirty="0" smtClean="0"/>
              <a:t>	from </a:t>
            </a:r>
            <a:r>
              <a:rPr lang="en-US" sz="1400" dirty="0"/>
              <a:t>book</a:t>
            </a:r>
            <a:endParaRPr lang="en-IN" sz="1400" dirty="0"/>
          </a:p>
          <a:p>
            <a:pPr marL="0" indent="0">
              <a:buNone/>
            </a:pPr>
            <a:r>
              <a:rPr lang="en-US" sz="1400" dirty="0" smtClean="0"/>
              <a:t>	where </a:t>
            </a:r>
            <a:r>
              <a:rPr lang="en-US" sz="1400" dirty="0"/>
              <a:t>price NOT BETWEEN 10 and 60;</a:t>
            </a:r>
            <a:endParaRPr lang="en-IN" sz="1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91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SQL-Command (cont</a:t>
            </a:r>
            <a:r>
              <a:rPr lang="en-IN" dirty="0" smtClean="0"/>
              <a:t>..,)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Computed Values: 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 err="1"/>
              <a:t>Sql</a:t>
            </a:r>
            <a:r>
              <a:rPr lang="en-US" dirty="0"/>
              <a:t>, statement can be used for retrieving the computed values without any problem.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Consider the following query.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all books get the price in Indian rupees (the price given is in </a:t>
            </a:r>
            <a:r>
              <a:rPr lang="en-US" dirty="0" smtClean="0"/>
              <a:t>Dollar)</a:t>
            </a:r>
            <a:r>
              <a:rPr lang="en-IN" dirty="0"/>
              <a:t> </a:t>
            </a:r>
            <a:r>
              <a:rPr lang="en-US" dirty="0" smtClean="0"/>
              <a:t>1 </a:t>
            </a:r>
            <a:r>
              <a:rPr lang="en-US" dirty="0"/>
              <a:t>dollar = 68 rupee.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The SQL, statements achieves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select </a:t>
            </a:r>
            <a:r>
              <a:rPr lang="en-US" dirty="0"/>
              <a:t>title, author, price*40 as </a:t>
            </a:r>
            <a:r>
              <a:rPr lang="en-US" dirty="0" err="1"/>
              <a:t>price_rp</a:t>
            </a:r>
            <a:r>
              <a:rPr lang="en-US" dirty="0"/>
              <a:t> from book where price &gt;40;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95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0016&quot;&gt;&lt;object type=&quot;3&quot; unique_id=&quot;10017&quot;&gt;&lt;property id=&quot;20148&quot; value=&quot;5&quot;/&gt;&lt;property id=&quot;20300&quot; value=&quot;Slide 1&quot;/&gt;&lt;property id=&quot;20307&quot; value=&quot;381&quot;/&gt;&lt;/object&gt;&lt;object type=&quot;3&quot; unique_id=&quot;10051&quot;&gt;&lt;property id=&quot;20148&quot; value=&quot;5&quot;/&gt;&lt;property id=&quot;20300&quot; value=&quot;Slide 2&quot;/&gt;&lt;property id=&quot;20307&quot; value=&quot;386&quot;/&gt;&lt;/object&gt;&lt;object type=&quot;3&quot; unique_id=&quot;10052&quot;&gt;&lt;property id=&quot;20148&quot; value=&quot;5&quot;/&gt;&lt;property id=&quot;20300&quot; value=&quot;Slide 3&quot;/&gt;&lt;property id=&quot;20307&quot; value=&quot;387&quot;/&gt;&lt;/object&gt;&lt;/object&gt;&lt;object type=&quot;8&quot; unique_id=&quot;1002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ITS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E7270EECA3B4590EA796146CEF107" ma:contentTypeVersion="12" ma:contentTypeDescription="Create a new document." ma:contentTypeScope="" ma:versionID="80eea8ece563ec623a8bd6e198a2c676">
  <xsd:schema xmlns:xsd="http://www.w3.org/2001/XMLSchema" xmlns:xs="http://www.w3.org/2001/XMLSchema" xmlns:p="http://schemas.microsoft.com/office/2006/metadata/properties" xmlns:ns2="dc7f2d29-e4a3-434f-906a-70b1fc2df21c" xmlns:ns3="ba7fe397-692e-4653-a154-e24aa3ddd0fc" targetNamespace="http://schemas.microsoft.com/office/2006/metadata/properties" ma:root="true" ma:fieldsID="468f58357f7043409f8726b51c91018b" ns2:_="" ns3:_="">
    <xsd:import namespace="dc7f2d29-e4a3-434f-906a-70b1fc2df21c"/>
    <xsd:import namespace="ba7fe397-692e-4653-a154-e24aa3ddd0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f2d29-e4a3-434f-906a-70b1fc2df2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b8cb680-6a83-4177-80f4-b15e2230c4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7fe397-692e-4653-a154-e24aa3ddd0fc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99a58f89-9159-43e3-9d81-3e9121d6cc13}" ma:internalName="TaxCatchAll" ma:showField="CatchAllData" ma:web="ba7fe397-692e-4653-a154-e24aa3ddd0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c7f2d29-e4a3-434f-906a-70b1fc2df21c">
      <Terms xmlns="http://schemas.microsoft.com/office/infopath/2007/PartnerControls"/>
    </lcf76f155ced4ddcb4097134ff3c332f>
    <TaxCatchAll xmlns="ba7fe397-692e-4653-a154-e24aa3ddd0fc" xsi:nil="true"/>
  </documentManagement>
</p:properties>
</file>

<file path=customXml/itemProps1.xml><?xml version="1.0" encoding="utf-8"?>
<ds:datastoreItem xmlns:ds="http://schemas.openxmlformats.org/officeDocument/2006/customXml" ds:itemID="{055798DD-61F2-440B-BFF5-B9FF2BA3C82F}"/>
</file>

<file path=customXml/itemProps2.xml><?xml version="1.0" encoding="utf-8"?>
<ds:datastoreItem xmlns:ds="http://schemas.openxmlformats.org/officeDocument/2006/customXml" ds:itemID="{0E2F3206-0919-4EB5-A4CD-198A9C134440}"/>
</file>

<file path=customXml/itemProps3.xml><?xml version="1.0" encoding="utf-8"?>
<ds:datastoreItem xmlns:ds="http://schemas.openxmlformats.org/officeDocument/2006/customXml" ds:itemID="{9450F64E-BE0E-4AE8-9555-FAF8D8AB97A5}"/>
</file>

<file path=docProps/app.xml><?xml version="1.0" encoding="utf-8"?>
<Properties xmlns="http://schemas.openxmlformats.org/officeDocument/2006/extended-properties" xmlns:vt="http://schemas.openxmlformats.org/officeDocument/2006/docPropsVTypes">
  <Template>bits.thmx</Template>
  <TotalTime>3626</TotalTime>
  <Words>581</Words>
  <Application>Microsoft Office PowerPoint</Application>
  <PresentationFormat>On-screen Show (16:9)</PresentationFormat>
  <Paragraphs>134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BITS_PPT_template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</dc:creator>
  <cp:lastModifiedBy>Windows User</cp:lastModifiedBy>
  <cp:revision>235</cp:revision>
  <dcterms:created xsi:type="dcterms:W3CDTF">2015-06-09T08:31:04Z</dcterms:created>
  <dcterms:modified xsi:type="dcterms:W3CDTF">2018-03-25T17:11:47Z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0x010100EF5E7270EECA3B4590EA796146CEF107</vt:lpwstr>
  </property>
</Properties>
</file>