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slides/slide58.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presentation.xml" ContentType="application/vnd.openxmlformats-officedocument.presentationml.presentation.main+xml"/>
  <Override PartName="/ppt/slides/slide5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1.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53.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slide41.xml" ContentType="application/vnd.openxmlformats-officedocument.presentationml.slide+xml"/>
  <Override PartName="/ppt/slides/slide36.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5.xml" ContentType="application/vnd.openxmlformats-officedocument.presentationml.slideMaster+xml"/>
  <Override PartName="/ppt/slideMasters/slideMaster2.xml" ContentType="application/vnd.openxmlformats-officedocument.presentationml.slideMaster+xml"/>
  <Override PartName="/ppt/slideMasters/slideMaster9.xml" ContentType="application/vnd.openxmlformats-officedocument.presentationml.slideMaster+xml"/>
  <Override PartName="/ppt/slideMasters/slideMaster7.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8.xml" ContentType="application/vnd.openxmlformats-officedocument.presentationml.slideMaster+xml"/>
  <Override PartName="/ppt/slideMasters/slideMaster6.xml" ContentType="application/vnd.openxmlformats-officedocument.presentationml.slideMaster+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notesSlides/notesSlide32.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6.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33.xml" ContentType="application/vnd.openxmlformats-officedocument.presentationml.notesSlide+xml"/>
  <Override PartName="/ppt/notesSlides/notesSlide57.xml" ContentType="application/vnd.openxmlformats-officedocument.presentationml.notesSlide+xml"/>
  <Override PartName="/ppt/notesSlides/notesSlide45.xml" ContentType="application/vnd.openxmlformats-officedocument.presentationml.notesSlide+xml"/>
  <Override PartName="/ppt/notesSlides/notesSlide4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40.xml" ContentType="application/vnd.openxmlformats-officedocument.presentationml.notesSlide+xml"/>
  <Override PartName="/ppt/notesSlides/notesSlide42.xml" ContentType="application/vnd.openxmlformats-officedocument.presentationml.notesSlide+xml"/>
  <Override PartName="/ppt/notesSlides/notesSlide44.xml" ContentType="application/vnd.openxmlformats-officedocument.presentationml.notesSlide+xml"/>
  <Override PartName="/ppt/notesSlides/notesSlide41.xml" ContentType="application/vnd.openxmlformats-officedocument.presentationml.notesSlide+xml"/>
  <Override PartName="/ppt/notesSlides/notesSlide43.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9.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Lst>
  <p:notesMasterIdLst>
    <p:notesMasterId r:id="rId75"/>
  </p:notesMasterIdLst>
  <p:sldIdLst>
    <p:sldId id="256" r:id="rId13"/>
    <p:sldId id="257"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405" r:id="rId64"/>
    <p:sldId id="406" r:id="rId65"/>
    <p:sldId id="407" r:id="rId66"/>
    <p:sldId id="408" r:id="rId67"/>
    <p:sldId id="409" r:id="rId68"/>
    <p:sldId id="410" r:id="rId69"/>
    <p:sldId id="411" r:id="rId70"/>
    <p:sldId id="412" r:id="rId71"/>
    <p:sldId id="413" r:id="rId72"/>
    <p:sldId id="414" r:id="rId73"/>
    <p:sldId id="293" r:id="rId74"/>
  </p:sldIdLst>
  <p:sldSz cx="9144000" cy="6858000" type="screen4x3"/>
  <p:notesSz cx="6858000" cy="9144000"/>
  <p:embeddedFontLst>
    <p:embeddedFont>
      <p:font typeface="Calibri" panose="020F0502020204030204" pitchFamily="34" charset="0"/>
      <p:regular r:id="rId76"/>
      <p:bold r:id="rId77"/>
      <p:italic r:id="rId78"/>
      <p:boldItalic r:id="rId79"/>
    </p:embeddedFont>
    <p:embeddedFont>
      <p:font typeface="MS PGothic" panose="020B0600070205080204" pitchFamily="34" charset="-128"/>
      <p:regular r:id="rId80"/>
    </p:embeddedFont>
    <p:embeddedFont>
      <p:font typeface="Wingdings 3" panose="05040102010807070707" pitchFamily="18" charset="2"/>
      <p:regular r:id="rId81"/>
    </p:embeddedFont>
    <p:embeddedFont>
      <p:font typeface="Verdana" panose="020B0604030504040204" pitchFamily="34" charset="0"/>
      <p:regular r:id="rId82"/>
      <p:bold r:id="rId83"/>
      <p:italic r:id="rId84"/>
      <p:boldItalic r:id="rId85"/>
    </p:embeddedFont>
    <p:embeddedFont>
      <p:font typeface="MS PGothic" panose="020B0600070205080204" pitchFamily="34" charset="-128"/>
      <p:regular r:id="rId80"/>
    </p:embeddedFont>
    <p:embeddedFont>
      <p:font typeface="Tahoma" panose="020B0604030504040204" pitchFamily="34" charset="0"/>
      <p:regular r:id="rId86"/>
      <p:bold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F98AE2F-DBA9-44DF-9FE2-8D000FB5187B}">
          <p14:sldIdLst>
            <p14:sldId id="256"/>
            <p14:sldId id="257"/>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Lst>
        </p14:section>
        <p14:section name="Untitled Section" id="{CF589CE4-A1AD-4899-9B34-2D5940A31E8D}">
          <p14:sldIdLst>
            <p14:sldId id="293"/>
          </p14:sldIdLst>
        </p14:section>
      </p14:sectionLst>
    </p:ex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8" roundtripDataSignature="AMtx7mjRixTHtsw+78VUnwllw97iJuAK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9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font" Target="fonts/font9.fntdata"/><Relationship Id="rId89" Type="http://schemas.openxmlformats.org/officeDocument/2006/relationships/presProps" Target="presProps.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font" Target="fonts/font4.fntdata"/><Relationship Id="rId5" Type="http://schemas.openxmlformats.org/officeDocument/2006/relationships/slideMaster" Target="slideMasters/slideMaster5.xml"/><Relationship Id="rId90" Type="http://schemas.openxmlformats.org/officeDocument/2006/relationships/viewProps" Target="viewProps.xml"/><Relationship Id="rId95" Type="http://schemas.openxmlformats.org/officeDocument/2006/relationships/customXml" Target="../customXml/item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customXml" Target="../customXml/item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notesMaster" Target="notesMasters/notesMaster1.xml"/><Relationship Id="rId83" Type="http://schemas.openxmlformats.org/officeDocument/2006/relationships/font" Target="fonts/font8.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font" Target="fonts/font1.fntdata"/><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font" Target="fonts/font12.fntdata"/><Relationship Id="rId61" Type="http://schemas.openxmlformats.org/officeDocument/2006/relationships/slide" Target="slides/slide49.xml"/><Relationship Id="rId82" Type="http://schemas.openxmlformats.org/officeDocument/2006/relationships/font" Target="fonts/font7.fntdata"/><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9" name="Google Shape;1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D7357C76-70A2-468A-840E-A1DC26E4B955}" type="slidenum">
              <a:rPr lang="en-CA" altLang="en-US" sz="1200" i="0">
                <a:latin typeface="Tahoma" panose="020B0604030504040204" pitchFamily="34" charset="0"/>
              </a:rPr>
              <a:pPr/>
              <a:t>13</a:t>
            </a:fld>
            <a:endParaRPr lang="en-CA" altLang="en-US" sz="1200" i="0">
              <a:latin typeface="Tahoma" panose="020B060403050404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518294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2D4B041E-871E-487E-AB5D-295B1AF7919A}" type="slidenum">
              <a:rPr lang="en-CA" altLang="en-US" sz="1200" i="0">
                <a:latin typeface="Tahoma" panose="020B0604030504040204" pitchFamily="34" charset="0"/>
              </a:rPr>
              <a:pPr/>
              <a:t>14</a:t>
            </a:fld>
            <a:endParaRPr lang="en-CA" altLang="en-US" sz="1200" i="0">
              <a:latin typeface="Tahoma" panose="020B060403050404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4287938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D5879007-9223-4F29-B385-708C08C91F74}" type="slidenum">
              <a:rPr lang="en-CA" altLang="en-US" sz="1200" i="0">
                <a:latin typeface="Tahoma" panose="020B0604030504040204" pitchFamily="34" charset="0"/>
              </a:rPr>
              <a:pPr/>
              <a:t>15</a:t>
            </a:fld>
            <a:endParaRPr lang="en-CA" altLang="en-US" sz="1200" i="0">
              <a:latin typeface="Tahoma" panose="020B060403050404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800493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1DDCE030-7924-4335-BCE8-4F8965BADBB1}" type="slidenum">
              <a:rPr lang="en-CA" altLang="en-US" sz="1200" i="0">
                <a:latin typeface="Tahoma" panose="020B0604030504040204" pitchFamily="34" charset="0"/>
              </a:rPr>
              <a:pPr/>
              <a:t>16</a:t>
            </a:fld>
            <a:endParaRPr lang="en-CA" altLang="en-US" sz="1200" i="0">
              <a:latin typeface="Tahoma" panose="020B060403050404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863224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0C5DABC1-41CC-4B10-9186-326986269F75}" type="slidenum">
              <a:rPr lang="en-CA" altLang="en-US" sz="1200" i="0">
                <a:latin typeface="Tahoma" panose="020B0604030504040204" pitchFamily="34" charset="0"/>
              </a:rPr>
              <a:pPr/>
              <a:t>17</a:t>
            </a:fld>
            <a:endParaRPr lang="en-CA" altLang="en-US" sz="1200" i="0">
              <a:latin typeface="Tahoma" panose="020B060403050404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23642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98D5685F-C7BC-4021-A9E7-97EE1FE467F6}" type="slidenum">
              <a:rPr lang="en-CA" altLang="en-US" sz="1200" i="0">
                <a:latin typeface="Tahoma" panose="020B0604030504040204" pitchFamily="34" charset="0"/>
              </a:rPr>
              <a:pPr/>
              <a:t>18</a:t>
            </a:fld>
            <a:endParaRPr lang="en-CA" altLang="en-US" sz="1200" i="0">
              <a:latin typeface="Tahoma" panose="020B060403050404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944546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0CD73D6D-26AC-4F51-B44D-BD7986A5FCEA}" type="slidenum">
              <a:rPr lang="en-CA" altLang="en-US" sz="1200" i="0">
                <a:latin typeface="Tahoma" panose="020B0604030504040204" pitchFamily="34" charset="0"/>
              </a:rPr>
              <a:pPr/>
              <a:t>19</a:t>
            </a:fld>
            <a:endParaRPr lang="en-CA" altLang="en-US" sz="1200" i="0">
              <a:latin typeface="Tahoma" panose="020B060403050404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173123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4915D510-70ED-470C-A22D-AE8859941DC8}" type="slidenum">
              <a:rPr lang="en-CA" altLang="en-US" sz="1200" i="0">
                <a:latin typeface="Tahoma" panose="020B0604030504040204" pitchFamily="34" charset="0"/>
              </a:rPr>
              <a:pPr/>
              <a:t>20</a:t>
            </a:fld>
            <a:endParaRPr lang="en-CA" altLang="en-US" sz="1200" i="0">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83319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E4D882D7-1B51-45E7-A444-F27EE1E0DCA9}" type="slidenum">
              <a:rPr lang="en-CA" altLang="en-US" sz="1200" i="0">
                <a:latin typeface="Tahoma" panose="020B0604030504040204" pitchFamily="34" charset="0"/>
              </a:rPr>
              <a:pPr/>
              <a:t>21</a:t>
            </a:fld>
            <a:endParaRPr lang="en-CA" altLang="en-US" sz="1200" i="0">
              <a:latin typeface="Tahoma" panose="020B060403050404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4136514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3670F4FA-92FA-463F-BA56-8C9EDD3B0288}" type="slidenum">
              <a:rPr lang="en-CA" altLang="en-US" sz="1200" i="0">
                <a:latin typeface="Tahoma" panose="020B0604030504040204" pitchFamily="34" charset="0"/>
              </a:rPr>
              <a:pPr/>
              <a:t>22</a:t>
            </a:fld>
            <a:endParaRPr lang="en-CA" altLang="en-US" sz="1200" i="0">
              <a:latin typeface="Tahoma" panose="020B060403050404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46331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5" name="Google Shape;1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87DA4AE5-A692-4C7F-93F3-C5CD082057F8}" type="slidenum">
              <a:rPr lang="en-CA" altLang="en-US" sz="1200" i="0">
                <a:latin typeface="Tahoma" panose="020B0604030504040204" pitchFamily="34" charset="0"/>
              </a:rPr>
              <a:pPr/>
              <a:t>23</a:t>
            </a:fld>
            <a:endParaRPr lang="en-CA" altLang="en-US" sz="1200" i="0">
              <a:latin typeface="Tahoma" panose="020B060403050404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034120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24BB4FE9-B67A-41A0-9030-85AEF9C0AB2A}" type="slidenum">
              <a:rPr lang="en-CA" altLang="en-US" sz="1200" i="0">
                <a:latin typeface="Tahoma" panose="020B0604030504040204" pitchFamily="34" charset="0"/>
              </a:rPr>
              <a:pPr/>
              <a:t>24</a:t>
            </a:fld>
            <a:endParaRPr lang="en-CA" altLang="en-US" sz="1200" i="0">
              <a:latin typeface="Tahoma" panose="020B060403050404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1396699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E38C75B7-A732-44D0-A1AB-728B664C9C76}" type="slidenum">
              <a:rPr lang="en-CA" altLang="en-US" sz="1200" i="0">
                <a:latin typeface="Tahoma" panose="020B0604030504040204" pitchFamily="34" charset="0"/>
              </a:rPr>
              <a:pPr/>
              <a:t>25</a:t>
            </a:fld>
            <a:endParaRPr lang="en-CA" altLang="en-US" sz="1200" i="0">
              <a:latin typeface="Tahoma" panose="020B060403050404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720047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7AF78AF9-74AD-4042-AE03-C08967C101AD}" type="slidenum">
              <a:rPr lang="en-CA" altLang="en-US" sz="1200" i="0">
                <a:latin typeface="Tahoma" panose="020B0604030504040204" pitchFamily="34" charset="0"/>
              </a:rPr>
              <a:pPr/>
              <a:t>27</a:t>
            </a:fld>
            <a:endParaRPr lang="en-CA" altLang="en-US" sz="1200" i="0">
              <a:latin typeface="Tahoma" panose="020B060403050404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753566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4A58FA43-A663-4F12-8CE0-B4573DB87A9C}" type="slidenum">
              <a:rPr lang="en-CA" altLang="en-US" sz="1200" i="0">
                <a:latin typeface="Tahoma" panose="020B0604030504040204" pitchFamily="34" charset="0"/>
              </a:rPr>
              <a:pPr/>
              <a:t>28</a:t>
            </a:fld>
            <a:endParaRPr lang="en-CA" altLang="en-US" sz="1200" i="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040685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447A4EF2-6B2F-4EC5-B3BB-7C27B6E1124A}" type="slidenum">
              <a:rPr lang="en-CA" altLang="en-US" sz="1200" i="0">
                <a:latin typeface="Tahoma" panose="020B0604030504040204" pitchFamily="34" charset="0"/>
              </a:rPr>
              <a:pPr/>
              <a:t>29</a:t>
            </a:fld>
            <a:endParaRPr lang="en-CA" altLang="en-US" sz="1200" i="0">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623894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53D557CD-08E2-4189-ABB2-CC4102F6B83D}" type="slidenum">
              <a:rPr lang="en-CA" altLang="en-US" sz="1200" i="0">
                <a:latin typeface="Tahoma" panose="020B0604030504040204" pitchFamily="34" charset="0"/>
              </a:rPr>
              <a:pPr/>
              <a:t>30</a:t>
            </a:fld>
            <a:endParaRPr lang="en-CA" altLang="en-US" sz="1200" i="0">
              <a:latin typeface="Tahoma" panose="020B060403050404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635590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262AAFA-297D-408F-ABB0-E582C879446A}" type="slidenum">
              <a:rPr lang="en-CA" altLang="en-US" sz="1200" i="0">
                <a:latin typeface="Tahoma" panose="020B0604030504040204" pitchFamily="34" charset="0"/>
              </a:rPr>
              <a:pPr/>
              <a:t>31</a:t>
            </a:fld>
            <a:endParaRPr lang="en-CA" altLang="en-US" sz="1200" i="0">
              <a:latin typeface="Tahoma" panose="020B060403050404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447291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D4010752-2D95-4ED1-B030-4D92F237EB1A}" type="slidenum">
              <a:rPr lang="en-CA" altLang="en-US" sz="1200" i="0">
                <a:latin typeface="Tahoma" panose="020B0604030504040204" pitchFamily="34" charset="0"/>
              </a:rPr>
              <a:pPr/>
              <a:t>32</a:t>
            </a:fld>
            <a:endParaRPr lang="en-CA" altLang="en-US" sz="1200" i="0">
              <a:latin typeface="Tahoma" panose="020B060403050404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765019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0D0B6F8E-D3DE-4F21-90E7-3DFAF427CAE2}" type="slidenum">
              <a:rPr lang="en-CA" altLang="en-US" sz="1200" i="0">
                <a:latin typeface="Tahoma" panose="020B0604030504040204" pitchFamily="34" charset="0"/>
              </a:rPr>
              <a:pPr/>
              <a:t>33</a:t>
            </a:fld>
            <a:endParaRPr lang="en-CA" altLang="en-US" sz="1200" i="0">
              <a:latin typeface="Tahoma" panose="020B060403050404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861794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17A06D8-C583-484C-8660-961E99F06A15}" type="slidenum">
              <a:rPr lang="en-CA" altLang="en-US" sz="1200" i="0">
                <a:latin typeface="Tahoma" panose="020B0604030504040204" pitchFamily="34" charset="0"/>
              </a:rPr>
              <a:pPr/>
              <a:t>3</a:t>
            </a:fld>
            <a:endParaRPr lang="en-CA" altLang="en-US" sz="1200" i="0">
              <a:latin typeface="Tahoma" panose="020B060403050404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636373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FB08D11B-52EB-491C-AC4B-922FB50ADAED}" type="slidenum">
              <a:rPr lang="en-CA" altLang="en-US" sz="1200" i="0">
                <a:latin typeface="Tahoma" panose="020B0604030504040204" pitchFamily="34" charset="0"/>
              </a:rPr>
              <a:pPr/>
              <a:t>34</a:t>
            </a:fld>
            <a:endParaRPr lang="en-CA" altLang="en-US" sz="1200" i="0">
              <a:latin typeface="Tahoma" panose="020B060403050404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949106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8D79DBDA-298B-4EE8-9A7C-C5338BC324D4}" type="slidenum">
              <a:rPr lang="en-CA" altLang="en-US" sz="1200" i="0">
                <a:latin typeface="Tahoma" panose="020B0604030504040204" pitchFamily="34" charset="0"/>
              </a:rPr>
              <a:pPr/>
              <a:t>35</a:t>
            </a:fld>
            <a:endParaRPr lang="en-CA" altLang="en-US" sz="1200" i="0">
              <a:latin typeface="Tahoma" panose="020B060403050404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038635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F1A85971-8741-40AF-9D55-D876436B9820}" type="slidenum">
              <a:rPr lang="en-CA" altLang="en-US" sz="1200" i="0">
                <a:latin typeface="Tahoma" panose="020B0604030504040204" pitchFamily="34" charset="0"/>
              </a:rPr>
              <a:pPr/>
              <a:t>36</a:t>
            </a:fld>
            <a:endParaRPr lang="en-CA" altLang="en-US" sz="1200" i="0">
              <a:latin typeface="Tahoma" panose="020B060403050404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165481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9604FA36-78D2-4F1E-8611-3D0CBD5AE68B}" type="slidenum">
              <a:rPr lang="en-CA" altLang="en-US" sz="1200" i="0">
                <a:latin typeface="Tahoma" panose="020B0604030504040204" pitchFamily="34" charset="0"/>
              </a:rPr>
              <a:pPr/>
              <a:t>37</a:t>
            </a:fld>
            <a:endParaRPr lang="en-CA" altLang="en-US" sz="1200" i="0">
              <a:latin typeface="Tahoma" panose="020B060403050404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1590219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8B86EBF3-2109-43E6-8270-C17E5940EF86}" type="slidenum">
              <a:rPr lang="en-CA" altLang="en-US" sz="1200" i="0">
                <a:latin typeface="Tahoma" panose="020B0604030504040204" pitchFamily="34" charset="0"/>
              </a:rPr>
              <a:pPr/>
              <a:t>38</a:t>
            </a:fld>
            <a:endParaRPr lang="en-CA" altLang="en-US" sz="1200" i="0">
              <a:latin typeface="Tahoma" panose="020B060403050404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087918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CB239C74-7616-4B28-8F26-EBE2CDD7E17E}" type="slidenum">
              <a:rPr lang="en-CA" altLang="en-US" sz="1200" i="0">
                <a:latin typeface="Tahoma" panose="020B0604030504040204" pitchFamily="34" charset="0"/>
              </a:rPr>
              <a:pPr/>
              <a:t>39</a:t>
            </a:fld>
            <a:endParaRPr lang="en-CA" altLang="en-US" sz="1200" i="0">
              <a:latin typeface="Tahoma" panose="020B060403050404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949546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1B670E31-66DE-4450-B429-F196F5AF4B5E}" type="slidenum">
              <a:rPr lang="en-CA" altLang="en-US" sz="1200" i="0">
                <a:latin typeface="Tahoma" panose="020B0604030504040204" pitchFamily="34" charset="0"/>
              </a:rPr>
              <a:pPr/>
              <a:t>40</a:t>
            </a:fld>
            <a:endParaRPr lang="en-CA" altLang="en-US" sz="1200" i="0">
              <a:latin typeface="Tahoma" panose="020B060403050404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1910967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72F56009-8253-4430-BA5D-2A2F38CBC926}" type="slidenum">
              <a:rPr lang="en-CA" altLang="en-US" sz="1200" i="0">
                <a:latin typeface="Tahoma" panose="020B0604030504040204" pitchFamily="34" charset="0"/>
              </a:rPr>
              <a:pPr/>
              <a:t>41</a:t>
            </a:fld>
            <a:endParaRPr lang="en-CA" altLang="en-US" sz="1200" i="0">
              <a:latin typeface="Tahoma" panose="020B060403050404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071397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E42D4F73-A2DB-4B1A-995E-1A1E478DCCA9}" type="slidenum">
              <a:rPr lang="en-CA" altLang="en-US" sz="1200" i="0">
                <a:latin typeface="Tahoma" panose="020B0604030504040204" pitchFamily="34" charset="0"/>
              </a:rPr>
              <a:pPr/>
              <a:t>42</a:t>
            </a:fld>
            <a:endParaRPr lang="en-CA" altLang="en-US" sz="1200" i="0">
              <a:latin typeface="Tahoma" panose="020B060403050404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943937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E5AF5BA-7A72-4BD7-B8C7-4F824432D796}" type="slidenum">
              <a:rPr lang="en-CA" altLang="en-US" sz="1200" i="0">
                <a:latin typeface="Tahoma" panose="020B0604030504040204" pitchFamily="34" charset="0"/>
              </a:rPr>
              <a:pPr/>
              <a:t>43</a:t>
            </a:fld>
            <a:endParaRPr lang="en-CA" altLang="en-US" sz="1200" i="0">
              <a:latin typeface="Tahoma" panose="020B060403050404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68281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9C2BB463-E662-49A1-B5D8-FC17267158C6}" type="slidenum">
              <a:rPr lang="en-CA" altLang="en-US" sz="1200" i="0">
                <a:latin typeface="Tahoma" panose="020B0604030504040204" pitchFamily="34" charset="0"/>
              </a:rPr>
              <a:pPr/>
              <a:t>7</a:t>
            </a:fld>
            <a:endParaRPr lang="en-CA" altLang="en-US" sz="1200" i="0">
              <a:latin typeface="Tahoma" panose="020B060403050404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4017412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E251ECCF-FC83-4AD4-A793-9D815C7A0A33}" type="slidenum">
              <a:rPr lang="en-CA" altLang="en-US" sz="1200" i="0">
                <a:latin typeface="Tahoma" panose="020B0604030504040204" pitchFamily="34" charset="0"/>
              </a:rPr>
              <a:pPr/>
              <a:t>44</a:t>
            </a:fld>
            <a:endParaRPr lang="en-CA" altLang="en-US" sz="1200" i="0">
              <a:latin typeface="Tahoma" panose="020B060403050404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5964604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3F6E38F-B18B-40E9-973F-9221E955759F}" type="slidenum">
              <a:rPr lang="en-CA" altLang="en-US" sz="1200" i="0">
                <a:latin typeface="Tahoma" panose="020B0604030504040204" pitchFamily="34" charset="0"/>
              </a:rPr>
              <a:pPr/>
              <a:t>45</a:t>
            </a:fld>
            <a:endParaRPr lang="en-CA" altLang="en-US" sz="1200" i="0">
              <a:latin typeface="Tahoma" panose="020B060403050404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1511372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81419FB6-5B1F-46DF-ADA9-95B6B0D769C1}" type="slidenum">
              <a:rPr lang="en-CA" altLang="en-US" sz="1200" i="0">
                <a:latin typeface="Tahoma" panose="020B0604030504040204" pitchFamily="34" charset="0"/>
              </a:rPr>
              <a:pPr/>
              <a:t>46</a:t>
            </a:fld>
            <a:endParaRPr lang="en-CA" altLang="en-US" sz="1200" i="0">
              <a:latin typeface="Tahoma" panose="020B060403050404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835362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726D524F-7242-468C-ABD8-FDB4535D7C2E}" type="slidenum">
              <a:rPr lang="en-CA" altLang="en-US" sz="1200" i="0">
                <a:latin typeface="Tahoma" panose="020B0604030504040204" pitchFamily="34" charset="0"/>
              </a:rPr>
              <a:pPr/>
              <a:t>47</a:t>
            </a:fld>
            <a:endParaRPr lang="en-CA" altLang="en-US" sz="1200" i="0">
              <a:latin typeface="Tahoma" panose="020B060403050404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8417451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07754EE1-D2B8-47BE-ADB3-A47C1A1FE3A7}" type="slidenum">
              <a:rPr lang="en-CA" altLang="en-US" sz="1200" i="0">
                <a:latin typeface="Tahoma" panose="020B0604030504040204" pitchFamily="34" charset="0"/>
              </a:rPr>
              <a:pPr/>
              <a:t>48</a:t>
            </a:fld>
            <a:endParaRPr lang="en-CA" altLang="en-US" sz="1200" i="0">
              <a:latin typeface="Tahoma" panose="020B060403050404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061890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CA22476E-8207-4286-8F50-17E606D76E12}" type="slidenum">
              <a:rPr lang="en-CA" altLang="en-US" sz="1200" i="0">
                <a:latin typeface="Tahoma" panose="020B0604030504040204" pitchFamily="34" charset="0"/>
              </a:rPr>
              <a:pPr/>
              <a:t>50</a:t>
            </a:fld>
            <a:endParaRPr lang="en-CA" altLang="en-US" sz="1200" i="0">
              <a:latin typeface="Tahoma" panose="020B060403050404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5470449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9B63DF07-74B5-407F-94F5-78B4EFF6816B}" type="slidenum">
              <a:rPr lang="en-CA" altLang="en-US" sz="1200" i="0">
                <a:latin typeface="Tahoma" panose="020B0604030504040204" pitchFamily="34" charset="0"/>
              </a:rPr>
              <a:pPr/>
              <a:t>51</a:t>
            </a:fld>
            <a:endParaRPr lang="en-CA" altLang="en-US" sz="1200" i="0">
              <a:latin typeface="Tahoma" panose="020B060403050404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4867770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D4B54E82-BF73-44B3-9826-40B5D8380BB0}" type="slidenum">
              <a:rPr lang="en-CA" altLang="en-US" sz="1200" i="0">
                <a:latin typeface="Tahoma" panose="020B0604030504040204" pitchFamily="34" charset="0"/>
              </a:rPr>
              <a:pPr/>
              <a:t>52</a:t>
            </a:fld>
            <a:endParaRPr lang="en-CA" altLang="en-US" sz="1200" i="0">
              <a:latin typeface="Tahoma" panose="020B060403050404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25585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F2975833-CE0D-4480-80B7-10D02CBD9814}" type="slidenum">
              <a:rPr lang="en-CA" altLang="en-US" sz="1200" i="0">
                <a:latin typeface="Tahoma" panose="020B0604030504040204" pitchFamily="34" charset="0"/>
              </a:rPr>
              <a:pPr/>
              <a:t>53</a:t>
            </a:fld>
            <a:endParaRPr lang="en-CA" altLang="en-US" sz="1200" i="0">
              <a:latin typeface="Tahoma" panose="020B0604030504040204" pitchFamily="34" charset="0"/>
            </a:endParaRPr>
          </a:p>
        </p:txBody>
      </p:sp>
      <p:sp>
        <p:nvSpPr>
          <p:cNvPr id="783362"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116694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1C966473-6495-4E43-B8F7-1C28E33FDF1F}" type="slidenum">
              <a:rPr lang="en-CA" altLang="en-US" sz="1200" i="0">
                <a:latin typeface="Tahoma" panose="020B0604030504040204" pitchFamily="34" charset="0"/>
              </a:rPr>
              <a:pPr/>
              <a:t>54</a:t>
            </a:fld>
            <a:endParaRPr lang="en-CA" altLang="en-US" sz="1200" i="0">
              <a:latin typeface="Tahoma" panose="020B0604030504040204" pitchFamily="34" charset="0"/>
            </a:endParaRPr>
          </a:p>
        </p:txBody>
      </p:sp>
      <p:sp>
        <p:nvSpPr>
          <p:cNvPr id="783362"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409148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0A0832D6-3156-4AE0-9115-F9B69ADC78BA}" type="slidenum">
              <a:rPr lang="en-CA" altLang="en-US" sz="1200" i="0">
                <a:latin typeface="Tahoma" panose="020B0604030504040204" pitchFamily="34" charset="0"/>
              </a:rPr>
              <a:pPr/>
              <a:t>8</a:t>
            </a:fld>
            <a:endParaRPr lang="en-CA" altLang="en-US" sz="1200" i="0">
              <a:latin typeface="Tahoma" panose="020B060403050404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36281781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7B426CF6-C1B0-43CE-A948-4BC07FCBC98A}" type="slidenum">
              <a:rPr lang="en-CA" altLang="en-US" sz="1200" i="0">
                <a:latin typeface="Tahoma" panose="020B0604030504040204" pitchFamily="34" charset="0"/>
              </a:rPr>
              <a:pPr/>
              <a:t>55</a:t>
            </a:fld>
            <a:endParaRPr lang="en-CA" altLang="en-US" sz="1200" i="0">
              <a:latin typeface="Tahoma" panose="020B0604030504040204" pitchFamily="34" charset="0"/>
            </a:endParaRPr>
          </a:p>
        </p:txBody>
      </p:sp>
      <p:sp>
        <p:nvSpPr>
          <p:cNvPr id="783362"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40556556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270E2B56-7067-4906-AC9A-B100AAB7E2CB}" type="slidenum">
              <a:rPr lang="en-CA" altLang="en-US" sz="1200" i="0">
                <a:latin typeface="Tahoma" panose="020B0604030504040204" pitchFamily="34" charset="0"/>
              </a:rPr>
              <a:pPr/>
              <a:t>56</a:t>
            </a:fld>
            <a:endParaRPr lang="en-CA" altLang="en-US" sz="1200" i="0">
              <a:latin typeface="Tahoma" panose="020B0604030504040204" pitchFamily="34" charset="0"/>
            </a:endParaRPr>
          </a:p>
        </p:txBody>
      </p:sp>
      <p:sp>
        <p:nvSpPr>
          <p:cNvPr id="812034"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904650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5510B8DE-0701-461F-A355-5AF4C39C2EBC}" type="slidenum">
              <a:rPr lang="en-CA" altLang="en-US" sz="1200" i="0">
                <a:latin typeface="Tahoma" panose="020B0604030504040204" pitchFamily="34" charset="0"/>
              </a:rPr>
              <a:pPr/>
              <a:t>57</a:t>
            </a:fld>
            <a:endParaRPr lang="en-CA" altLang="en-US" sz="1200" i="0">
              <a:latin typeface="Tahoma" panose="020B0604030504040204" pitchFamily="34" charset="0"/>
            </a:endParaRPr>
          </a:p>
        </p:txBody>
      </p:sp>
      <p:sp>
        <p:nvSpPr>
          <p:cNvPr id="816130"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576924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31B9EB70-6F4A-41CC-909C-742E4063E97E}" type="slidenum">
              <a:rPr lang="en-CA" altLang="en-US" sz="1200" i="0">
                <a:latin typeface="Tahoma" panose="020B0604030504040204" pitchFamily="34" charset="0"/>
              </a:rPr>
              <a:pPr/>
              <a:t>58</a:t>
            </a:fld>
            <a:endParaRPr lang="en-CA" altLang="en-US" sz="1200" i="0">
              <a:latin typeface="Tahoma" panose="020B060403050404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716547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CFCEBAE4-F1AF-45B3-948B-767AE03C63AD}" type="slidenum">
              <a:rPr lang="en-CA" altLang="en-US" sz="1200" i="0">
                <a:latin typeface="Tahoma" panose="020B0604030504040204" pitchFamily="34" charset="0"/>
              </a:rPr>
              <a:pPr/>
              <a:t>59</a:t>
            </a:fld>
            <a:endParaRPr lang="en-CA" altLang="en-US" sz="1200" i="0">
              <a:latin typeface="Tahoma" panose="020B0604030504040204" pitchFamily="34"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9396759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CCD4F747-7DCC-4E7F-9853-EF9BE26648AB}" type="slidenum">
              <a:rPr lang="en-CA" altLang="en-US" sz="1200" i="0">
                <a:latin typeface="Tahoma" panose="020B0604030504040204" pitchFamily="34" charset="0"/>
              </a:rPr>
              <a:pPr/>
              <a:t>60</a:t>
            </a:fld>
            <a:endParaRPr lang="en-CA" altLang="en-US" sz="1200" i="0">
              <a:latin typeface="Tahoma" panose="020B0604030504040204" pitchFamily="34"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1646544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D01E0A53-5EA9-4198-840F-7B0778712902}" type="slidenum">
              <a:rPr lang="en-CA" altLang="en-US" sz="1200" i="0">
                <a:latin typeface="Tahoma" panose="020B0604030504040204" pitchFamily="34" charset="0"/>
              </a:rPr>
              <a:pPr/>
              <a:t>61</a:t>
            </a:fld>
            <a:endParaRPr lang="en-CA" altLang="en-US" sz="1200" i="0">
              <a:latin typeface="Tahoma" panose="020B060403050404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97198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7" name="Google Shape;44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7234E035-4FE1-4F7B-B2E7-08F61EDE9F24}" type="slidenum">
              <a:rPr lang="en-CA" altLang="en-US" sz="1200" i="0">
                <a:latin typeface="Tahoma" panose="020B0604030504040204" pitchFamily="34" charset="0"/>
              </a:rPr>
              <a:pPr/>
              <a:t>9</a:t>
            </a:fld>
            <a:endParaRPr lang="en-CA" altLang="en-US" sz="1200" i="0">
              <a:latin typeface="Tahoma" panose="020B060403050404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154103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6FD31414-361D-4266-8FBE-7103B79F38CE}" type="slidenum">
              <a:rPr lang="en-CA" altLang="en-US" sz="1200" i="0">
                <a:latin typeface="Tahoma" panose="020B0604030504040204" pitchFamily="34" charset="0"/>
              </a:rPr>
              <a:pPr/>
              <a:t>10</a:t>
            </a:fld>
            <a:endParaRPr lang="en-CA" altLang="en-US" sz="1200" i="0">
              <a:latin typeface="Tahoma" panose="020B060403050404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766445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862BA672-EB51-4A58-8B2D-05D0AA7578FD}" type="slidenum">
              <a:rPr lang="en-CA" altLang="en-US" sz="1200" i="0">
                <a:latin typeface="Tahoma" panose="020B0604030504040204" pitchFamily="34" charset="0"/>
              </a:rPr>
              <a:pPr/>
              <a:t>11</a:t>
            </a:fld>
            <a:endParaRPr lang="en-CA" altLang="en-US" sz="1200" i="0">
              <a:latin typeface="Tahoma" panose="020B060403050404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1406152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F7DCF6D1-5AE8-49AC-B7DC-990A5E84F7C0}" type="slidenum">
              <a:rPr lang="en-CA" altLang="en-US" sz="1200" i="0">
                <a:latin typeface="Tahoma" panose="020B0604030504040204" pitchFamily="34" charset="0"/>
              </a:rPr>
              <a:pPr/>
              <a:t>12</a:t>
            </a:fld>
            <a:endParaRPr lang="en-CA" altLang="en-US" sz="1200" i="0">
              <a:latin typeface="Tahoma" panose="020B060403050404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4035401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9"/>
        <p:cNvGrpSpPr/>
        <p:nvPr/>
      </p:nvGrpSpPr>
      <p:grpSpPr>
        <a:xfrm>
          <a:off x="0" y="0"/>
          <a:ext cx="0" cy="0"/>
          <a:chOff x="0" y="0"/>
          <a:chExt cx="0" cy="0"/>
        </a:xfrm>
      </p:grpSpPr>
      <p:sp>
        <p:nvSpPr>
          <p:cNvPr id="20" name="Google Shape;20;p40"/>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40"/>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7"/>
        <p:cNvGrpSpPr/>
        <p:nvPr/>
      </p:nvGrpSpPr>
      <p:grpSpPr>
        <a:xfrm>
          <a:off x="0" y="0"/>
          <a:ext cx="0" cy="0"/>
          <a:chOff x="0" y="0"/>
          <a:chExt cx="0" cy="0"/>
        </a:xfrm>
      </p:grpSpPr>
      <p:sp>
        <p:nvSpPr>
          <p:cNvPr id="138" name="Google Shape;138;p55"/>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9" name="Google Shape;139;p55"/>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0" name="Google Shape;140;p55"/>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4"/>
        <p:cNvGrpSpPr/>
        <p:nvPr/>
      </p:nvGrpSpPr>
      <p:grpSpPr>
        <a:xfrm>
          <a:off x="0" y="0"/>
          <a:ext cx="0" cy="0"/>
          <a:chOff x="0" y="0"/>
          <a:chExt cx="0" cy="0"/>
        </a:xfrm>
      </p:grpSpPr>
      <p:sp>
        <p:nvSpPr>
          <p:cNvPr id="155" name="Google Shape;155;p57"/>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57"/>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7" name="Google Shape;157;p57"/>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8" name="Google Shape;158;p5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72"/>
        <p:cNvGrpSpPr/>
        <p:nvPr/>
      </p:nvGrpSpPr>
      <p:grpSpPr>
        <a:xfrm>
          <a:off x="0" y="0"/>
          <a:ext cx="0" cy="0"/>
          <a:chOff x="0" y="0"/>
          <a:chExt cx="0" cy="0"/>
        </a:xfrm>
      </p:grpSpPr>
      <p:sp>
        <p:nvSpPr>
          <p:cNvPr id="173" name="Google Shape;173;p59"/>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5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4"/>
        <p:cNvGrpSpPr/>
        <p:nvPr/>
      </p:nvGrpSpPr>
      <p:grpSpPr>
        <a:xfrm>
          <a:off x="0" y="0"/>
          <a:ext cx="0" cy="0"/>
          <a:chOff x="0" y="0"/>
          <a:chExt cx="0" cy="0"/>
        </a:xfrm>
      </p:grpSpPr>
      <p:sp>
        <p:nvSpPr>
          <p:cNvPr id="185" name="Google Shape;185;p61"/>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61"/>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
        <p:cNvGrpSpPr/>
        <p:nvPr/>
      </p:nvGrpSpPr>
      <p:grpSpPr>
        <a:xfrm>
          <a:off x="0" y="0"/>
          <a:ext cx="0" cy="0"/>
          <a:chOff x="0" y="0"/>
          <a:chExt cx="0" cy="0"/>
        </a:xfrm>
      </p:grpSpPr>
      <p:sp>
        <p:nvSpPr>
          <p:cNvPr id="34" name="Google Shape;34;p42"/>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2"/>
        <p:cNvGrpSpPr/>
        <p:nvPr/>
      </p:nvGrpSpPr>
      <p:grpSpPr>
        <a:xfrm>
          <a:off x="0" y="0"/>
          <a:ext cx="0" cy="0"/>
          <a:chOff x="0" y="0"/>
          <a:chExt cx="0" cy="0"/>
        </a:xfrm>
      </p:grpSpPr>
      <p:sp>
        <p:nvSpPr>
          <p:cNvPr id="53" name="Google Shape;53;p4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4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885408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927067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1"/>
        <p:cNvGrpSpPr/>
        <p:nvPr/>
      </p:nvGrpSpPr>
      <p:grpSpPr>
        <a:xfrm>
          <a:off x="0" y="0"/>
          <a:ext cx="0" cy="0"/>
          <a:chOff x="0" y="0"/>
          <a:chExt cx="0" cy="0"/>
        </a:xfrm>
      </p:grpSpPr>
      <p:sp>
        <p:nvSpPr>
          <p:cNvPr id="72" name="Google Shape;72;p4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6"/>
        <p:cNvGrpSpPr/>
        <p:nvPr/>
      </p:nvGrpSpPr>
      <p:grpSpPr>
        <a:xfrm>
          <a:off x="0" y="0"/>
          <a:ext cx="0" cy="0"/>
          <a:chOff x="0" y="0"/>
          <a:chExt cx="0" cy="0"/>
        </a:xfrm>
      </p:grpSpPr>
      <p:sp>
        <p:nvSpPr>
          <p:cNvPr id="87" name="Google Shape;87;p4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8" name="Google Shape;88;p49"/>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9" name="Google Shape;89;p4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3"/>
        <p:cNvGrpSpPr/>
        <p:nvPr/>
      </p:nvGrpSpPr>
      <p:grpSpPr>
        <a:xfrm>
          <a:off x="0" y="0"/>
          <a:ext cx="0" cy="0"/>
          <a:chOff x="0" y="0"/>
          <a:chExt cx="0" cy="0"/>
        </a:xfrm>
      </p:grpSpPr>
      <p:sp>
        <p:nvSpPr>
          <p:cNvPr id="104" name="Google Shape;104;p51"/>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5" name="Google Shape;105;p51"/>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6" name="Google Shape;106;p51"/>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7" name="Google Shape;107;p51"/>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8" name="Google Shape;108;p51"/>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2"/>
        <p:cNvGrpSpPr/>
        <p:nvPr/>
      </p:nvGrpSpPr>
      <p:grpSpPr>
        <a:xfrm>
          <a:off x="0" y="0"/>
          <a:ext cx="0" cy="0"/>
          <a:chOff x="0" y="0"/>
          <a:chExt cx="0" cy="0"/>
        </a:xfrm>
      </p:grpSpPr>
      <p:sp>
        <p:nvSpPr>
          <p:cNvPr id="123" name="Google Shape;123;p53"/>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5.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39"/>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39"/>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39"/>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39"/>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4" name="Google Shape;14;p39"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39"/>
          <p:cNvSpPr txBox="1"/>
          <p:nvPr/>
        </p:nvSpPr>
        <p:spPr>
          <a:xfrm>
            <a:off x="-76200" y="52578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16" name="Google Shape;16;p39"/>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Arial"/>
                <a:ea typeface="Arial"/>
                <a:cs typeface="Arial"/>
                <a:sym typeface="Arial"/>
              </a:rPr>
              <a:t>Pilani Campus</a:t>
            </a:r>
            <a:endParaRPr/>
          </a:p>
        </p:txBody>
      </p:sp>
      <p:sp>
        <p:nvSpPr>
          <p:cNvPr id="17" name="Google Shape;17;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8" name="Google Shape;18;p3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grpSp>
        <p:nvGrpSpPr>
          <p:cNvPr id="142" name="Google Shape;142;p56"/>
          <p:cNvGrpSpPr/>
          <p:nvPr/>
        </p:nvGrpSpPr>
        <p:grpSpPr>
          <a:xfrm>
            <a:off x="0" y="1295400"/>
            <a:ext cx="7010400" cy="46037"/>
            <a:chOff x="1905000" y="6553200"/>
            <a:chExt cx="7010400" cy="45719"/>
          </a:xfrm>
        </p:grpSpPr>
        <p:sp>
          <p:nvSpPr>
            <p:cNvPr id="143" name="Google Shape;143;p5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5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5" name="Google Shape;145;p5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46" name="Google Shape;146;p56"/>
          <p:cNvGrpSpPr/>
          <p:nvPr/>
        </p:nvGrpSpPr>
        <p:grpSpPr>
          <a:xfrm>
            <a:off x="2133600" y="6553200"/>
            <a:ext cx="7010400" cy="46037"/>
            <a:chOff x="1905000" y="6553200"/>
            <a:chExt cx="7010400" cy="45719"/>
          </a:xfrm>
        </p:grpSpPr>
        <p:sp>
          <p:nvSpPr>
            <p:cNvPr id="147" name="Google Shape;147;p5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8" name="Google Shape;148;p5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9" name="Google Shape;149;p5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50" name="Google Shape;150;p56"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sp>
        <p:nvSpPr>
          <p:cNvPr id="151" name="Google Shape;151;p56"/>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Pilani Campus</a:t>
            </a:r>
            <a:endParaRPr/>
          </a:p>
        </p:txBody>
      </p:sp>
      <p:sp>
        <p:nvSpPr>
          <p:cNvPr id="152" name="Google Shape;152;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53" name="Google Shape;153;p5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grpSp>
        <p:nvGrpSpPr>
          <p:cNvPr id="160" name="Google Shape;160;p58"/>
          <p:cNvGrpSpPr/>
          <p:nvPr/>
        </p:nvGrpSpPr>
        <p:grpSpPr>
          <a:xfrm>
            <a:off x="0" y="1295400"/>
            <a:ext cx="7010400" cy="46037"/>
            <a:chOff x="1905000" y="6553200"/>
            <a:chExt cx="7010400" cy="45719"/>
          </a:xfrm>
        </p:grpSpPr>
        <p:sp>
          <p:nvSpPr>
            <p:cNvPr id="161" name="Google Shape;161;p5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2" name="Google Shape;162;p5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3" name="Google Shape;163;p5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64" name="Google Shape;164;p58"/>
          <p:cNvGrpSpPr/>
          <p:nvPr/>
        </p:nvGrpSpPr>
        <p:grpSpPr>
          <a:xfrm>
            <a:off x="2133600" y="6553200"/>
            <a:ext cx="7010400" cy="46037"/>
            <a:chOff x="1905000" y="6553200"/>
            <a:chExt cx="7010400" cy="45719"/>
          </a:xfrm>
        </p:grpSpPr>
        <p:sp>
          <p:nvSpPr>
            <p:cNvPr id="165" name="Google Shape;165;p5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6" name="Google Shape;166;p5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7" name="Google Shape;167;p5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68" name="Google Shape;168;p58"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sp>
        <p:nvSpPr>
          <p:cNvPr id="169" name="Google Shape;169;p58"/>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Pilani Campus</a:t>
            </a:r>
            <a:endParaRPr/>
          </a:p>
        </p:txBody>
      </p:sp>
      <p:sp>
        <p:nvSpPr>
          <p:cNvPr id="170" name="Google Shape;170;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71" name="Google Shape;171;p5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grpSp>
        <p:nvGrpSpPr>
          <p:cNvPr id="176" name="Google Shape;176;p60"/>
          <p:cNvGrpSpPr/>
          <p:nvPr/>
        </p:nvGrpSpPr>
        <p:grpSpPr>
          <a:xfrm rot="5400000">
            <a:off x="5006182" y="2567781"/>
            <a:ext cx="5181600" cy="46037"/>
            <a:chOff x="1905000" y="6553200"/>
            <a:chExt cx="7010400" cy="45719"/>
          </a:xfrm>
        </p:grpSpPr>
        <p:sp>
          <p:nvSpPr>
            <p:cNvPr id="177" name="Google Shape;177;p60"/>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8" name="Google Shape;178;p60"/>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9" name="Google Shape;179;p60"/>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80" name="Google Shape;180;p60" descr="Picture 7.png"/>
          <p:cNvPicPr preferRelativeResize="0"/>
          <p:nvPr/>
        </p:nvPicPr>
        <p:blipFill rotWithShape="1">
          <a:blip r:embed="rId3">
            <a:alphaModFix/>
          </a:blip>
          <a:srcRect l="5335" t="1921"/>
          <a:stretch/>
        </p:blipFill>
        <p:spPr>
          <a:xfrm>
            <a:off x="-7937" y="381000"/>
            <a:ext cx="692150" cy="2193925"/>
          </a:xfrm>
          <a:prstGeom prst="rect">
            <a:avLst/>
          </a:prstGeom>
          <a:noFill/>
          <a:ln>
            <a:noFill/>
          </a:ln>
        </p:spPr>
      </p:pic>
      <p:sp>
        <p:nvSpPr>
          <p:cNvPr id="181" name="Google Shape;181;p60"/>
          <p:cNvSpPr txBox="1"/>
          <p:nvPr/>
        </p:nvSpPr>
        <p:spPr>
          <a:xfrm rot="5400000">
            <a:off x="-2794793" y="3809206"/>
            <a:ext cx="5867400" cy="2301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900"/>
              <a:buFont typeface="Arial"/>
              <a:buNone/>
            </a:pPr>
            <a:r>
              <a:rPr lang="en-US" sz="900" b="1" i="0" u="none">
                <a:solidFill>
                  <a:srgbClr val="101141"/>
                </a:solidFill>
                <a:latin typeface="Arial"/>
                <a:ea typeface="Arial"/>
                <a:cs typeface="Arial"/>
                <a:sym typeface="Arial"/>
              </a:rPr>
              <a:t>BITS </a:t>
            </a:r>
            <a:r>
              <a:rPr lang="en-US" sz="900" b="0" i="0" u="none">
                <a:solidFill>
                  <a:srgbClr val="101141"/>
                </a:solidFill>
                <a:latin typeface="Arial"/>
                <a:ea typeface="Arial"/>
                <a:cs typeface="Arial"/>
                <a:sym typeface="Arial"/>
              </a:rPr>
              <a:t>Pilani, Pilani Campus</a:t>
            </a:r>
            <a:endParaRPr/>
          </a:p>
        </p:txBody>
      </p:sp>
      <p:sp>
        <p:nvSpPr>
          <p:cNvPr id="182" name="Google Shape;182;p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83" name="Google Shape;183;p6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pic>
        <p:nvPicPr>
          <p:cNvPr id="23" name="Google Shape;23;p41"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4" name="Google Shape;24;p41"/>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5" name="Google Shape;25;p41" descr="Picture 7.png"/>
          <p:cNvPicPr preferRelativeResize="0"/>
          <p:nvPr/>
        </p:nvPicPr>
        <p:blipFill rotWithShape="1">
          <a:blip r:embed="rId4">
            <a:alphaModFix/>
          </a:blip>
          <a:srcRect l="1921" b="5334"/>
          <a:stretch/>
        </p:blipFill>
        <p:spPr>
          <a:xfrm>
            <a:off x="6629400" y="0"/>
            <a:ext cx="2193925" cy="692150"/>
          </a:xfrm>
          <a:prstGeom prst="rect">
            <a:avLst/>
          </a:prstGeom>
          <a:noFill/>
          <a:ln>
            <a:noFill/>
          </a:ln>
        </p:spPr>
      </p:pic>
      <p:sp>
        <p:nvSpPr>
          <p:cNvPr id="26" name="Google Shape;26;p41"/>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 name="Google Shape;27;p41"/>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 name="Google Shape;28;p41"/>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Google Shape;29;p41"/>
          <p:cNvSpPr txBox="1"/>
          <p:nvPr/>
        </p:nvSpPr>
        <p:spPr>
          <a:xfrm>
            <a:off x="6858000" y="7620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30" name="Google Shape;30;p41"/>
          <p:cNvSpPr txBox="1"/>
          <p:nvPr/>
        </p:nvSpPr>
        <p:spPr>
          <a:xfrm>
            <a:off x="7086600" y="11715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Arial"/>
                <a:ea typeface="Arial"/>
                <a:cs typeface="Arial"/>
                <a:sym typeface="Arial"/>
              </a:rPr>
              <a:t>Pilani Campus</a:t>
            </a:r>
            <a:endParaRPr/>
          </a:p>
        </p:txBody>
      </p:sp>
      <p:sp>
        <p:nvSpPr>
          <p:cNvPr id="31" name="Google Shape;31;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32" name="Google Shape;32;p4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3"/>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Pilani Campus</a:t>
            </a:r>
            <a:endParaRPr/>
          </a:p>
        </p:txBody>
      </p:sp>
      <p:grpSp>
        <p:nvGrpSpPr>
          <p:cNvPr id="37" name="Google Shape;37;p43"/>
          <p:cNvGrpSpPr/>
          <p:nvPr/>
        </p:nvGrpSpPr>
        <p:grpSpPr>
          <a:xfrm>
            <a:off x="2084387" y="6550025"/>
            <a:ext cx="7059612" cy="49212"/>
            <a:chOff x="2083888" y="6550671"/>
            <a:chExt cx="7060112" cy="48665"/>
          </a:xfrm>
        </p:grpSpPr>
        <p:sp>
          <p:nvSpPr>
            <p:cNvPr id="38" name="Google Shape;38;p4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 name="Google Shape;39;p4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Google Shape;40;p4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41" name="Google Shape;41;p43" descr="Picture 7.png"/>
          <p:cNvPicPr preferRelativeResize="0"/>
          <p:nvPr/>
        </p:nvPicPr>
        <p:blipFill rotWithShape="1">
          <a:blip r:embed="rId5">
            <a:alphaModFix/>
          </a:blip>
          <a:srcRect l="1921" b="5334"/>
          <a:stretch/>
        </p:blipFill>
        <p:spPr>
          <a:xfrm>
            <a:off x="6629400" y="0"/>
            <a:ext cx="2193925" cy="692150"/>
          </a:xfrm>
          <a:prstGeom prst="rect">
            <a:avLst/>
          </a:prstGeom>
          <a:noFill/>
          <a:ln>
            <a:noFill/>
          </a:ln>
        </p:spPr>
      </p:pic>
      <p:grpSp>
        <p:nvGrpSpPr>
          <p:cNvPr id="42" name="Google Shape;42;p43"/>
          <p:cNvGrpSpPr/>
          <p:nvPr/>
        </p:nvGrpSpPr>
        <p:grpSpPr>
          <a:xfrm>
            <a:off x="2133600" y="6553200"/>
            <a:ext cx="7010400" cy="46037"/>
            <a:chOff x="1905000" y="6553200"/>
            <a:chExt cx="7010400" cy="45719"/>
          </a:xfrm>
        </p:grpSpPr>
        <p:sp>
          <p:nvSpPr>
            <p:cNvPr id="43" name="Google Shape;43;p4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 name="Google Shape;44;p4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 name="Google Shape;45;p4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46" name="Google Shape;46;p43"/>
          <p:cNvGrpSpPr/>
          <p:nvPr/>
        </p:nvGrpSpPr>
        <p:grpSpPr>
          <a:xfrm>
            <a:off x="0" y="1295400"/>
            <a:ext cx="7010400" cy="46037"/>
            <a:chOff x="1905000" y="6553200"/>
            <a:chExt cx="7010400" cy="45719"/>
          </a:xfrm>
        </p:grpSpPr>
        <p:sp>
          <p:nvSpPr>
            <p:cNvPr id="47" name="Google Shape;47;p4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 name="Google Shape;48;p4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 name="Google Shape;49;p4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50" name="Google Shape;50;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51" name="Google Shape;51;p4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71" r:id="rId2"/>
    <p:sldLayoutId id="214748367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57" name="Google Shape;57;p4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 name="Google Shape;59;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Google Shape;60;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4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 name="Google Shape;63;p4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4" name="Google Shape;64;p4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4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66" name="Google Shape;66;p46"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67" name="Google Shape;67;p46"/>
          <p:cNvSpPr txBox="1"/>
          <p:nvPr/>
        </p:nvSpPr>
        <p:spPr>
          <a:xfrm>
            <a:off x="-76200" y="52578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68" name="Google Shape;68;p46"/>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Arial"/>
                <a:ea typeface="Arial"/>
                <a:cs typeface="Arial"/>
                <a:sym typeface="Arial"/>
              </a:rPr>
              <a:t>Pilani Campus</a:t>
            </a:r>
            <a:endParaRPr/>
          </a:p>
        </p:txBody>
      </p:sp>
      <p:sp>
        <p:nvSpPr>
          <p:cNvPr id="69" name="Google Shape;69;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70" name="Google Shape;70;p4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pic>
        <p:nvPicPr>
          <p:cNvPr id="74" name="Google Shape;74;p48"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grpSp>
        <p:nvGrpSpPr>
          <p:cNvPr id="75" name="Google Shape;75;p48"/>
          <p:cNvGrpSpPr/>
          <p:nvPr/>
        </p:nvGrpSpPr>
        <p:grpSpPr>
          <a:xfrm>
            <a:off x="0" y="1295400"/>
            <a:ext cx="7010400" cy="46037"/>
            <a:chOff x="1905000" y="6553200"/>
            <a:chExt cx="7010400" cy="45719"/>
          </a:xfrm>
        </p:grpSpPr>
        <p:sp>
          <p:nvSpPr>
            <p:cNvPr id="76" name="Google Shape;76;p4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7" name="Google Shape;77;p4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8" name="Google Shape;78;p4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79" name="Google Shape;79;p48"/>
          <p:cNvGrpSpPr/>
          <p:nvPr/>
        </p:nvGrpSpPr>
        <p:grpSpPr>
          <a:xfrm>
            <a:off x="2133600" y="6553200"/>
            <a:ext cx="7010400" cy="46037"/>
            <a:chOff x="1905000" y="6553200"/>
            <a:chExt cx="7010400" cy="45719"/>
          </a:xfrm>
        </p:grpSpPr>
        <p:sp>
          <p:nvSpPr>
            <p:cNvPr id="80" name="Google Shape;80;p4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1" name="Google Shape;81;p4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2" name="Google Shape;82;p4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83" name="Google Shape;83;p48"/>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Pilani Campus</a:t>
            </a:r>
            <a:endParaRPr/>
          </a:p>
        </p:txBody>
      </p:sp>
      <p:sp>
        <p:nvSpPr>
          <p:cNvPr id="84" name="Google Shape;84;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85" name="Google Shape;85;p4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grpSp>
        <p:nvGrpSpPr>
          <p:cNvPr id="91" name="Google Shape;91;p50"/>
          <p:cNvGrpSpPr/>
          <p:nvPr/>
        </p:nvGrpSpPr>
        <p:grpSpPr>
          <a:xfrm>
            <a:off x="0" y="1295400"/>
            <a:ext cx="7010400" cy="46037"/>
            <a:chOff x="1905000" y="6553200"/>
            <a:chExt cx="7010400" cy="45719"/>
          </a:xfrm>
        </p:grpSpPr>
        <p:sp>
          <p:nvSpPr>
            <p:cNvPr id="92" name="Google Shape;92;p5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3" name="Google Shape;93;p5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4" name="Google Shape;94;p5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95" name="Google Shape;95;p50"/>
          <p:cNvGrpSpPr/>
          <p:nvPr/>
        </p:nvGrpSpPr>
        <p:grpSpPr>
          <a:xfrm>
            <a:off x="2133600" y="6553200"/>
            <a:ext cx="7010400" cy="46037"/>
            <a:chOff x="1905000" y="6553200"/>
            <a:chExt cx="7010400" cy="45719"/>
          </a:xfrm>
        </p:grpSpPr>
        <p:sp>
          <p:nvSpPr>
            <p:cNvPr id="96" name="Google Shape;96;p5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7" name="Google Shape;97;p5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8" name="Google Shape;98;p5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99" name="Google Shape;99;p50"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sp>
        <p:nvSpPr>
          <p:cNvPr id="100" name="Google Shape;100;p50"/>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Deemed to be University under Section 3 of UGC Act, 1956</a:t>
            </a:r>
            <a:endParaRPr/>
          </a:p>
        </p:txBody>
      </p:sp>
      <p:sp>
        <p:nvSpPr>
          <p:cNvPr id="101" name="Google Shape;101;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02" name="Google Shape;102;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grpSp>
        <p:nvGrpSpPr>
          <p:cNvPr id="110" name="Google Shape;110;p52"/>
          <p:cNvGrpSpPr/>
          <p:nvPr/>
        </p:nvGrpSpPr>
        <p:grpSpPr>
          <a:xfrm>
            <a:off x="0" y="1295400"/>
            <a:ext cx="7010400" cy="46037"/>
            <a:chOff x="1905000" y="6553200"/>
            <a:chExt cx="7010400" cy="45719"/>
          </a:xfrm>
        </p:grpSpPr>
        <p:sp>
          <p:nvSpPr>
            <p:cNvPr id="111" name="Google Shape;111;p5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2" name="Google Shape;112;p5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5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14" name="Google Shape;114;p52"/>
          <p:cNvGrpSpPr/>
          <p:nvPr/>
        </p:nvGrpSpPr>
        <p:grpSpPr>
          <a:xfrm>
            <a:off x="2133600" y="6553200"/>
            <a:ext cx="7010400" cy="46037"/>
            <a:chOff x="1905000" y="6553200"/>
            <a:chExt cx="7010400" cy="45719"/>
          </a:xfrm>
        </p:grpSpPr>
        <p:sp>
          <p:nvSpPr>
            <p:cNvPr id="115" name="Google Shape;115;p5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6" name="Google Shape;116;p5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7" name="Google Shape;117;p5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18" name="Google Shape;118;p52"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sp>
        <p:nvSpPr>
          <p:cNvPr id="119" name="Google Shape;119;p52"/>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Deemed to be University under Section 3 of UGC Act, 1956</a:t>
            </a:r>
            <a:endParaRPr/>
          </a:p>
        </p:txBody>
      </p:sp>
      <p:sp>
        <p:nvSpPr>
          <p:cNvPr id="120" name="Google Shape;120;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21" name="Google Shape;121;p5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grpSp>
        <p:nvGrpSpPr>
          <p:cNvPr id="125" name="Google Shape;125;p54"/>
          <p:cNvGrpSpPr/>
          <p:nvPr/>
        </p:nvGrpSpPr>
        <p:grpSpPr>
          <a:xfrm>
            <a:off x="0" y="1295400"/>
            <a:ext cx="7010400" cy="46037"/>
            <a:chOff x="1905000" y="6553200"/>
            <a:chExt cx="7010400" cy="45719"/>
          </a:xfrm>
        </p:grpSpPr>
        <p:sp>
          <p:nvSpPr>
            <p:cNvPr id="126" name="Google Shape;126;p5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7" name="Google Shape;127;p5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8" name="Google Shape;128;p5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29" name="Google Shape;129;p54"/>
          <p:cNvGrpSpPr/>
          <p:nvPr/>
        </p:nvGrpSpPr>
        <p:grpSpPr>
          <a:xfrm>
            <a:off x="2133600" y="6553200"/>
            <a:ext cx="7010400" cy="46037"/>
            <a:chOff x="1905000" y="6553200"/>
            <a:chExt cx="7010400" cy="45719"/>
          </a:xfrm>
        </p:grpSpPr>
        <p:sp>
          <p:nvSpPr>
            <p:cNvPr id="130" name="Google Shape;130;p5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1" name="Google Shape;131;p5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2" name="Google Shape;132;p5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33" name="Google Shape;133;p54"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sp>
        <p:nvSpPr>
          <p:cNvPr id="134" name="Google Shape;134;p54"/>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Pilani Campus</a:t>
            </a:r>
            <a:endParaRPr/>
          </a:p>
        </p:txBody>
      </p:sp>
      <p:sp>
        <p:nvSpPr>
          <p:cNvPr id="135" name="Google Shape;135;p5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36" name="Google Shape;136;p5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p>
            <a:pPr marL="0" lvl="0" indent="0" algn="l" rtl="0">
              <a:lnSpc>
                <a:spcPct val="90909"/>
              </a:lnSpc>
              <a:spcBef>
                <a:spcPts val="0"/>
              </a:spcBef>
              <a:spcAft>
                <a:spcPts val="0"/>
              </a:spcAft>
              <a:buClr>
                <a:schemeClr val="lt1"/>
              </a:buClr>
              <a:buSzPts val="4400"/>
              <a:buFont typeface="Arial"/>
              <a:buNone/>
            </a:pPr>
            <a:r>
              <a:rPr lang="en-US" sz="4400" b="1" i="0" u="none">
                <a:solidFill>
                  <a:schemeClr val="lt1"/>
                </a:solidFill>
                <a:latin typeface="Arial"/>
                <a:ea typeface="Arial"/>
                <a:cs typeface="Arial"/>
                <a:sym typeface="Arial"/>
              </a:rPr>
              <a:t>BITS Pilani presentation</a:t>
            </a:r>
            <a:endParaRPr/>
          </a:p>
        </p:txBody>
      </p:sp>
      <p:sp>
        <p:nvSpPr>
          <p:cNvPr id="192" name="Google Shape;192;p1"/>
          <p:cNvSpPr txBox="1">
            <a:spLocks noGrp="1"/>
          </p:cNvSpPr>
          <p:nvPr>
            <p:ph type="body" idx="1"/>
          </p:nvPr>
        </p:nvSpPr>
        <p:spPr>
          <a:xfrm>
            <a:off x="2133600" y="5410200"/>
            <a:ext cx="6400800" cy="533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Amit Dua</a:t>
            </a:r>
            <a:endParaRPr/>
          </a:p>
          <a:p>
            <a:pPr marL="0" marR="0" lvl="0" indent="0" algn="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Department of Computer Science and Information Systems </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p:txBody>
          <a:bodyPr>
            <a:normAutofit fontScale="90000"/>
          </a:bodyPr>
          <a:lstStyle/>
          <a:p>
            <a:pPr eaLnBrk="1" hangingPunct="1"/>
            <a:r>
              <a:rPr lang="en-US" altLang="en-US" smtClean="0"/>
              <a:t>1.2 Redundant Information in Tuples and Update Anomalies </a:t>
            </a:r>
          </a:p>
        </p:txBody>
      </p:sp>
      <p:sp>
        <p:nvSpPr>
          <p:cNvPr id="11267" name="Rectangle 7"/>
          <p:cNvSpPr>
            <a:spLocks noGrp="1" noChangeArrowheads="1"/>
          </p:cNvSpPr>
          <p:nvPr>
            <p:ph idx="1"/>
          </p:nvPr>
        </p:nvSpPr>
        <p:spPr/>
        <p:txBody>
          <a:bodyPr/>
          <a:lstStyle/>
          <a:p>
            <a:pPr eaLnBrk="1" hangingPunct="1"/>
            <a:r>
              <a:rPr lang="en-US" altLang="en-US" smtClean="0"/>
              <a:t>Information is stored redundantly </a:t>
            </a:r>
          </a:p>
          <a:p>
            <a:pPr lvl="1" eaLnBrk="1" hangingPunct="1"/>
            <a:r>
              <a:rPr lang="en-US" altLang="en-US" smtClean="0"/>
              <a:t>Wastes storage</a:t>
            </a:r>
          </a:p>
          <a:p>
            <a:pPr lvl="1" eaLnBrk="1" hangingPunct="1"/>
            <a:r>
              <a:rPr lang="en-US" altLang="en-US" smtClean="0"/>
              <a:t>Causes problems with update anomalies</a:t>
            </a:r>
          </a:p>
          <a:p>
            <a:pPr lvl="2" eaLnBrk="1" hangingPunct="1"/>
            <a:r>
              <a:rPr lang="en-US" altLang="en-US" smtClean="0"/>
              <a:t>Insertion anomalies</a:t>
            </a:r>
          </a:p>
          <a:p>
            <a:pPr lvl="2" eaLnBrk="1" hangingPunct="1"/>
            <a:r>
              <a:rPr lang="en-US" altLang="en-US" smtClean="0"/>
              <a:t>Deletion anomalies</a:t>
            </a:r>
          </a:p>
          <a:p>
            <a:pPr lvl="2" eaLnBrk="1" hangingPunct="1"/>
            <a:r>
              <a:rPr lang="en-US" altLang="en-US" smtClean="0"/>
              <a:t>Modification anomalies </a:t>
            </a:r>
          </a:p>
        </p:txBody>
      </p:sp>
    </p:spTree>
    <p:extLst>
      <p:ext uri="{BB962C8B-B14F-4D97-AF65-F5344CB8AC3E}">
        <p14:creationId xmlns:p14="http://schemas.microsoft.com/office/powerpoint/2010/main" val="6784940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normAutofit fontScale="90000"/>
          </a:bodyPr>
          <a:lstStyle/>
          <a:p>
            <a:pPr eaLnBrk="1" hangingPunct="1"/>
            <a:r>
              <a:rPr lang="en-US" altLang="en-US" smtClean="0"/>
              <a:t>EXAMPLE OF AN UPDATE ANOMALY</a:t>
            </a:r>
          </a:p>
        </p:txBody>
      </p:sp>
      <p:sp>
        <p:nvSpPr>
          <p:cNvPr id="12291" name="Rectangle 7"/>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Update Anomaly:</a:t>
            </a:r>
          </a:p>
          <a:p>
            <a:pPr lvl="1" eaLnBrk="1" hangingPunct="1"/>
            <a:r>
              <a:rPr lang="en-US" altLang="en-US" smtClean="0"/>
              <a:t>Changing the name of  project number P1 from “Billing” to “Customer-Accounting” may cause this update to be made for all 100 employees working on project P1. </a:t>
            </a:r>
          </a:p>
        </p:txBody>
      </p:sp>
    </p:spTree>
    <p:extLst>
      <p:ext uri="{BB962C8B-B14F-4D97-AF65-F5344CB8AC3E}">
        <p14:creationId xmlns:p14="http://schemas.microsoft.com/office/powerpoint/2010/main" val="34852694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p:txBody>
          <a:bodyPr>
            <a:normAutofit fontScale="90000"/>
          </a:bodyPr>
          <a:lstStyle/>
          <a:p>
            <a:pPr eaLnBrk="1" hangingPunct="1"/>
            <a:r>
              <a:rPr lang="en-US" altLang="en-US" smtClean="0"/>
              <a:t>EXAMPLE OF AN INSERT ANOMALY</a:t>
            </a:r>
          </a:p>
        </p:txBody>
      </p:sp>
      <p:sp>
        <p:nvSpPr>
          <p:cNvPr id="13315" name="Rectangle 7"/>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Insert  Anomaly:</a:t>
            </a:r>
          </a:p>
          <a:p>
            <a:pPr lvl="1" eaLnBrk="1" hangingPunct="1"/>
            <a:r>
              <a:rPr lang="en-US" altLang="en-US" smtClean="0"/>
              <a:t>Cannot insert a project unless an employee is assigned to it.</a:t>
            </a:r>
          </a:p>
          <a:p>
            <a:pPr eaLnBrk="1" hangingPunct="1"/>
            <a:r>
              <a:rPr lang="en-US" altLang="en-US" smtClean="0"/>
              <a:t>Conversely</a:t>
            </a:r>
          </a:p>
          <a:p>
            <a:pPr lvl="1" eaLnBrk="1" hangingPunct="1"/>
            <a:r>
              <a:rPr lang="en-US" altLang="en-US" smtClean="0"/>
              <a:t>Cannot insert an employee unless an he/she is assigned to a project. </a:t>
            </a:r>
          </a:p>
        </p:txBody>
      </p:sp>
    </p:spTree>
    <p:extLst>
      <p:ext uri="{BB962C8B-B14F-4D97-AF65-F5344CB8AC3E}">
        <p14:creationId xmlns:p14="http://schemas.microsoft.com/office/powerpoint/2010/main" val="34927719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altLang="en-US" smtClean="0"/>
              <a:t>EXAMPLE OF A DELETE ANOMALY</a:t>
            </a:r>
          </a:p>
        </p:txBody>
      </p:sp>
      <p:sp>
        <p:nvSpPr>
          <p:cNvPr id="14339" name="Rectangle 3"/>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Delete Anomaly:</a:t>
            </a:r>
          </a:p>
          <a:p>
            <a:pPr lvl="1" eaLnBrk="1" hangingPunct="1"/>
            <a:r>
              <a:rPr lang="en-US" altLang="en-US" smtClean="0"/>
              <a:t>When a project is deleted, it will result in deleting all the employees who work on that project.</a:t>
            </a:r>
          </a:p>
          <a:p>
            <a:pPr lvl="1" eaLnBrk="1" hangingPunct="1"/>
            <a:r>
              <a:rPr lang="en-US" altLang="en-US" smtClean="0"/>
              <a:t>Alternately, if an employee is the sole employee on a project, deleting that employee would result in deleting the corresponding project.</a:t>
            </a:r>
          </a:p>
          <a:p>
            <a:pPr eaLnBrk="1" hangingPunct="1"/>
            <a:endParaRPr lang="en-US" altLang="en-US" smtClean="0"/>
          </a:p>
        </p:txBody>
      </p:sp>
    </p:spTree>
    <p:extLst>
      <p:ext uri="{BB962C8B-B14F-4D97-AF65-F5344CB8AC3E}">
        <p14:creationId xmlns:p14="http://schemas.microsoft.com/office/powerpoint/2010/main" val="303505231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Grp="1" noChangeArrowheads="1"/>
          </p:cNvSpPr>
          <p:nvPr>
            <p:ph type="title"/>
          </p:nvPr>
        </p:nvSpPr>
        <p:spPr/>
        <p:txBody>
          <a:bodyPr>
            <a:normAutofit fontScale="90000"/>
          </a:bodyPr>
          <a:lstStyle/>
          <a:p>
            <a:pPr eaLnBrk="1" hangingPunct="1"/>
            <a:r>
              <a:rPr lang="en-US" altLang="en-US" dirty="0" smtClean="0"/>
              <a:t>Two relation schemas suffering from update anomalies</a:t>
            </a:r>
          </a:p>
        </p:txBody>
      </p:sp>
      <p:sp>
        <p:nvSpPr>
          <p:cNvPr id="29700"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8" name="Title 1"/>
          <p:cNvSpPr txBox="1">
            <a:spLocks/>
          </p:cNvSpPr>
          <p:nvPr/>
        </p:nvSpPr>
        <p:spPr bwMode="auto">
          <a:xfrm>
            <a:off x="304800" y="1981200"/>
            <a:ext cx="167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defRPr/>
            </a:pPr>
            <a:r>
              <a:rPr lang="en-US" altLang="en-US" sz="1000" b="1" i="0" kern="0" dirty="0" smtClean="0">
                <a:latin typeface="Verdana" charset="0"/>
              </a:rPr>
              <a:t>Figure 14.3</a:t>
            </a:r>
            <a:r>
              <a:rPr lang="en-US" altLang="en-US" sz="1000" i="0" kern="0" dirty="0" smtClean="0">
                <a:latin typeface="Verdana" charset="0"/>
              </a:rPr>
              <a:t>   </a:t>
            </a:r>
          </a:p>
          <a:p>
            <a:pPr>
              <a:defRPr/>
            </a:pPr>
            <a:r>
              <a:rPr lang="en-US" altLang="en-US" sz="1000" i="0" kern="0" dirty="0" smtClean="0">
                <a:latin typeface="Verdana" charset="0"/>
              </a:rPr>
              <a:t>Two relation schemas suffering from update anomalies. (a) EMP_DEPT and (b) EMP_PROJ.</a:t>
            </a:r>
            <a:endParaRPr lang="en-US" altLang="en-US" sz="1000" i="0" kern="0" dirty="0">
              <a:latin typeface="Verdana" charset="0"/>
            </a:endParaRPr>
          </a:p>
        </p:txBody>
      </p:sp>
      <p:pic>
        <p:nvPicPr>
          <p:cNvPr id="15365" name="Picture 8" descr="fig14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2188" y="1981200"/>
            <a:ext cx="6329362"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52460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title"/>
          </p:nvPr>
        </p:nvSpPr>
        <p:spPr/>
        <p:txBody>
          <a:bodyPr>
            <a:normAutofit fontScale="90000"/>
          </a:bodyPr>
          <a:lstStyle/>
          <a:p>
            <a:pPr eaLnBrk="1" hangingPunct="1"/>
            <a:r>
              <a:rPr lang="en-US" altLang="en-US" smtClean="0"/>
              <a:t>Figure 14.4 Sample states for EMP_DEPT and EMP_PROJ</a:t>
            </a:r>
          </a:p>
        </p:txBody>
      </p:sp>
      <p:pic>
        <p:nvPicPr>
          <p:cNvPr id="16387" name="Picture 11" descr="fig14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17650"/>
            <a:ext cx="5357813"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txBox="1">
            <a:spLocks/>
          </p:cNvSpPr>
          <p:nvPr/>
        </p:nvSpPr>
        <p:spPr bwMode="auto">
          <a:xfrm>
            <a:off x="228600" y="1752600"/>
            <a:ext cx="220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defRPr/>
            </a:pPr>
            <a:r>
              <a:rPr lang="en-US" altLang="en-US" sz="1000" b="1" i="0" kern="0" dirty="0">
                <a:latin typeface="Verdana" charset="0"/>
              </a:rPr>
              <a:t>Figure 14.4   </a:t>
            </a:r>
            <a:endParaRPr lang="en-US" altLang="en-US" sz="1000" b="1" i="0" kern="0" dirty="0" smtClean="0">
              <a:latin typeface="Verdana" charset="0"/>
            </a:endParaRPr>
          </a:p>
          <a:p>
            <a:pPr>
              <a:defRPr/>
            </a:pPr>
            <a:r>
              <a:rPr lang="en-US" altLang="en-US" sz="1000" i="0" kern="0" dirty="0" smtClean="0">
                <a:latin typeface="Verdana" charset="0"/>
              </a:rPr>
              <a:t>Sample </a:t>
            </a:r>
            <a:r>
              <a:rPr lang="en-US" altLang="en-US" sz="1000" i="0" kern="0" dirty="0">
                <a:latin typeface="Verdana" charset="0"/>
              </a:rPr>
              <a:t>states for EMP_DEPT and EMP_PROJ resulting from applying NATURAL JOIN to the relations in Figure 14.2. These may be stored as base relations for performance reasons.</a:t>
            </a:r>
          </a:p>
        </p:txBody>
      </p:sp>
    </p:spTree>
    <p:extLst>
      <p:ext uri="{BB962C8B-B14F-4D97-AF65-F5344CB8AC3E}">
        <p14:creationId xmlns:p14="http://schemas.microsoft.com/office/powerpoint/2010/main" val="125895079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normAutofit fontScale="90000"/>
          </a:bodyPr>
          <a:lstStyle/>
          <a:p>
            <a:pPr eaLnBrk="1" hangingPunct="1"/>
            <a:r>
              <a:rPr lang="en-US" altLang="en-US" smtClean="0"/>
              <a:t>Guideline for Redundant Information in Tuples and Update Anomalies</a:t>
            </a:r>
          </a:p>
        </p:txBody>
      </p:sp>
      <p:sp>
        <p:nvSpPr>
          <p:cNvPr id="17411" name="Rectangle 7"/>
          <p:cNvSpPr>
            <a:spLocks noGrp="1" noChangeArrowheads="1"/>
          </p:cNvSpPr>
          <p:nvPr>
            <p:ph idx="1"/>
          </p:nvPr>
        </p:nvSpPr>
        <p:spPr/>
        <p:txBody>
          <a:bodyPr/>
          <a:lstStyle/>
          <a:p>
            <a:pPr eaLnBrk="1" hangingPunct="1"/>
            <a:r>
              <a:rPr lang="en-US" altLang="en-US" smtClean="0"/>
              <a:t>GUIDELINE 2: </a:t>
            </a:r>
          </a:p>
          <a:p>
            <a:pPr lvl="1" eaLnBrk="1" hangingPunct="1"/>
            <a:r>
              <a:rPr lang="en-US" altLang="en-US" smtClean="0"/>
              <a:t>Design a schema that does not suffer from the insertion, deletion and update anomalies.</a:t>
            </a:r>
          </a:p>
          <a:p>
            <a:pPr lvl="1" eaLnBrk="1" hangingPunct="1"/>
            <a:r>
              <a:rPr lang="en-US" altLang="en-US" smtClean="0"/>
              <a:t>If there are any anomalies present, then note them so that applications can be made to take them into account. </a:t>
            </a:r>
          </a:p>
        </p:txBody>
      </p:sp>
    </p:spTree>
    <p:extLst>
      <p:ext uri="{BB962C8B-B14F-4D97-AF65-F5344CB8AC3E}">
        <p14:creationId xmlns:p14="http://schemas.microsoft.com/office/powerpoint/2010/main" val="13498688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eaLnBrk="1" hangingPunct="1"/>
            <a:r>
              <a:rPr lang="en-US" altLang="en-US" smtClean="0"/>
              <a:t>1.3 Null Values in Tuples </a:t>
            </a:r>
          </a:p>
        </p:txBody>
      </p:sp>
      <p:sp>
        <p:nvSpPr>
          <p:cNvPr id="18435" name="Rectangle 7"/>
          <p:cNvSpPr>
            <a:spLocks noGrp="1" noChangeArrowheads="1"/>
          </p:cNvSpPr>
          <p:nvPr>
            <p:ph idx="1"/>
          </p:nvPr>
        </p:nvSpPr>
        <p:spPr/>
        <p:txBody>
          <a:bodyPr/>
          <a:lstStyle/>
          <a:p>
            <a:pPr eaLnBrk="1" hangingPunct="1"/>
            <a:r>
              <a:rPr lang="en-US" altLang="en-US" sz="2800" dirty="0" smtClean="0"/>
              <a:t>GUIDELINE 3:</a:t>
            </a:r>
          </a:p>
          <a:p>
            <a:pPr lvl="1" eaLnBrk="1" hangingPunct="1"/>
            <a:r>
              <a:rPr lang="en-US" altLang="en-US" sz="2400" dirty="0" smtClean="0"/>
              <a:t>Relations should be designed such that their tuples will have as few NULL values as possible</a:t>
            </a:r>
          </a:p>
          <a:p>
            <a:pPr lvl="1" eaLnBrk="1" hangingPunct="1"/>
            <a:r>
              <a:rPr lang="en-US" altLang="en-US" sz="2400" dirty="0" smtClean="0"/>
              <a:t>Attributes that are NULL frequently could be placed in separate relations (with the primary key)</a:t>
            </a:r>
          </a:p>
          <a:p>
            <a:pPr eaLnBrk="1" hangingPunct="1"/>
            <a:r>
              <a:rPr lang="en-US" altLang="en-US" sz="2800" dirty="0" smtClean="0"/>
              <a:t> Reasons for nulls:</a:t>
            </a:r>
          </a:p>
          <a:p>
            <a:pPr lvl="1" eaLnBrk="1" hangingPunct="1"/>
            <a:r>
              <a:rPr lang="en-US" altLang="en-US" sz="2400" dirty="0" smtClean="0"/>
              <a:t>Attribute not applicable or invalid</a:t>
            </a:r>
          </a:p>
          <a:p>
            <a:pPr lvl="1" eaLnBrk="1" hangingPunct="1"/>
            <a:r>
              <a:rPr lang="en-US" altLang="en-US" sz="2400" dirty="0" smtClean="0"/>
              <a:t>Attribute value unknown  (may exist)</a:t>
            </a:r>
          </a:p>
          <a:p>
            <a:pPr lvl="1" eaLnBrk="1" hangingPunct="1"/>
            <a:r>
              <a:rPr lang="en-US" altLang="en-US" sz="2400" dirty="0" smtClean="0"/>
              <a:t>Value known to exist, but unavailable </a:t>
            </a:r>
          </a:p>
        </p:txBody>
      </p:sp>
    </p:spTree>
    <p:extLst>
      <p:ext uri="{BB962C8B-B14F-4D97-AF65-F5344CB8AC3E}">
        <p14:creationId xmlns:p14="http://schemas.microsoft.com/office/powerpoint/2010/main" val="296583907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normAutofit fontScale="90000"/>
          </a:bodyPr>
          <a:lstStyle/>
          <a:p>
            <a:pPr eaLnBrk="1" hangingPunct="1"/>
            <a:r>
              <a:rPr lang="en-US" altLang="en-US" smtClean="0"/>
              <a:t>1.4 Generation of Spurious Tuples – avoid at any cost</a:t>
            </a:r>
          </a:p>
        </p:txBody>
      </p:sp>
      <p:sp>
        <p:nvSpPr>
          <p:cNvPr id="19459" name="Rectangle 7"/>
          <p:cNvSpPr>
            <a:spLocks noGrp="1" noChangeArrowheads="1"/>
          </p:cNvSpPr>
          <p:nvPr>
            <p:ph idx="1"/>
          </p:nvPr>
        </p:nvSpPr>
        <p:spPr/>
        <p:txBody>
          <a:bodyPr/>
          <a:lstStyle/>
          <a:p>
            <a:pPr eaLnBrk="1" hangingPunct="1">
              <a:lnSpc>
                <a:spcPct val="90000"/>
              </a:lnSpc>
            </a:pPr>
            <a:r>
              <a:rPr lang="en-US" altLang="en-US" sz="2800" dirty="0" smtClean="0"/>
              <a:t>Bad designs for a relational database may result in erroneous results for certain JOIN operations</a:t>
            </a:r>
          </a:p>
          <a:p>
            <a:pPr eaLnBrk="1" hangingPunct="1">
              <a:lnSpc>
                <a:spcPct val="90000"/>
              </a:lnSpc>
            </a:pPr>
            <a:r>
              <a:rPr lang="en-US" altLang="en-US" sz="2800" dirty="0" smtClean="0"/>
              <a:t>The "lossless join" property is used to guarantee meaningful results for join operations </a:t>
            </a:r>
          </a:p>
          <a:p>
            <a:pPr eaLnBrk="1" hangingPunct="1">
              <a:lnSpc>
                <a:spcPct val="90000"/>
              </a:lnSpc>
            </a:pPr>
            <a:endParaRPr lang="en-US" altLang="en-US" sz="2000" dirty="0" smtClean="0"/>
          </a:p>
          <a:p>
            <a:pPr eaLnBrk="1" hangingPunct="1">
              <a:lnSpc>
                <a:spcPct val="90000"/>
              </a:lnSpc>
            </a:pPr>
            <a:r>
              <a:rPr lang="en-US" altLang="en-US" sz="2800" dirty="0" smtClean="0"/>
              <a:t>GUIDELINE 4:</a:t>
            </a:r>
          </a:p>
          <a:p>
            <a:pPr lvl="1" eaLnBrk="1" hangingPunct="1">
              <a:lnSpc>
                <a:spcPct val="90000"/>
              </a:lnSpc>
            </a:pPr>
            <a:r>
              <a:rPr lang="en-US" altLang="en-US" sz="2400" dirty="0" smtClean="0"/>
              <a:t>The relations should be designed to satisfy the lossless join condition.</a:t>
            </a:r>
          </a:p>
          <a:p>
            <a:pPr lvl="1" eaLnBrk="1" hangingPunct="1">
              <a:lnSpc>
                <a:spcPct val="90000"/>
              </a:lnSpc>
            </a:pPr>
            <a:r>
              <a:rPr lang="en-US" altLang="en-US" sz="2400" dirty="0" smtClean="0"/>
              <a:t>No spurious tuples should be generated by doing a natural-join of any relations.</a:t>
            </a:r>
          </a:p>
          <a:p>
            <a:pPr eaLnBrk="1" hangingPunct="1">
              <a:lnSpc>
                <a:spcPct val="90000"/>
              </a:lnSpc>
            </a:pPr>
            <a:endParaRPr lang="en-US" altLang="en-US" sz="2800" dirty="0" smtClean="0"/>
          </a:p>
        </p:txBody>
      </p:sp>
    </p:spTree>
    <p:extLst>
      <p:ext uri="{BB962C8B-B14F-4D97-AF65-F5344CB8AC3E}">
        <p14:creationId xmlns:p14="http://schemas.microsoft.com/office/powerpoint/2010/main" val="45178589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lstStyle/>
          <a:p>
            <a:pPr eaLnBrk="1" hangingPunct="1"/>
            <a:r>
              <a:rPr lang="en-US" altLang="en-US" smtClean="0"/>
              <a:t>Spurious Tuples (2)</a:t>
            </a:r>
          </a:p>
        </p:txBody>
      </p:sp>
      <p:sp>
        <p:nvSpPr>
          <p:cNvPr id="20483" name="Rectangle 7"/>
          <p:cNvSpPr>
            <a:spLocks noGrp="1" noChangeArrowheads="1"/>
          </p:cNvSpPr>
          <p:nvPr>
            <p:ph idx="1"/>
          </p:nvPr>
        </p:nvSpPr>
        <p:spPr/>
        <p:txBody>
          <a:bodyPr/>
          <a:lstStyle/>
          <a:p>
            <a:pPr marL="457200" indent="-457200" eaLnBrk="1" hangingPunct="1"/>
            <a:r>
              <a:rPr lang="en-US" altLang="en-US" sz="2400" dirty="0" smtClean="0"/>
              <a:t>There are two important properties of decompositions: </a:t>
            </a:r>
          </a:p>
          <a:p>
            <a:pPr marL="876300" lvl="1" indent="-419100" eaLnBrk="1" hangingPunct="1">
              <a:buSzTx/>
              <a:buFont typeface="Wingdings" panose="05000000000000000000" pitchFamily="2" charset="2"/>
              <a:buAutoNum type="alphaLcParenR"/>
            </a:pPr>
            <a:r>
              <a:rPr lang="en-US" altLang="en-US" sz="2200" dirty="0" smtClean="0"/>
              <a:t>Non-additive or </a:t>
            </a:r>
            <a:r>
              <a:rPr lang="en-US" altLang="en-US" sz="2200" dirty="0" err="1" smtClean="0"/>
              <a:t>losslessness</a:t>
            </a:r>
            <a:r>
              <a:rPr lang="en-US" altLang="en-US" sz="2200" dirty="0" smtClean="0"/>
              <a:t> of the corresponding join</a:t>
            </a:r>
          </a:p>
          <a:p>
            <a:pPr marL="876300" lvl="1" indent="-419100" eaLnBrk="1" hangingPunct="1">
              <a:buSzTx/>
              <a:buFont typeface="Wingdings" panose="05000000000000000000" pitchFamily="2" charset="2"/>
              <a:buAutoNum type="alphaLcParenR"/>
            </a:pPr>
            <a:r>
              <a:rPr lang="en-US" altLang="en-US" sz="2200" dirty="0" smtClean="0"/>
              <a:t>Preservation of the functional dependencies. </a:t>
            </a:r>
          </a:p>
          <a:p>
            <a:pPr marL="457200" indent="-457200" eaLnBrk="1" hangingPunct="1"/>
            <a:endParaRPr lang="en-US" altLang="en-US" sz="2400" dirty="0" smtClean="0"/>
          </a:p>
          <a:p>
            <a:pPr marL="457200" indent="-457200" eaLnBrk="1" hangingPunct="1"/>
            <a:r>
              <a:rPr lang="en-US" altLang="en-US" sz="2400" dirty="0" smtClean="0"/>
              <a:t>Note that:</a:t>
            </a:r>
          </a:p>
          <a:p>
            <a:pPr marL="876300" lvl="1" indent="-419100" eaLnBrk="1" hangingPunct="1"/>
            <a:r>
              <a:rPr lang="en-US" altLang="en-US" sz="2200" dirty="0" smtClean="0"/>
              <a:t>Property (a) is extremely important and </a:t>
            </a:r>
            <a:r>
              <a:rPr lang="en-US" altLang="en-US" sz="2200" i="1" u="sng" dirty="0" smtClean="0"/>
              <a:t>cannot</a:t>
            </a:r>
            <a:r>
              <a:rPr lang="en-US" altLang="en-US" sz="2200" u="sng" dirty="0" smtClean="0"/>
              <a:t> </a:t>
            </a:r>
            <a:r>
              <a:rPr lang="en-US" altLang="en-US" sz="2200" dirty="0" smtClean="0"/>
              <a:t>be sacrificed.</a:t>
            </a:r>
          </a:p>
          <a:p>
            <a:pPr marL="876300" lvl="1" indent="-419100" eaLnBrk="1" hangingPunct="1"/>
            <a:r>
              <a:rPr lang="en-US" altLang="en-US" sz="2200" dirty="0" smtClean="0"/>
              <a:t>Property (b) is less stringent and may be sacrificed. (See lecture 15). </a:t>
            </a:r>
          </a:p>
        </p:txBody>
      </p:sp>
    </p:spTree>
    <p:extLst>
      <p:ext uri="{BB962C8B-B14F-4D97-AF65-F5344CB8AC3E}">
        <p14:creationId xmlns:p14="http://schemas.microsoft.com/office/powerpoint/2010/main" val="34416354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p>
            <a:pPr marL="0" marR="0" lvl="0" indent="0" algn="ctr" rtl="0">
              <a:lnSpc>
                <a:spcPct val="104999"/>
              </a:lnSpc>
              <a:spcBef>
                <a:spcPts val="0"/>
              </a:spcBef>
              <a:spcAft>
                <a:spcPts val="0"/>
              </a:spcAft>
              <a:buClr>
                <a:schemeClr val="dk1"/>
              </a:buClr>
              <a:buSzPts val="4000"/>
              <a:buFont typeface="Arial"/>
              <a:buNone/>
            </a:pPr>
            <a:r>
              <a:rPr lang="en-US" sz="4000" b="1" i="0" u="none" strike="noStrike" cap="none" dirty="0" smtClean="0">
                <a:solidFill>
                  <a:schemeClr val="dk1"/>
                </a:solidFill>
                <a:latin typeface="Arial"/>
                <a:ea typeface="Arial"/>
                <a:cs typeface="Arial"/>
                <a:sym typeface="Arial"/>
              </a:rPr>
              <a:t>Normalization</a:t>
            </a:r>
            <a:endParaRPr dirty="0"/>
          </a:p>
        </p:txBody>
      </p:sp>
      <p:sp>
        <p:nvSpPr>
          <p:cNvPr id="2" name="TextBox 1"/>
          <p:cNvSpPr txBox="1"/>
          <p:nvPr/>
        </p:nvSpPr>
        <p:spPr>
          <a:xfrm>
            <a:off x="6445188" y="6409678"/>
            <a:ext cx="2627791" cy="307777"/>
          </a:xfrm>
          <a:prstGeom prst="rect">
            <a:avLst/>
          </a:prstGeom>
          <a:noFill/>
        </p:spPr>
        <p:txBody>
          <a:bodyPr wrap="square" rtlCol="0">
            <a:spAutoFit/>
          </a:bodyPr>
          <a:lstStyle/>
          <a:p>
            <a:r>
              <a:rPr lang="en-US" dirty="0" smtClean="0"/>
              <a:t>Slides Courtesy</a:t>
            </a:r>
            <a:r>
              <a:rPr lang="en-US" dirty="0"/>
              <a:t> </a:t>
            </a:r>
            <a:r>
              <a:rPr lang="en-US" dirty="0" smtClean="0"/>
              <a:t>Pearson Pub.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smtClean="0"/>
              <a:t>2. Functional Dependencies</a:t>
            </a:r>
          </a:p>
        </p:txBody>
      </p:sp>
      <p:sp>
        <p:nvSpPr>
          <p:cNvPr id="21507" name="Rectangle 7"/>
          <p:cNvSpPr>
            <a:spLocks noGrp="1" noChangeArrowheads="1"/>
          </p:cNvSpPr>
          <p:nvPr>
            <p:ph idx="1"/>
          </p:nvPr>
        </p:nvSpPr>
        <p:spPr/>
        <p:txBody>
          <a:bodyPr/>
          <a:lstStyle/>
          <a:p>
            <a:pPr eaLnBrk="1" hangingPunct="1"/>
            <a:r>
              <a:rPr lang="en-US" altLang="en-US" sz="2800" smtClean="0"/>
              <a:t>Functional dependencies (FDs)</a:t>
            </a:r>
          </a:p>
          <a:p>
            <a:pPr lvl="1" eaLnBrk="1" hangingPunct="1"/>
            <a:r>
              <a:rPr lang="en-US" altLang="en-US" sz="2400" smtClean="0"/>
              <a:t>Are used to specify </a:t>
            </a:r>
            <a:r>
              <a:rPr lang="en-US" altLang="en-US" sz="2400" i="1" smtClean="0"/>
              <a:t>formal measures</a:t>
            </a:r>
            <a:r>
              <a:rPr lang="en-US" altLang="en-US" sz="2400" smtClean="0"/>
              <a:t> of the "goodness" of relational designs</a:t>
            </a:r>
          </a:p>
          <a:p>
            <a:pPr lvl="1" eaLnBrk="1" hangingPunct="1"/>
            <a:r>
              <a:rPr lang="en-US" altLang="en-US" sz="2400" smtClean="0"/>
              <a:t>And keys are used to define </a:t>
            </a:r>
            <a:r>
              <a:rPr lang="en-US" altLang="en-US" sz="2400" b="1" smtClean="0"/>
              <a:t>normal forms</a:t>
            </a:r>
            <a:r>
              <a:rPr lang="en-US" altLang="en-US" sz="2400" smtClean="0"/>
              <a:t> for relations</a:t>
            </a:r>
          </a:p>
          <a:p>
            <a:pPr lvl="1" eaLnBrk="1" hangingPunct="1"/>
            <a:r>
              <a:rPr lang="en-US" altLang="en-US" sz="2400" smtClean="0"/>
              <a:t>Are </a:t>
            </a:r>
            <a:r>
              <a:rPr lang="en-US" altLang="en-US" sz="2400" b="1" smtClean="0"/>
              <a:t>constraints</a:t>
            </a:r>
            <a:r>
              <a:rPr lang="en-US" altLang="en-US" sz="2400" smtClean="0"/>
              <a:t> that are derived from the </a:t>
            </a:r>
            <a:r>
              <a:rPr lang="en-US" altLang="en-US" sz="2400" i="1" smtClean="0"/>
              <a:t>meaning</a:t>
            </a:r>
            <a:r>
              <a:rPr lang="en-US" altLang="en-US" sz="2400" smtClean="0"/>
              <a:t>  and </a:t>
            </a:r>
            <a:r>
              <a:rPr lang="en-US" altLang="en-US" sz="2400" i="1" smtClean="0"/>
              <a:t>interrelationships</a:t>
            </a:r>
            <a:r>
              <a:rPr lang="en-US" altLang="en-US" sz="2400" smtClean="0"/>
              <a:t>  of the data attributes</a:t>
            </a:r>
          </a:p>
          <a:p>
            <a:pPr eaLnBrk="1" hangingPunct="1"/>
            <a:r>
              <a:rPr lang="en-US" altLang="en-US" sz="2800" smtClean="0"/>
              <a:t>A set of attributes X </a:t>
            </a:r>
            <a:r>
              <a:rPr lang="en-US" altLang="en-US" sz="2800" i="1" smtClean="0"/>
              <a:t>functionally</a:t>
            </a:r>
            <a:r>
              <a:rPr lang="en-US" altLang="en-US" sz="2800" smtClean="0"/>
              <a:t> </a:t>
            </a:r>
            <a:r>
              <a:rPr lang="en-US" altLang="en-US" sz="2800" i="1" smtClean="0"/>
              <a:t>determines</a:t>
            </a:r>
            <a:r>
              <a:rPr lang="en-US" altLang="en-US" sz="2800" smtClean="0"/>
              <a:t>  a set of attributes Y if the value of X determines a unique value for Y</a:t>
            </a:r>
          </a:p>
        </p:txBody>
      </p:sp>
    </p:spTree>
    <p:extLst>
      <p:ext uri="{BB962C8B-B14F-4D97-AF65-F5344CB8AC3E}">
        <p14:creationId xmlns:p14="http://schemas.microsoft.com/office/powerpoint/2010/main" val="2911947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p:txBody>
          <a:bodyPr>
            <a:normAutofit fontScale="90000"/>
          </a:bodyPr>
          <a:lstStyle/>
          <a:p>
            <a:pPr eaLnBrk="1" hangingPunct="1"/>
            <a:r>
              <a:rPr lang="en-US" altLang="en-US" dirty="0" smtClean="0"/>
              <a:t>2.1 Defining Functional Dependencies </a:t>
            </a:r>
          </a:p>
        </p:txBody>
      </p:sp>
      <p:sp>
        <p:nvSpPr>
          <p:cNvPr id="22531" name="Rectangle 7"/>
          <p:cNvSpPr>
            <a:spLocks noGrp="1" noChangeArrowheads="1"/>
          </p:cNvSpPr>
          <p:nvPr>
            <p:ph idx="1"/>
          </p:nvPr>
        </p:nvSpPr>
        <p:spPr/>
        <p:txBody>
          <a:bodyPr/>
          <a:lstStyle/>
          <a:p>
            <a:pPr eaLnBrk="1" hangingPunct="1"/>
            <a:r>
              <a:rPr lang="en-US" altLang="en-US" sz="2000" dirty="0" smtClean="0"/>
              <a:t>X </a:t>
            </a:r>
            <a:r>
              <a:rPr lang="en-US" altLang="en-US" sz="2000" dirty="0" smtClean="0">
                <a:sym typeface="Wingdings 3" panose="05040102010807070707" pitchFamily="18" charset="2"/>
              </a:rPr>
              <a:t></a:t>
            </a:r>
            <a:r>
              <a:rPr lang="en-US" altLang="en-US" sz="2000" dirty="0" smtClean="0"/>
              <a:t> Y holds if whenever two tuples have the same value for X, they </a:t>
            </a:r>
            <a:r>
              <a:rPr lang="en-US" altLang="en-US" sz="2000" i="1" dirty="0" smtClean="0"/>
              <a:t>must have </a:t>
            </a:r>
            <a:r>
              <a:rPr lang="en-US" altLang="en-US" sz="2000" dirty="0" smtClean="0"/>
              <a:t>the same value for Y</a:t>
            </a:r>
          </a:p>
          <a:p>
            <a:pPr lvl="1" eaLnBrk="1" hangingPunct="1"/>
            <a:r>
              <a:rPr lang="en-US" altLang="en-US" sz="2000" dirty="0" smtClean="0"/>
              <a:t>For any two tuples t1 and t2 in any relation instance r(R): If  t1[X]=t2[X], </a:t>
            </a:r>
            <a:r>
              <a:rPr lang="en-US" altLang="en-US" sz="2000" i="1" dirty="0" smtClean="0"/>
              <a:t>then</a:t>
            </a:r>
            <a:r>
              <a:rPr lang="en-US" altLang="en-US" sz="2000" dirty="0" smtClean="0"/>
              <a:t> t1[Y]=t2[Y]</a:t>
            </a:r>
          </a:p>
          <a:p>
            <a:pPr eaLnBrk="1" hangingPunct="1"/>
            <a:r>
              <a:rPr lang="en-US" altLang="en-US" sz="2000" dirty="0" smtClean="0"/>
              <a:t>X </a:t>
            </a:r>
            <a:r>
              <a:rPr lang="en-US" altLang="en-US" sz="2000" dirty="0" smtClean="0">
                <a:sym typeface="Wingdings 3" panose="05040102010807070707" pitchFamily="18" charset="2"/>
              </a:rPr>
              <a:t></a:t>
            </a:r>
            <a:r>
              <a:rPr lang="en-US" altLang="en-US" sz="2000" dirty="0" smtClean="0"/>
              <a:t> Y in R specifies a </a:t>
            </a:r>
            <a:r>
              <a:rPr lang="en-US" altLang="en-US" sz="2000" i="1" dirty="0" smtClean="0"/>
              <a:t>constraint</a:t>
            </a:r>
            <a:r>
              <a:rPr lang="en-US" altLang="en-US" sz="2000" dirty="0" smtClean="0"/>
              <a:t> on all relation instances r(R)</a:t>
            </a:r>
          </a:p>
          <a:p>
            <a:pPr eaLnBrk="1" hangingPunct="1"/>
            <a:r>
              <a:rPr lang="en-US" altLang="en-US" sz="2000" dirty="0" smtClean="0"/>
              <a:t>Written as X </a:t>
            </a:r>
            <a:r>
              <a:rPr lang="en-US" altLang="en-US" sz="2000" dirty="0" smtClean="0">
                <a:sym typeface="Wingdings 3" panose="05040102010807070707" pitchFamily="18" charset="2"/>
              </a:rPr>
              <a:t></a:t>
            </a:r>
            <a:r>
              <a:rPr lang="en-US" altLang="en-US" sz="2000" dirty="0" smtClean="0"/>
              <a:t> Y; can be displayed graphically on a relation schema as in Figures.  ( denoted by the arrow:  ).</a:t>
            </a:r>
          </a:p>
          <a:p>
            <a:pPr eaLnBrk="1" hangingPunct="1"/>
            <a:r>
              <a:rPr lang="en-US" altLang="en-US" sz="2000" dirty="0" smtClean="0"/>
              <a:t>FDs are derived from the real-world constraints on the attributes </a:t>
            </a:r>
          </a:p>
        </p:txBody>
      </p:sp>
    </p:spTree>
    <p:extLst>
      <p:ext uri="{BB962C8B-B14F-4D97-AF65-F5344CB8AC3E}">
        <p14:creationId xmlns:p14="http://schemas.microsoft.com/office/powerpoint/2010/main" val="127732700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pPr eaLnBrk="1" hangingPunct="1"/>
            <a:r>
              <a:rPr lang="en-US" altLang="en-US" smtClean="0"/>
              <a:t>Examples of FD constraints (1) </a:t>
            </a:r>
          </a:p>
        </p:txBody>
      </p:sp>
      <p:sp>
        <p:nvSpPr>
          <p:cNvPr id="23555" name="Rectangle 7"/>
          <p:cNvSpPr>
            <a:spLocks noGrp="1" noChangeArrowheads="1"/>
          </p:cNvSpPr>
          <p:nvPr>
            <p:ph idx="1"/>
          </p:nvPr>
        </p:nvSpPr>
        <p:spPr/>
        <p:txBody>
          <a:bodyPr/>
          <a:lstStyle/>
          <a:p>
            <a:pPr eaLnBrk="1" hangingPunct="1">
              <a:lnSpc>
                <a:spcPct val="90000"/>
              </a:lnSpc>
            </a:pPr>
            <a:r>
              <a:rPr lang="en-US" altLang="en-US" sz="2800" dirty="0" smtClean="0"/>
              <a:t>Social security number determines employee name</a:t>
            </a:r>
          </a:p>
          <a:p>
            <a:pPr lvl="1" eaLnBrk="1" hangingPunct="1">
              <a:lnSpc>
                <a:spcPct val="90000"/>
              </a:lnSpc>
            </a:pPr>
            <a:r>
              <a:rPr lang="en-US" altLang="en-US" sz="2400" dirty="0" smtClean="0"/>
              <a:t>SSN </a:t>
            </a:r>
            <a:r>
              <a:rPr lang="en-US" altLang="en-US" sz="2400" dirty="0" smtClean="0">
                <a:sym typeface="Wingdings 3" panose="05040102010807070707" pitchFamily="18" charset="2"/>
              </a:rPr>
              <a:t></a:t>
            </a:r>
            <a:r>
              <a:rPr lang="en-US" altLang="en-US" sz="2400" dirty="0" smtClean="0"/>
              <a:t> ENAME</a:t>
            </a:r>
          </a:p>
          <a:p>
            <a:pPr eaLnBrk="1" hangingPunct="1">
              <a:lnSpc>
                <a:spcPct val="90000"/>
              </a:lnSpc>
            </a:pPr>
            <a:r>
              <a:rPr lang="en-US" altLang="en-US" sz="2800" dirty="0" smtClean="0"/>
              <a:t>Project number determines project name and location</a:t>
            </a:r>
          </a:p>
          <a:p>
            <a:pPr lvl="1" eaLnBrk="1" hangingPunct="1">
              <a:lnSpc>
                <a:spcPct val="90000"/>
              </a:lnSpc>
            </a:pPr>
            <a:r>
              <a:rPr lang="en-US" altLang="en-US" sz="2400" dirty="0" smtClean="0"/>
              <a:t>PNUMBER </a:t>
            </a:r>
            <a:r>
              <a:rPr lang="en-US" altLang="en-US" sz="2400" dirty="0" smtClean="0">
                <a:sym typeface="Wingdings 3" panose="05040102010807070707" pitchFamily="18" charset="2"/>
              </a:rPr>
              <a:t></a:t>
            </a:r>
            <a:r>
              <a:rPr lang="en-US" altLang="en-US" sz="2400" dirty="0" smtClean="0"/>
              <a:t> {PNAME, PLOCATION}</a:t>
            </a:r>
          </a:p>
          <a:p>
            <a:pPr eaLnBrk="1" hangingPunct="1">
              <a:lnSpc>
                <a:spcPct val="90000"/>
              </a:lnSpc>
            </a:pPr>
            <a:r>
              <a:rPr lang="en-US" altLang="en-US" sz="2800" dirty="0" smtClean="0"/>
              <a:t>Employee </a:t>
            </a:r>
            <a:r>
              <a:rPr lang="en-US" altLang="en-US" sz="2800" dirty="0" err="1" smtClean="0"/>
              <a:t>ssn</a:t>
            </a:r>
            <a:r>
              <a:rPr lang="en-US" altLang="en-US" sz="2800" dirty="0" smtClean="0"/>
              <a:t> and project number determines the hours per week that the employee works on the project</a:t>
            </a:r>
          </a:p>
          <a:p>
            <a:pPr lvl="1" eaLnBrk="1" hangingPunct="1">
              <a:lnSpc>
                <a:spcPct val="90000"/>
              </a:lnSpc>
            </a:pPr>
            <a:r>
              <a:rPr lang="en-US" altLang="en-US" sz="2400" dirty="0" smtClean="0"/>
              <a:t>{SSN, PNUMBER} </a:t>
            </a:r>
            <a:r>
              <a:rPr lang="en-US" altLang="en-US" sz="2400" dirty="0" smtClean="0">
                <a:sym typeface="Wingdings 3" panose="05040102010807070707" pitchFamily="18" charset="2"/>
              </a:rPr>
              <a:t></a:t>
            </a:r>
            <a:r>
              <a:rPr lang="en-US" altLang="en-US" sz="2400" dirty="0" smtClean="0"/>
              <a:t> HOURS </a:t>
            </a:r>
          </a:p>
        </p:txBody>
      </p:sp>
    </p:spTree>
    <p:extLst>
      <p:ext uri="{BB962C8B-B14F-4D97-AF65-F5344CB8AC3E}">
        <p14:creationId xmlns:p14="http://schemas.microsoft.com/office/powerpoint/2010/main" val="382293110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p:txBody>
          <a:bodyPr/>
          <a:lstStyle/>
          <a:p>
            <a:pPr eaLnBrk="1" hangingPunct="1"/>
            <a:r>
              <a:rPr lang="en-US" altLang="en-US" smtClean="0"/>
              <a:t>Examples of FD constraints (2)</a:t>
            </a:r>
          </a:p>
        </p:txBody>
      </p:sp>
      <p:sp>
        <p:nvSpPr>
          <p:cNvPr id="24579" name="Rectangle 7"/>
          <p:cNvSpPr>
            <a:spLocks noGrp="1" noChangeArrowheads="1"/>
          </p:cNvSpPr>
          <p:nvPr>
            <p:ph idx="1"/>
          </p:nvPr>
        </p:nvSpPr>
        <p:spPr/>
        <p:txBody>
          <a:bodyPr/>
          <a:lstStyle/>
          <a:p>
            <a:pPr eaLnBrk="1" hangingPunct="1"/>
            <a:r>
              <a:rPr lang="en-US" altLang="en-US" smtClean="0"/>
              <a:t>An FD is a property of the attributes in the schema R</a:t>
            </a:r>
          </a:p>
          <a:p>
            <a:pPr eaLnBrk="1" hangingPunct="1"/>
            <a:r>
              <a:rPr lang="en-US" altLang="en-US" smtClean="0"/>
              <a:t>The constraint must hold on </a:t>
            </a:r>
            <a:r>
              <a:rPr lang="en-US" altLang="en-US" i="1" smtClean="0"/>
              <a:t>every</a:t>
            </a:r>
            <a:r>
              <a:rPr lang="en-US" altLang="en-US" smtClean="0"/>
              <a:t> relation instance r(R)</a:t>
            </a:r>
          </a:p>
          <a:p>
            <a:pPr eaLnBrk="1" hangingPunct="1"/>
            <a:r>
              <a:rPr lang="en-US" altLang="en-US" smtClean="0"/>
              <a:t>If K is a key of R, then K functionally determines all attributes in R </a:t>
            </a:r>
          </a:p>
          <a:p>
            <a:pPr lvl="1" eaLnBrk="1" hangingPunct="1"/>
            <a:r>
              <a:rPr lang="en-US" altLang="en-US" smtClean="0"/>
              <a:t>(since we never have two distinct tuples with t1[K]=t2[K]) </a:t>
            </a:r>
          </a:p>
        </p:txBody>
      </p:sp>
    </p:spTree>
    <p:extLst>
      <p:ext uri="{BB962C8B-B14F-4D97-AF65-F5344CB8AC3E}">
        <p14:creationId xmlns:p14="http://schemas.microsoft.com/office/powerpoint/2010/main" val="228048126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smtClean="0"/>
              <a:t>Defining FDs from instances</a:t>
            </a:r>
          </a:p>
        </p:txBody>
      </p:sp>
      <p:sp>
        <p:nvSpPr>
          <p:cNvPr id="25603" name="Rectangle 7"/>
          <p:cNvSpPr>
            <a:spLocks noGrp="1" noChangeArrowheads="1"/>
          </p:cNvSpPr>
          <p:nvPr>
            <p:ph idx="1"/>
          </p:nvPr>
        </p:nvSpPr>
        <p:spPr/>
        <p:txBody>
          <a:bodyPr/>
          <a:lstStyle/>
          <a:p>
            <a:pPr eaLnBrk="1" hangingPunct="1"/>
            <a:r>
              <a:rPr lang="en-US" altLang="en-US" sz="2400" dirty="0" smtClean="0"/>
              <a:t>Note that in order to define the FDs, we need to understand the meaning of the attributes involved  and the relationship between them. </a:t>
            </a:r>
          </a:p>
          <a:p>
            <a:pPr eaLnBrk="1" hangingPunct="1"/>
            <a:r>
              <a:rPr lang="en-US" altLang="en-US" sz="2400" dirty="0" smtClean="0"/>
              <a:t>An FD is a property of the attributes in the schema R</a:t>
            </a:r>
          </a:p>
          <a:p>
            <a:pPr eaLnBrk="1" hangingPunct="1"/>
            <a:r>
              <a:rPr lang="en-US" altLang="en-US" sz="2400" dirty="0" smtClean="0"/>
              <a:t>Given the instance (population) of a relation, all we can conclude is that an FD </a:t>
            </a:r>
            <a:r>
              <a:rPr lang="en-US" altLang="en-US" sz="2400" i="1" u="sng" dirty="0" smtClean="0">
                <a:solidFill>
                  <a:srgbClr val="990033"/>
                </a:solidFill>
              </a:rPr>
              <a:t>may exist </a:t>
            </a:r>
            <a:r>
              <a:rPr lang="en-US" altLang="en-US" sz="2400" dirty="0" smtClean="0"/>
              <a:t>between certain attributes. </a:t>
            </a:r>
          </a:p>
          <a:p>
            <a:pPr eaLnBrk="1" hangingPunct="1"/>
            <a:r>
              <a:rPr lang="en-US" altLang="en-US" sz="2400" dirty="0" smtClean="0"/>
              <a:t>What we can definitely conclude is – that certain FDs </a:t>
            </a:r>
            <a:r>
              <a:rPr lang="en-US" altLang="en-US" sz="2400" i="1" u="sng" dirty="0" smtClean="0">
                <a:solidFill>
                  <a:srgbClr val="990033"/>
                </a:solidFill>
              </a:rPr>
              <a:t>do not exist </a:t>
            </a:r>
            <a:r>
              <a:rPr lang="en-US" altLang="en-US" sz="2400" dirty="0" smtClean="0"/>
              <a:t>because there are tuples that show a violation of those dependencies. </a:t>
            </a:r>
          </a:p>
        </p:txBody>
      </p:sp>
    </p:spTree>
    <p:extLst>
      <p:ext uri="{BB962C8B-B14F-4D97-AF65-F5344CB8AC3E}">
        <p14:creationId xmlns:p14="http://schemas.microsoft.com/office/powerpoint/2010/main" val="11321727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a:xfrm>
            <a:off x="228600" y="-198438"/>
            <a:ext cx="7796213" cy="992188"/>
          </a:xfrm>
        </p:spPr>
        <p:txBody>
          <a:bodyPr/>
          <a:lstStyle/>
          <a:p>
            <a:pPr eaLnBrk="1" hangingPunct="1"/>
            <a:r>
              <a:rPr lang="en-US" altLang="en-US" smtClean="0"/>
              <a:t>Figure 14.7   Ruling Out FDs</a:t>
            </a:r>
          </a:p>
        </p:txBody>
      </p:sp>
      <p:pic>
        <p:nvPicPr>
          <p:cNvPr id="26627" name="Picture 2" descr="fig14_07.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39738" y="2536825"/>
            <a:ext cx="7585075" cy="3581400"/>
          </a:xfrm>
          <a:noFill/>
        </p:spPr>
      </p:pic>
      <p:sp>
        <p:nvSpPr>
          <p:cNvPr id="2" name="TextBox 4"/>
          <p:cNvSpPr txBox="1">
            <a:spLocks noChangeArrowheads="1"/>
          </p:cNvSpPr>
          <p:nvPr/>
        </p:nvSpPr>
        <p:spPr bwMode="auto">
          <a:xfrm>
            <a:off x="381000" y="946150"/>
            <a:ext cx="80422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defRPr/>
            </a:pPr>
            <a:r>
              <a:rPr lang="en-US" altLang="en-US" sz="2400" dirty="0">
                <a:solidFill>
                  <a:schemeClr val="tx1"/>
                </a:solidFill>
                <a:latin typeface="+mn-lt"/>
                <a:cs typeface="MS PGothic" charset="0"/>
              </a:rPr>
              <a:t>Note that given the state of the TEACH relation, we can say that the FD: Text → Course may exist. </a:t>
            </a:r>
            <a:r>
              <a:rPr lang="en-US" altLang="en-US" sz="2400" dirty="0" smtClean="0">
                <a:solidFill>
                  <a:schemeClr val="tx1"/>
                </a:solidFill>
                <a:latin typeface="+mn-lt"/>
                <a:cs typeface="MS PGothic" charset="0"/>
              </a:rPr>
              <a:t>However</a:t>
            </a:r>
            <a:r>
              <a:rPr lang="en-US" altLang="en-US" sz="2400" dirty="0">
                <a:solidFill>
                  <a:schemeClr val="tx1"/>
                </a:solidFill>
                <a:latin typeface="+mn-lt"/>
                <a:cs typeface="MS PGothic" charset="0"/>
              </a:rPr>
              <a:t>, the FDs  Teacher → Course, </a:t>
            </a:r>
            <a:r>
              <a:rPr lang="en-US" altLang="en-US" sz="2400" dirty="0" smtClean="0">
                <a:solidFill>
                  <a:schemeClr val="tx1"/>
                </a:solidFill>
                <a:latin typeface="+mn-lt"/>
                <a:cs typeface="MS PGothic" charset="0"/>
              </a:rPr>
              <a:t>Teacher </a:t>
            </a:r>
            <a:r>
              <a:rPr lang="en-US" altLang="en-US" sz="2400" dirty="0">
                <a:solidFill>
                  <a:schemeClr val="tx1"/>
                </a:solidFill>
                <a:cs typeface="MS PGothic" charset="0"/>
              </a:rPr>
              <a:t>→ Text </a:t>
            </a:r>
            <a:r>
              <a:rPr lang="en-US" altLang="en-US" sz="2400" dirty="0" smtClean="0">
                <a:solidFill>
                  <a:schemeClr val="tx1"/>
                </a:solidFill>
                <a:latin typeface="+mn-lt"/>
                <a:cs typeface="MS PGothic" charset="0"/>
              </a:rPr>
              <a:t>and </a:t>
            </a:r>
            <a:endParaRPr lang="en-US" altLang="en-US" sz="2400" dirty="0">
              <a:solidFill>
                <a:schemeClr val="tx1"/>
              </a:solidFill>
              <a:latin typeface="+mn-lt"/>
              <a:cs typeface="MS PGothic" charset="0"/>
            </a:endParaRPr>
          </a:p>
          <a:p>
            <a:pPr>
              <a:spcBef>
                <a:spcPct val="0"/>
              </a:spcBef>
              <a:buClrTx/>
              <a:buSzTx/>
              <a:buFontTx/>
              <a:buNone/>
              <a:defRPr/>
            </a:pPr>
            <a:r>
              <a:rPr lang="en-US" altLang="en-US" sz="2400" dirty="0">
                <a:solidFill>
                  <a:schemeClr val="tx1"/>
                </a:solidFill>
                <a:latin typeface="+mn-lt"/>
                <a:cs typeface="MS PGothic" charset="0"/>
              </a:rPr>
              <a:t>Couse → Text are ruled out. </a:t>
            </a:r>
          </a:p>
        </p:txBody>
      </p:sp>
    </p:spTree>
    <p:extLst>
      <p:ext uri="{BB962C8B-B14F-4D97-AF65-F5344CB8AC3E}">
        <p14:creationId xmlns:p14="http://schemas.microsoft.com/office/powerpoint/2010/main" val="336953588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eaLnBrk="1" hangingPunct="1"/>
            <a:r>
              <a:rPr lang="en-US" altLang="en-US" smtClean="0"/>
              <a:t>Figure 14.8  What FDs may exist?</a:t>
            </a:r>
          </a:p>
        </p:txBody>
      </p:sp>
      <p:sp>
        <p:nvSpPr>
          <p:cNvPr id="27651" name="Title 1"/>
          <p:cNvSpPr>
            <a:spLocks noGrp="1"/>
          </p:cNvSpPr>
          <p:nvPr>
            <p:ph idx="1"/>
          </p:nvPr>
        </p:nvSpPr>
        <p:spPr/>
        <p:txBody>
          <a:bodyPr/>
          <a:lstStyle/>
          <a:p>
            <a:pPr eaLnBrk="1" hangingPunct="1"/>
            <a:r>
              <a:rPr lang="en-US" altLang="en-US" smtClean="0">
                <a:latin typeface="Verdana" panose="020B0604030504040204" pitchFamily="34" charset="0"/>
              </a:rPr>
              <a:t>A relation </a:t>
            </a:r>
            <a:r>
              <a:rPr lang="en-US" altLang="en-US" i="1" smtClean="0">
                <a:latin typeface="Verdana" panose="020B0604030504040204" pitchFamily="34" charset="0"/>
              </a:rPr>
              <a:t>R</a:t>
            </a:r>
            <a:r>
              <a:rPr lang="en-US" altLang="en-US" smtClean="0">
                <a:latin typeface="Verdana" panose="020B0604030504040204" pitchFamily="34" charset="0"/>
              </a:rPr>
              <a:t>(A, B, C, D) with its extension.</a:t>
            </a:r>
          </a:p>
          <a:p>
            <a:pPr eaLnBrk="1" hangingPunct="1"/>
            <a:r>
              <a:rPr lang="en-US" altLang="en-US" smtClean="0">
                <a:latin typeface="Verdana" panose="020B0604030504040204" pitchFamily="34" charset="0"/>
              </a:rPr>
              <a:t>Which FDs </a:t>
            </a:r>
            <a:r>
              <a:rPr lang="en-US" altLang="en-US" i="1" u="sng" smtClean="0">
                <a:latin typeface="Verdana" panose="020B0604030504040204" pitchFamily="34" charset="0"/>
              </a:rPr>
              <a:t>may exist </a:t>
            </a:r>
            <a:r>
              <a:rPr lang="en-US" altLang="en-US" smtClean="0">
                <a:latin typeface="Verdana" panose="020B0604030504040204" pitchFamily="34" charset="0"/>
              </a:rPr>
              <a:t>in this relation?</a:t>
            </a:r>
          </a:p>
        </p:txBody>
      </p:sp>
      <p:pic>
        <p:nvPicPr>
          <p:cNvPr id="27652" name="Picture 2" descr="fig14_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3" y="3295650"/>
            <a:ext cx="46482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75487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normAutofit fontScale="90000"/>
          </a:bodyPr>
          <a:lstStyle/>
          <a:p>
            <a:pPr eaLnBrk="1" hangingPunct="1"/>
            <a:r>
              <a:rPr lang="en-US" altLang="en-US" smtClean="0"/>
              <a:t>3 Normal Forms Based on Primary Keys </a:t>
            </a:r>
          </a:p>
        </p:txBody>
      </p:sp>
      <p:sp>
        <p:nvSpPr>
          <p:cNvPr id="28675" name="Rectangle 7"/>
          <p:cNvSpPr>
            <a:spLocks noGrp="1" noChangeArrowheads="1"/>
          </p:cNvSpPr>
          <p:nvPr>
            <p:ph idx="1"/>
          </p:nvPr>
        </p:nvSpPr>
        <p:spPr/>
        <p:txBody>
          <a:bodyPr/>
          <a:lstStyle/>
          <a:p>
            <a:pPr eaLnBrk="1" hangingPunct="1"/>
            <a:r>
              <a:rPr lang="en-US" altLang="en-US" smtClean="0"/>
              <a:t>3.1	Normalization of Relations </a:t>
            </a:r>
          </a:p>
          <a:p>
            <a:pPr eaLnBrk="1" hangingPunct="1"/>
            <a:r>
              <a:rPr lang="en-US" altLang="en-US" smtClean="0"/>
              <a:t>3.2	Practical Use of Normal Forms </a:t>
            </a:r>
          </a:p>
          <a:p>
            <a:pPr eaLnBrk="1" hangingPunct="1"/>
            <a:r>
              <a:rPr lang="en-US" altLang="en-US" smtClean="0"/>
              <a:t>3.3	Definitions of Keys and Attributes Participating in Keys </a:t>
            </a:r>
          </a:p>
          <a:p>
            <a:pPr eaLnBrk="1" hangingPunct="1"/>
            <a:r>
              <a:rPr lang="en-US" altLang="en-US" smtClean="0"/>
              <a:t>3.4	First Normal Form</a:t>
            </a:r>
          </a:p>
          <a:p>
            <a:pPr eaLnBrk="1" hangingPunct="1"/>
            <a:r>
              <a:rPr lang="en-US" altLang="en-US" smtClean="0"/>
              <a:t>3.5	Second Normal Form</a:t>
            </a:r>
          </a:p>
          <a:p>
            <a:pPr eaLnBrk="1" hangingPunct="1"/>
            <a:r>
              <a:rPr lang="en-US" altLang="en-US" smtClean="0"/>
              <a:t>3.6	Third Normal Form</a:t>
            </a:r>
          </a:p>
          <a:p>
            <a:pPr eaLnBrk="1" hangingPunct="1"/>
            <a:endParaRPr lang="en-US" altLang="en-US" smtClean="0"/>
          </a:p>
        </p:txBody>
      </p:sp>
    </p:spTree>
    <p:extLst>
      <p:ext uri="{BB962C8B-B14F-4D97-AF65-F5344CB8AC3E}">
        <p14:creationId xmlns:p14="http://schemas.microsoft.com/office/powerpoint/2010/main" val="39790897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p:txBody>
          <a:bodyPr/>
          <a:lstStyle/>
          <a:p>
            <a:pPr eaLnBrk="1" hangingPunct="1"/>
            <a:r>
              <a:rPr lang="en-US" altLang="en-US" smtClean="0"/>
              <a:t>3.1 Normalization of Relations (1)</a:t>
            </a:r>
          </a:p>
        </p:txBody>
      </p:sp>
      <p:sp>
        <p:nvSpPr>
          <p:cNvPr id="29699" name="Rectangle 7"/>
          <p:cNvSpPr>
            <a:spLocks noGrp="1" noChangeArrowheads="1"/>
          </p:cNvSpPr>
          <p:nvPr>
            <p:ph idx="1"/>
          </p:nvPr>
        </p:nvSpPr>
        <p:spPr/>
        <p:txBody>
          <a:bodyPr/>
          <a:lstStyle/>
          <a:p>
            <a:pPr eaLnBrk="1" hangingPunct="1"/>
            <a:r>
              <a:rPr lang="en-US" altLang="en-US" b="1" smtClean="0"/>
              <a:t>Normalization:</a:t>
            </a:r>
          </a:p>
          <a:p>
            <a:pPr lvl="1" eaLnBrk="1" hangingPunct="1"/>
            <a:r>
              <a:rPr lang="en-US" altLang="en-US" smtClean="0"/>
              <a:t>The process of decomposing unsatisfactory "bad" relations by breaking up their attributes into smaller relations</a:t>
            </a:r>
          </a:p>
          <a:p>
            <a:pPr eaLnBrk="1" hangingPunct="1"/>
            <a:endParaRPr lang="en-US" altLang="en-US" smtClean="0"/>
          </a:p>
          <a:p>
            <a:pPr eaLnBrk="1" hangingPunct="1"/>
            <a:r>
              <a:rPr lang="en-US" altLang="en-US" b="1" smtClean="0"/>
              <a:t>Normal form:</a:t>
            </a:r>
          </a:p>
          <a:p>
            <a:pPr lvl="1" eaLnBrk="1" hangingPunct="1"/>
            <a:r>
              <a:rPr lang="en-US" altLang="en-US" smtClean="0"/>
              <a:t>Condition using keys and FDs of a relation to certify whether a relation schema is in a particular normal form </a:t>
            </a:r>
          </a:p>
        </p:txBody>
      </p:sp>
    </p:spTree>
    <p:extLst>
      <p:ext uri="{BB962C8B-B14F-4D97-AF65-F5344CB8AC3E}">
        <p14:creationId xmlns:p14="http://schemas.microsoft.com/office/powerpoint/2010/main" val="147048105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pPr eaLnBrk="1" hangingPunct="1"/>
            <a:r>
              <a:rPr lang="en-US" altLang="en-US" smtClean="0"/>
              <a:t>Normalization of Relations (2)</a:t>
            </a:r>
          </a:p>
        </p:txBody>
      </p:sp>
      <p:sp>
        <p:nvSpPr>
          <p:cNvPr id="30723" name="Rectangle 7"/>
          <p:cNvSpPr>
            <a:spLocks noGrp="1" noChangeArrowheads="1"/>
          </p:cNvSpPr>
          <p:nvPr>
            <p:ph idx="1"/>
          </p:nvPr>
        </p:nvSpPr>
        <p:spPr/>
        <p:txBody>
          <a:bodyPr/>
          <a:lstStyle/>
          <a:p>
            <a:pPr eaLnBrk="1" hangingPunct="1"/>
            <a:r>
              <a:rPr lang="en-US" altLang="en-US" sz="2800" dirty="0" smtClean="0"/>
              <a:t>2NF, 3NF, BCNF </a:t>
            </a:r>
          </a:p>
          <a:p>
            <a:pPr lvl="1" eaLnBrk="1" hangingPunct="1"/>
            <a:r>
              <a:rPr lang="en-US" altLang="en-US" sz="2400" dirty="0" smtClean="0"/>
              <a:t>based on keys and FDs of a relation schema</a:t>
            </a:r>
          </a:p>
          <a:p>
            <a:pPr eaLnBrk="1" hangingPunct="1"/>
            <a:r>
              <a:rPr lang="en-US" altLang="en-US" sz="2800" dirty="0" smtClean="0"/>
              <a:t>4NF</a:t>
            </a:r>
          </a:p>
          <a:p>
            <a:pPr lvl="1" eaLnBrk="1" hangingPunct="1"/>
            <a:r>
              <a:rPr lang="en-US" altLang="en-US" sz="2400" dirty="0" smtClean="0"/>
              <a:t>based on keys, multi-valued dependencies : MVDs; </a:t>
            </a:r>
          </a:p>
          <a:p>
            <a:pPr eaLnBrk="1" hangingPunct="1"/>
            <a:r>
              <a:rPr lang="en-US" altLang="en-US" sz="2800" dirty="0" smtClean="0"/>
              <a:t>5NF </a:t>
            </a:r>
          </a:p>
          <a:p>
            <a:pPr lvl="1" eaLnBrk="1" hangingPunct="1"/>
            <a:r>
              <a:rPr lang="en-US" altLang="en-US" sz="2400" dirty="0" smtClean="0"/>
              <a:t>based on keys, join dependencies : JDs</a:t>
            </a:r>
          </a:p>
          <a:p>
            <a:pPr eaLnBrk="1" hangingPunct="1"/>
            <a:r>
              <a:rPr lang="en-US" altLang="en-US" sz="2800" dirty="0" smtClean="0"/>
              <a:t>Additional properties may be needed to ensure a good relational design (lossless join, dependency preservation; see lecture 15)</a:t>
            </a:r>
          </a:p>
        </p:txBody>
      </p:sp>
    </p:spTree>
    <p:extLst>
      <p:ext uri="{BB962C8B-B14F-4D97-AF65-F5344CB8AC3E}">
        <p14:creationId xmlns:p14="http://schemas.microsoft.com/office/powerpoint/2010/main" val="160330092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lstStyle/>
          <a:p>
            <a:pPr eaLnBrk="1" hangingPunct="1"/>
            <a:r>
              <a:rPr lang="en-US" altLang="en-US" dirty="0" smtClean="0"/>
              <a:t>lecture Outline</a:t>
            </a:r>
          </a:p>
        </p:txBody>
      </p:sp>
      <p:sp>
        <p:nvSpPr>
          <p:cNvPr id="4099" name="Rectangle 9"/>
          <p:cNvSpPr>
            <a:spLocks noGrp="1" noChangeArrowheads="1"/>
          </p:cNvSpPr>
          <p:nvPr>
            <p:ph idx="1"/>
          </p:nvPr>
        </p:nvSpPr>
        <p:spPr/>
        <p:txBody>
          <a:bodyPr/>
          <a:lstStyle/>
          <a:p>
            <a:pPr eaLnBrk="1" hangingPunct="1"/>
            <a:r>
              <a:rPr lang="en-US" altLang="en-US" sz="2400" smtClean="0"/>
              <a:t>1 Informal Design Guidelines for Relational Databases</a:t>
            </a:r>
          </a:p>
          <a:p>
            <a:pPr lvl="1" eaLnBrk="1" hangingPunct="1"/>
            <a:r>
              <a:rPr lang="en-US" altLang="en-US" sz="2200" smtClean="0"/>
              <a:t>1.1 Semantics of the Relation Attributes</a:t>
            </a:r>
          </a:p>
          <a:p>
            <a:pPr lvl="1" eaLnBrk="1" hangingPunct="1"/>
            <a:r>
              <a:rPr lang="en-US" altLang="en-US" sz="2200" smtClean="0"/>
              <a:t>1.2 Redundant Information in Tuples and Update Anomalies</a:t>
            </a:r>
          </a:p>
          <a:p>
            <a:pPr lvl="1" eaLnBrk="1" hangingPunct="1"/>
            <a:r>
              <a:rPr lang="en-US" altLang="en-US" sz="2200" smtClean="0"/>
              <a:t>1.3 Null Values in Tuples</a:t>
            </a:r>
          </a:p>
          <a:p>
            <a:pPr lvl="1" eaLnBrk="1" hangingPunct="1"/>
            <a:r>
              <a:rPr lang="en-US" altLang="en-US" sz="2200" smtClean="0"/>
              <a:t>1.4 Spurious Tuples</a:t>
            </a:r>
          </a:p>
          <a:p>
            <a:pPr lvl="1" eaLnBrk="1" hangingPunct="1"/>
            <a:endParaRPr lang="en-US" altLang="en-US" sz="2200" smtClean="0"/>
          </a:p>
          <a:p>
            <a:pPr eaLnBrk="1" hangingPunct="1"/>
            <a:r>
              <a:rPr lang="en-US" altLang="en-US" sz="2400" smtClean="0"/>
              <a:t>2 Functional Dependencies (FDs)</a:t>
            </a:r>
          </a:p>
          <a:p>
            <a:pPr lvl="1" eaLnBrk="1" hangingPunct="1">
              <a:buClr>
                <a:srgbClr val="333399"/>
              </a:buClr>
            </a:pPr>
            <a:r>
              <a:rPr lang="is-IS" altLang="en-US" sz="2200" smtClean="0"/>
              <a:t>2</a:t>
            </a:r>
            <a:r>
              <a:rPr lang="en-US" altLang="en-US" sz="2200" smtClean="0"/>
              <a:t>.1 Definition of Functional Dependency</a:t>
            </a:r>
          </a:p>
        </p:txBody>
      </p:sp>
    </p:spTree>
    <p:extLst>
      <p:ext uri="{BB962C8B-B14F-4D97-AF65-F5344CB8AC3E}">
        <p14:creationId xmlns:p14="http://schemas.microsoft.com/office/powerpoint/2010/main" val="28549906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title"/>
          </p:nvPr>
        </p:nvSpPr>
        <p:spPr/>
        <p:txBody>
          <a:bodyPr>
            <a:normAutofit fontScale="90000"/>
          </a:bodyPr>
          <a:lstStyle/>
          <a:p>
            <a:pPr eaLnBrk="1" hangingPunct="1"/>
            <a:r>
              <a:rPr lang="en-US" altLang="en-US" smtClean="0"/>
              <a:t>3.2 Practical Use of Normal Forms</a:t>
            </a:r>
          </a:p>
        </p:txBody>
      </p:sp>
      <p:sp>
        <p:nvSpPr>
          <p:cNvPr id="31747" name="Rectangle 7"/>
          <p:cNvSpPr>
            <a:spLocks noGrp="1" noChangeArrowheads="1"/>
          </p:cNvSpPr>
          <p:nvPr>
            <p:ph idx="1"/>
          </p:nvPr>
        </p:nvSpPr>
        <p:spPr/>
        <p:txBody>
          <a:bodyPr/>
          <a:lstStyle/>
          <a:p>
            <a:pPr eaLnBrk="1" hangingPunct="1">
              <a:lnSpc>
                <a:spcPct val="80000"/>
              </a:lnSpc>
            </a:pPr>
            <a:r>
              <a:rPr lang="en-US" altLang="en-US" sz="2400" b="1" smtClean="0"/>
              <a:t>Normalization</a:t>
            </a:r>
            <a:r>
              <a:rPr lang="en-US" altLang="en-US" sz="2400" smtClean="0"/>
              <a:t> is carried out in practice so that the resulting designs are of high quality and meet the desirable properties </a:t>
            </a:r>
          </a:p>
          <a:p>
            <a:pPr eaLnBrk="1" hangingPunct="1">
              <a:lnSpc>
                <a:spcPct val="80000"/>
              </a:lnSpc>
            </a:pPr>
            <a:endParaRPr lang="en-US" altLang="en-US" sz="2400" smtClean="0"/>
          </a:p>
          <a:p>
            <a:pPr eaLnBrk="1" hangingPunct="1">
              <a:lnSpc>
                <a:spcPct val="80000"/>
              </a:lnSpc>
            </a:pPr>
            <a:r>
              <a:rPr lang="en-US" altLang="en-US" sz="2400" smtClean="0"/>
              <a:t>The practical utility of these normal forms becomes questionable when the constraints on which they are based are </a:t>
            </a:r>
            <a:r>
              <a:rPr lang="en-US" altLang="en-US" sz="2400" i="1" smtClean="0"/>
              <a:t>hard to understand</a:t>
            </a:r>
            <a:r>
              <a:rPr lang="en-US" altLang="en-US" sz="2400" smtClean="0"/>
              <a:t> or to </a:t>
            </a:r>
            <a:r>
              <a:rPr lang="en-US" altLang="en-US" sz="2400" i="1" smtClean="0"/>
              <a:t>detect</a:t>
            </a:r>
          </a:p>
          <a:p>
            <a:pPr eaLnBrk="1" hangingPunct="1">
              <a:lnSpc>
                <a:spcPct val="80000"/>
              </a:lnSpc>
            </a:pPr>
            <a:r>
              <a:rPr lang="en-US" altLang="en-US" sz="2400" smtClean="0"/>
              <a:t>The database designers </a:t>
            </a:r>
            <a:r>
              <a:rPr lang="en-US" altLang="en-US" sz="2400" i="1" smtClean="0"/>
              <a:t>need not</a:t>
            </a:r>
            <a:r>
              <a:rPr lang="en-US" altLang="en-US" sz="2400" smtClean="0"/>
              <a:t> normalize to the highest possible normal form</a:t>
            </a:r>
          </a:p>
          <a:p>
            <a:pPr lvl="1" eaLnBrk="1" hangingPunct="1">
              <a:lnSpc>
                <a:spcPct val="80000"/>
              </a:lnSpc>
            </a:pPr>
            <a:r>
              <a:rPr lang="en-US" altLang="en-US" sz="2200" smtClean="0"/>
              <a:t>(usually up to 3NF and BCNF. 4NF rarely used in practice.)</a:t>
            </a:r>
          </a:p>
          <a:p>
            <a:pPr eaLnBrk="1" hangingPunct="1">
              <a:lnSpc>
                <a:spcPct val="80000"/>
              </a:lnSpc>
            </a:pPr>
            <a:r>
              <a:rPr lang="en-US" altLang="en-US" sz="2400" b="1" smtClean="0"/>
              <a:t>Denormalization</a:t>
            </a:r>
            <a:r>
              <a:rPr lang="en-US" altLang="en-US" sz="2400" smtClean="0"/>
              <a:t>:</a:t>
            </a:r>
          </a:p>
          <a:p>
            <a:pPr lvl="1" eaLnBrk="1" hangingPunct="1">
              <a:lnSpc>
                <a:spcPct val="80000"/>
              </a:lnSpc>
            </a:pPr>
            <a:r>
              <a:rPr lang="en-US" altLang="en-US" sz="2200" smtClean="0"/>
              <a:t>The process of storing the join of higher normal form relations as a base relation—which is in a lower normal form    </a:t>
            </a:r>
          </a:p>
        </p:txBody>
      </p:sp>
    </p:spTree>
    <p:extLst>
      <p:ext uri="{BB962C8B-B14F-4D97-AF65-F5344CB8AC3E}">
        <p14:creationId xmlns:p14="http://schemas.microsoft.com/office/powerpoint/2010/main" val="62691683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normAutofit fontScale="90000"/>
          </a:bodyPr>
          <a:lstStyle/>
          <a:p>
            <a:pPr eaLnBrk="1" hangingPunct="1"/>
            <a:r>
              <a:rPr lang="en-US" altLang="en-US" smtClean="0"/>
              <a:t>3.3	Definitions of Keys and Attributes 	Participating in Keys (1)</a:t>
            </a:r>
          </a:p>
        </p:txBody>
      </p:sp>
      <p:sp>
        <p:nvSpPr>
          <p:cNvPr id="32771" name="Rectangle 7"/>
          <p:cNvSpPr>
            <a:spLocks noGrp="1" noChangeArrowheads="1"/>
          </p:cNvSpPr>
          <p:nvPr>
            <p:ph idx="1"/>
          </p:nvPr>
        </p:nvSpPr>
        <p:spPr/>
        <p:txBody>
          <a:bodyPr/>
          <a:lstStyle/>
          <a:p>
            <a:pPr eaLnBrk="1" hangingPunct="1"/>
            <a:r>
              <a:rPr lang="en-US" altLang="en-US" sz="2800" dirty="0" smtClean="0"/>
              <a:t>A </a:t>
            </a:r>
            <a:r>
              <a:rPr lang="en-US" altLang="en-US" sz="2800" b="1" dirty="0" err="1" smtClean="0"/>
              <a:t>superkey</a:t>
            </a:r>
            <a:r>
              <a:rPr lang="en-US" altLang="en-US" sz="2800" dirty="0" smtClean="0"/>
              <a:t> of a relation schema R = {A1, A2, ...., An} is a set of attributes S </a:t>
            </a:r>
            <a:r>
              <a:rPr lang="en-US" altLang="en-US" sz="2800" i="1" dirty="0" smtClean="0"/>
              <a:t>subset-of</a:t>
            </a:r>
            <a:r>
              <a:rPr lang="en-US" altLang="en-US" sz="2800" dirty="0" smtClean="0"/>
              <a:t> R with the property that no two tuples t1 and t2 in any legal relation state r of R will have t1[S] = t2[S] </a:t>
            </a:r>
          </a:p>
          <a:p>
            <a:pPr eaLnBrk="1" hangingPunct="1"/>
            <a:endParaRPr lang="en-US" altLang="en-US" sz="2800" dirty="0" smtClean="0"/>
          </a:p>
          <a:p>
            <a:pPr eaLnBrk="1" hangingPunct="1"/>
            <a:r>
              <a:rPr lang="en-US" altLang="en-US" sz="2800" dirty="0" smtClean="0"/>
              <a:t>A </a:t>
            </a:r>
            <a:r>
              <a:rPr lang="en-US" altLang="en-US" sz="2800" b="1" dirty="0" smtClean="0"/>
              <a:t>key</a:t>
            </a:r>
            <a:r>
              <a:rPr lang="en-US" altLang="en-US" sz="2800" dirty="0" smtClean="0"/>
              <a:t> K is a </a:t>
            </a:r>
            <a:r>
              <a:rPr lang="en-US" altLang="en-US" sz="2800" b="1" dirty="0" err="1" smtClean="0"/>
              <a:t>superkey</a:t>
            </a:r>
            <a:r>
              <a:rPr lang="en-US" altLang="en-US" sz="2800" dirty="0" smtClean="0"/>
              <a:t> with the </a:t>
            </a:r>
            <a:r>
              <a:rPr lang="en-US" altLang="en-US" sz="2800" i="1" dirty="0" smtClean="0"/>
              <a:t>additional property</a:t>
            </a:r>
            <a:r>
              <a:rPr lang="en-US" altLang="en-US" sz="2800" dirty="0" smtClean="0"/>
              <a:t> that removal of any attribute from K will cause K not to be a </a:t>
            </a:r>
            <a:r>
              <a:rPr lang="en-US" altLang="en-US" sz="2800" dirty="0" err="1" smtClean="0"/>
              <a:t>superkey</a:t>
            </a:r>
            <a:r>
              <a:rPr lang="en-US" altLang="en-US" sz="2800" dirty="0" smtClean="0"/>
              <a:t> any more. </a:t>
            </a:r>
          </a:p>
          <a:p>
            <a:pPr eaLnBrk="1" hangingPunct="1"/>
            <a:endParaRPr lang="en-US" altLang="en-US" sz="2800" dirty="0" smtClean="0"/>
          </a:p>
        </p:txBody>
      </p:sp>
    </p:spTree>
    <p:extLst>
      <p:ext uri="{BB962C8B-B14F-4D97-AF65-F5344CB8AC3E}">
        <p14:creationId xmlns:p14="http://schemas.microsoft.com/office/powerpoint/2010/main" val="252209995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normAutofit fontScale="90000"/>
          </a:bodyPr>
          <a:lstStyle/>
          <a:p>
            <a:pPr eaLnBrk="1" hangingPunct="1"/>
            <a:r>
              <a:rPr lang="en-US" altLang="en-US" smtClean="0"/>
              <a:t>Definitions of Keys and Attributes 	 Participating in Keys (2)</a:t>
            </a:r>
          </a:p>
        </p:txBody>
      </p:sp>
      <p:sp>
        <p:nvSpPr>
          <p:cNvPr id="33795" name="Rectangle 7"/>
          <p:cNvSpPr>
            <a:spLocks noGrp="1" noChangeArrowheads="1"/>
          </p:cNvSpPr>
          <p:nvPr>
            <p:ph idx="1"/>
          </p:nvPr>
        </p:nvSpPr>
        <p:spPr/>
        <p:txBody>
          <a:bodyPr/>
          <a:lstStyle/>
          <a:p>
            <a:pPr eaLnBrk="1" hangingPunct="1"/>
            <a:r>
              <a:rPr lang="en-US" altLang="en-US" sz="2800" smtClean="0"/>
              <a:t>If a relation schema has more than one key, each is called a </a:t>
            </a:r>
            <a:r>
              <a:rPr lang="en-US" altLang="en-US" sz="2800" b="1" smtClean="0"/>
              <a:t>candidate</a:t>
            </a:r>
            <a:r>
              <a:rPr lang="en-US" altLang="en-US" sz="2800" smtClean="0"/>
              <a:t> key.</a:t>
            </a:r>
          </a:p>
          <a:p>
            <a:pPr lvl="1" eaLnBrk="1" hangingPunct="1"/>
            <a:r>
              <a:rPr lang="en-US" altLang="en-US" sz="2400" smtClean="0"/>
              <a:t>One of the candidate keys is </a:t>
            </a:r>
            <a:r>
              <a:rPr lang="en-US" altLang="en-US" sz="2400" i="1" smtClean="0"/>
              <a:t>arbitrarily</a:t>
            </a:r>
            <a:r>
              <a:rPr lang="en-US" altLang="en-US" sz="2400" smtClean="0"/>
              <a:t> designated to be the </a:t>
            </a:r>
            <a:r>
              <a:rPr lang="en-US" altLang="en-US" sz="2400" b="1" smtClean="0"/>
              <a:t>primary key</a:t>
            </a:r>
            <a:r>
              <a:rPr lang="en-US" altLang="en-US" sz="2400" smtClean="0"/>
              <a:t>, and the others are called </a:t>
            </a:r>
            <a:r>
              <a:rPr lang="en-US" altLang="en-US" sz="2400" b="1" smtClean="0"/>
              <a:t>secondary keys</a:t>
            </a:r>
            <a:r>
              <a:rPr lang="en-US" altLang="en-US" sz="2400" smtClean="0"/>
              <a:t>.</a:t>
            </a:r>
          </a:p>
          <a:p>
            <a:pPr eaLnBrk="1" hangingPunct="1"/>
            <a:r>
              <a:rPr lang="en-US" altLang="en-US" sz="2800" smtClean="0"/>
              <a:t>A </a:t>
            </a:r>
            <a:r>
              <a:rPr lang="en-US" altLang="en-US" sz="2800" b="1" smtClean="0"/>
              <a:t>Prime attribute</a:t>
            </a:r>
            <a:r>
              <a:rPr lang="en-US" altLang="en-US" sz="2800" smtClean="0"/>
              <a:t> must be a member of </a:t>
            </a:r>
            <a:r>
              <a:rPr lang="en-US" altLang="en-US" sz="2800" i="1" smtClean="0"/>
              <a:t>some</a:t>
            </a:r>
            <a:r>
              <a:rPr lang="en-US" altLang="en-US" sz="2800" smtClean="0"/>
              <a:t> candidate key</a:t>
            </a:r>
          </a:p>
          <a:p>
            <a:pPr eaLnBrk="1" hangingPunct="1"/>
            <a:r>
              <a:rPr lang="en-US" altLang="en-US" sz="2800" smtClean="0"/>
              <a:t>A </a:t>
            </a:r>
            <a:r>
              <a:rPr lang="en-US" altLang="en-US" sz="2800" b="1" smtClean="0"/>
              <a:t>Nonprime attribute</a:t>
            </a:r>
            <a:r>
              <a:rPr lang="en-US" altLang="en-US" sz="2800" smtClean="0"/>
              <a:t> is not a prime attribute—that is, it is not a member of any candidate key. </a:t>
            </a:r>
          </a:p>
        </p:txBody>
      </p:sp>
    </p:spTree>
    <p:extLst>
      <p:ext uri="{BB962C8B-B14F-4D97-AF65-F5344CB8AC3E}">
        <p14:creationId xmlns:p14="http://schemas.microsoft.com/office/powerpoint/2010/main" val="19765573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pPr eaLnBrk="1" hangingPunct="1"/>
            <a:r>
              <a:rPr lang="en-US" altLang="en-US" smtClean="0"/>
              <a:t>3.4 First Normal Form </a:t>
            </a:r>
          </a:p>
        </p:txBody>
      </p:sp>
      <p:sp>
        <p:nvSpPr>
          <p:cNvPr id="34819" name="Rectangle 7"/>
          <p:cNvSpPr>
            <a:spLocks noGrp="1" noChangeArrowheads="1"/>
          </p:cNvSpPr>
          <p:nvPr>
            <p:ph idx="1"/>
          </p:nvPr>
        </p:nvSpPr>
        <p:spPr/>
        <p:txBody>
          <a:bodyPr/>
          <a:lstStyle/>
          <a:p>
            <a:pPr eaLnBrk="1" hangingPunct="1"/>
            <a:r>
              <a:rPr lang="en-US" altLang="en-US" sz="2800" dirty="0" smtClean="0"/>
              <a:t>Disallows</a:t>
            </a:r>
          </a:p>
          <a:p>
            <a:pPr lvl="1" eaLnBrk="1" hangingPunct="1"/>
            <a:r>
              <a:rPr lang="en-US" altLang="en-US" sz="2400" dirty="0" smtClean="0"/>
              <a:t>composite attributes</a:t>
            </a:r>
          </a:p>
          <a:p>
            <a:pPr lvl="1" eaLnBrk="1" hangingPunct="1"/>
            <a:r>
              <a:rPr lang="en-US" altLang="en-US" sz="2400" dirty="0" smtClean="0"/>
              <a:t>multivalued attributes</a:t>
            </a:r>
          </a:p>
          <a:p>
            <a:pPr lvl="1" eaLnBrk="1" hangingPunct="1"/>
            <a:r>
              <a:rPr lang="en-US" altLang="en-US" sz="2400" b="1" dirty="0" smtClean="0"/>
              <a:t>nested relations</a:t>
            </a:r>
            <a:r>
              <a:rPr lang="en-US" altLang="en-US" sz="2400" dirty="0" smtClean="0"/>
              <a:t>; attributes whose values for an </a:t>
            </a:r>
            <a:r>
              <a:rPr lang="en-US" altLang="en-US" sz="2400" i="1" dirty="0" smtClean="0"/>
              <a:t>individual tuple</a:t>
            </a:r>
            <a:r>
              <a:rPr lang="en-US" altLang="en-US" sz="2400" dirty="0" smtClean="0"/>
              <a:t> are non-atomic</a:t>
            </a:r>
          </a:p>
          <a:p>
            <a:pPr eaLnBrk="1" hangingPunct="1"/>
            <a:r>
              <a:rPr lang="en-US" altLang="en-US" sz="2800" dirty="0" smtClean="0"/>
              <a:t>Considered to be part of the definition of a relation </a:t>
            </a:r>
          </a:p>
          <a:p>
            <a:pPr eaLnBrk="1" hangingPunct="1"/>
            <a:r>
              <a:rPr lang="en-US" altLang="en-US" sz="2800" dirty="0" smtClean="0"/>
              <a:t>Most RDBMSs allow only those relations to be defined that are in First Normal Form</a:t>
            </a:r>
          </a:p>
        </p:txBody>
      </p:sp>
    </p:spTree>
    <p:extLst>
      <p:ext uri="{BB962C8B-B14F-4D97-AF65-F5344CB8AC3E}">
        <p14:creationId xmlns:p14="http://schemas.microsoft.com/office/powerpoint/2010/main" val="35511600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title"/>
          </p:nvPr>
        </p:nvSpPr>
        <p:spPr>
          <a:xfrm>
            <a:off x="228600" y="-53975"/>
            <a:ext cx="7796213" cy="992188"/>
          </a:xfrm>
        </p:spPr>
        <p:txBody>
          <a:bodyPr>
            <a:normAutofit/>
          </a:bodyPr>
          <a:lstStyle/>
          <a:p>
            <a:pPr eaLnBrk="1" hangingPunct="1"/>
            <a:r>
              <a:rPr lang="en-US" altLang="en-US" dirty="0" smtClean="0"/>
              <a:t>Normalization into 1NF</a:t>
            </a:r>
          </a:p>
        </p:txBody>
      </p:sp>
      <p:sp>
        <p:nvSpPr>
          <p:cNvPr id="76804" name="Rectangle 4"/>
          <p:cNvSpPr>
            <a:spLocks noChangeArrowheads="1"/>
          </p:cNvSpPr>
          <p:nvPr/>
        </p:nvSpPr>
        <p:spPr bwMode="auto">
          <a:xfrm>
            <a:off x="1828800" y="952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35844" name="Picture 6" descr="fig14_0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166813"/>
            <a:ext cx="50673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6172200" y="1319213"/>
            <a:ext cx="205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a:latin typeface="Verdana" charset="0"/>
              </a:rPr>
              <a:t>Figure 14.9</a:t>
            </a:r>
            <a:r>
              <a:rPr lang="en-US" altLang="en-US" sz="1000" i="0" kern="0" dirty="0">
                <a:latin typeface="Verdana" charset="0"/>
              </a:rPr>
              <a:t>   </a:t>
            </a:r>
            <a:endParaRPr lang="en-US" altLang="en-US" sz="1000" i="0" kern="0" dirty="0" smtClean="0">
              <a:latin typeface="Verdana" charset="0"/>
            </a:endParaRPr>
          </a:p>
          <a:p>
            <a:pPr algn="r">
              <a:defRPr/>
            </a:pPr>
            <a:r>
              <a:rPr lang="en-US" altLang="en-US" sz="1000" i="0" kern="0" dirty="0" smtClean="0">
                <a:latin typeface="Verdana" charset="0"/>
              </a:rPr>
              <a:t>Normalization </a:t>
            </a:r>
            <a:r>
              <a:rPr lang="en-US" altLang="en-US" sz="1000" i="0" kern="0" dirty="0">
                <a:latin typeface="Verdana" charset="0"/>
              </a:rPr>
              <a:t>into 1NF. (a) A relation schema that is not in 1NF. (b) Sample state of relation DEPARTMENT. (c) 1NF version of the same relation with redundancy.</a:t>
            </a:r>
          </a:p>
        </p:txBody>
      </p:sp>
    </p:spTree>
    <p:extLst>
      <p:ext uri="{BB962C8B-B14F-4D97-AF65-F5344CB8AC3E}">
        <p14:creationId xmlns:p14="http://schemas.microsoft.com/office/powerpoint/2010/main" val="82872657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
          <p:cNvSpPr>
            <a:spLocks noGrp="1" noChangeArrowheads="1"/>
          </p:cNvSpPr>
          <p:nvPr>
            <p:ph type="title"/>
          </p:nvPr>
        </p:nvSpPr>
        <p:spPr>
          <a:xfrm>
            <a:off x="228600" y="71438"/>
            <a:ext cx="7796213" cy="992187"/>
          </a:xfrm>
        </p:spPr>
        <p:txBody>
          <a:bodyPr>
            <a:normAutofit fontScale="90000"/>
          </a:bodyPr>
          <a:lstStyle/>
          <a:p>
            <a:pPr eaLnBrk="1" hangingPunct="1"/>
            <a:r>
              <a:rPr lang="en-US" altLang="en-US" dirty="0" smtClean="0"/>
              <a:t>Normalizing nested relations into 1NF</a:t>
            </a:r>
          </a:p>
        </p:txBody>
      </p:sp>
      <p:sp>
        <p:nvSpPr>
          <p:cNvPr id="78852" name="Rectangle 4"/>
          <p:cNvSpPr>
            <a:spLocks noChangeArrowheads="1"/>
          </p:cNvSpPr>
          <p:nvPr/>
        </p:nvSpPr>
        <p:spPr bwMode="auto">
          <a:xfrm>
            <a:off x="1828800" y="107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36868" name="Picture 6" descr="fig14_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7100" y="1292225"/>
            <a:ext cx="3721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3200400" y="5254625"/>
            <a:ext cx="5562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a:latin typeface="Verdana" charset="0"/>
              </a:rPr>
              <a:t>Figure 14.10</a:t>
            </a:r>
            <a:r>
              <a:rPr lang="en-US" altLang="en-US" sz="1000" i="0" kern="0" dirty="0">
                <a:latin typeface="Verdana" charset="0"/>
              </a:rPr>
              <a:t>  </a:t>
            </a:r>
            <a:endParaRPr lang="en-US" altLang="en-US" sz="1000" i="0" kern="0" dirty="0" smtClean="0">
              <a:latin typeface="Verdana" charset="0"/>
            </a:endParaRPr>
          </a:p>
          <a:p>
            <a:pPr algn="r">
              <a:defRPr/>
            </a:pPr>
            <a:r>
              <a:rPr lang="en-US" altLang="en-US" sz="1000" i="0" kern="0" dirty="0" smtClean="0">
                <a:latin typeface="Verdana" charset="0"/>
              </a:rPr>
              <a:t>Normalizing </a:t>
            </a:r>
            <a:r>
              <a:rPr lang="en-US" altLang="en-US" sz="1000" i="0" kern="0" dirty="0">
                <a:latin typeface="Verdana" charset="0"/>
              </a:rPr>
              <a:t>nested relations into 1NF. (a) Schema of the EMP_PROJ relation with a </a:t>
            </a:r>
            <a:r>
              <a:rPr lang="en-US" altLang="en-US" sz="1000" kern="0" dirty="0">
                <a:latin typeface="Verdana" charset="0"/>
              </a:rPr>
              <a:t>nested relation </a:t>
            </a:r>
            <a:r>
              <a:rPr lang="en-US" altLang="en-US" sz="1000" i="0" kern="0" dirty="0">
                <a:latin typeface="Verdana" charset="0"/>
              </a:rPr>
              <a:t>attribute PROJS. (b) Sample extension of the EMP_PROJ relation showing nested relations within each tuple. (c) Decomposition of EMP_PROJ into relations EMP_PROJ1 and EMP_PROJ2 by propagating the primary key.</a:t>
            </a:r>
          </a:p>
        </p:txBody>
      </p:sp>
    </p:spTree>
    <p:extLst>
      <p:ext uri="{BB962C8B-B14F-4D97-AF65-F5344CB8AC3E}">
        <p14:creationId xmlns:p14="http://schemas.microsoft.com/office/powerpoint/2010/main" val="33988629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p:txBody>
          <a:bodyPr/>
          <a:lstStyle/>
          <a:p>
            <a:pPr eaLnBrk="1" hangingPunct="1"/>
            <a:r>
              <a:rPr lang="en-US" altLang="en-US" smtClean="0"/>
              <a:t>3.5 Second Normal Form (1) </a:t>
            </a:r>
          </a:p>
        </p:txBody>
      </p:sp>
      <p:sp>
        <p:nvSpPr>
          <p:cNvPr id="37891" name="Rectangle 7"/>
          <p:cNvSpPr>
            <a:spLocks noGrp="1" noChangeArrowheads="1"/>
          </p:cNvSpPr>
          <p:nvPr>
            <p:ph idx="1"/>
          </p:nvPr>
        </p:nvSpPr>
        <p:spPr/>
        <p:txBody>
          <a:bodyPr/>
          <a:lstStyle/>
          <a:p>
            <a:pPr eaLnBrk="1" hangingPunct="1">
              <a:lnSpc>
                <a:spcPct val="90000"/>
              </a:lnSpc>
            </a:pPr>
            <a:r>
              <a:rPr lang="en-US" altLang="en-US" sz="2400" smtClean="0"/>
              <a:t>Uses the concepts of </a:t>
            </a:r>
            <a:r>
              <a:rPr lang="en-US" altLang="en-US" sz="2400" b="1" smtClean="0"/>
              <a:t>FDs, primary key</a:t>
            </a:r>
          </a:p>
          <a:p>
            <a:pPr eaLnBrk="1" hangingPunct="1">
              <a:lnSpc>
                <a:spcPct val="90000"/>
              </a:lnSpc>
            </a:pPr>
            <a:r>
              <a:rPr lang="en-US" altLang="en-US" sz="2400" smtClean="0"/>
              <a:t>Definitions</a:t>
            </a:r>
          </a:p>
          <a:p>
            <a:pPr lvl="1" eaLnBrk="1" hangingPunct="1">
              <a:lnSpc>
                <a:spcPct val="90000"/>
              </a:lnSpc>
            </a:pPr>
            <a:r>
              <a:rPr lang="en-US" altLang="en-US" sz="2200" b="1" smtClean="0"/>
              <a:t>Prime attribute:</a:t>
            </a:r>
            <a:r>
              <a:rPr lang="en-US" altLang="en-US" sz="2200" smtClean="0"/>
              <a:t> An attribute that is member of the primary key K</a:t>
            </a:r>
          </a:p>
          <a:p>
            <a:pPr lvl="1" eaLnBrk="1" hangingPunct="1">
              <a:lnSpc>
                <a:spcPct val="90000"/>
              </a:lnSpc>
            </a:pPr>
            <a:r>
              <a:rPr lang="en-US" altLang="en-US" sz="2200" b="1" smtClean="0"/>
              <a:t>Full functional dependency:</a:t>
            </a:r>
            <a:r>
              <a:rPr lang="en-US" altLang="en-US" sz="2200" smtClean="0"/>
              <a:t> a FD  Y -&gt; Z where removal of any attribute from Y means the FD does not hold any more</a:t>
            </a:r>
          </a:p>
          <a:p>
            <a:pPr eaLnBrk="1" hangingPunct="1">
              <a:lnSpc>
                <a:spcPct val="90000"/>
              </a:lnSpc>
            </a:pPr>
            <a:r>
              <a:rPr lang="en-US" altLang="en-US" sz="2400" smtClean="0"/>
              <a:t>Examples:</a:t>
            </a:r>
          </a:p>
          <a:p>
            <a:pPr lvl="1" eaLnBrk="1" hangingPunct="1">
              <a:lnSpc>
                <a:spcPct val="90000"/>
              </a:lnSpc>
            </a:pPr>
            <a:r>
              <a:rPr lang="en-US" altLang="en-US" sz="2200" smtClean="0"/>
              <a:t>{SSN, PNUMBER} -&gt; HOURS is a full FD since neither SSN -&gt; HOURS nor PNUMBER -&gt; HOURS hold </a:t>
            </a:r>
          </a:p>
          <a:p>
            <a:pPr lvl="1" eaLnBrk="1" hangingPunct="1">
              <a:lnSpc>
                <a:spcPct val="90000"/>
              </a:lnSpc>
            </a:pPr>
            <a:r>
              <a:rPr lang="en-US" altLang="en-US" sz="2200" smtClean="0"/>
              <a:t>{SSN, PNUMBER} -&gt; ENAME is not  a full FD (it is called a partial dependency ) since SSN -&gt; ENAME also holds </a:t>
            </a:r>
          </a:p>
        </p:txBody>
      </p:sp>
    </p:spTree>
    <p:extLst>
      <p:ext uri="{BB962C8B-B14F-4D97-AF65-F5344CB8AC3E}">
        <p14:creationId xmlns:p14="http://schemas.microsoft.com/office/powerpoint/2010/main" val="324339109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pPr eaLnBrk="1" hangingPunct="1"/>
            <a:r>
              <a:rPr lang="en-US" altLang="en-US" smtClean="0"/>
              <a:t>Second Normal Form (2)</a:t>
            </a:r>
          </a:p>
        </p:txBody>
      </p:sp>
      <p:sp>
        <p:nvSpPr>
          <p:cNvPr id="38915" name="Rectangle 7"/>
          <p:cNvSpPr>
            <a:spLocks noGrp="1" noChangeArrowheads="1"/>
          </p:cNvSpPr>
          <p:nvPr>
            <p:ph idx="1"/>
          </p:nvPr>
        </p:nvSpPr>
        <p:spPr/>
        <p:txBody>
          <a:bodyPr/>
          <a:lstStyle/>
          <a:p>
            <a:pPr eaLnBrk="1" hangingPunct="1"/>
            <a:r>
              <a:rPr lang="en-US" altLang="en-US" smtClean="0"/>
              <a:t>A relation schema R is in </a:t>
            </a:r>
            <a:r>
              <a:rPr lang="en-US" altLang="en-US" b="1" smtClean="0"/>
              <a:t>second normal form (2NF)</a:t>
            </a:r>
            <a:r>
              <a:rPr lang="en-US" altLang="en-US" smtClean="0"/>
              <a:t> if every non-prime attribute A in R is fully functionally dependent on the primary key</a:t>
            </a:r>
          </a:p>
          <a:p>
            <a:pPr eaLnBrk="1" hangingPunct="1"/>
            <a:endParaRPr lang="en-US" altLang="en-US" smtClean="0"/>
          </a:p>
          <a:p>
            <a:pPr eaLnBrk="1" hangingPunct="1"/>
            <a:r>
              <a:rPr lang="en-US" altLang="en-US" smtClean="0"/>
              <a:t>R can be decomposed into 2NF relations via the process of 2NF normalization or “second normalization”</a:t>
            </a:r>
          </a:p>
        </p:txBody>
      </p:sp>
    </p:spTree>
    <p:extLst>
      <p:ext uri="{BB962C8B-B14F-4D97-AF65-F5344CB8AC3E}">
        <p14:creationId xmlns:p14="http://schemas.microsoft.com/office/powerpoint/2010/main" val="418899694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title"/>
          </p:nvPr>
        </p:nvSpPr>
        <p:spPr/>
        <p:txBody>
          <a:bodyPr>
            <a:normAutofit/>
          </a:bodyPr>
          <a:lstStyle/>
          <a:p>
            <a:pPr eaLnBrk="1" hangingPunct="1"/>
            <a:r>
              <a:rPr lang="en-US" altLang="en-US" dirty="0" smtClean="0"/>
              <a:t>Normalizing into 2NF and 3NF</a:t>
            </a:r>
          </a:p>
        </p:txBody>
      </p:sp>
      <p:sp>
        <p:nvSpPr>
          <p:cNvPr id="84996"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39940" name="Picture 8" descr="fig14_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04963"/>
            <a:ext cx="5126038"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6096000" y="1676400"/>
            <a:ext cx="2209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smtClean="0">
                <a:latin typeface="Verdana" charset="0"/>
              </a:rPr>
              <a:t>Figure 14.11</a:t>
            </a:r>
            <a:r>
              <a:rPr lang="en-US" altLang="en-US" sz="1000" i="0" kern="0" dirty="0" smtClean="0">
                <a:latin typeface="Verdana" charset="0"/>
              </a:rPr>
              <a:t>  </a:t>
            </a:r>
          </a:p>
          <a:p>
            <a:pPr algn="r">
              <a:defRPr/>
            </a:pPr>
            <a:r>
              <a:rPr lang="en-US" altLang="en-US" sz="1000" i="0" kern="0" dirty="0" smtClean="0">
                <a:latin typeface="Verdana" charset="0"/>
              </a:rPr>
              <a:t> Normalizing into 2NF and 3NF. (a) Normalizing EMP_PROJ into 2NF relations. (b) Normalizing EMP_DEPT into 3NF relations.</a:t>
            </a:r>
            <a:endParaRPr lang="en-US" altLang="en-US" sz="1000" i="0" kern="0" dirty="0">
              <a:latin typeface="Verdana" charset="0"/>
            </a:endParaRPr>
          </a:p>
        </p:txBody>
      </p:sp>
    </p:spTree>
    <p:extLst>
      <p:ext uri="{BB962C8B-B14F-4D97-AF65-F5344CB8AC3E}">
        <p14:creationId xmlns:p14="http://schemas.microsoft.com/office/powerpoint/2010/main" val="176530637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9"/>
          <p:cNvSpPr>
            <a:spLocks noGrp="1" noChangeArrowheads="1"/>
          </p:cNvSpPr>
          <p:nvPr>
            <p:ph type="title"/>
          </p:nvPr>
        </p:nvSpPr>
        <p:spPr>
          <a:xfrm>
            <a:off x="228600" y="46038"/>
            <a:ext cx="7796213" cy="992187"/>
          </a:xfrm>
        </p:spPr>
        <p:txBody>
          <a:bodyPr>
            <a:normAutofit fontScale="90000"/>
          </a:bodyPr>
          <a:lstStyle/>
          <a:p>
            <a:pPr eaLnBrk="1" hangingPunct="1"/>
            <a:r>
              <a:rPr lang="en-US" altLang="en-US" dirty="0" smtClean="0"/>
              <a:t>Normalization into 2NF and 3NF</a:t>
            </a:r>
          </a:p>
        </p:txBody>
      </p:sp>
      <p:sp>
        <p:nvSpPr>
          <p:cNvPr id="87044" name="Rectangle 4"/>
          <p:cNvSpPr>
            <a:spLocks noChangeArrowheads="1"/>
          </p:cNvSpPr>
          <p:nvPr/>
        </p:nvSpPr>
        <p:spPr bwMode="auto">
          <a:xfrm>
            <a:off x="1828800" y="1052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40964" name="Title 2"/>
          <p:cNvSpPr txBox="1">
            <a:spLocks/>
          </p:cNvSpPr>
          <p:nvPr/>
        </p:nvSpPr>
        <p:spPr bwMode="auto">
          <a:xfrm>
            <a:off x="838200" y="2287588"/>
            <a:ext cx="175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000" b="1" i="0">
                <a:solidFill>
                  <a:srgbClr val="000000"/>
                </a:solidFill>
                <a:latin typeface="Verdana" panose="020B0604030504040204" pitchFamily="34" charset="0"/>
              </a:rPr>
              <a:t>Figure 14.12</a:t>
            </a:r>
            <a:r>
              <a:rPr lang="en-US" altLang="en-US" sz="1000" i="0">
                <a:solidFill>
                  <a:srgbClr val="000000"/>
                </a:solidFill>
                <a:latin typeface="Verdana" panose="020B0604030504040204" pitchFamily="34" charset="0"/>
              </a:rPr>
              <a:t>   Normalization into 2NF and 3NF. (a) The LOTS relation with its functional dependencies FD1 through FD4. </a:t>
            </a:r>
          </a:p>
          <a:p>
            <a:pPr>
              <a:spcBef>
                <a:spcPct val="0"/>
              </a:spcBef>
              <a:buClrTx/>
              <a:buSzTx/>
              <a:buFontTx/>
              <a:buNone/>
            </a:pPr>
            <a:r>
              <a:rPr lang="en-US" altLang="en-US" sz="1000" i="0">
                <a:solidFill>
                  <a:srgbClr val="000000"/>
                </a:solidFill>
                <a:latin typeface="Verdana" panose="020B0604030504040204" pitchFamily="34" charset="0"/>
              </a:rPr>
              <a:t>(b) Decomposing into the 2NF relations LOTS1 and LOTS2. </a:t>
            </a:r>
            <a:r>
              <a:rPr lang="de-DE" altLang="en-US" sz="1000" i="0">
                <a:solidFill>
                  <a:srgbClr val="000000"/>
                </a:solidFill>
                <a:latin typeface="Verdana" panose="020B0604030504040204" pitchFamily="34" charset="0"/>
              </a:rPr>
              <a:t>(c) </a:t>
            </a:r>
            <a:r>
              <a:rPr lang="en-US" altLang="en-US" sz="1000" i="0">
                <a:solidFill>
                  <a:srgbClr val="000000"/>
                </a:solidFill>
                <a:latin typeface="Verdana" panose="020B0604030504040204" pitchFamily="34" charset="0"/>
              </a:rPr>
              <a:t>Decomposing LOTS1 into the 3NF relations LOTS1A and LOTS1B. (d) Progressive normalization of LOTS into a 3NF design.</a:t>
            </a:r>
          </a:p>
          <a:p>
            <a:pPr>
              <a:spcBef>
                <a:spcPct val="0"/>
              </a:spcBef>
              <a:buClrTx/>
              <a:buSzTx/>
              <a:buFontTx/>
              <a:buNone/>
            </a:pPr>
            <a:endParaRPr lang="en-US" altLang="en-US" sz="1000" i="0">
              <a:solidFill>
                <a:srgbClr val="000000"/>
              </a:solidFill>
              <a:latin typeface="Verdana" panose="020B0604030504040204" pitchFamily="34" charset="0"/>
            </a:endParaRPr>
          </a:p>
          <a:p>
            <a:pPr>
              <a:spcBef>
                <a:spcPct val="0"/>
              </a:spcBef>
              <a:buClrTx/>
              <a:buSzTx/>
              <a:buFontTx/>
              <a:buNone/>
            </a:pPr>
            <a:r>
              <a:rPr lang="en-US" altLang="en-US" sz="1000" i="0">
                <a:solidFill>
                  <a:srgbClr val="000000"/>
                </a:solidFill>
                <a:latin typeface="Verdana" panose="020B0604030504040204" pitchFamily="34" charset="0"/>
              </a:rPr>
              <a:t> </a:t>
            </a:r>
          </a:p>
        </p:txBody>
      </p:sp>
      <p:pic>
        <p:nvPicPr>
          <p:cNvPr id="40965" name="Picture 3" descr="fig14_12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11263"/>
            <a:ext cx="374332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12" descr="fig14_1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786063"/>
            <a:ext cx="46482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6" descr="fig14_12c.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933825"/>
            <a:ext cx="43656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20" descr="fig14_12d.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924425"/>
            <a:ext cx="35290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61240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p:txBody>
          <a:bodyPr/>
          <a:lstStyle/>
          <a:p>
            <a:pPr eaLnBrk="1" hangingPunct="1"/>
            <a:r>
              <a:rPr lang="en-US" altLang="en-US" dirty="0" smtClean="0"/>
              <a:t>lecture Outline</a:t>
            </a:r>
          </a:p>
        </p:txBody>
      </p:sp>
      <p:sp>
        <p:nvSpPr>
          <p:cNvPr id="5123" name="Content Placeholder 5"/>
          <p:cNvSpPr>
            <a:spLocks noGrp="1"/>
          </p:cNvSpPr>
          <p:nvPr>
            <p:ph idx="1"/>
          </p:nvPr>
        </p:nvSpPr>
        <p:spPr/>
        <p:txBody>
          <a:bodyPr/>
          <a:lstStyle/>
          <a:p>
            <a:pPr eaLnBrk="1" hangingPunct="1">
              <a:lnSpc>
                <a:spcPct val="90000"/>
              </a:lnSpc>
            </a:pPr>
            <a:r>
              <a:rPr lang="en-US" altLang="en-US" sz="2400" smtClean="0">
                <a:solidFill>
                  <a:srgbClr val="333399"/>
                </a:solidFill>
              </a:rPr>
              <a:t>3 Normal Forms Based on Primary Keys</a:t>
            </a:r>
          </a:p>
          <a:p>
            <a:pPr lvl="1" eaLnBrk="1" hangingPunct="1">
              <a:lnSpc>
                <a:spcPct val="90000"/>
              </a:lnSpc>
              <a:buClr>
                <a:srgbClr val="333399"/>
              </a:buClr>
            </a:pPr>
            <a:r>
              <a:rPr lang="en-US" altLang="en-US" sz="2200" smtClean="0"/>
              <a:t>3.1 Normalization of Relations </a:t>
            </a:r>
          </a:p>
          <a:p>
            <a:pPr lvl="1" eaLnBrk="1" hangingPunct="1">
              <a:lnSpc>
                <a:spcPct val="90000"/>
              </a:lnSpc>
              <a:buClr>
                <a:srgbClr val="333399"/>
              </a:buClr>
            </a:pPr>
            <a:r>
              <a:rPr lang="en-US" altLang="en-US" sz="2200" smtClean="0"/>
              <a:t>3.2 Practical Use of Normal Forms </a:t>
            </a:r>
          </a:p>
          <a:p>
            <a:pPr lvl="1" eaLnBrk="1" hangingPunct="1">
              <a:lnSpc>
                <a:spcPct val="90000"/>
              </a:lnSpc>
              <a:buClr>
                <a:srgbClr val="333399"/>
              </a:buClr>
            </a:pPr>
            <a:r>
              <a:rPr lang="en-US" altLang="en-US" sz="2200" smtClean="0"/>
              <a:t>3.3 Definitions of Keys and Attributes Participating in Keys </a:t>
            </a:r>
          </a:p>
          <a:p>
            <a:pPr lvl="1" eaLnBrk="1" hangingPunct="1">
              <a:lnSpc>
                <a:spcPct val="90000"/>
              </a:lnSpc>
              <a:buClr>
                <a:srgbClr val="333399"/>
              </a:buClr>
            </a:pPr>
            <a:r>
              <a:rPr lang="en-US" altLang="en-US" sz="2200" smtClean="0"/>
              <a:t>3.4 First Normal Form</a:t>
            </a:r>
          </a:p>
          <a:p>
            <a:pPr lvl="1" eaLnBrk="1" hangingPunct="1">
              <a:lnSpc>
                <a:spcPct val="90000"/>
              </a:lnSpc>
              <a:buClr>
                <a:srgbClr val="333399"/>
              </a:buClr>
            </a:pPr>
            <a:r>
              <a:rPr lang="en-US" altLang="en-US" sz="2200" smtClean="0"/>
              <a:t>3.5 Second Normal Form</a:t>
            </a:r>
          </a:p>
          <a:p>
            <a:pPr lvl="1" eaLnBrk="1" hangingPunct="1">
              <a:lnSpc>
                <a:spcPct val="90000"/>
              </a:lnSpc>
              <a:buClr>
                <a:srgbClr val="333399"/>
              </a:buClr>
            </a:pPr>
            <a:r>
              <a:rPr lang="en-US" altLang="en-US" sz="2200" smtClean="0"/>
              <a:t>3.6 Third Normal Form</a:t>
            </a:r>
          </a:p>
          <a:p>
            <a:pPr lvl="1" eaLnBrk="1" hangingPunct="1">
              <a:lnSpc>
                <a:spcPct val="90000"/>
              </a:lnSpc>
              <a:buClr>
                <a:srgbClr val="333399"/>
              </a:buClr>
            </a:pPr>
            <a:endParaRPr lang="en-US" altLang="en-US" sz="2200" smtClean="0"/>
          </a:p>
          <a:p>
            <a:pPr eaLnBrk="1" hangingPunct="1">
              <a:lnSpc>
                <a:spcPct val="90000"/>
              </a:lnSpc>
            </a:pPr>
            <a:r>
              <a:rPr lang="en-US" altLang="en-US" sz="2400" smtClean="0">
                <a:solidFill>
                  <a:srgbClr val="333399"/>
                </a:solidFill>
              </a:rPr>
              <a:t>4 General Normal Form Definitions for 2NF and 3NF (For Multiple Candidate Keys)</a:t>
            </a:r>
          </a:p>
          <a:p>
            <a:pPr eaLnBrk="1" hangingPunct="1">
              <a:lnSpc>
                <a:spcPct val="90000"/>
              </a:lnSpc>
            </a:pPr>
            <a:endParaRPr lang="en-US" altLang="en-US" sz="2400" smtClean="0">
              <a:solidFill>
                <a:srgbClr val="333399"/>
              </a:solidFill>
            </a:endParaRPr>
          </a:p>
          <a:p>
            <a:pPr eaLnBrk="1" hangingPunct="1">
              <a:lnSpc>
                <a:spcPct val="90000"/>
              </a:lnSpc>
            </a:pPr>
            <a:r>
              <a:rPr lang="en-US" altLang="en-US" sz="2400" smtClean="0">
                <a:solidFill>
                  <a:srgbClr val="333399"/>
                </a:solidFill>
              </a:rPr>
              <a:t>5 BCNF (Boyce-Codd Normal Form)</a:t>
            </a:r>
          </a:p>
          <a:p>
            <a:pPr lvl="1" eaLnBrk="1" hangingPunct="1">
              <a:lnSpc>
                <a:spcPct val="90000"/>
              </a:lnSpc>
              <a:buClr>
                <a:srgbClr val="333399"/>
              </a:buClr>
            </a:pPr>
            <a:endParaRPr lang="en-US" altLang="en-US" sz="2200" smtClean="0"/>
          </a:p>
        </p:txBody>
      </p:sp>
    </p:spTree>
    <p:extLst>
      <p:ext uri="{BB962C8B-B14F-4D97-AF65-F5344CB8AC3E}">
        <p14:creationId xmlns:p14="http://schemas.microsoft.com/office/powerpoint/2010/main" val="353241038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title"/>
          </p:nvPr>
        </p:nvSpPr>
        <p:spPr/>
        <p:txBody>
          <a:bodyPr/>
          <a:lstStyle/>
          <a:p>
            <a:pPr eaLnBrk="1" hangingPunct="1"/>
            <a:r>
              <a:rPr lang="en-US" altLang="en-US" smtClean="0"/>
              <a:t>3.6 Third Normal Form (1)</a:t>
            </a:r>
          </a:p>
        </p:txBody>
      </p:sp>
      <p:sp>
        <p:nvSpPr>
          <p:cNvPr id="41987" name="Rectangle 7"/>
          <p:cNvSpPr>
            <a:spLocks noGrp="1" noChangeArrowheads="1"/>
          </p:cNvSpPr>
          <p:nvPr>
            <p:ph idx="1"/>
          </p:nvPr>
        </p:nvSpPr>
        <p:spPr/>
        <p:txBody>
          <a:bodyPr/>
          <a:lstStyle/>
          <a:p>
            <a:pPr eaLnBrk="1" hangingPunct="1">
              <a:lnSpc>
                <a:spcPct val="90000"/>
              </a:lnSpc>
            </a:pPr>
            <a:r>
              <a:rPr lang="en-US" altLang="en-US" smtClean="0"/>
              <a:t>Definition:</a:t>
            </a:r>
          </a:p>
          <a:p>
            <a:pPr lvl="1" eaLnBrk="1" hangingPunct="1">
              <a:lnSpc>
                <a:spcPct val="90000"/>
              </a:lnSpc>
            </a:pPr>
            <a:r>
              <a:rPr lang="en-US" altLang="en-US" b="1" smtClean="0"/>
              <a:t>Transitive functional dependency:</a:t>
            </a:r>
            <a:r>
              <a:rPr lang="en-US" altLang="en-US" smtClean="0"/>
              <a:t> a FD  X -&gt; Z that can be derived from two FDs   X -&gt; Y and Y -&gt; Z </a:t>
            </a:r>
          </a:p>
          <a:p>
            <a:pPr eaLnBrk="1" hangingPunct="1">
              <a:lnSpc>
                <a:spcPct val="90000"/>
              </a:lnSpc>
            </a:pPr>
            <a:r>
              <a:rPr lang="en-US" altLang="en-US" smtClean="0"/>
              <a:t>Examples:</a:t>
            </a:r>
          </a:p>
          <a:p>
            <a:pPr lvl="1" eaLnBrk="1" hangingPunct="1">
              <a:lnSpc>
                <a:spcPct val="90000"/>
              </a:lnSpc>
            </a:pPr>
            <a:r>
              <a:rPr lang="en-US" altLang="en-US" smtClean="0"/>
              <a:t>SSN -&gt; DMGRSSN is a </a:t>
            </a:r>
            <a:r>
              <a:rPr lang="en-US" altLang="en-US" b="1" smtClean="0"/>
              <a:t>transitive</a:t>
            </a:r>
            <a:r>
              <a:rPr lang="en-US" altLang="en-US" smtClean="0"/>
              <a:t> FD </a:t>
            </a:r>
          </a:p>
          <a:p>
            <a:pPr lvl="2" eaLnBrk="1" hangingPunct="1">
              <a:lnSpc>
                <a:spcPct val="90000"/>
              </a:lnSpc>
            </a:pPr>
            <a:r>
              <a:rPr lang="en-US" altLang="en-US" smtClean="0"/>
              <a:t>Since SSN -&gt; DNUMBER and DNUMBER -&gt; DMGRSSN hold </a:t>
            </a:r>
          </a:p>
          <a:p>
            <a:pPr lvl="1" eaLnBrk="1" hangingPunct="1">
              <a:lnSpc>
                <a:spcPct val="90000"/>
              </a:lnSpc>
            </a:pPr>
            <a:r>
              <a:rPr lang="en-US" altLang="en-US" smtClean="0"/>
              <a:t>SSN -&gt; ENAME is </a:t>
            </a:r>
            <a:r>
              <a:rPr lang="en-US" altLang="en-US" b="1" smtClean="0"/>
              <a:t>non-transitive</a:t>
            </a:r>
          </a:p>
          <a:p>
            <a:pPr lvl="2" eaLnBrk="1" hangingPunct="1">
              <a:lnSpc>
                <a:spcPct val="90000"/>
              </a:lnSpc>
            </a:pPr>
            <a:r>
              <a:rPr lang="en-US" altLang="en-US" smtClean="0"/>
              <a:t>Since there is no set of attributes X where SSN -&gt; X and X -&gt; ENAME </a:t>
            </a:r>
          </a:p>
        </p:txBody>
      </p:sp>
    </p:spTree>
    <p:extLst>
      <p:ext uri="{BB962C8B-B14F-4D97-AF65-F5344CB8AC3E}">
        <p14:creationId xmlns:p14="http://schemas.microsoft.com/office/powerpoint/2010/main" val="142235709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p>
            <a:pPr eaLnBrk="1" hangingPunct="1"/>
            <a:r>
              <a:rPr lang="en-US" altLang="en-US" smtClean="0"/>
              <a:t>Third Normal Form (2)</a:t>
            </a:r>
          </a:p>
        </p:txBody>
      </p:sp>
      <p:sp>
        <p:nvSpPr>
          <p:cNvPr id="43011" name="Rectangle 7"/>
          <p:cNvSpPr>
            <a:spLocks noGrp="1" noChangeArrowheads="1"/>
          </p:cNvSpPr>
          <p:nvPr>
            <p:ph idx="1"/>
          </p:nvPr>
        </p:nvSpPr>
        <p:spPr/>
        <p:txBody>
          <a:bodyPr/>
          <a:lstStyle/>
          <a:p>
            <a:pPr eaLnBrk="1" hangingPunct="1">
              <a:lnSpc>
                <a:spcPct val="90000"/>
              </a:lnSpc>
            </a:pPr>
            <a:r>
              <a:rPr lang="en-US" altLang="en-US" sz="2400" smtClean="0"/>
              <a:t>A relation schema R is in </a:t>
            </a:r>
            <a:r>
              <a:rPr lang="en-US" altLang="en-US" sz="2400" b="1" smtClean="0"/>
              <a:t>third normal form (3NF)</a:t>
            </a:r>
            <a:r>
              <a:rPr lang="en-US" altLang="en-US" sz="2400" smtClean="0"/>
              <a:t> if it is in 2NF </a:t>
            </a:r>
            <a:r>
              <a:rPr lang="en-US" altLang="en-US" sz="2400" i="1" smtClean="0"/>
              <a:t>and</a:t>
            </a:r>
            <a:r>
              <a:rPr lang="en-US" altLang="en-US" sz="2400" smtClean="0"/>
              <a:t> no non-prime attribute A in R is transitively dependent on the primary key</a:t>
            </a:r>
          </a:p>
          <a:p>
            <a:pPr eaLnBrk="1" hangingPunct="1">
              <a:lnSpc>
                <a:spcPct val="90000"/>
              </a:lnSpc>
            </a:pPr>
            <a:r>
              <a:rPr lang="en-US" altLang="en-US" sz="2400" smtClean="0"/>
              <a:t>R can be decomposed into 3NF relations via the process of 3NF normalization </a:t>
            </a:r>
          </a:p>
          <a:p>
            <a:pPr eaLnBrk="1" hangingPunct="1">
              <a:lnSpc>
                <a:spcPct val="90000"/>
              </a:lnSpc>
            </a:pPr>
            <a:r>
              <a:rPr lang="en-US" altLang="en-US" sz="2400" smtClean="0"/>
              <a:t>NOTE:</a:t>
            </a:r>
          </a:p>
          <a:p>
            <a:pPr lvl="1" eaLnBrk="1" hangingPunct="1">
              <a:lnSpc>
                <a:spcPct val="90000"/>
              </a:lnSpc>
            </a:pPr>
            <a:r>
              <a:rPr lang="en-US" altLang="en-US" sz="2200" smtClean="0"/>
              <a:t>In X -&gt; Y and Y -&gt; Z, with X as the primary key, we consider this a problem only if Y is not a candidate key.</a:t>
            </a:r>
          </a:p>
          <a:p>
            <a:pPr lvl="1" eaLnBrk="1" hangingPunct="1">
              <a:lnSpc>
                <a:spcPct val="90000"/>
              </a:lnSpc>
            </a:pPr>
            <a:r>
              <a:rPr lang="en-US" altLang="en-US" sz="2200" smtClean="0"/>
              <a:t>When Y is a candidate key, there is no problem with the transitive dependency .</a:t>
            </a:r>
          </a:p>
          <a:p>
            <a:pPr lvl="1" eaLnBrk="1" hangingPunct="1">
              <a:lnSpc>
                <a:spcPct val="90000"/>
              </a:lnSpc>
            </a:pPr>
            <a:r>
              <a:rPr lang="en-US" altLang="en-US" sz="2200" smtClean="0"/>
              <a:t>E.g., Consider EMP (SSN, Emp#, Salary ). </a:t>
            </a:r>
          </a:p>
          <a:p>
            <a:pPr lvl="2" eaLnBrk="1" hangingPunct="1">
              <a:lnSpc>
                <a:spcPct val="90000"/>
              </a:lnSpc>
            </a:pPr>
            <a:r>
              <a:rPr lang="en-US" altLang="en-US" sz="2000" smtClean="0"/>
              <a:t>Here, SSN -&gt; Emp# -&gt; Salary and Emp# is a candidate key. </a:t>
            </a:r>
          </a:p>
        </p:txBody>
      </p:sp>
    </p:spTree>
    <p:extLst>
      <p:ext uri="{BB962C8B-B14F-4D97-AF65-F5344CB8AC3E}">
        <p14:creationId xmlns:p14="http://schemas.microsoft.com/office/powerpoint/2010/main" val="268182744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r>
              <a:rPr lang="en-US" altLang="en-US" smtClean="0"/>
              <a:t>Normal Forms Defined Informally	</a:t>
            </a:r>
          </a:p>
        </p:txBody>
      </p:sp>
      <p:sp>
        <p:nvSpPr>
          <p:cNvPr id="44035" name="Rectangle 3"/>
          <p:cNvSpPr>
            <a:spLocks noGrp="1" noChangeArrowheads="1"/>
          </p:cNvSpPr>
          <p:nvPr>
            <p:ph idx="1"/>
          </p:nvPr>
        </p:nvSpPr>
        <p:spPr/>
        <p:txBody>
          <a:bodyPr/>
          <a:lstStyle/>
          <a:p>
            <a:pPr eaLnBrk="1" hangingPunct="1"/>
            <a:r>
              <a:rPr lang="en-US" altLang="en-US" smtClean="0"/>
              <a:t>1</a:t>
            </a:r>
            <a:r>
              <a:rPr lang="en-US" altLang="en-US" baseline="30000" smtClean="0"/>
              <a:t>st</a:t>
            </a:r>
            <a:r>
              <a:rPr lang="en-US" altLang="en-US" smtClean="0"/>
              <a:t> normal form</a:t>
            </a:r>
          </a:p>
          <a:p>
            <a:pPr lvl="1" eaLnBrk="1" hangingPunct="1"/>
            <a:r>
              <a:rPr lang="en-US" altLang="en-US" smtClean="0"/>
              <a:t>All attributes depend on </a:t>
            </a:r>
            <a:r>
              <a:rPr lang="en-US" altLang="en-US" b="1" smtClean="0"/>
              <a:t>the key</a:t>
            </a:r>
          </a:p>
          <a:p>
            <a:pPr eaLnBrk="1" hangingPunct="1"/>
            <a:r>
              <a:rPr lang="en-US" altLang="en-US" smtClean="0"/>
              <a:t>2</a:t>
            </a:r>
            <a:r>
              <a:rPr lang="en-US" altLang="en-US" baseline="30000" smtClean="0"/>
              <a:t>nd</a:t>
            </a:r>
            <a:r>
              <a:rPr lang="en-US" altLang="en-US" smtClean="0"/>
              <a:t> normal form</a:t>
            </a:r>
          </a:p>
          <a:p>
            <a:pPr lvl="1" eaLnBrk="1" hangingPunct="1"/>
            <a:r>
              <a:rPr lang="en-US" altLang="en-US" smtClean="0"/>
              <a:t>All attributes depend on </a:t>
            </a:r>
            <a:r>
              <a:rPr lang="en-US" altLang="en-US" b="1" smtClean="0"/>
              <a:t>the whole key</a:t>
            </a:r>
          </a:p>
          <a:p>
            <a:pPr eaLnBrk="1" hangingPunct="1"/>
            <a:r>
              <a:rPr lang="en-US" altLang="en-US" smtClean="0"/>
              <a:t>3</a:t>
            </a:r>
            <a:r>
              <a:rPr lang="en-US" altLang="en-US" baseline="30000" smtClean="0"/>
              <a:t>rd</a:t>
            </a:r>
            <a:r>
              <a:rPr lang="en-US" altLang="en-US" smtClean="0"/>
              <a:t> normal form</a:t>
            </a:r>
          </a:p>
          <a:p>
            <a:pPr lvl="1" eaLnBrk="1" hangingPunct="1"/>
            <a:r>
              <a:rPr lang="en-US" altLang="en-US" smtClean="0"/>
              <a:t>All attributes depend on </a:t>
            </a:r>
            <a:r>
              <a:rPr lang="en-US" altLang="en-US" b="1" smtClean="0"/>
              <a:t>nothing but the key</a:t>
            </a:r>
            <a:endParaRPr lang="en-US" altLang="en-US" smtClean="0"/>
          </a:p>
        </p:txBody>
      </p:sp>
    </p:spTree>
    <p:extLst>
      <p:ext uri="{BB962C8B-B14F-4D97-AF65-F5344CB8AC3E}">
        <p14:creationId xmlns:p14="http://schemas.microsoft.com/office/powerpoint/2010/main" val="230477382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p:txBody>
          <a:bodyPr>
            <a:normAutofit fontScale="90000"/>
          </a:bodyPr>
          <a:lstStyle/>
          <a:p>
            <a:pPr eaLnBrk="1" hangingPunct="1"/>
            <a:r>
              <a:rPr lang="en-US" altLang="en-US" smtClean="0"/>
              <a:t>4.  General Normal Form Definitions (For Multiple Keys) (1)</a:t>
            </a:r>
          </a:p>
        </p:txBody>
      </p:sp>
      <p:sp>
        <p:nvSpPr>
          <p:cNvPr id="45059" name="Rectangle 7"/>
          <p:cNvSpPr>
            <a:spLocks noGrp="1" noChangeArrowheads="1"/>
          </p:cNvSpPr>
          <p:nvPr>
            <p:ph idx="1"/>
          </p:nvPr>
        </p:nvSpPr>
        <p:spPr/>
        <p:txBody>
          <a:bodyPr/>
          <a:lstStyle/>
          <a:p>
            <a:pPr eaLnBrk="1" hangingPunct="1"/>
            <a:r>
              <a:rPr lang="en-US" altLang="en-US" sz="2800" dirty="0" smtClean="0"/>
              <a:t>The above definitions consider the primary key only</a:t>
            </a:r>
          </a:p>
          <a:p>
            <a:pPr eaLnBrk="1" hangingPunct="1"/>
            <a:r>
              <a:rPr lang="en-US" altLang="en-US" sz="2800" dirty="0" smtClean="0"/>
              <a:t>The following more general definitions take into account relations with multiple candidate keys</a:t>
            </a:r>
          </a:p>
          <a:p>
            <a:pPr eaLnBrk="1" hangingPunct="1"/>
            <a:r>
              <a:rPr lang="en-US" altLang="en-US" sz="2800" dirty="0" smtClean="0"/>
              <a:t>Any attribute involved in a candidate key is a </a:t>
            </a:r>
            <a:r>
              <a:rPr lang="en-US" altLang="en-US" sz="2800" i="1" u="sng" dirty="0" smtClean="0"/>
              <a:t>prime attribute</a:t>
            </a:r>
          </a:p>
          <a:p>
            <a:pPr eaLnBrk="1" hangingPunct="1"/>
            <a:r>
              <a:rPr lang="en-US" altLang="en-US" sz="2800" dirty="0" smtClean="0"/>
              <a:t>All other attributes are called </a:t>
            </a:r>
            <a:r>
              <a:rPr lang="en-US" altLang="en-US" sz="2800" i="1" u="sng" dirty="0" smtClean="0"/>
              <a:t>non-prime attributes.</a:t>
            </a:r>
          </a:p>
        </p:txBody>
      </p:sp>
    </p:spTree>
    <p:extLst>
      <p:ext uri="{BB962C8B-B14F-4D97-AF65-F5344CB8AC3E}">
        <p14:creationId xmlns:p14="http://schemas.microsoft.com/office/powerpoint/2010/main" val="327258945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title"/>
          </p:nvPr>
        </p:nvSpPr>
        <p:spPr/>
        <p:txBody>
          <a:bodyPr>
            <a:normAutofit fontScale="90000"/>
          </a:bodyPr>
          <a:lstStyle/>
          <a:p>
            <a:pPr eaLnBrk="1" hangingPunct="1"/>
            <a:r>
              <a:rPr lang="en-US" altLang="en-US" smtClean="0"/>
              <a:t>4.1  General Definition of 2NF  (For Multiple Candidate Keys) </a:t>
            </a:r>
          </a:p>
        </p:txBody>
      </p:sp>
      <p:sp>
        <p:nvSpPr>
          <p:cNvPr id="106499" name="Rectangle 7"/>
          <p:cNvSpPr>
            <a:spLocks noGrp="1" noChangeArrowheads="1"/>
          </p:cNvSpPr>
          <p:nvPr>
            <p:ph idx="1"/>
          </p:nvPr>
        </p:nvSpPr>
        <p:spPr/>
        <p:txBody>
          <a:bodyPr/>
          <a:lstStyle/>
          <a:p>
            <a:pPr eaLnBrk="1" hangingPunct="1">
              <a:defRPr/>
            </a:pPr>
            <a:r>
              <a:rPr lang="en-US" altLang="en-US" sz="2800" dirty="0" smtClean="0"/>
              <a:t>A relation schema R is in </a:t>
            </a:r>
            <a:r>
              <a:rPr lang="en-US" altLang="en-US" sz="2800" b="1" dirty="0" smtClean="0"/>
              <a:t>second normal form (2NF)</a:t>
            </a:r>
            <a:r>
              <a:rPr lang="en-US" altLang="en-US" sz="2800" dirty="0" smtClean="0"/>
              <a:t> if every non-prime attribute A in R is fully functionally dependent on </a:t>
            </a:r>
            <a:r>
              <a:rPr lang="en-US" altLang="en-US" sz="2800" i="1" dirty="0" smtClean="0"/>
              <a:t>every</a:t>
            </a:r>
            <a:r>
              <a:rPr lang="en-US" altLang="en-US" sz="2800" dirty="0" smtClean="0"/>
              <a:t> key  of R </a:t>
            </a:r>
          </a:p>
          <a:p>
            <a:pPr eaLnBrk="1" hangingPunct="1">
              <a:defRPr/>
            </a:pPr>
            <a:r>
              <a:rPr lang="en-US" altLang="en-US" sz="2800" dirty="0" smtClean="0"/>
              <a:t> In Figure 14.12 the FD </a:t>
            </a:r>
          </a:p>
          <a:p>
            <a:pPr marL="0" indent="0" eaLnBrk="1" hangingPunct="1">
              <a:buFont typeface="Wingdings" panose="05000000000000000000" pitchFamily="2" charset="2"/>
              <a:buNone/>
              <a:defRPr/>
            </a:pPr>
            <a:r>
              <a:rPr lang="en-US" altLang="en-US" sz="2800" dirty="0"/>
              <a:t> </a:t>
            </a:r>
            <a:r>
              <a:rPr lang="en-US" altLang="en-US" sz="2800" dirty="0" smtClean="0"/>
              <a:t>   </a:t>
            </a:r>
            <a:r>
              <a:rPr lang="en-US" altLang="en-US" sz="2800" dirty="0" err="1" smtClean="0"/>
              <a:t>County_name</a:t>
            </a:r>
            <a:r>
              <a:rPr lang="en-US" altLang="en-US" sz="2800" dirty="0" smtClean="0"/>
              <a:t> → </a:t>
            </a:r>
            <a:r>
              <a:rPr lang="en-US" altLang="en-US" sz="2800" dirty="0" err="1" smtClean="0"/>
              <a:t>Tax_rate</a:t>
            </a:r>
            <a:r>
              <a:rPr lang="en-US" altLang="en-US" sz="2800" dirty="0"/>
              <a:t> </a:t>
            </a:r>
            <a:r>
              <a:rPr lang="en-US" altLang="en-US" sz="2800" dirty="0" smtClean="0"/>
              <a:t>  violates 2NF.</a:t>
            </a:r>
          </a:p>
          <a:p>
            <a:pPr marL="0" indent="0" eaLnBrk="1" hangingPunct="1">
              <a:buFont typeface="Wingdings" panose="05000000000000000000" pitchFamily="2" charset="2"/>
              <a:buNone/>
              <a:defRPr/>
            </a:pPr>
            <a:endParaRPr lang="en-US" altLang="en-US" sz="2800" dirty="0" smtClean="0"/>
          </a:p>
          <a:p>
            <a:pPr marL="0" indent="0" eaLnBrk="1" hangingPunct="1">
              <a:buFont typeface="Wingdings" panose="05000000000000000000" pitchFamily="2" charset="2"/>
              <a:buNone/>
              <a:defRPr/>
            </a:pPr>
            <a:r>
              <a:rPr lang="en-US" altLang="en-US" sz="2800" dirty="0" smtClean="0"/>
              <a:t>So second normalization converts LOTS into </a:t>
            </a:r>
          </a:p>
          <a:p>
            <a:pPr marL="0" indent="0" eaLnBrk="1" hangingPunct="1">
              <a:buFont typeface="Wingdings" panose="05000000000000000000" pitchFamily="2" charset="2"/>
              <a:buNone/>
              <a:defRPr/>
            </a:pPr>
            <a:r>
              <a:rPr lang="en-US" altLang="en-US" sz="2000" dirty="0" smtClean="0"/>
              <a:t>LOTS1 (</a:t>
            </a:r>
            <a:r>
              <a:rPr lang="en-US" altLang="en-US" sz="2000" dirty="0" err="1" smtClean="0"/>
              <a:t>Property_id</a:t>
            </a:r>
            <a:r>
              <a:rPr lang="en-US" altLang="en-US" sz="2000" dirty="0" smtClean="0"/>
              <a:t>#, </a:t>
            </a:r>
            <a:r>
              <a:rPr lang="en-US" altLang="en-US" sz="2000" dirty="0" err="1" smtClean="0"/>
              <a:t>County_name</a:t>
            </a:r>
            <a:r>
              <a:rPr lang="en-US" altLang="en-US" sz="2000" dirty="0" smtClean="0"/>
              <a:t>, Lot#, Area, Price)</a:t>
            </a:r>
          </a:p>
          <a:p>
            <a:pPr marL="0" indent="0" eaLnBrk="1" hangingPunct="1">
              <a:buFont typeface="Wingdings" panose="05000000000000000000" pitchFamily="2" charset="2"/>
              <a:buNone/>
              <a:defRPr/>
            </a:pPr>
            <a:r>
              <a:rPr lang="en-US" altLang="en-US" sz="2000" dirty="0" smtClean="0"/>
              <a:t>LOTS2 ( </a:t>
            </a:r>
            <a:r>
              <a:rPr lang="en-US" altLang="en-US" sz="2000" dirty="0" err="1" smtClean="0"/>
              <a:t>County_name</a:t>
            </a:r>
            <a:r>
              <a:rPr lang="en-US" altLang="en-US" sz="2000" dirty="0" smtClean="0"/>
              <a:t>, </a:t>
            </a:r>
            <a:r>
              <a:rPr lang="en-US" altLang="en-US" sz="2000" dirty="0" err="1" smtClean="0"/>
              <a:t>Tax_rate</a:t>
            </a:r>
            <a:r>
              <a:rPr lang="en-US" altLang="en-US" sz="2000" dirty="0" smtClean="0"/>
              <a:t>)</a:t>
            </a:r>
          </a:p>
        </p:txBody>
      </p:sp>
    </p:spTree>
    <p:extLst>
      <p:ext uri="{BB962C8B-B14F-4D97-AF65-F5344CB8AC3E}">
        <p14:creationId xmlns:p14="http://schemas.microsoft.com/office/powerpoint/2010/main" val="2267166795"/>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normAutofit fontScale="90000"/>
          </a:bodyPr>
          <a:lstStyle/>
          <a:p>
            <a:pPr eaLnBrk="1" hangingPunct="1"/>
            <a:r>
              <a:rPr lang="en-US" altLang="en-US" smtClean="0"/>
              <a:t>4.2 General Definition of Third  Normal Form</a:t>
            </a:r>
          </a:p>
        </p:txBody>
      </p:sp>
      <p:sp>
        <p:nvSpPr>
          <p:cNvPr id="108547" name="Rectangle 7"/>
          <p:cNvSpPr>
            <a:spLocks noGrp="1" noChangeArrowheads="1"/>
          </p:cNvSpPr>
          <p:nvPr>
            <p:ph idx="1"/>
          </p:nvPr>
        </p:nvSpPr>
        <p:spPr/>
        <p:txBody>
          <a:bodyPr/>
          <a:lstStyle/>
          <a:p>
            <a:pPr eaLnBrk="1" hangingPunct="1">
              <a:defRPr/>
            </a:pPr>
            <a:r>
              <a:rPr lang="en-US" altLang="en-US" sz="2800" dirty="0" smtClean="0"/>
              <a:t>Definition:</a:t>
            </a:r>
          </a:p>
          <a:p>
            <a:pPr lvl="1" eaLnBrk="1" hangingPunct="1">
              <a:defRPr/>
            </a:pPr>
            <a:r>
              <a:rPr lang="en-US" altLang="en-US" sz="2400" b="1" dirty="0" err="1" smtClean="0"/>
              <a:t>Superkey</a:t>
            </a:r>
            <a:r>
              <a:rPr lang="en-US" altLang="en-US" sz="2400" dirty="0" smtClean="0"/>
              <a:t> of relation schema R - a set of attributes S of R that contains a key of R</a:t>
            </a:r>
          </a:p>
          <a:p>
            <a:pPr lvl="1" eaLnBrk="1" hangingPunct="1">
              <a:defRPr/>
            </a:pPr>
            <a:r>
              <a:rPr lang="en-US" altLang="en-US" sz="2400" dirty="0" smtClean="0"/>
              <a:t>A relation schema R is in </a:t>
            </a:r>
            <a:r>
              <a:rPr lang="en-US" altLang="en-US" sz="2400" b="1" dirty="0" smtClean="0"/>
              <a:t>third normal form (3NF)</a:t>
            </a:r>
            <a:r>
              <a:rPr lang="en-US" altLang="en-US" sz="2400" dirty="0" smtClean="0"/>
              <a:t> if whenever a FD X → A holds in R, then either: </a:t>
            </a:r>
          </a:p>
          <a:p>
            <a:pPr lvl="2" eaLnBrk="1" hangingPunct="1">
              <a:defRPr/>
            </a:pPr>
            <a:r>
              <a:rPr lang="en-US" altLang="en-US" sz="2000" dirty="0" smtClean="0"/>
              <a:t>(a) X is a </a:t>
            </a:r>
            <a:r>
              <a:rPr lang="en-US" altLang="en-US" sz="2000" dirty="0" err="1" smtClean="0"/>
              <a:t>superkey</a:t>
            </a:r>
            <a:r>
              <a:rPr lang="en-US" altLang="en-US" sz="2000" dirty="0" smtClean="0"/>
              <a:t> of R, or </a:t>
            </a:r>
          </a:p>
          <a:p>
            <a:pPr lvl="2" eaLnBrk="1" hangingPunct="1">
              <a:defRPr/>
            </a:pPr>
            <a:r>
              <a:rPr lang="en-US" altLang="en-US" sz="2000" dirty="0" smtClean="0"/>
              <a:t>(b) A is a prime attribute of R</a:t>
            </a:r>
          </a:p>
          <a:p>
            <a:pPr eaLnBrk="1" hangingPunct="1">
              <a:defRPr/>
            </a:pPr>
            <a:r>
              <a:rPr lang="en-US" altLang="en-US" sz="2800" dirty="0" smtClean="0"/>
              <a:t>LOTS1 relation violates 3NF because </a:t>
            </a:r>
          </a:p>
          <a:p>
            <a:pPr marL="0" indent="0" eaLnBrk="1" hangingPunct="1">
              <a:buFont typeface="Wingdings" panose="05000000000000000000" pitchFamily="2" charset="2"/>
              <a:buNone/>
              <a:defRPr/>
            </a:pPr>
            <a:r>
              <a:rPr lang="en-US" altLang="en-US" sz="2800" dirty="0" smtClean="0"/>
              <a:t>Area → Price ;  and Area is not a </a:t>
            </a:r>
            <a:r>
              <a:rPr lang="en-US" altLang="en-US" sz="2800" dirty="0" err="1" smtClean="0"/>
              <a:t>superkey</a:t>
            </a:r>
            <a:r>
              <a:rPr lang="en-US" altLang="en-US" sz="2800" dirty="0" smtClean="0"/>
              <a:t> in LOTS1. (see Figure 14.12).</a:t>
            </a:r>
          </a:p>
        </p:txBody>
      </p:sp>
    </p:spTree>
    <p:extLst>
      <p:ext uri="{BB962C8B-B14F-4D97-AF65-F5344CB8AC3E}">
        <p14:creationId xmlns:p14="http://schemas.microsoft.com/office/powerpoint/2010/main" val="86342376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title"/>
          </p:nvPr>
        </p:nvSpPr>
        <p:spPr>
          <a:xfrm>
            <a:off x="228600" y="84138"/>
            <a:ext cx="7796213" cy="992187"/>
          </a:xfrm>
        </p:spPr>
        <p:txBody>
          <a:bodyPr>
            <a:normAutofit fontScale="90000"/>
          </a:bodyPr>
          <a:lstStyle/>
          <a:p>
            <a:pPr eaLnBrk="1" hangingPunct="1"/>
            <a:r>
              <a:rPr lang="en-US" altLang="en-US" dirty="0" smtClean="0"/>
              <a:t>Interpreting the General Definition of Third  Normal Form</a:t>
            </a:r>
          </a:p>
        </p:txBody>
      </p:sp>
      <p:sp>
        <p:nvSpPr>
          <p:cNvPr id="108547" name="Rectangle 7"/>
          <p:cNvSpPr>
            <a:spLocks noGrp="1" noChangeArrowheads="1"/>
          </p:cNvSpPr>
          <p:nvPr>
            <p:ph idx="1"/>
          </p:nvPr>
        </p:nvSpPr>
        <p:spPr>
          <a:xfrm>
            <a:off x="239713" y="1228725"/>
            <a:ext cx="8294687" cy="4724400"/>
          </a:xfrm>
        </p:spPr>
        <p:txBody>
          <a:bodyPr/>
          <a:lstStyle/>
          <a:p>
            <a:pPr eaLnBrk="1" hangingPunct="1">
              <a:defRPr/>
            </a:pPr>
            <a:r>
              <a:rPr lang="en-US" altLang="en-US" sz="2800" dirty="0" smtClean="0"/>
              <a:t>Consider the 2 conditions in the Definition of 3NF:</a:t>
            </a:r>
          </a:p>
          <a:p>
            <a:pPr marL="457200" lvl="1" indent="0" eaLnBrk="1" hangingPunct="1">
              <a:buFont typeface="Wingdings" panose="05000000000000000000" pitchFamily="2" charset="2"/>
              <a:buNone/>
              <a:defRPr/>
            </a:pPr>
            <a:r>
              <a:rPr lang="en-US" altLang="en-US" sz="2400" dirty="0" smtClean="0"/>
              <a:t>A relation schema R is in </a:t>
            </a:r>
            <a:r>
              <a:rPr lang="en-US" altLang="en-US" sz="2400" b="1" dirty="0" smtClean="0"/>
              <a:t>third normal form (3NF)</a:t>
            </a:r>
            <a:r>
              <a:rPr lang="en-US" altLang="en-US" sz="2400" dirty="0" smtClean="0"/>
              <a:t> if whenever a FD X → A holds in R, then either: </a:t>
            </a:r>
          </a:p>
          <a:p>
            <a:pPr lvl="2" eaLnBrk="1" hangingPunct="1">
              <a:defRPr/>
            </a:pPr>
            <a:r>
              <a:rPr lang="en-US" altLang="en-US" sz="2000" dirty="0" smtClean="0"/>
              <a:t>(a) X is a </a:t>
            </a:r>
            <a:r>
              <a:rPr lang="en-US" altLang="en-US" sz="2000" dirty="0" err="1" smtClean="0"/>
              <a:t>superkey</a:t>
            </a:r>
            <a:r>
              <a:rPr lang="en-US" altLang="en-US" sz="2000" dirty="0" smtClean="0"/>
              <a:t> of R, or </a:t>
            </a:r>
          </a:p>
          <a:p>
            <a:pPr lvl="2" eaLnBrk="1" hangingPunct="1">
              <a:defRPr/>
            </a:pPr>
            <a:r>
              <a:rPr lang="en-US" altLang="en-US" sz="2000" dirty="0" smtClean="0"/>
              <a:t>(b) A is a prime attribute of R</a:t>
            </a:r>
          </a:p>
          <a:p>
            <a:pPr eaLnBrk="1" hangingPunct="1">
              <a:defRPr/>
            </a:pPr>
            <a:r>
              <a:rPr lang="en-US" altLang="en-US" sz="2800" dirty="0" smtClean="0"/>
              <a:t>Condition (a) catches two types of violations : </a:t>
            </a:r>
          </a:p>
          <a:p>
            <a:pPr marL="0" indent="0" eaLnBrk="1" hangingPunct="1">
              <a:buFont typeface="Wingdings" panose="05000000000000000000" pitchFamily="2" charset="2"/>
              <a:buNone/>
              <a:defRPr/>
            </a:pPr>
            <a:r>
              <a:rPr lang="en-US" altLang="en-US" sz="2800" dirty="0" smtClean="0"/>
              <a:t>	- </a:t>
            </a:r>
            <a:r>
              <a:rPr lang="en-US" altLang="en-US" sz="2000" dirty="0" smtClean="0"/>
              <a:t>one where a prime attribute functionally determines a non-prime attribute. This catches 2NF violations due to non-full functional dependencies.</a:t>
            </a:r>
          </a:p>
          <a:p>
            <a:pPr marL="0" indent="0" eaLnBrk="1" hangingPunct="1">
              <a:buFont typeface="Wingdings" panose="05000000000000000000" pitchFamily="2" charset="2"/>
              <a:buNone/>
              <a:defRPr/>
            </a:pPr>
            <a:r>
              <a:rPr lang="en-US" altLang="en-US" sz="2000" dirty="0"/>
              <a:t>	</a:t>
            </a:r>
            <a:r>
              <a:rPr lang="en-US" altLang="en-US" sz="2000" dirty="0" smtClean="0"/>
              <a:t>-second, where a non-prime attribute functionally determines a non-prime attribute. This catches 3NF violations due to a transitive dependency.</a:t>
            </a:r>
          </a:p>
          <a:p>
            <a:pPr marL="0" indent="0" eaLnBrk="1" hangingPunct="1">
              <a:buFont typeface="Wingdings" panose="05000000000000000000" pitchFamily="2" charset="2"/>
              <a:buNone/>
              <a:defRPr/>
            </a:pPr>
            <a:endParaRPr lang="en-US" altLang="en-US" sz="2800" dirty="0" smtClean="0"/>
          </a:p>
        </p:txBody>
      </p:sp>
    </p:spTree>
    <p:extLst>
      <p:ext uri="{BB962C8B-B14F-4D97-AF65-F5344CB8AC3E}">
        <p14:creationId xmlns:p14="http://schemas.microsoft.com/office/powerpoint/2010/main" val="92305489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title"/>
          </p:nvPr>
        </p:nvSpPr>
        <p:spPr/>
        <p:txBody>
          <a:bodyPr>
            <a:normAutofit fontScale="90000"/>
          </a:bodyPr>
          <a:lstStyle/>
          <a:p>
            <a:pPr eaLnBrk="1" hangingPunct="1"/>
            <a:r>
              <a:rPr lang="en-US" altLang="en-US" dirty="0" smtClean="0"/>
              <a:t>Interpreting the General Definition of Third  Normal Form (2) </a:t>
            </a:r>
          </a:p>
        </p:txBody>
      </p:sp>
      <p:sp>
        <p:nvSpPr>
          <p:cNvPr id="108547" name="Rectangle 7"/>
          <p:cNvSpPr>
            <a:spLocks noGrp="1" noChangeArrowheads="1"/>
          </p:cNvSpPr>
          <p:nvPr>
            <p:ph idx="1"/>
          </p:nvPr>
        </p:nvSpPr>
        <p:spPr>
          <a:xfrm>
            <a:off x="257175" y="1485900"/>
            <a:ext cx="8294688" cy="4724400"/>
          </a:xfrm>
        </p:spPr>
        <p:txBody>
          <a:bodyPr/>
          <a:lstStyle/>
          <a:p>
            <a:pPr eaLnBrk="1" hangingPunct="1">
              <a:defRPr/>
            </a:pPr>
            <a:r>
              <a:rPr lang="en-US" altLang="en-US" sz="2000" b="1" dirty="0" smtClean="0"/>
              <a:t>ALTERNATIVE DEFINITION of 3NF: We can restate the definition as:</a:t>
            </a:r>
          </a:p>
          <a:p>
            <a:pPr marL="457200" lvl="1" indent="0" eaLnBrk="1" hangingPunct="1">
              <a:buFont typeface="Wingdings" panose="05000000000000000000" pitchFamily="2" charset="2"/>
              <a:buNone/>
              <a:defRPr/>
            </a:pPr>
            <a:r>
              <a:rPr lang="en-US" altLang="en-US" sz="2400" dirty="0" smtClean="0"/>
              <a:t>A relation schema R is in </a:t>
            </a:r>
            <a:r>
              <a:rPr lang="en-US" altLang="en-US" sz="2400" b="1" dirty="0" smtClean="0"/>
              <a:t>third normal form (3NF)</a:t>
            </a:r>
            <a:r>
              <a:rPr lang="en-US" altLang="en-US" sz="2400" dirty="0" smtClean="0"/>
              <a:t> if every non-prime attribute in R meets both of these conditions:</a:t>
            </a:r>
          </a:p>
          <a:p>
            <a:pPr lvl="1" eaLnBrk="1" hangingPunct="1">
              <a:defRPr/>
            </a:pPr>
            <a:r>
              <a:rPr lang="en-US" altLang="en-US" sz="2400" dirty="0" smtClean="0"/>
              <a:t>It is fully functionally dependent on every key of R</a:t>
            </a:r>
          </a:p>
          <a:p>
            <a:pPr lvl="1" eaLnBrk="1" hangingPunct="1">
              <a:defRPr/>
            </a:pPr>
            <a:r>
              <a:rPr lang="en-US" altLang="en-US" sz="2400" dirty="0" smtClean="0"/>
              <a:t>It is non-transitively dependent on every key of R</a:t>
            </a:r>
          </a:p>
          <a:p>
            <a:pPr marL="457200" lvl="1" indent="0" eaLnBrk="1" hangingPunct="1">
              <a:buFont typeface="Wingdings" panose="05000000000000000000" pitchFamily="2" charset="2"/>
              <a:buNone/>
              <a:defRPr/>
            </a:pPr>
            <a:r>
              <a:rPr lang="en-US" altLang="en-US" sz="2400" dirty="0" smtClean="0"/>
              <a:t>Note that stated this way, a relation in 3NF also meets the requirements for 2NF.</a:t>
            </a:r>
          </a:p>
          <a:p>
            <a:pPr eaLnBrk="1" hangingPunct="1">
              <a:defRPr/>
            </a:pPr>
            <a:r>
              <a:rPr lang="en-US" altLang="en-US" sz="2400" dirty="0" smtClean="0"/>
              <a:t>The condition (b) from the last slide takes care of the dependencies that </a:t>
            </a:r>
            <a:r>
              <a:rPr lang="en-US" altLang="en-US" sz="2400" dirty="0" smtClean="0">
                <a:solidFill>
                  <a:srgbClr val="990033"/>
                </a:solidFill>
              </a:rPr>
              <a:t>“slip through” (are allowable to) 3NF </a:t>
            </a:r>
            <a:r>
              <a:rPr lang="en-US" altLang="en-US" sz="2400" dirty="0" smtClean="0"/>
              <a:t>but are “caught by” BCNF which we discuss next. </a:t>
            </a:r>
          </a:p>
          <a:p>
            <a:pPr marL="0" indent="0" eaLnBrk="1" hangingPunct="1">
              <a:buFont typeface="Wingdings" panose="05000000000000000000" pitchFamily="2" charset="2"/>
              <a:buNone/>
              <a:defRPr/>
            </a:pPr>
            <a:endParaRPr lang="en-US" altLang="en-US" sz="2400" dirty="0" smtClean="0"/>
          </a:p>
        </p:txBody>
      </p:sp>
    </p:spTree>
    <p:extLst>
      <p:ext uri="{BB962C8B-B14F-4D97-AF65-F5344CB8AC3E}">
        <p14:creationId xmlns:p14="http://schemas.microsoft.com/office/powerpoint/2010/main" val="409865048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p:txBody>
          <a:bodyPr>
            <a:normAutofit fontScale="90000"/>
          </a:bodyPr>
          <a:lstStyle/>
          <a:p>
            <a:pPr eaLnBrk="1" hangingPunct="1"/>
            <a:r>
              <a:rPr lang="en-US" altLang="en-US" smtClean="0"/>
              <a:t>5. BCNF (Boyce-Codd Normal Form) </a:t>
            </a:r>
          </a:p>
        </p:txBody>
      </p:sp>
      <p:sp>
        <p:nvSpPr>
          <p:cNvPr id="50179" name="Rectangle 7"/>
          <p:cNvSpPr>
            <a:spLocks noGrp="1" noChangeArrowheads="1"/>
          </p:cNvSpPr>
          <p:nvPr>
            <p:ph idx="1"/>
          </p:nvPr>
        </p:nvSpPr>
        <p:spPr/>
        <p:txBody>
          <a:bodyPr/>
          <a:lstStyle/>
          <a:p>
            <a:pPr eaLnBrk="1" hangingPunct="1"/>
            <a:r>
              <a:rPr lang="en-US" altLang="en-US" sz="2400" smtClean="0"/>
              <a:t>A relation schema R is in </a:t>
            </a:r>
            <a:r>
              <a:rPr lang="en-US" altLang="en-US" sz="2400" b="1" smtClean="0"/>
              <a:t>Boyce-Codd Normal Form (BCNF)</a:t>
            </a:r>
            <a:r>
              <a:rPr lang="en-US" altLang="en-US" sz="2400" smtClean="0"/>
              <a:t> if whenever an </a:t>
            </a:r>
            <a:r>
              <a:rPr lang="en-US" altLang="en-US" sz="2400" b="1" smtClean="0"/>
              <a:t>FD X </a:t>
            </a:r>
            <a:r>
              <a:rPr lang="en-US" altLang="en-US" b="1" smtClean="0"/>
              <a:t>→</a:t>
            </a:r>
            <a:r>
              <a:rPr lang="en-US" altLang="en-US" sz="2400" b="1" smtClean="0"/>
              <a:t> A</a:t>
            </a:r>
            <a:r>
              <a:rPr lang="en-US" altLang="en-US" sz="2400" smtClean="0"/>
              <a:t> holds in R, then </a:t>
            </a:r>
            <a:r>
              <a:rPr lang="en-US" altLang="en-US" sz="2400" b="1" smtClean="0"/>
              <a:t>X is a superkey</a:t>
            </a:r>
            <a:r>
              <a:rPr lang="en-US" altLang="en-US" sz="2400" smtClean="0"/>
              <a:t> of R</a:t>
            </a:r>
          </a:p>
          <a:p>
            <a:pPr eaLnBrk="1" hangingPunct="1"/>
            <a:r>
              <a:rPr lang="en-US" altLang="en-US" sz="2400" smtClean="0"/>
              <a:t>Each normal form is strictly stronger than the previous one</a:t>
            </a:r>
          </a:p>
          <a:p>
            <a:pPr lvl="1" eaLnBrk="1" hangingPunct="1"/>
            <a:r>
              <a:rPr lang="en-US" altLang="en-US" sz="2200" smtClean="0"/>
              <a:t>Every 2NF relation is in 1NF</a:t>
            </a:r>
          </a:p>
          <a:p>
            <a:pPr lvl="1" eaLnBrk="1" hangingPunct="1"/>
            <a:r>
              <a:rPr lang="en-US" altLang="en-US" sz="2200" smtClean="0"/>
              <a:t>Every 3NF relation is in 2NF</a:t>
            </a:r>
          </a:p>
          <a:p>
            <a:pPr lvl="1" eaLnBrk="1" hangingPunct="1"/>
            <a:r>
              <a:rPr lang="en-US" altLang="en-US" sz="2200" smtClean="0"/>
              <a:t>Every BCNF relation is in 3NF</a:t>
            </a:r>
          </a:p>
          <a:p>
            <a:pPr eaLnBrk="1" hangingPunct="1"/>
            <a:r>
              <a:rPr lang="en-US" altLang="en-US" sz="2400" smtClean="0"/>
              <a:t>There exist relations that are in 3NF but not in BCNF</a:t>
            </a:r>
          </a:p>
          <a:p>
            <a:pPr eaLnBrk="1" hangingPunct="1"/>
            <a:r>
              <a:rPr lang="en-US" altLang="en-US" sz="2400" smtClean="0"/>
              <a:t>Hence BCNF is considered a </a:t>
            </a:r>
            <a:r>
              <a:rPr lang="en-US" altLang="en-US" sz="2400" smtClean="0">
                <a:solidFill>
                  <a:srgbClr val="990033"/>
                </a:solidFill>
              </a:rPr>
              <a:t>stronger form of 3NF</a:t>
            </a:r>
          </a:p>
          <a:p>
            <a:pPr eaLnBrk="1" hangingPunct="1"/>
            <a:r>
              <a:rPr lang="en-US" altLang="en-US" sz="2400" smtClean="0"/>
              <a:t>The goal is to have each relation in BCNF (or 3NF) </a:t>
            </a:r>
          </a:p>
        </p:txBody>
      </p:sp>
    </p:spTree>
    <p:extLst>
      <p:ext uri="{BB962C8B-B14F-4D97-AF65-F5344CB8AC3E}">
        <p14:creationId xmlns:p14="http://schemas.microsoft.com/office/powerpoint/2010/main" val="162600952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9"/>
          <p:cNvSpPr>
            <a:spLocks noGrp="1" noChangeArrowheads="1"/>
          </p:cNvSpPr>
          <p:nvPr>
            <p:ph type="title"/>
          </p:nvPr>
        </p:nvSpPr>
        <p:spPr>
          <a:xfrm>
            <a:off x="228600" y="268288"/>
            <a:ext cx="7796213" cy="992187"/>
          </a:xfrm>
        </p:spPr>
        <p:txBody>
          <a:bodyPr>
            <a:normAutofit/>
          </a:bodyPr>
          <a:lstStyle/>
          <a:p>
            <a:pPr eaLnBrk="1" hangingPunct="1"/>
            <a:r>
              <a:rPr lang="en-US" altLang="en-US" dirty="0" smtClean="0"/>
              <a:t>Boyce-</a:t>
            </a:r>
            <a:r>
              <a:rPr lang="en-US" altLang="en-US" dirty="0" err="1" smtClean="0"/>
              <a:t>Codd</a:t>
            </a:r>
            <a:r>
              <a:rPr lang="en-US" altLang="en-US" dirty="0" smtClean="0"/>
              <a:t> normal form</a:t>
            </a:r>
          </a:p>
        </p:txBody>
      </p:sp>
      <p:pic>
        <p:nvPicPr>
          <p:cNvPr id="51203" name="Picture 6" descr="fig14_1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47838"/>
            <a:ext cx="57150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itle 1"/>
          <p:cNvSpPr txBox="1">
            <a:spLocks/>
          </p:cNvSpPr>
          <p:nvPr/>
        </p:nvSpPr>
        <p:spPr bwMode="auto">
          <a:xfrm>
            <a:off x="4114800" y="5562600"/>
            <a:ext cx="396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b="1" i="0">
                <a:solidFill>
                  <a:srgbClr val="000000"/>
                </a:solidFill>
                <a:latin typeface="Verdana" panose="020B0604030504040204" pitchFamily="34" charset="0"/>
              </a:rPr>
              <a:t>Figure 14.13</a:t>
            </a:r>
            <a:r>
              <a:rPr lang="en-US" altLang="en-US" sz="1000" i="0">
                <a:solidFill>
                  <a:srgbClr val="000000"/>
                </a:solidFill>
                <a:latin typeface="Verdana" panose="020B0604030504040204" pitchFamily="34" charset="0"/>
              </a:rPr>
              <a:t>   </a:t>
            </a:r>
          </a:p>
          <a:p>
            <a:pPr algn="r">
              <a:spcBef>
                <a:spcPct val="0"/>
              </a:spcBef>
              <a:buClrTx/>
              <a:buSzTx/>
              <a:buFontTx/>
              <a:buNone/>
            </a:pPr>
            <a:r>
              <a:rPr lang="en-US" altLang="en-US" sz="1000" i="0">
                <a:solidFill>
                  <a:srgbClr val="000000"/>
                </a:solidFill>
                <a:latin typeface="Verdana" panose="020B0604030504040204" pitchFamily="34" charset="0"/>
              </a:rPr>
              <a:t>Boyce-Codd normal form. (a) BCNF normalization of LOTS1A with the functional dependency FD2 being lost in the decomposition. (b) A schematic relation with FDs; it is in 3NF, but not in BCNF due to the f.d. C → B.</a:t>
            </a:r>
          </a:p>
        </p:txBody>
      </p:sp>
    </p:spTree>
    <p:extLst>
      <p:ext uri="{BB962C8B-B14F-4D97-AF65-F5344CB8AC3E}">
        <p14:creationId xmlns:p14="http://schemas.microsoft.com/office/powerpoint/2010/main" val="57114093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p:txBody>
          <a:bodyPr/>
          <a:lstStyle/>
          <a:p>
            <a:pPr eaLnBrk="1" hangingPunct="1"/>
            <a:r>
              <a:rPr lang="en-US" altLang="en-US" dirty="0" smtClean="0"/>
              <a:t>lecture Outline</a:t>
            </a:r>
          </a:p>
        </p:txBody>
      </p:sp>
      <p:sp>
        <p:nvSpPr>
          <p:cNvPr id="6147" name="Content Placeholder 5"/>
          <p:cNvSpPr>
            <a:spLocks noGrp="1"/>
          </p:cNvSpPr>
          <p:nvPr>
            <p:ph idx="1"/>
          </p:nvPr>
        </p:nvSpPr>
        <p:spPr/>
        <p:txBody>
          <a:bodyPr/>
          <a:lstStyle/>
          <a:p>
            <a:pPr eaLnBrk="1" hangingPunct="1">
              <a:lnSpc>
                <a:spcPct val="90000"/>
              </a:lnSpc>
            </a:pPr>
            <a:r>
              <a:rPr lang="en-US" altLang="en-US" sz="2400" smtClean="0">
                <a:solidFill>
                  <a:srgbClr val="333399"/>
                </a:solidFill>
              </a:rPr>
              <a:t>6 Multivalued Dependency and Fourth Normal Form</a:t>
            </a:r>
          </a:p>
          <a:p>
            <a:pPr eaLnBrk="1" hangingPunct="1">
              <a:lnSpc>
                <a:spcPct val="90000"/>
              </a:lnSpc>
            </a:pPr>
            <a:endParaRPr lang="en-US" altLang="en-US" sz="2400" smtClean="0">
              <a:solidFill>
                <a:srgbClr val="333399"/>
              </a:solidFill>
            </a:endParaRPr>
          </a:p>
          <a:p>
            <a:pPr eaLnBrk="1" hangingPunct="1">
              <a:lnSpc>
                <a:spcPct val="90000"/>
              </a:lnSpc>
            </a:pPr>
            <a:r>
              <a:rPr lang="en-US" altLang="en-US" sz="2400" smtClean="0">
                <a:solidFill>
                  <a:srgbClr val="333399"/>
                </a:solidFill>
              </a:rPr>
              <a:t>7 Join Dependencies and Fifth Normal Form</a:t>
            </a:r>
          </a:p>
          <a:p>
            <a:pPr eaLnBrk="1" hangingPunct="1">
              <a:lnSpc>
                <a:spcPct val="90000"/>
              </a:lnSpc>
            </a:pPr>
            <a:endParaRPr lang="en-US" altLang="en-US" sz="2400" smtClean="0">
              <a:solidFill>
                <a:srgbClr val="333399"/>
              </a:solidFill>
            </a:endParaRPr>
          </a:p>
          <a:p>
            <a:pPr eaLnBrk="1" hangingPunct="1"/>
            <a:endParaRPr lang="en-US" altLang="en-US" smtClean="0"/>
          </a:p>
        </p:txBody>
      </p:sp>
    </p:spTree>
    <p:extLst>
      <p:ext uri="{BB962C8B-B14F-4D97-AF65-F5344CB8AC3E}">
        <p14:creationId xmlns:p14="http://schemas.microsoft.com/office/powerpoint/2010/main" val="3875305868"/>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title"/>
          </p:nvPr>
        </p:nvSpPr>
        <p:spPr/>
        <p:txBody>
          <a:bodyPr>
            <a:normAutofit fontScale="90000"/>
          </a:bodyPr>
          <a:lstStyle/>
          <a:p>
            <a:pPr eaLnBrk="1" hangingPunct="1"/>
            <a:r>
              <a:rPr lang="de-DE" altLang="en-US" dirty="0" smtClean="0"/>
              <a:t>A</a:t>
            </a:r>
            <a:r>
              <a:rPr lang="en-US" altLang="en-US" dirty="0" smtClean="0"/>
              <a:t> relation TEACH that is in 3NF but not in BCNF</a:t>
            </a:r>
          </a:p>
        </p:txBody>
      </p:sp>
      <p:sp>
        <p:nvSpPr>
          <p:cNvPr id="103428" name="Rectangle 3"/>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8" name="Title 1"/>
          <p:cNvSpPr txBox="1">
            <a:spLocks/>
          </p:cNvSpPr>
          <p:nvPr/>
        </p:nvSpPr>
        <p:spPr bwMode="auto">
          <a:xfrm>
            <a:off x="5795963" y="5029200"/>
            <a:ext cx="228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smtClean="0">
                <a:latin typeface="Verdana" charset="0"/>
              </a:rPr>
              <a:t>Figure 14.14</a:t>
            </a:r>
            <a:r>
              <a:rPr lang="en-US" altLang="en-US" sz="1000" i="0" kern="0" dirty="0" smtClean="0">
                <a:latin typeface="Verdana" charset="0"/>
              </a:rPr>
              <a:t>   </a:t>
            </a:r>
          </a:p>
          <a:p>
            <a:pPr algn="r">
              <a:defRPr/>
            </a:pPr>
            <a:r>
              <a:rPr lang="en-US" altLang="en-US" sz="1000" i="0" kern="0" dirty="0" smtClean="0">
                <a:latin typeface="Verdana" charset="0"/>
              </a:rPr>
              <a:t>A relation TEACH that is in 3NF but not BCNF.</a:t>
            </a:r>
            <a:endParaRPr lang="en-US" altLang="en-US" sz="1000" i="0" kern="0" dirty="0">
              <a:latin typeface="Verdana" charset="0"/>
            </a:endParaRPr>
          </a:p>
        </p:txBody>
      </p:sp>
      <p:pic>
        <p:nvPicPr>
          <p:cNvPr id="52229" name="Picture 8" descr="fig14_1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48768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198804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p:txBody>
          <a:bodyPr>
            <a:normAutofit fontScale="90000"/>
          </a:bodyPr>
          <a:lstStyle/>
          <a:p>
            <a:pPr eaLnBrk="1" hangingPunct="1"/>
            <a:r>
              <a:rPr lang="en-US" altLang="en-US" smtClean="0"/>
              <a:t>Achieving the BCNF by Decomposition (1)</a:t>
            </a:r>
          </a:p>
        </p:txBody>
      </p:sp>
      <p:sp>
        <p:nvSpPr>
          <p:cNvPr id="53251" name="Rectangle 7"/>
          <p:cNvSpPr>
            <a:spLocks noGrp="1" noChangeArrowheads="1"/>
          </p:cNvSpPr>
          <p:nvPr>
            <p:ph idx="1"/>
          </p:nvPr>
        </p:nvSpPr>
        <p:spPr/>
        <p:txBody>
          <a:bodyPr/>
          <a:lstStyle/>
          <a:p>
            <a:pPr eaLnBrk="1" hangingPunct="1">
              <a:lnSpc>
                <a:spcPct val="90000"/>
              </a:lnSpc>
            </a:pPr>
            <a:r>
              <a:rPr lang="en-US" altLang="en-US" sz="2400" smtClean="0"/>
              <a:t>Two FDs exist in the relation TEACH:</a:t>
            </a:r>
          </a:p>
          <a:p>
            <a:pPr lvl="1" eaLnBrk="1" hangingPunct="1">
              <a:lnSpc>
                <a:spcPct val="90000"/>
              </a:lnSpc>
            </a:pPr>
            <a:r>
              <a:rPr lang="en-US" altLang="en-US" sz="2200" smtClean="0"/>
              <a:t>fd1: { student, course} </a:t>
            </a:r>
            <a:r>
              <a:rPr lang="en-US" altLang="en-US" sz="2200" smtClean="0">
                <a:sym typeface="Symbol" panose="05050102010706020507" pitchFamily="18" charset="2"/>
              </a:rPr>
              <a:t>-&gt;</a:t>
            </a:r>
            <a:r>
              <a:rPr lang="en-US" altLang="en-US" sz="2200" smtClean="0"/>
              <a:t> instructor</a:t>
            </a:r>
          </a:p>
          <a:p>
            <a:pPr lvl="1" eaLnBrk="1" hangingPunct="1">
              <a:lnSpc>
                <a:spcPct val="90000"/>
              </a:lnSpc>
            </a:pPr>
            <a:r>
              <a:rPr lang="en-US" altLang="en-US" sz="2200" smtClean="0"/>
              <a:t>fd2: instructor </a:t>
            </a:r>
            <a:r>
              <a:rPr lang="en-US" altLang="en-US" sz="2200" smtClean="0">
                <a:sym typeface="Symbol" panose="05050102010706020507" pitchFamily="18" charset="2"/>
              </a:rPr>
              <a:t> -&gt;</a:t>
            </a:r>
            <a:r>
              <a:rPr lang="en-US" altLang="en-US" sz="2200" smtClean="0"/>
              <a:t> course </a:t>
            </a:r>
          </a:p>
          <a:p>
            <a:pPr eaLnBrk="1" hangingPunct="1">
              <a:lnSpc>
                <a:spcPct val="90000"/>
              </a:lnSpc>
            </a:pPr>
            <a:r>
              <a:rPr lang="en-US" altLang="en-US" sz="2400" smtClean="0"/>
              <a:t>{student, course} is a candidate key for this relation and that the dependencies shown follow the pattern in Figure 14.13 (b).</a:t>
            </a:r>
          </a:p>
          <a:p>
            <a:pPr lvl="1" eaLnBrk="1" hangingPunct="1">
              <a:lnSpc>
                <a:spcPct val="90000"/>
              </a:lnSpc>
            </a:pPr>
            <a:r>
              <a:rPr lang="en-US" altLang="en-US" sz="2200" smtClean="0"/>
              <a:t>So this relation is in 3NF </a:t>
            </a:r>
            <a:r>
              <a:rPr lang="en-US" altLang="en-US" sz="2200" i="1" smtClean="0"/>
              <a:t>but not in</a:t>
            </a:r>
            <a:r>
              <a:rPr lang="en-US" altLang="en-US" sz="2200" smtClean="0"/>
              <a:t> BCNF </a:t>
            </a:r>
          </a:p>
          <a:p>
            <a:pPr eaLnBrk="1" hangingPunct="1">
              <a:lnSpc>
                <a:spcPct val="90000"/>
              </a:lnSpc>
            </a:pPr>
            <a:r>
              <a:rPr lang="en-US" altLang="en-US" sz="2400" smtClean="0"/>
              <a:t>A relation </a:t>
            </a:r>
            <a:r>
              <a:rPr lang="en-US" altLang="en-US" sz="2400" b="1" smtClean="0"/>
              <a:t>NOT</a:t>
            </a:r>
            <a:r>
              <a:rPr lang="en-US" altLang="en-US" sz="2400" smtClean="0"/>
              <a:t> in BCNF should be decomposed so as to meet this property, while possibly forgoing the preservation of all functional dependencies in the decomposed relations.</a:t>
            </a:r>
          </a:p>
          <a:p>
            <a:pPr lvl="1" eaLnBrk="1" hangingPunct="1">
              <a:lnSpc>
                <a:spcPct val="90000"/>
              </a:lnSpc>
            </a:pPr>
            <a:r>
              <a:rPr lang="en-US" altLang="en-US" sz="2200" smtClean="0"/>
              <a:t>(See Algorithm 15.3) </a:t>
            </a:r>
          </a:p>
        </p:txBody>
      </p:sp>
    </p:spTree>
    <p:extLst>
      <p:ext uri="{BB962C8B-B14F-4D97-AF65-F5344CB8AC3E}">
        <p14:creationId xmlns:p14="http://schemas.microsoft.com/office/powerpoint/2010/main" val="329260393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title"/>
          </p:nvPr>
        </p:nvSpPr>
        <p:spPr/>
        <p:txBody>
          <a:bodyPr>
            <a:normAutofit fontScale="90000"/>
          </a:bodyPr>
          <a:lstStyle/>
          <a:p>
            <a:pPr eaLnBrk="1" hangingPunct="1"/>
            <a:r>
              <a:rPr lang="en-US" altLang="en-US" smtClean="0"/>
              <a:t>Achieving the BCNF by Decomposition (2)</a:t>
            </a:r>
          </a:p>
        </p:txBody>
      </p:sp>
      <p:sp>
        <p:nvSpPr>
          <p:cNvPr id="2" name="Rectangle 7"/>
          <p:cNvSpPr>
            <a:spLocks noGrp="1" noChangeArrowheads="1"/>
          </p:cNvSpPr>
          <p:nvPr>
            <p:ph idx="1"/>
          </p:nvPr>
        </p:nvSpPr>
        <p:spPr/>
        <p:txBody>
          <a:bodyPr/>
          <a:lstStyle/>
          <a:p>
            <a:pPr eaLnBrk="1" hangingPunct="1">
              <a:lnSpc>
                <a:spcPct val="90000"/>
              </a:lnSpc>
              <a:defRPr/>
            </a:pPr>
            <a:r>
              <a:rPr lang="en-US" altLang="en-US" sz="2000" dirty="0" smtClean="0"/>
              <a:t>Three possible decompositions for relation TEACH</a:t>
            </a:r>
          </a:p>
          <a:p>
            <a:pPr lvl="1" eaLnBrk="1" hangingPunct="1">
              <a:lnSpc>
                <a:spcPct val="90000"/>
              </a:lnSpc>
              <a:defRPr/>
            </a:pPr>
            <a:r>
              <a:rPr lang="en-US" altLang="en-US" sz="2000" dirty="0" smtClean="0"/>
              <a:t>D1: {</a:t>
            </a:r>
            <a:r>
              <a:rPr lang="en-US" altLang="en-US" sz="2000" u="sng" dirty="0" smtClean="0"/>
              <a:t>student, instructor</a:t>
            </a:r>
            <a:r>
              <a:rPr lang="en-US" altLang="en-US" sz="2000" dirty="0" smtClean="0"/>
              <a:t>} and {</a:t>
            </a:r>
            <a:r>
              <a:rPr lang="en-US" altLang="en-US" sz="2000" u="sng" dirty="0" smtClean="0"/>
              <a:t>student, course</a:t>
            </a:r>
            <a:r>
              <a:rPr lang="en-US" altLang="en-US" sz="2000" dirty="0" smtClean="0"/>
              <a:t>}</a:t>
            </a:r>
          </a:p>
          <a:p>
            <a:pPr lvl="1" eaLnBrk="1" hangingPunct="1">
              <a:lnSpc>
                <a:spcPct val="90000"/>
              </a:lnSpc>
              <a:defRPr/>
            </a:pPr>
            <a:r>
              <a:rPr lang="en-US" altLang="en-US" sz="2000" dirty="0" smtClean="0"/>
              <a:t>D2: {course, </a:t>
            </a:r>
            <a:r>
              <a:rPr lang="en-US" altLang="en-US" sz="2000" u="sng" dirty="0" smtClean="0"/>
              <a:t>instructor</a:t>
            </a:r>
            <a:r>
              <a:rPr lang="en-US" altLang="en-US" sz="2000" dirty="0" smtClean="0"/>
              <a:t> } and {</a:t>
            </a:r>
            <a:r>
              <a:rPr lang="en-US" altLang="en-US" sz="2000" u="sng" dirty="0" smtClean="0"/>
              <a:t>course, student</a:t>
            </a:r>
            <a:r>
              <a:rPr lang="en-US" altLang="en-US" sz="2000" dirty="0" smtClean="0"/>
              <a:t>}</a:t>
            </a:r>
          </a:p>
          <a:p>
            <a:pPr lvl="1" eaLnBrk="1" hangingPunct="1">
              <a:lnSpc>
                <a:spcPct val="90000"/>
              </a:lnSpc>
              <a:defRPr/>
            </a:pPr>
            <a:r>
              <a:rPr lang="en-US" altLang="en-US" sz="2000" dirty="0" smtClean="0"/>
              <a:t>D3: {</a:t>
            </a:r>
            <a:r>
              <a:rPr lang="en-US" altLang="en-US" sz="2000" u="sng" dirty="0" smtClean="0"/>
              <a:t>instructor</a:t>
            </a:r>
            <a:r>
              <a:rPr lang="en-US" altLang="en-US" sz="2000" dirty="0" smtClean="0"/>
              <a:t>, course } and {</a:t>
            </a:r>
            <a:r>
              <a:rPr lang="en-US" altLang="en-US" sz="2000" u="sng" dirty="0" smtClean="0"/>
              <a:t>instructor, student</a:t>
            </a:r>
            <a:r>
              <a:rPr lang="en-US" altLang="en-US" sz="2000" dirty="0" smtClean="0"/>
              <a:t>} </a:t>
            </a:r>
            <a:r>
              <a:rPr lang="en-US" sz="2400" dirty="0" smtClean="0">
                <a:sym typeface="Wingdings" charset="2"/>
              </a:rPr>
              <a:t></a:t>
            </a:r>
            <a:endParaRPr lang="en-US" altLang="en-US" sz="3200" b="1" dirty="0" smtClean="0"/>
          </a:p>
          <a:p>
            <a:pPr eaLnBrk="1" hangingPunct="1">
              <a:lnSpc>
                <a:spcPct val="90000"/>
              </a:lnSpc>
              <a:defRPr/>
            </a:pPr>
            <a:r>
              <a:rPr lang="en-US" altLang="en-US" sz="2000" dirty="0" smtClean="0"/>
              <a:t>All three decompositions will lose fd1. </a:t>
            </a:r>
          </a:p>
          <a:p>
            <a:pPr lvl="1" eaLnBrk="1" hangingPunct="1">
              <a:lnSpc>
                <a:spcPct val="90000"/>
              </a:lnSpc>
              <a:defRPr/>
            </a:pPr>
            <a:r>
              <a:rPr lang="en-US" altLang="en-US" sz="2000" dirty="0" smtClean="0"/>
              <a:t>We have to settle for sacrificing the functional dependency preservation. But we </a:t>
            </a:r>
            <a:r>
              <a:rPr lang="en-US" altLang="en-US" sz="2000" u="sng" dirty="0" smtClean="0"/>
              <a:t>cannot</a:t>
            </a:r>
            <a:r>
              <a:rPr lang="en-US" altLang="en-US" sz="2000" dirty="0" smtClean="0"/>
              <a:t> sacrifice the non-additivity property after decomposition.</a:t>
            </a:r>
          </a:p>
          <a:p>
            <a:pPr eaLnBrk="1" hangingPunct="1">
              <a:lnSpc>
                <a:spcPct val="90000"/>
              </a:lnSpc>
              <a:defRPr/>
            </a:pPr>
            <a:r>
              <a:rPr lang="en-US" altLang="en-US" sz="2000" dirty="0" smtClean="0"/>
              <a:t>Out of the above three, only the 3rd decomposition will not generate spurious tuples after join.(and hence has the non-additivity property).</a:t>
            </a:r>
          </a:p>
          <a:p>
            <a:pPr marL="0" indent="0" eaLnBrk="1" hangingPunct="1">
              <a:lnSpc>
                <a:spcPct val="90000"/>
              </a:lnSpc>
              <a:buFont typeface="Wingdings" panose="05000000000000000000" pitchFamily="2" charset="2"/>
              <a:buNone/>
              <a:defRPr/>
            </a:pPr>
            <a:endParaRPr lang="en-US" altLang="en-US" sz="2000" dirty="0" smtClean="0"/>
          </a:p>
          <a:p>
            <a:pPr eaLnBrk="1" hangingPunct="1">
              <a:lnSpc>
                <a:spcPct val="90000"/>
              </a:lnSpc>
              <a:defRPr/>
            </a:pPr>
            <a:r>
              <a:rPr lang="en-US" altLang="en-US" sz="2000" dirty="0" smtClean="0"/>
              <a:t>A test to determine whether a binary decomposition (decomposition into two relations) is non-additive (lossless) is discussed under Property NJB on the next slide. We then show how the third decomposition above meets the property.</a:t>
            </a:r>
          </a:p>
        </p:txBody>
      </p:sp>
    </p:spTree>
    <p:extLst>
      <p:ext uri="{BB962C8B-B14F-4D97-AF65-F5344CB8AC3E}">
        <p14:creationId xmlns:p14="http://schemas.microsoft.com/office/powerpoint/2010/main" val="2298504390"/>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normAutofit fontScale="90000"/>
          </a:bodyPr>
          <a:lstStyle/>
          <a:p>
            <a:pPr eaLnBrk="1" hangingPunct="1"/>
            <a:r>
              <a:rPr lang="en-US" altLang="en-US" smtClean="0"/>
              <a:t>Test for checking non-additivity of Binary Relational Decompositions </a:t>
            </a:r>
          </a:p>
        </p:txBody>
      </p:sp>
      <p:sp>
        <p:nvSpPr>
          <p:cNvPr id="55299" name="Rectangle 5"/>
          <p:cNvSpPr>
            <a:spLocks noGrp="1" noChangeArrowheads="1"/>
          </p:cNvSpPr>
          <p:nvPr>
            <p:ph idx="1"/>
          </p:nvPr>
        </p:nvSpPr>
        <p:spPr/>
        <p:txBody>
          <a:bodyPr/>
          <a:lstStyle/>
          <a:p>
            <a:pPr eaLnBrk="1" hangingPunct="1">
              <a:lnSpc>
                <a:spcPct val="90000"/>
              </a:lnSpc>
            </a:pPr>
            <a:r>
              <a:rPr lang="en-US" altLang="en-US" sz="2800" b="1" dirty="0" smtClean="0"/>
              <a:t>Testing Binary Decompositions for Lossless Join (Non-additive Join) Property</a:t>
            </a:r>
          </a:p>
          <a:p>
            <a:pPr lvl="1" eaLnBrk="1" hangingPunct="1">
              <a:lnSpc>
                <a:spcPct val="90000"/>
              </a:lnSpc>
            </a:pPr>
            <a:r>
              <a:rPr lang="en-US" altLang="en-US" sz="2400" b="1" dirty="0" smtClean="0"/>
              <a:t>Binary Decomposition:</a:t>
            </a:r>
            <a:r>
              <a:rPr lang="en-US" altLang="en-US" sz="2400" dirty="0" smtClean="0"/>
              <a:t> Decomposition of a relation R into two relations. </a:t>
            </a:r>
          </a:p>
          <a:p>
            <a:pPr lvl="1" eaLnBrk="1" hangingPunct="1">
              <a:lnSpc>
                <a:spcPct val="90000"/>
              </a:lnSpc>
            </a:pPr>
            <a:r>
              <a:rPr lang="en-US" altLang="en-US" sz="2400" b="1" dirty="0" smtClean="0"/>
              <a:t>PROPERTY NJB (non-additive join test for binary decompositions):</a:t>
            </a:r>
            <a:r>
              <a:rPr lang="en-US" altLang="en-US" sz="2400" dirty="0" smtClean="0"/>
              <a:t> A decomposition D = {R1, R2} of R has the lossless join property with respect to a set of functional dependencies F on R </a:t>
            </a:r>
            <a:r>
              <a:rPr lang="en-US" altLang="en-US" sz="2400" i="1" dirty="0" smtClean="0"/>
              <a:t>if and only if</a:t>
            </a:r>
            <a:r>
              <a:rPr lang="en-US" altLang="en-US" sz="2400" dirty="0" smtClean="0"/>
              <a:t> either</a:t>
            </a:r>
          </a:p>
          <a:p>
            <a:pPr lvl="2" eaLnBrk="1" hangingPunct="1">
              <a:lnSpc>
                <a:spcPct val="90000"/>
              </a:lnSpc>
            </a:pPr>
            <a:r>
              <a:rPr lang="en-US" altLang="en-US" sz="2000" dirty="0" smtClean="0"/>
              <a:t>The </a:t>
            </a:r>
            <a:r>
              <a:rPr lang="en-US" altLang="en-US" sz="2000" dirty="0" err="1" smtClean="0"/>
              <a:t>f.d</a:t>
            </a:r>
            <a:r>
              <a:rPr lang="en-US" altLang="en-US" sz="2000" dirty="0" smtClean="0"/>
              <a:t>. ((R1 </a:t>
            </a:r>
            <a:r>
              <a:rPr lang="en-US" altLang="en-US" sz="2000" dirty="0" smtClean="0">
                <a:ea typeface="ヒラギノ角ゴ Pro W3"/>
                <a:cs typeface="ヒラギノ角ゴ Pro W3"/>
              </a:rPr>
              <a:t>∩</a:t>
            </a:r>
            <a:r>
              <a:rPr lang="en-US" altLang="en-US" sz="2000" dirty="0" smtClean="0"/>
              <a:t> R2) </a:t>
            </a:r>
            <a:r>
              <a:rPr lang="en-US" altLang="en-US" sz="2000" dirty="0" smtClean="0">
                <a:sym typeface="Wingdings 3" panose="05040102010807070707" pitchFamily="18" charset="2"/>
              </a:rPr>
              <a:t></a:t>
            </a:r>
            <a:r>
              <a:rPr lang="en-US" altLang="en-US" sz="2000" dirty="0" smtClean="0"/>
              <a:t> (R1- R2)) is in F</a:t>
            </a:r>
            <a:r>
              <a:rPr lang="en-US" altLang="en-US" sz="2000" baseline="30000" dirty="0" smtClean="0"/>
              <a:t>+</a:t>
            </a:r>
            <a:r>
              <a:rPr lang="en-US" altLang="en-US" sz="2000" dirty="0" smtClean="0"/>
              <a:t>, or</a:t>
            </a:r>
          </a:p>
          <a:p>
            <a:pPr lvl="2" eaLnBrk="1" hangingPunct="1">
              <a:lnSpc>
                <a:spcPct val="90000"/>
              </a:lnSpc>
            </a:pPr>
            <a:r>
              <a:rPr lang="en-US" altLang="en-US" sz="2000" dirty="0" smtClean="0"/>
              <a:t>The </a:t>
            </a:r>
            <a:r>
              <a:rPr lang="en-US" altLang="en-US" sz="2000" dirty="0" err="1" smtClean="0"/>
              <a:t>f.d</a:t>
            </a:r>
            <a:r>
              <a:rPr lang="en-US" altLang="en-US" sz="2000" dirty="0" smtClean="0"/>
              <a:t>. ((R1 </a:t>
            </a:r>
            <a:r>
              <a:rPr lang="en-US" altLang="en-US" sz="2000" dirty="0" smtClean="0">
                <a:ea typeface="ヒラギノ角ゴ Pro W3"/>
                <a:cs typeface="ヒラギノ角ゴ Pro W3"/>
              </a:rPr>
              <a:t>∩</a:t>
            </a:r>
            <a:r>
              <a:rPr lang="en-US" altLang="en-US" sz="2000" dirty="0" smtClean="0"/>
              <a:t> R2) </a:t>
            </a:r>
            <a:r>
              <a:rPr lang="en-US" altLang="en-US" sz="2000" dirty="0" smtClean="0">
                <a:sym typeface="Wingdings 3" panose="05040102010807070707" pitchFamily="18" charset="2"/>
              </a:rPr>
              <a:t></a:t>
            </a:r>
            <a:r>
              <a:rPr lang="en-US" altLang="en-US" sz="2000" dirty="0" smtClean="0"/>
              <a:t> (R2 - R1)) is in F</a:t>
            </a:r>
            <a:r>
              <a:rPr lang="en-US" altLang="en-US" sz="2000" baseline="30000" dirty="0" smtClean="0"/>
              <a:t>+</a:t>
            </a:r>
            <a:r>
              <a:rPr lang="en-US" altLang="en-US" sz="2000" dirty="0" smtClean="0"/>
              <a:t>. </a:t>
            </a:r>
          </a:p>
        </p:txBody>
      </p:sp>
    </p:spTree>
    <p:extLst>
      <p:ext uri="{BB962C8B-B14F-4D97-AF65-F5344CB8AC3E}">
        <p14:creationId xmlns:p14="http://schemas.microsoft.com/office/powerpoint/2010/main" val="286782308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normAutofit fontScale="90000"/>
          </a:bodyPr>
          <a:lstStyle/>
          <a:p>
            <a:pPr eaLnBrk="1" hangingPunct="1"/>
            <a:r>
              <a:rPr lang="en-US" altLang="en-US" smtClean="0"/>
              <a:t>Test for checking non-additivity of Binary Relational Decompositions </a:t>
            </a:r>
          </a:p>
        </p:txBody>
      </p:sp>
      <p:sp>
        <p:nvSpPr>
          <p:cNvPr id="782341" name="Rectangle 5"/>
          <p:cNvSpPr>
            <a:spLocks noGrp="1" noChangeArrowheads="1"/>
          </p:cNvSpPr>
          <p:nvPr>
            <p:ph idx="1"/>
          </p:nvPr>
        </p:nvSpPr>
        <p:spPr/>
        <p:txBody>
          <a:bodyPr/>
          <a:lstStyle/>
          <a:p>
            <a:pPr marL="0" indent="0" eaLnBrk="1" hangingPunct="1">
              <a:lnSpc>
                <a:spcPct val="90000"/>
              </a:lnSpc>
              <a:buFont typeface="Wingdings" panose="05000000000000000000" pitchFamily="2" charset="2"/>
              <a:buNone/>
              <a:defRPr/>
            </a:pPr>
            <a:r>
              <a:rPr lang="en-US" altLang="en-US" sz="2800" b="1" dirty="0" smtClean="0"/>
              <a:t>If you apply the NJB test to the 3 decompositions of the TEACH relation:</a:t>
            </a:r>
          </a:p>
          <a:p>
            <a:pPr eaLnBrk="1" hangingPunct="1">
              <a:lnSpc>
                <a:spcPct val="90000"/>
              </a:lnSpc>
              <a:defRPr/>
            </a:pPr>
            <a:r>
              <a:rPr lang="en-US" altLang="en-US" sz="2800" dirty="0" smtClean="0"/>
              <a:t>D1</a:t>
            </a:r>
            <a:r>
              <a:rPr lang="en-US" altLang="en-US" sz="2800" b="1" dirty="0" smtClean="0"/>
              <a:t> </a:t>
            </a:r>
            <a:r>
              <a:rPr lang="en-US" altLang="en-US" sz="2800" dirty="0" smtClean="0"/>
              <a:t>gives</a:t>
            </a:r>
            <a:r>
              <a:rPr lang="en-US" altLang="en-US" sz="2800" b="1" dirty="0" smtClean="0"/>
              <a:t>  Student </a:t>
            </a:r>
            <a:r>
              <a:rPr lang="en-US" altLang="en-US" sz="2800" dirty="0" smtClean="0">
                <a:sym typeface="Wingdings 3" charset="2"/>
              </a:rPr>
              <a:t></a:t>
            </a:r>
            <a:r>
              <a:rPr lang="en-US" altLang="en-US" sz="2800" dirty="0" smtClean="0"/>
              <a:t> Instructor or </a:t>
            </a:r>
            <a:r>
              <a:rPr lang="en-US" altLang="en-US" sz="2800" b="1" dirty="0" smtClean="0"/>
              <a:t>Student</a:t>
            </a:r>
            <a:r>
              <a:rPr lang="en-US" altLang="en-US" sz="2800" dirty="0" smtClean="0"/>
              <a:t> </a:t>
            </a:r>
            <a:r>
              <a:rPr lang="en-US" altLang="en-US" sz="2800" dirty="0" smtClean="0">
                <a:sym typeface="Wingdings 3" charset="2"/>
              </a:rPr>
              <a:t></a:t>
            </a:r>
            <a:r>
              <a:rPr lang="en-US" altLang="en-US" sz="2800" dirty="0" smtClean="0"/>
              <a:t> Course, none of which is true.</a:t>
            </a:r>
          </a:p>
          <a:p>
            <a:pPr eaLnBrk="1" hangingPunct="1">
              <a:lnSpc>
                <a:spcPct val="90000"/>
              </a:lnSpc>
              <a:defRPr/>
            </a:pPr>
            <a:r>
              <a:rPr lang="en-US" altLang="en-US" sz="2800" dirty="0" smtClean="0"/>
              <a:t>D2 gives</a:t>
            </a:r>
            <a:r>
              <a:rPr lang="en-US" altLang="en-US" sz="2800" b="1" dirty="0" smtClean="0"/>
              <a:t>  Course </a:t>
            </a:r>
            <a:r>
              <a:rPr lang="en-US" altLang="en-US" sz="2800" dirty="0" smtClean="0">
                <a:sym typeface="Wingdings 3" charset="2"/>
              </a:rPr>
              <a:t></a:t>
            </a:r>
            <a:r>
              <a:rPr lang="en-US" altLang="en-US" sz="2800" dirty="0" smtClean="0"/>
              <a:t> Instructor or </a:t>
            </a:r>
            <a:r>
              <a:rPr lang="en-US" altLang="en-US" sz="2800" b="1" dirty="0" smtClean="0"/>
              <a:t>Course</a:t>
            </a:r>
            <a:r>
              <a:rPr lang="en-US" altLang="en-US" sz="2800" dirty="0" smtClean="0"/>
              <a:t> </a:t>
            </a:r>
            <a:r>
              <a:rPr lang="en-US" altLang="en-US" sz="2800" dirty="0" smtClean="0">
                <a:sym typeface="Wingdings 3" charset="2"/>
              </a:rPr>
              <a:t></a:t>
            </a:r>
            <a:r>
              <a:rPr lang="en-US" altLang="en-US" sz="2800" dirty="0" smtClean="0"/>
              <a:t> Student, none of which is true.</a:t>
            </a:r>
          </a:p>
          <a:p>
            <a:pPr eaLnBrk="1" hangingPunct="1">
              <a:lnSpc>
                <a:spcPct val="90000"/>
              </a:lnSpc>
              <a:defRPr/>
            </a:pPr>
            <a:r>
              <a:rPr lang="en-US" altLang="en-US" sz="2800" dirty="0" smtClean="0"/>
              <a:t>However, in D3 we get </a:t>
            </a:r>
            <a:r>
              <a:rPr lang="en-US" altLang="en-US" sz="2800" b="1" dirty="0" smtClean="0"/>
              <a:t>Instructor </a:t>
            </a:r>
            <a:r>
              <a:rPr lang="en-US" altLang="en-US" sz="2800" dirty="0" smtClean="0">
                <a:sym typeface="Wingdings 3" charset="2"/>
              </a:rPr>
              <a:t></a:t>
            </a:r>
            <a:r>
              <a:rPr lang="en-US" altLang="en-US" sz="2800" dirty="0" smtClean="0"/>
              <a:t> Course or </a:t>
            </a:r>
            <a:r>
              <a:rPr lang="en-US" altLang="en-US" sz="2800" b="1" dirty="0" smtClean="0"/>
              <a:t>Instructor</a:t>
            </a:r>
            <a:r>
              <a:rPr lang="en-US" altLang="en-US" sz="2800" dirty="0" smtClean="0"/>
              <a:t> </a:t>
            </a:r>
            <a:r>
              <a:rPr lang="en-US" altLang="en-US" sz="2800" dirty="0" smtClean="0">
                <a:sym typeface="Wingdings 3" charset="2"/>
              </a:rPr>
              <a:t></a:t>
            </a:r>
            <a:r>
              <a:rPr lang="en-US" altLang="en-US" sz="2800" dirty="0" smtClean="0"/>
              <a:t> Student.</a:t>
            </a:r>
          </a:p>
          <a:p>
            <a:pPr marL="0" indent="0" eaLnBrk="1" hangingPunct="1">
              <a:lnSpc>
                <a:spcPct val="90000"/>
              </a:lnSpc>
              <a:buFont typeface="Wingdings" panose="05000000000000000000" pitchFamily="2" charset="2"/>
              <a:buNone/>
              <a:defRPr/>
            </a:pPr>
            <a:r>
              <a:rPr lang="en-US" altLang="en-US" sz="2800" dirty="0" smtClean="0"/>
              <a:t>Since </a:t>
            </a:r>
            <a:r>
              <a:rPr lang="en-US" altLang="en-US" sz="2800" b="1" dirty="0" smtClean="0"/>
              <a:t>Instructor </a:t>
            </a:r>
            <a:r>
              <a:rPr lang="en-US" altLang="en-US" sz="2800" dirty="0" smtClean="0">
                <a:sym typeface="Wingdings 3" charset="2"/>
              </a:rPr>
              <a:t></a:t>
            </a:r>
            <a:r>
              <a:rPr lang="en-US" altLang="en-US" sz="2800" dirty="0" smtClean="0"/>
              <a:t> Course  is indeed true, the NJB property is satisfied and D3 is determined as a non-additive (good) decomposition.</a:t>
            </a:r>
          </a:p>
          <a:p>
            <a:pPr eaLnBrk="1" hangingPunct="1">
              <a:lnSpc>
                <a:spcPct val="90000"/>
              </a:lnSpc>
              <a:defRPr/>
            </a:pPr>
            <a:endParaRPr lang="en-US" altLang="en-US" sz="2800" dirty="0"/>
          </a:p>
        </p:txBody>
      </p:sp>
    </p:spTree>
    <p:extLst>
      <p:ext uri="{BB962C8B-B14F-4D97-AF65-F5344CB8AC3E}">
        <p14:creationId xmlns:p14="http://schemas.microsoft.com/office/powerpoint/2010/main" val="4216575637"/>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normAutofit fontScale="90000"/>
          </a:bodyPr>
          <a:lstStyle/>
          <a:p>
            <a:pPr eaLnBrk="1" hangingPunct="1"/>
            <a:r>
              <a:rPr lang="en-US" altLang="en-US" smtClean="0"/>
              <a:t>General Procedure for achieving BCNF when a relation fails BCNF</a:t>
            </a:r>
          </a:p>
        </p:txBody>
      </p:sp>
      <p:sp>
        <p:nvSpPr>
          <p:cNvPr id="782341" name="Rectangle 5"/>
          <p:cNvSpPr>
            <a:spLocks noGrp="1" noChangeArrowheads="1"/>
          </p:cNvSpPr>
          <p:nvPr>
            <p:ph idx="1"/>
          </p:nvPr>
        </p:nvSpPr>
        <p:spPr/>
        <p:txBody>
          <a:bodyPr/>
          <a:lstStyle/>
          <a:p>
            <a:pPr eaLnBrk="1" hangingPunct="1">
              <a:defRPr/>
            </a:pPr>
            <a:r>
              <a:rPr lang="en-US" sz="2000" dirty="0" smtClean="0"/>
              <a:t>Let </a:t>
            </a:r>
            <a:r>
              <a:rPr lang="en-US" sz="2000" dirty="0"/>
              <a:t>R be the relation not in BCNF, let X </a:t>
            </a:r>
            <a:r>
              <a:rPr lang="en-US" sz="2000" dirty="0" smtClean="0"/>
              <a:t>be a subset-of </a:t>
            </a:r>
            <a:r>
              <a:rPr lang="en-US" sz="2000" dirty="0"/>
              <a:t>R, and let </a:t>
            </a:r>
            <a:r>
              <a:rPr lang="en-IN" sz="2000" i="1" dirty="0"/>
              <a:t>X</a:t>
            </a:r>
            <a:r>
              <a:rPr lang="en-IN" sz="2000" dirty="0"/>
              <a:t> </a:t>
            </a:r>
            <a:r>
              <a:rPr lang="en-IN" sz="2000" dirty="0">
                <a:sym typeface="Symbol" panose="05050102010706020507" pitchFamily="18" charset="2"/>
              </a:rPr>
              <a:t></a:t>
            </a:r>
            <a:r>
              <a:rPr lang="en-IN" sz="2000" dirty="0"/>
              <a:t> </a:t>
            </a:r>
            <a:r>
              <a:rPr lang="en-IN" sz="2000" i="1" dirty="0"/>
              <a:t>A </a:t>
            </a:r>
            <a:r>
              <a:rPr lang="en-IN" sz="2000" dirty="0"/>
              <a:t>be the FD that causes a violation of BCNF.  </a:t>
            </a:r>
            <a:r>
              <a:rPr lang="en-IN" sz="2000" dirty="0" smtClean="0"/>
              <a:t>Then R </a:t>
            </a:r>
            <a:r>
              <a:rPr lang="en-IN" sz="2000" dirty="0"/>
              <a:t>may be decomposed into two relations:</a:t>
            </a:r>
            <a:endParaRPr lang="en-US" sz="2000" dirty="0"/>
          </a:p>
          <a:p>
            <a:pPr eaLnBrk="1" hangingPunct="1">
              <a:defRPr/>
            </a:pPr>
            <a:r>
              <a:rPr lang="en-IN" sz="2000" dirty="0" smtClean="0"/>
              <a:t>(</a:t>
            </a:r>
            <a:r>
              <a:rPr lang="en-IN" sz="2000" dirty="0" err="1" smtClean="0"/>
              <a:t>i</a:t>
            </a:r>
            <a:r>
              <a:rPr lang="en-IN" sz="2000" dirty="0" smtClean="0"/>
              <a:t>) </a:t>
            </a:r>
            <a:r>
              <a:rPr lang="en-IN" sz="2000" i="1" dirty="0" smtClean="0"/>
              <a:t>R </a:t>
            </a:r>
            <a:r>
              <a:rPr lang="en-IN" sz="2000" i="1" dirty="0"/>
              <a:t>–A</a:t>
            </a:r>
            <a:r>
              <a:rPr lang="en-IN" sz="2000" dirty="0"/>
              <a:t>  and (ii) </a:t>
            </a:r>
            <a:r>
              <a:rPr lang="en-IN" sz="2000" i="1" dirty="0" smtClean="0"/>
              <a:t>X</a:t>
            </a:r>
            <a:r>
              <a:rPr lang="en-US" altLang="en-US" sz="2000" dirty="0" smtClean="0">
                <a:latin typeface="Lucida Grande" charset="0"/>
              </a:rPr>
              <a:t> </a:t>
            </a:r>
            <a:r>
              <a:rPr lang="en-US" altLang="en-US" sz="2800" dirty="0" smtClean="0">
                <a:latin typeface="Lucida Grande" charset="0"/>
              </a:rPr>
              <a:t>υ</a:t>
            </a:r>
            <a:r>
              <a:rPr lang="en-US" altLang="en-US" sz="2000" dirty="0" smtClean="0">
                <a:latin typeface="Lucida Grande" charset="0"/>
              </a:rPr>
              <a:t> </a:t>
            </a:r>
            <a:r>
              <a:rPr lang="en-IN" sz="2000" i="1" dirty="0" smtClean="0"/>
              <a:t>A</a:t>
            </a:r>
            <a:r>
              <a:rPr lang="en-IN" sz="2000" dirty="0"/>
              <a:t>.</a:t>
            </a:r>
            <a:endParaRPr lang="en-US" sz="2000" dirty="0"/>
          </a:p>
          <a:p>
            <a:pPr eaLnBrk="1" hangingPunct="1">
              <a:defRPr/>
            </a:pPr>
            <a:r>
              <a:rPr lang="en-IN" sz="2000" dirty="0"/>
              <a:t>If either  </a:t>
            </a:r>
            <a:r>
              <a:rPr lang="en-IN" sz="2000" i="1" dirty="0"/>
              <a:t>R –A</a:t>
            </a:r>
            <a:r>
              <a:rPr lang="en-IN" sz="2000" dirty="0"/>
              <a:t>  or </a:t>
            </a:r>
            <a:r>
              <a:rPr lang="en-IN" sz="2000" i="1" dirty="0" smtClean="0"/>
              <a:t>X</a:t>
            </a:r>
            <a:r>
              <a:rPr lang="en-US" altLang="en-US" sz="2000" dirty="0" smtClean="0">
                <a:latin typeface="Lucida Grande" charset="0"/>
              </a:rPr>
              <a:t> υ </a:t>
            </a:r>
            <a:r>
              <a:rPr lang="en-IN" sz="2000" i="1" dirty="0" smtClean="0"/>
              <a:t>A</a:t>
            </a:r>
            <a:r>
              <a:rPr lang="en-IN" sz="2000" dirty="0"/>
              <a:t>. is not in BCNF, repeat the process.</a:t>
            </a:r>
            <a:endParaRPr lang="en-US" sz="2000" dirty="0"/>
          </a:p>
          <a:p>
            <a:pPr marL="0" indent="0" eaLnBrk="1" hangingPunct="1">
              <a:lnSpc>
                <a:spcPct val="90000"/>
              </a:lnSpc>
              <a:buFont typeface="Wingdings" panose="05000000000000000000" pitchFamily="2" charset="2"/>
              <a:buNone/>
              <a:defRPr/>
            </a:pPr>
            <a:r>
              <a:rPr lang="en-US" altLang="en-US" sz="1800" dirty="0" smtClean="0"/>
              <a:t>Note that the </a:t>
            </a:r>
            <a:r>
              <a:rPr lang="en-US" altLang="en-US" sz="1800" dirty="0" err="1" smtClean="0"/>
              <a:t>f.d</a:t>
            </a:r>
            <a:r>
              <a:rPr lang="en-US" altLang="en-US" sz="1800" dirty="0" smtClean="0"/>
              <a:t>. that violated BCNF in TEACH was Instructor </a:t>
            </a:r>
            <a:r>
              <a:rPr lang="en-IN" sz="1800" dirty="0" smtClean="0">
                <a:sym typeface="Symbol" panose="05050102010706020507" pitchFamily="18" charset="2"/>
              </a:rPr>
              <a:t>Course. Hence its BCNF decomposition would be :</a:t>
            </a:r>
          </a:p>
          <a:p>
            <a:pPr marL="0" indent="0" eaLnBrk="1" hangingPunct="1">
              <a:lnSpc>
                <a:spcPct val="90000"/>
              </a:lnSpc>
              <a:buFont typeface="Wingdings" panose="05000000000000000000" pitchFamily="2" charset="2"/>
              <a:buNone/>
              <a:defRPr/>
            </a:pPr>
            <a:r>
              <a:rPr lang="en-IN" altLang="en-US" sz="1800" dirty="0" smtClean="0">
                <a:sym typeface="Symbol" panose="05050102010706020507" pitchFamily="18" charset="2"/>
              </a:rPr>
              <a:t>(TEACH – COURSE) and (Instructor </a:t>
            </a:r>
            <a:r>
              <a:rPr lang="en-US" altLang="en-US" sz="1800" dirty="0" smtClean="0">
                <a:latin typeface="Lucida Grande" charset="0"/>
              </a:rPr>
              <a:t>υ Course), which gives</a:t>
            </a:r>
          </a:p>
          <a:p>
            <a:pPr marL="0" indent="0" eaLnBrk="1" hangingPunct="1">
              <a:lnSpc>
                <a:spcPct val="90000"/>
              </a:lnSpc>
              <a:buFont typeface="Wingdings" panose="05000000000000000000" pitchFamily="2" charset="2"/>
              <a:buNone/>
              <a:defRPr/>
            </a:pPr>
            <a:r>
              <a:rPr lang="en-US" altLang="en-US" sz="1800" dirty="0">
                <a:latin typeface="Lucida Grande" charset="0"/>
              </a:rPr>
              <a:t>t</a:t>
            </a:r>
            <a:r>
              <a:rPr lang="en-US" altLang="en-US" sz="1800" dirty="0" smtClean="0">
                <a:latin typeface="Lucida Grande" charset="0"/>
              </a:rPr>
              <a:t>he relations: (Instructor, Student) and (Instructor, Course) that we obtained before in decomposition D3.</a:t>
            </a:r>
            <a:endParaRPr lang="en-US" altLang="en-US" sz="1800" dirty="0" smtClean="0"/>
          </a:p>
          <a:p>
            <a:pPr eaLnBrk="1" hangingPunct="1">
              <a:lnSpc>
                <a:spcPct val="90000"/>
              </a:lnSpc>
              <a:defRPr/>
            </a:pPr>
            <a:endParaRPr lang="en-US" altLang="en-US" sz="2800" dirty="0"/>
          </a:p>
        </p:txBody>
      </p:sp>
    </p:spTree>
    <p:extLst>
      <p:ext uri="{BB962C8B-B14F-4D97-AF65-F5344CB8AC3E}">
        <p14:creationId xmlns:p14="http://schemas.microsoft.com/office/powerpoint/2010/main" val="1290389689"/>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254000" y="215900"/>
            <a:ext cx="8712200" cy="1143000"/>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eaLnBrk="1" hangingPunct="1">
              <a:defRPr/>
            </a:pPr>
            <a:r>
              <a:rPr lang="en-US" altLang="en-US" dirty="0">
                <a:ea typeface="Times New Roman" charset="0"/>
                <a:cs typeface="Times New Roman" charset="0"/>
              </a:rPr>
              <a:t>5. Multivalued Dependencies and Fourth Normal Form </a:t>
            </a:r>
            <a:r>
              <a:rPr lang="en-US" altLang="en-US" dirty="0" smtClean="0">
                <a:ea typeface="Times New Roman" charset="0"/>
                <a:cs typeface="Times New Roman" charset="0"/>
              </a:rPr>
              <a:t>(1)</a:t>
            </a:r>
            <a:endParaRPr lang="en-US" altLang="en-US" dirty="0">
              <a:ea typeface="Times New Roman" charset="0"/>
              <a:cs typeface="Times New Roman" charset="0"/>
            </a:endParaRPr>
          </a:p>
        </p:txBody>
      </p:sp>
      <p:sp>
        <p:nvSpPr>
          <p:cNvPr id="58371" name="Rectangle 3"/>
          <p:cNvSpPr>
            <a:spLocks noGrp="1" noChangeArrowheads="1"/>
          </p:cNvSpPr>
          <p:nvPr>
            <p:ph idx="1"/>
          </p:nvPr>
        </p:nvSpPr>
        <p:spPr>
          <a:xfrm>
            <a:off x="254000" y="1574800"/>
            <a:ext cx="8356600" cy="4749800"/>
          </a:xfrm>
        </p:spPr>
        <p:txBody>
          <a:bodyPr/>
          <a:lstStyle/>
          <a:p>
            <a:pPr marL="609600" indent="-609600" algn="just" eaLnBrk="1" hangingPunct="1">
              <a:lnSpc>
                <a:spcPct val="90000"/>
              </a:lnSpc>
              <a:buFont typeface="Wingdings" panose="05000000000000000000" pitchFamily="2" charset="2"/>
              <a:buNone/>
            </a:pPr>
            <a:r>
              <a:rPr lang="en-US" altLang="en-US" sz="2000" b="1" u="sng" smtClean="0"/>
              <a:t>Definition:</a:t>
            </a:r>
            <a:r>
              <a:rPr lang="en-US" altLang="en-US" sz="2000" b="1" smtClean="0"/>
              <a:t> </a:t>
            </a:r>
          </a:p>
          <a:p>
            <a:pPr marL="609600" indent="-609600" algn="just" eaLnBrk="1" hangingPunct="1">
              <a:lnSpc>
                <a:spcPct val="120000"/>
              </a:lnSpc>
            </a:pPr>
            <a:r>
              <a:rPr lang="en-US" altLang="en-US" sz="2000" smtClean="0"/>
              <a:t>A </a:t>
            </a:r>
            <a:r>
              <a:rPr lang="en-US" altLang="en-US" sz="2000" b="1" smtClean="0"/>
              <a:t>multivalued dependency </a:t>
            </a:r>
            <a:r>
              <a:rPr lang="en-US" altLang="en-US" sz="2000" smtClean="0"/>
              <a:t>(</a:t>
            </a:r>
            <a:r>
              <a:rPr lang="en-US" altLang="en-US" sz="2000" b="1" smtClean="0"/>
              <a:t>MVD</a:t>
            </a:r>
            <a:r>
              <a:rPr lang="en-US" altLang="en-US" sz="2000" smtClean="0"/>
              <a:t>) </a:t>
            </a:r>
            <a:r>
              <a:rPr lang="en-US" altLang="en-US" sz="2000" i="1" smtClean="0"/>
              <a:t>X</a:t>
            </a:r>
            <a:r>
              <a:rPr lang="en-US" altLang="en-US" sz="2000" smtClean="0"/>
              <a:t> </a:t>
            </a:r>
            <a:r>
              <a:rPr lang="en-US" altLang="en-US" sz="2000" smtClean="0">
                <a:latin typeface="Times New Roman" panose="02020603050405020304" pitchFamily="18" charset="0"/>
              </a:rPr>
              <a:t>—</a:t>
            </a:r>
            <a:r>
              <a:rPr lang="en-US" altLang="en-US" sz="2000" smtClean="0"/>
              <a:t>&gt;&gt;</a:t>
            </a:r>
            <a:r>
              <a:rPr lang="en-US" altLang="en-US" sz="2000" i="1" smtClean="0"/>
              <a:t> Y</a:t>
            </a:r>
            <a:r>
              <a:rPr lang="en-US" altLang="en-US" sz="2000" smtClean="0"/>
              <a:t> specified on relation schema </a:t>
            </a:r>
            <a:r>
              <a:rPr lang="en-US" altLang="en-US" sz="2000" i="1" smtClean="0"/>
              <a:t>R</a:t>
            </a:r>
            <a:r>
              <a:rPr lang="en-US" altLang="en-US" sz="2000" smtClean="0"/>
              <a:t>, where </a:t>
            </a:r>
            <a:r>
              <a:rPr lang="en-US" altLang="en-US" sz="2000" i="1" smtClean="0"/>
              <a:t>X</a:t>
            </a:r>
            <a:r>
              <a:rPr lang="en-US" altLang="en-US" sz="2000" smtClean="0"/>
              <a:t> and </a:t>
            </a:r>
            <a:r>
              <a:rPr lang="en-US" altLang="en-US" sz="2000" i="1" smtClean="0"/>
              <a:t>Y</a:t>
            </a:r>
            <a:r>
              <a:rPr lang="en-US" altLang="en-US" sz="2000" smtClean="0"/>
              <a:t> are both subsets of </a:t>
            </a:r>
            <a:r>
              <a:rPr lang="en-US" altLang="en-US" sz="2000" i="1" smtClean="0"/>
              <a:t>R</a:t>
            </a:r>
            <a:r>
              <a:rPr lang="en-US" altLang="en-US" sz="2000" smtClean="0"/>
              <a:t>, specifies the following constraint on any relation state </a:t>
            </a:r>
            <a:r>
              <a:rPr lang="en-US" altLang="en-US" sz="2000" i="1" smtClean="0"/>
              <a:t>r</a:t>
            </a:r>
            <a:r>
              <a:rPr lang="en-US" altLang="en-US" sz="2000" smtClean="0"/>
              <a:t> of </a:t>
            </a:r>
            <a:r>
              <a:rPr lang="en-US" altLang="en-US" sz="2000" i="1" smtClean="0"/>
              <a:t>R</a:t>
            </a:r>
            <a:r>
              <a:rPr lang="en-US" altLang="en-US" sz="2000" smtClean="0"/>
              <a:t>: If two tuples </a:t>
            </a:r>
            <a:r>
              <a:rPr lang="en-US" altLang="en-US" sz="2000" i="1" smtClean="0"/>
              <a:t>t</a:t>
            </a:r>
            <a:r>
              <a:rPr lang="en-US" altLang="en-US" sz="2000" baseline="-30000" smtClean="0"/>
              <a:t>1</a:t>
            </a:r>
            <a:r>
              <a:rPr lang="en-US" altLang="en-US" sz="2000" smtClean="0"/>
              <a:t> and </a:t>
            </a:r>
            <a:r>
              <a:rPr lang="en-US" altLang="en-US" sz="2000" i="1" smtClean="0"/>
              <a:t>t</a:t>
            </a:r>
            <a:r>
              <a:rPr lang="en-US" altLang="en-US" sz="2000" baseline="-30000" smtClean="0"/>
              <a:t>2</a:t>
            </a:r>
            <a:r>
              <a:rPr lang="en-US" altLang="en-US" sz="2000" smtClean="0"/>
              <a:t> exist in </a:t>
            </a:r>
            <a:r>
              <a:rPr lang="en-US" altLang="en-US" sz="2000" i="1" smtClean="0"/>
              <a:t>r</a:t>
            </a:r>
            <a:r>
              <a:rPr lang="en-US" altLang="en-US" sz="2000" smtClean="0"/>
              <a:t> such that </a:t>
            </a:r>
            <a:r>
              <a:rPr lang="en-US" altLang="en-US" sz="2000" i="1" smtClean="0"/>
              <a:t>t</a:t>
            </a:r>
            <a:r>
              <a:rPr lang="en-US" altLang="en-US" sz="2000" baseline="-30000" smtClean="0"/>
              <a:t>1</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X</a:t>
            </a:r>
            <a:r>
              <a:rPr lang="en-US" altLang="en-US" sz="2000" smtClean="0"/>
              <a:t>], then two tuples </a:t>
            </a:r>
            <a:r>
              <a:rPr lang="en-US" altLang="en-US" sz="2000" i="1" smtClean="0"/>
              <a:t>t</a:t>
            </a:r>
            <a:r>
              <a:rPr lang="en-US" altLang="en-US" sz="2000" baseline="-30000" smtClean="0"/>
              <a:t>3</a:t>
            </a:r>
            <a:r>
              <a:rPr lang="en-US" altLang="en-US" sz="2000" smtClean="0"/>
              <a:t> and </a:t>
            </a:r>
            <a:r>
              <a:rPr lang="en-US" altLang="en-US" sz="2000" i="1" smtClean="0"/>
              <a:t>t</a:t>
            </a:r>
            <a:r>
              <a:rPr lang="en-US" altLang="en-US" sz="2000" baseline="-30000" smtClean="0"/>
              <a:t>4</a:t>
            </a:r>
            <a:r>
              <a:rPr lang="en-US" altLang="en-US" sz="2000" smtClean="0"/>
              <a:t> should also exist in </a:t>
            </a:r>
            <a:r>
              <a:rPr lang="en-US" altLang="en-US" sz="2000" i="1" smtClean="0"/>
              <a:t>r</a:t>
            </a:r>
            <a:r>
              <a:rPr lang="en-US" altLang="en-US" sz="2000" smtClean="0"/>
              <a:t> with the following properties, where we use </a:t>
            </a:r>
            <a:r>
              <a:rPr lang="en-US" altLang="en-US" sz="2000" i="1" smtClean="0"/>
              <a:t>Z</a:t>
            </a:r>
            <a:r>
              <a:rPr lang="en-US" altLang="en-US" sz="2000" smtClean="0"/>
              <a:t> to denote (</a:t>
            </a:r>
            <a:r>
              <a:rPr lang="en-US" altLang="en-US" sz="2000" i="1" smtClean="0"/>
              <a:t>R </a:t>
            </a:r>
            <a:r>
              <a:rPr lang="en-US" altLang="en-US" sz="1800" smtClean="0">
                <a:latin typeface="MathematicalPi 1" pitchFamily="82" charset="0"/>
              </a:rPr>
              <a:t>2</a:t>
            </a:r>
            <a:r>
              <a:rPr lang="en-US" altLang="en-US" sz="2000" smtClean="0"/>
              <a:t> (</a:t>
            </a:r>
            <a:r>
              <a:rPr lang="en-US" altLang="en-US" sz="2000" i="1" smtClean="0"/>
              <a:t>X</a:t>
            </a:r>
            <a:r>
              <a:rPr lang="en-US" altLang="en-US" sz="2000" smtClean="0"/>
              <a:t> </a:t>
            </a:r>
            <a:r>
              <a:rPr lang="en-US" altLang="en-US" sz="2000" smtClean="0">
                <a:latin typeface="Lucida Grande" pitchFamily="-104" charset="0"/>
              </a:rPr>
              <a:t>υ</a:t>
            </a:r>
            <a:r>
              <a:rPr lang="en-US" altLang="en-US" sz="2000" smtClean="0"/>
              <a:t> </a:t>
            </a:r>
            <a:r>
              <a:rPr lang="en-US" altLang="en-US" sz="2000" i="1" smtClean="0"/>
              <a:t>Y</a:t>
            </a:r>
            <a:r>
              <a:rPr lang="en-US" altLang="en-US" sz="2000" smtClean="0"/>
              <a:t>)):</a:t>
            </a:r>
          </a:p>
          <a:p>
            <a:pPr marL="990600" lvl="1" indent="-533400" algn="just" eaLnBrk="1" hangingPunct="1">
              <a:lnSpc>
                <a:spcPct val="120000"/>
              </a:lnSpc>
            </a:pPr>
            <a:r>
              <a:rPr lang="en-US" altLang="en-US" sz="2000" smtClean="0"/>
              <a:t> </a:t>
            </a:r>
            <a:r>
              <a:rPr lang="en-US" altLang="en-US" sz="2000" i="1" smtClean="0"/>
              <a:t>t</a:t>
            </a:r>
            <a:r>
              <a:rPr lang="en-US" altLang="en-US" sz="2000" baseline="-30000" smtClean="0"/>
              <a:t>3</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4</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1</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X</a:t>
            </a:r>
            <a:r>
              <a:rPr lang="en-US" altLang="en-US" sz="2000" smtClean="0"/>
              <a:t>].</a:t>
            </a:r>
          </a:p>
          <a:p>
            <a:pPr marL="990600" lvl="1" indent="-533400" algn="just" eaLnBrk="1" hangingPunct="1">
              <a:lnSpc>
                <a:spcPct val="120000"/>
              </a:lnSpc>
            </a:pPr>
            <a:r>
              <a:rPr lang="en-US" altLang="en-US" sz="2000" i="1" smtClean="0"/>
              <a:t>t</a:t>
            </a:r>
            <a:r>
              <a:rPr lang="en-US" altLang="en-US" sz="2000" baseline="-30000" smtClean="0"/>
              <a:t>3</a:t>
            </a:r>
            <a:r>
              <a:rPr lang="en-US" altLang="en-US" sz="2000" smtClean="0"/>
              <a:t>[</a:t>
            </a:r>
            <a:r>
              <a:rPr lang="en-US" altLang="en-US" sz="2000" i="1" smtClean="0"/>
              <a:t>Y</a:t>
            </a:r>
            <a:r>
              <a:rPr lang="en-US" altLang="en-US" sz="2000" smtClean="0"/>
              <a:t>] = </a:t>
            </a:r>
            <a:r>
              <a:rPr lang="en-US" altLang="en-US" sz="2000" i="1" smtClean="0"/>
              <a:t>t</a:t>
            </a:r>
            <a:r>
              <a:rPr lang="en-US" altLang="en-US" sz="2000" baseline="-30000" smtClean="0"/>
              <a:t>1</a:t>
            </a:r>
            <a:r>
              <a:rPr lang="en-US" altLang="en-US" sz="2000" smtClean="0"/>
              <a:t>[</a:t>
            </a:r>
            <a:r>
              <a:rPr lang="en-US" altLang="en-US" sz="2000" i="1" smtClean="0"/>
              <a:t>Y</a:t>
            </a:r>
            <a:r>
              <a:rPr lang="en-US" altLang="en-US" sz="2000" smtClean="0"/>
              <a:t>] and </a:t>
            </a:r>
            <a:r>
              <a:rPr lang="en-US" altLang="en-US" sz="2000" i="1" smtClean="0"/>
              <a:t>t</a:t>
            </a:r>
            <a:r>
              <a:rPr lang="en-US" altLang="en-US" sz="2000" baseline="-30000" smtClean="0"/>
              <a:t>4</a:t>
            </a:r>
            <a:r>
              <a:rPr lang="en-US" altLang="en-US" sz="2000" smtClean="0"/>
              <a:t>[</a:t>
            </a:r>
            <a:r>
              <a:rPr lang="en-US" altLang="en-US" sz="2000" i="1" smtClean="0"/>
              <a:t>Y</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Y</a:t>
            </a:r>
            <a:r>
              <a:rPr lang="en-US" altLang="en-US" sz="2000" smtClean="0"/>
              <a:t>].</a:t>
            </a:r>
          </a:p>
          <a:p>
            <a:pPr marL="990600" lvl="1" indent="-533400" algn="just" eaLnBrk="1" hangingPunct="1">
              <a:lnSpc>
                <a:spcPct val="120000"/>
              </a:lnSpc>
            </a:pPr>
            <a:r>
              <a:rPr lang="en-US" altLang="en-US" sz="2000" i="1" smtClean="0"/>
              <a:t>t</a:t>
            </a:r>
            <a:r>
              <a:rPr lang="en-US" altLang="en-US" sz="2000" baseline="-30000" smtClean="0"/>
              <a:t>3</a:t>
            </a:r>
            <a:r>
              <a:rPr lang="en-US" altLang="en-US" sz="2000" smtClean="0"/>
              <a:t>[</a:t>
            </a:r>
            <a:r>
              <a:rPr lang="en-US" altLang="en-US" sz="2000" i="1" smtClean="0"/>
              <a:t>Z</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Z</a:t>
            </a:r>
            <a:r>
              <a:rPr lang="en-US" altLang="en-US" sz="2000" smtClean="0"/>
              <a:t>] and </a:t>
            </a:r>
            <a:r>
              <a:rPr lang="en-US" altLang="en-US" sz="2000" i="1" smtClean="0"/>
              <a:t>t</a:t>
            </a:r>
            <a:r>
              <a:rPr lang="en-US" altLang="en-US" sz="2000" baseline="-30000" smtClean="0"/>
              <a:t>4</a:t>
            </a:r>
            <a:r>
              <a:rPr lang="en-US" altLang="en-US" sz="2000" smtClean="0"/>
              <a:t>[</a:t>
            </a:r>
            <a:r>
              <a:rPr lang="en-US" altLang="en-US" sz="2000" i="1" smtClean="0"/>
              <a:t>Z</a:t>
            </a:r>
            <a:r>
              <a:rPr lang="en-US" altLang="en-US" sz="2000" smtClean="0"/>
              <a:t>] = </a:t>
            </a:r>
            <a:r>
              <a:rPr lang="en-US" altLang="en-US" sz="2000" i="1" smtClean="0"/>
              <a:t>t</a:t>
            </a:r>
            <a:r>
              <a:rPr lang="en-US" altLang="en-US" sz="2000" baseline="-30000" smtClean="0"/>
              <a:t>1</a:t>
            </a:r>
            <a:r>
              <a:rPr lang="en-US" altLang="en-US" sz="2000" smtClean="0"/>
              <a:t>[</a:t>
            </a:r>
            <a:r>
              <a:rPr lang="en-US" altLang="en-US" sz="2000" i="1" smtClean="0"/>
              <a:t>Z</a:t>
            </a:r>
            <a:r>
              <a:rPr lang="en-US" altLang="en-US" sz="2000" smtClean="0"/>
              <a:t>].</a:t>
            </a:r>
          </a:p>
          <a:p>
            <a:pPr marL="609600" indent="-609600" algn="just" eaLnBrk="1" hangingPunct="1">
              <a:lnSpc>
                <a:spcPct val="90000"/>
              </a:lnSpc>
            </a:pPr>
            <a:r>
              <a:rPr lang="en-US" altLang="en-US" sz="2000" smtClean="0"/>
              <a:t>An MVD </a:t>
            </a:r>
            <a:r>
              <a:rPr lang="en-US" altLang="en-US" sz="2000" i="1" smtClean="0"/>
              <a:t>X</a:t>
            </a:r>
            <a:r>
              <a:rPr lang="en-US" altLang="en-US" sz="2000" smtClean="0"/>
              <a:t> </a:t>
            </a:r>
            <a:r>
              <a:rPr lang="en-US" altLang="en-US" sz="1800" smtClean="0">
                <a:latin typeface="Times New Roman" panose="02020603050405020304" pitchFamily="18" charset="0"/>
              </a:rPr>
              <a:t>—</a:t>
            </a:r>
            <a:r>
              <a:rPr lang="en-US" altLang="en-US" sz="1800" smtClean="0"/>
              <a:t>&gt;&gt;</a:t>
            </a:r>
            <a:r>
              <a:rPr lang="en-US" altLang="en-US" sz="2000" smtClean="0"/>
              <a:t> </a:t>
            </a:r>
            <a:r>
              <a:rPr lang="en-US" altLang="en-US" sz="2000" i="1" smtClean="0"/>
              <a:t>Y</a:t>
            </a:r>
            <a:r>
              <a:rPr lang="en-US" altLang="en-US" sz="2000" smtClean="0"/>
              <a:t> in </a:t>
            </a:r>
            <a:r>
              <a:rPr lang="en-US" altLang="en-US" sz="2000" i="1" smtClean="0"/>
              <a:t>R</a:t>
            </a:r>
            <a:r>
              <a:rPr lang="en-US" altLang="en-US" sz="2000" smtClean="0"/>
              <a:t> is called a </a:t>
            </a:r>
            <a:r>
              <a:rPr lang="en-US" altLang="en-US" sz="2000" b="1" smtClean="0"/>
              <a:t>trivial MVD</a:t>
            </a:r>
            <a:r>
              <a:rPr lang="en-US" altLang="en-US" sz="2000" smtClean="0"/>
              <a:t> if (a) </a:t>
            </a:r>
            <a:r>
              <a:rPr lang="en-US" altLang="en-US" sz="2000" i="1" smtClean="0"/>
              <a:t>Y</a:t>
            </a:r>
            <a:r>
              <a:rPr lang="en-US" altLang="en-US" sz="2000" smtClean="0"/>
              <a:t> is a subset of </a:t>
            </a:r>
            <a:r>
              <a:rPr lang="en-US" altLang="en-US" sz="2000" i="1" smtClean="0"/>
              <a:t>X</a:t>
            </a:r>
            <a:r>
              <a:rPr lang="en-US" altLang="en-US" sz="2000" smtClean="0"/>
              <a:t>, or (b) </a:t>
            </a:r>
            <a:r>
              <a:rPr lang="en-US" altLang="en-US" sz="2000" i="1" smtClean="0"/>
              <a:t>X</a:t>
            </a:r>
            <a:r>
              <a:rPr lang="en-US" altLang="en-US" sz="2000" smtClean="0"/>
              <a:t> </a:t>
            </a:r>
            <a:r>
              <a:rPr lang="en-US" altLang="en-US" sz="2000" smtClean="0">
                <a:latin typeface="Lucida Grande" pitchFamily="-104" charset="0"/>
              </a:rPr>
              <a:t>υ</a:t>
            </a:r>
            <a:r>
              <a:rPr lang="en-US" altLang="en-US" sz="2000" smtClean="0"/>
              <a:t> </a:t>
            </a:r>
            <a:r>
              <a:rPr lang="en-US" altLang="en-US" sz="2000" i="1" smtClean="0"/>
              <a:t>Y</a:t>
            </a:r>
            <a:r>
              <a:rPr lang="en-US" altLang="en-US" sz="2000" smtClean="0"/>
              <a:t> = </a:t>
            </a:r>
            <a:r>
              <a:rPr lang="en-US" altLang="en-US" sz="2000" i="1" smtClean="0"/>
              <a:t>R</a:t>
            </a:r>
            <a:r>
              <a:rPr lang="en-US" altLang="en-US" sz="2000" smtClean="0"/>
              <a:t>. </a:t>
            </a:r>
          </a:p>
        </p:txBody>
      </p:sp>
    </p:spTree>
    <p:extLst>
      <p:ext uri="{BB962C8B-B14F-4D97-AF65-F5344CB8AC3E}">
        <p14:creationId xmlns:p14="http://schemas.microsoft.com/office/powerpoint/2010/main" val="2402893277"/>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a:xfrm>
            <a:off x="254000" y="215900"/>
            <a:ext cx="8712200" cy="1143000"/>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eaLnBrk="1" hangingPunct="1">
              <a:defRPr/>
            </a:pPr>
            <a:r>
              <a:rPr lang="en-US" altLang="en-US" dirty="0">
                <a:ea typeface="Times New Roman" charset="0"/>
                <a:cs typeface="Times New Roman" charset="0"/>
              </a:rPr>
              <a:t>Multivalued Dependencies and Fourth Normal Form </a:t>
            </a:r>
            <a:r>
              <a:rPr lang="en-US" altLang="en-US" dirty="0" smtClean="0">
                <a:ea typeface="Times New Roman" charset="0"/>
                <a:cs typeface="Times New Roman" charset="0"/>
              </a:rPr>
              <a:t>(3)</a:t>
            </a:r>
            <a:endParaRPr lang="en-US" altLang="en-US" dirty="0">
              <a:ea typeface="Times New Roman" charset="0"/>
              <a:cs typeface="Times New Roman" charset="0"/>
            </a:endParaRPr>
          </a:p>
        </p:txBody>
      </p:sp>
      <p:sp>
        <p:nvSpPr>
          <p:cNvPr id="59395" name="Rectangle 3"/>
          <p:cNvSpPr>
            <a:spLocks noGrp="1" noChangeArrowheads="1"/>
          </p:cNvSpPr>
          <p:nvPr>
            <p:ph idx="1"/>
          </p:nvPr>
        </p:nvSpPr>
        <p:spPr>
          <a:xfrm>
            <a:off x="254000" y="1574800"/>
            <a:ext cx="8204200" cy="4749800"/>
          </a:xfrm>
        </p:spPr>
        <p:txBody>
          <a:bodyPr/>
          <a:lstStyle/>
          <a:p>
            <a:pPr marL="609600" indent="-609600" algn="just" eaLnBrk="1" hangingPunct="1">
              <a:lnSpc>
                <a:spcPct val="90000"/>
              </a:lnSpc>
              <a:buFont typeface="Wingdings" panose="05000000000000000000" pitchFamily="2" charset="2"/>
              <a:buNone/>
            </a:pPr>
            <a:r>
              <a:rPr lang="en-US" altLang="en-US" sz="2400" b="1" u="sng" smtClean="0"/>
              <a:t>Definition:</a:t>
            </a:r>
            <a:r>
              <a:rPr lang="en-US" altLang="en-US" sz="2000" b="1" smtClean="0"/>
              <a:t> </a:t>
            </a:r>
          </a:p>
          <a:p>
            <a:pPr marL="609600" indent="-609600" algn="just" eaLnBrk="1" hangingPunct="1">
              <a:lnSpc>
                <a:spcPct val="90000"/>
              </a:lnSpc>
            </a:pPr>
            <a:r>
              <a:rPr lang="en-US" altLang="en-US" sz="2400" smtClean="0"/>
              <a:t>A relation schema </a:t>
            </a:r>
            <a:r>
              <a:rPr lang="en-US" altLang="en-US" sz="2400" i="1" smtClean="0"/>
              <a:t>R</a:t>
            </a:r>
            <a:r>
              <a:rPr lang="en-US" altLang="en-US" sz="2400" smtClean="0"/>
              <a:t> is in </a:t>
            </a:r>
            <a:r>
              <a:rPr lang="en-US" altLang="en-US" sz="2400" b="1" smtClean="0"/>
              <a:t>4NF</a:t>
            </a:r>
            <a:r>
              <a:rPr lang="en-US" altLang="en-US" sz="2400" smtClean="0"/>
              <a:t> with respect to a set of dependencies </a:t>
            </a:r>
            <a:r>
              <a:rPr lang="en-US" altLang="en-US" sz="2400" i="1" smtClean="0"/>
              <a:t>F</a:t>
            </a:r>
            <a:r>
              <a:rPr lang="en-US" altLang="en-US" sz="2400" smtClean="0"/>
              <a:t> (that includes functional dependencies and multivalued dependencies) if, for every </a:t>
            </a:r>
            <a:r>
              <a:rPr lang="en-US" altLang="en-US" sz="2400" i="1" smtClean="0"/>
              <a:t>nontrivial</a:t>
            </a:r>
            <a:r>
              <a:rPr lang="en-US" altLang="en-US" sz="2400" smtClean="0"/>
              <a:t> multivalued dependency </a:t>
            </a:r>
            <a:r>
              <a:rPr lang="en-US" altLang="en-US" sz="2400" i="1" smtClean="0"/>
              <a:t>X</a:t>
            </a:r>
            <a:r>
              <a:rPr lang="en-US" altLang="en-US" sz="2400" smtClean="0"/>
              <a:t> </a:t>
            </a:r>
            <a:r>
              <a:rPr lang="en-US" altLang="en-US" sz="1800" smtClean="0">
                <a:latin typeface="Times New Roman" panose="02020603050405020304" pitchFamily="18" charset="0"/>
              </a:rPr>
              <a:t>—</a:t>
            </a:r>
            <a:r>
              <a:rPr lang="en-US" altLang="en-US" sz="1800" smtClean="0"/>
              <a:t>&gt;&gt;</a:t>
            </a:r>
            <a:r>
              <a:rPr lang="en-US" altLang="en-US" sz="2400" i="1" smtClean="0"/>
              <a:t> Y</a:t>
            </a:r>
            <a:r>
              <a:rPr lang="en-US" altLang="en-US" sz="2400" smtClean="0"/>
              <a:t> in </a:t>
            </a:r>
            <a:r>
              <a:rPr lang="en-US" altLang="en-US" sz="2400" i="1" smtClean="0"/>
              <a:t>F</a:t>
            </a:r>
            <a:r>
              <a:rPr lang="en-US" altLang="en-US" sz="2400" baseline="30000" smtClean="0"/>
              <a:t>+</a:t>
            </a:r>
            <a:r>
              <a:rPr lang="en-US" altLang="en-US" sz="2400" smtClean="0"/>
              <a:t>, </a:t>
            </a:r>
            <a:r>
              <a:rPr lang="en-US" altLang="en-US" sz="2400" i="1" smtClean="0"/>
              <a:t>X</a:t>
            </a:r>
            <a:r>
              <a:rPr lang="en-US" altLang="en-US" sz="2400" smtClean="0"/>
              <a:t> is a superkey for R.</a:t>
            </a:r>
          </a:p>
          <a:p>
            <a:pPr marL="990600" lvl="1" indent="-533400" algn="just" eaLnBrk="1" hangingPunct="1">
              <a:lnSpc>
                <a:spcPct val="90000"/>
              </a:lnSpc>
            </a:pPr>
            <a:r>
              <a:rPr lang="en-US" altLang="en-US" sz="2200" smtClean="0"/>
              <a:t>Note: </a:t>
            </a:r>
            <a:r>
              <a:rPr lang="en-US" altLang="en-US" sz="2200" i="1" smtClean="0"/>
              <a:t>F</a:t>
            </a:r>
            <a:r>
              <a:rPr lang="en-US" altLang="en-US" sz="2200" baseline="30000" smtClean="0"/>
              <a:t>+ </a:t>
            </a:r>
            <a:r>
              <a:rPr lang="en-US" altLang="en-US" sz="2200" smtClean="0"/>
              <a:t>is the (complete) set of all dependencies (functional or multivalued) that will hold in every relation state </a:t>
            </a:r>
            <a:r>
              <a:rPr lang="en-US" altLang="en-US" sz="2200" i="1" smtClean="0"/>
              <a:t>r</a:t>
            </a:r>
            <a:r>
              <a:rPr lang="en-US" altLang="en-US" sz="2200" smtClean="0"/>
              <a:t> of </a:t>
            </a:r>
            <a:r>
              <a:rPr lang="en-US" altLang="en-US" sz="2200" i="1" smtClean="0"/>
              <a:t>R</a:t>
            </a:r>
            <a:r>
              <a:rPr lang="en-US" altLang="en-US" sz="2200" smtClean="0"/>
              <a:t> that satisfies </a:t>
            </a:r>
            <a:r>
              <a:rPr lang="en-US" altLang="en-US" sz="2200" i="1" smtClean="0"/>
              <a:t>F</a:t>
            </a:r>
            <a:r>
              <a:rPr lang="en-US" altLang="en-US" sz="2200" smtClean="0"/>
              <a:t>. It is also called the </a:t>
            </a:r>
            <a:r>
              <a:rPr lang="en-US" altLang="en-US" sz="2200" b="1" smtClean="0"/>
              <a:t>closure</a:t>
            </a:r>
            <a:r>
              <a:rPr lang="en-US" altLang="en-US" sz="2200" smtClean="0"/>
              <a:t> of </a:t>
            </a:r>
            <a:r>
              <a:rPr lang="en-US" altLang="en-US" sz="2200" i="1" smtClean="0"/>
              <a:t>F</a:t>
            </a:r>
            <a:r>
              <a:rPr lang="en-US" altLang="en-US" sz="2200" smtClean="0"/>
              <a:t>.</a:t>
            </a:r>
          </a:p>
        </p:txBody>
      </p:sp>
    </p:spTree>
    <p:extLst>
      <p:ext uri="{BB962C8B-B14F-4D97-AF65-F5344CB8AC3E}">
        <p14:creationId xmlns:p14="http://schemas.microsoft.com/office/powerpoint/2010/main" val="395477860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9"/>
          <p:cNvSpPr>
            <a:spLocks noGrp="1" noChangeArrowheads="1"/>
          </p:cNvSpPr>
          <p:nvPr>
            <p:ph type="title"/>
          </p:nvPr>
        </p:nvSpPr>
        <p:spPr>
          <a:xfrm>
            <a:off x="228600" y="161925"/>
            <a:ext cx="7796213" cy="992188"/>
          </a:xfrm>
        </p:spPr>
        <p:txBody>
          <a:bodyPr>
            <a:normAutofit/>
          </a:bodyPr>
          <a:lstStyle/>
          <a:p>
            <a:pPr eaLnBrk="1" hangingPunct="1"/>
            <a:r>
              <a:rPr lang="en-US" altLang="en-US" dirty="0" smtClean="0"/>
              <a:t>Fourth and fifth normal forms.</a:t>
            </a:r>
          </a:p>
        </p:txBody>
      </p:sp>
      <p:sp>
        <p:nvSpPr>
          <p:cNvPr id="103428" name="Rectangle 3"/>
          <p:cNvSpPr>
            <a:spLocks noChangeArrowheads="1"/>
          </p:cNvSpPr>
          <p:nvPr/>
        </p:nvSpPr>
        <p:spPr bwMode="auto">
          <a:xfrm>
            <a:off x="1828800" y="116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60420" name="Title 1"/>
          <p:cNvSpPr txBox="1">
            <a:spLocks/>
          </p:cNvSpPr>
          <p:nvPr/>
        </p:nvSpPr>
        <p:spPr bwMode="auto">
          <a:xfrm>
            <a:off x="838200" y="5592763"/>
            <a:ext cx="7113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000" b="1" i="0">
                <a:solidFill>
                  <a:srgbClr val="000000"/>
                </a:solidFill>
                <a:latin typeface="Verdana" panose="020B0604030504040204" pitchFamily="34" charset="0"/>
              </a:rPr>
              <a:t>Figure 14.15</a:t>
            </a:r>
            <a:r>
              <a:rPr lang="en-US" altLang="en-US" sz="1000" i="0">
                <a:solidFill>
                  <a:srgbClr val="000000"/>
                </a:solidFill>
                <a:latin typeface="Verdana" panose="020B0604030504040204" pitchFamily="34" charset="0"/>
              </a:rPr>
              <a:t>   </a:t>
            </a:r>
          </a:p>
          <a:p>
            <a:pPr>
              <a:spcBef>
                <a:spcPct val="0"/>
              </a:spcBef>
              <a:buClrTx/>
              <a:buSzTx/>
              <a:buFontTx/>
              <a:buNone/>
            </a:pPr>
            <a:r>
              <a:rPr lang="en-US" altLang="en-US" sz="1000" i="0">
                <a:solidFill>
                  <a:srgbClr val="000000"/>
                </a:solidFill>
                <a:latin typeface="Verdana" panose="020B0604030504040204" pitchFamily="34" charset="0"/>
              </a:rPr>
              <a:t>Fourth and fifth normal forms. (a) The EMP relation with two MVDs: Ename –&gt;&gt; Pname and Ename –&gt;&gt; Dname. (b) Decomposing the EMP relation into two 4NF relations EMP_PROJECTS and EMP_DEPENDENTS. (c) The relation SUPPLY with no MVDs is in 4NF but not in 5NF if it has the JD(R1, R2, R3). (d) Decomposing the relation SUPPLY into the 5NF relations R1, R2, R3.</a:t>
            </a:r>
          </a:p>
        </p:txBody>
      </p:sp>
      <p:pic>
        <p:nvPicPr>
          <p:cNvPr id="60421" name="Picture 8" descr="fig14_1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70025"/>
            <a:ext cx="57912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51399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eaLnBrk="1" hangingPunct="1">
              <a:defRPr/>
            </a:pPr>
            <a:r>
              <a:rPr lang="en-US" altLang="en-US" dirty="0" smtClean="0">
                <a:ea typeface="Times New Roman" charset="0"/>
                <a:cs typeface="Times New Roman" charset="0"/>
              </a:rPr>
              <a:t>6. </a:t>
            </a:r>
            <a:r>
              <a:rPr lang="en-US" altLang="en-US" dirty="0">
                <a:ea typeface="Times New Roman" charset="0"/>
                <a:cs typeface="Times New Roman" charset="0"/>
              </a:rPr>
              <a:t>Join Dependencies and Fifth Normal Form (1)</a:t>
            </a:r>
          </a:p>
        </p:txBody>
      </p:sp>
      <p:sp>
        <p:nvSpPr>
          <p:cNvPr id="61443" name="Rectangle 3"/>
          <p:cNvSpPr>
            <a:spLocks noGrp="1" noChangeArrowheads="1"/>
          </p:cNvSpPr>
          <p:nvPr>
            <p:ph idx="1"/>
          </p:nvPr>
        </p:nvSpPr>
        <p:spPr>
          <a:xfrm>
            <a:off x="228600" y="1574800"/>
            <a:ext cx="8305800" cy="4749800"/>
          </a:xfrm>
        </p:spPr>
        <p:txBody>
          <a:bodyPr/>
          <a:lstStyle/>
          <a:p>
            <a:pPr marL="609600" indent="-609600" algn="just" eaLnBrk="1" hangingPunct="1">
              <a:buFont typeface="Wingdings" panose="05000000000000000000" pitchFamily="2" charset="2"/>
              <a:buNone/>
            </a:pPr>
            <a:r>
              <a:rPr lang="en-US" altLang="en-US" sz="2400" b="1" u="sng" smtClean="0"/>
              <a:t>Definition:</a:t>
            </a:r>
            <a:r>
              <a:rPr lang="en-US" altLang="en-US" sz="2400" b="1" smtClean="0"/>
              <a:t> </a:t>
            </a:r>
          </a:p>
          <a:p>
            <a:pPr marL="609600" indent="-609600" algn="just" eaLnBrk="1" hangingPunct="1"/>
            <a:r>
              <a:rPr lang="en-US" altLang="en-US" sz="2400" smtClean="0"/>
              <a:t>A </a:t>
            </a:r>
            <a:r>
              <a:rPr lang="en-US" altLang="en-US" sz="2400" b="1" smtClean="0"/>
              <a:t>join dependency</a:t>
            </a:r>
            <a:r>
              <a:rPr lang="en-US" altLang="en-US" sz="2400" smtClean="0"/>
              <a:t> (</a:t>
            </a:r>
            <a:r>
              <a:rPr lang="en-US" altLang="en-US" sz="2400" b="1" smtClean="0"/>
              <a:t>JD</a:t>
            </a:r>
            <a:r>
              <a:rPr lang="en-US" altLang="en-US" sz="2400" smtClean="0"/>
              <a:t>), denoted by JD(</a:t>
            </a:r>
            <a:r>
              <a:rPr lang="en-US" altLang="en-US" sz="2400" i="1" smtClean="0"/>
              <a:t>R</a:t>
            </a:r>
            <a:r>
              <a:rPr lang="en-US" altLang="en-US" sz="2400" baseline="-30000" smtClean="0"/>
              <a:t>1</a:t>
            </a:r>
            <a:r>
              <a:rPr lang="en-US" altLang="en-US" sz="2400" smtClean="0"/>
              <a:t>, </a:t>
            </a:r>
            <a:r>
              <a:rPr lang="en-US" altLang="en-US" sz="2400" i="1" smtClean="0"/>
              <a:t>R</a:t>
            </a:r>
            <a:r>
              <a:rPr lang="en-US" altLang="en-US" sz="2400" baseline="-30000" smtClean="0"/>
              <a:t>2</a:t>
            </a:r>
            <a:r>
              <a:rPr lang="en-US" altLang="en-US" sz="2400" smtClean="0"/>
              <a:t>, ..., </a:t>
            </a:r>
            <a:r>
              <a:rPr lang="en-US" altLang="en-US" sz="2400" i="1" smtClean="0"/>
              <a:t>R</a:t>
            </a:r>
            <a:r>
              <a:rPr lang="en-US" altLang="en-US" sz="2400" baseline="-30000" smtClean="0"/>
              <a:t>n</a:t>
            </a:r>
            <a:r>
              <a:rPr lang="en-US" altLang="en-US" sz="2400" smtClean="0"/>
              <a:t>), specified on relation schema </a:t>
            </a:r>
            <a:r>
              <a:rPr lang="en-US" altLang="en-US" sz="2400" i="1" smtClean="0"/>
              <a:t>R</a:t>
            </a:r>
            <a:r>
              <a:rPr lang="en-US" altLang="en-US" sz="2400" smtClean="0"/>
              <a:t>, specifies a constraint on the states </a:t>
            </a:r>
            <a:r>
              <a:rPr lang="en-US" altLang="en-US" sz="2400" i="1" smtClean="0"/>
              <a:t>r</a:t>
            </a:r>
            <a:r>
              <a:rPr lang="en-US" altLang="en-US" sz="2400" smtClean="0"/>
              <a:t> of </a:t>
            </a:r>
            <a:r>
              <a:rPr lang="en-US" altLang="en-US" sz="2400" i="1" smtClean="0"/>
              <a:t>R</a:t>
            </a:r>
            <a:r>
              <a:rPr lang="en-US" altLang="en-US" sz="2400" smtClean="0"/>
              <a:t>.</a:t>
            </a:r>
          </a:p>
          <a:p>
            <a:pPr marL="990600" lvl="1" indent="-533400" algn="just" eaLnBrk="1" hangingPunct="1"/>
            <a:r>
              <a:rPr lang="en-US" altLang="en-US" sz="2200" smtClean="0"/>
              <a:t>The constraint states that every legal state </a:t>
            </a:r>
            <a:r>
              <a:rPr lang="en-US" altLang="en-US" sz="2200" i="1" smtClean="0"/>
              <a:t>r</a:t>
            </a:r>
            <a:r>
              <a:rPr lang="en-US" altLang="en-US" sz="2200" smtClean="0"/>
              <a:t> of </a:t>
            </a:r>
            <a:r>
              <a:rPr lang="en-US" altLang="en-US" sz="2200" i="1" smtClean="0"/>
              <a:t>R</a:t>
            </a:r>
            <a:r>
              <a:rPr lang="en-US" altLang="en-US" sz="2200" smtClean="0"/>
              <a:t> should have a non-additive join decomposition into </a:t>
            </a:r>
            <a:r>
              <a:rPr lang="en-US" altLang="en-US" sz="2200" i="1" smtClean="0"/>
              <a:t>R</a:t>
            </a:r>
            <a:r>
              <a:rPr lang="en-US" altLang="en-US" sz="2200" baseline="-30000" smtClean="0"/>
              <a:t>1</a:t>
            </a:r>
            <a:r>
              <a:rPr lang="en-US" altLang="en-US" sz="2200" smtClean="0"/>
              <a:t>, </a:t>
            </a:r>
            <a:r>
              <a:rPr lang="en-US" altLang="en-US" sz="2200" i="1" smtClean="0"/>
              <a:t>R</a:t>
            </a:r>
            <a:r>
              <a:rPr lang="en-US" altLang="en-US" sz="2200" baseline="-30000" smtClean="0"/>
              <a:t>2</a:t>
            </a:r>
            <a:r>
              <a:rPr lang="en-US" altLang="en-US" sz="2200" smtClean="0"/>
              <a:t>, ..., </a:t>
            </a:r>
            <a:r>
              <a:rPr lang="en-US" altLang="en-US" sz="2200" i="1" smtClean="0"/>
              <a:t>R</a:t>
            </a:r>
            <a:r>
              <a:rPr lang="en-US" altLang="en-US" sz="2200" baseline="-30000" smtClean="0"/>
              <a:t>n</a:t>
            </a:r>
            <a:r>
              <a:rPr lang="en-US" altLang="en-US" sz="2200" smtClean="0"/>
              <a:t>; that is, for every such </a:t>
            </a:r>
            <a:r>
              <a:rPr lang="en-US" altLang="en-US" sz="2200" i="1" smtClean="0"/>
              <a:t>r</a:t>
            </a:r>
            <a:r>
              <a:rPr lang="en-US" altLang="en-US" sz="2200" smtClean="0"/>
              <a:t> we have</a:t>
            </a:r>
          </a:p>
          <a:p>
            <a:pPr marL="990600" lvl="1" indent="-533400" algn="just" eaLnBrk="1" hangingPunct="1"/>
            <a:r>
              <a:rPr lang="en-US" altLang="en-US" sz="2200" smtClean="0"/>
              <a:t>		* (</a:t>
            </a:r>
            <a:r>
              <a:rPr lang="en-US" altLang="en-US" sz="2200" smtClean="0">
                <a:latin typeface="Symbol" panose="05050102010706020507" pitchFamily="18" charset="2"/>
              </a:rPr>
              <a:t></a:t>
            </a:r>
            <a:r>
              <a:rPr lang="en-US" altLang="en-US" sz="2200" i="1" baseline="-30000" smtClean="0"/>
              <a:t>R1</a:t>
            </a:r>
            <a:r>
              <a:rPr lang="en-US" altLang="en-US" sz="2200" smtClean="0"/>
              <a:t>(</a:t>
            </a:r>
            <a:r>
              <a:rPr lang="en-US" altLang="en-US" sz="2200" i="1" smtClean="0"/>
              <a:t>r</a:t>
            </a:r>
            <a:r>
              <a:rPr lang="en-US" altLang="en-US" sz="2200" smtClean="0"/>
              <a:t>), </a:t>
            </a:r>
            <a:r>
              <a:rPr lang="en-US" altLang="en-US" sz="2200" smtClean="0">
                <a:latin typeface="Symbol" panose="05050102010706020507" pitchFamily="18" charset="2"/>
              </a:rPr>
              <a:t></a:t>
            </a:r>
            <a:r>
              <a:rPr lang="en-US" altLang="en-US" sz="2200" i="1" baseline="-30000" smtClean="0"/>
              <a:t>R2</a:t>
            </a:r>
            <a:r>
              <a:rPr lang="en-US" altLang="en-US" sz="2200" smtClean="0"/>
              <a:t>(</a:t>
            </a:r>
            <a:r>
              <a:rPr lang="en-US" altLang="en-US" sz="2200" i="1" smtClean="0"/>
              <a:t>r</a:t>
            </a:r>
            <a:r>
              <a:rPr lang="en-US" altLang="en-US" sz="2200" smtClean="0"/>
              <a:t>), ..., </a:t>
            </a:r>
            <a:r>
              <a:rPr lang="en-US" altLang="en-US" sz="2200" smtClean="0">
                <a:latin typeface="Symbol" panose="05050102010706020507" pitchFamily="18" charset="2"/>
              </a:rPr>
              <a:t></a:t>
            </a:r>
            <a:r>
              <a:rPr lang="en-US" altLang="en-US" sz="2200" i="1" baseline="-30000" smtClean="0"/>
              <a:t>Rn</a:t>
            </a:r>
            <a:r>
              <a:rPr lang="en-US" altLang="en-US" sz="2200" smtClean="0"/>
              <a:t>(</a:t>
            </a:r>
            <a:r>
              <a:rPr lang="en-US" altLang="en-US" sz="2200" i="1" smtClean="0"/>
              <a:t>r</a:t>
            </a:r>
            <a:r>
              <a:rPr lang="en-US" altLang="en-US" sz="2200" smtClean="0"/>
              <a:t>)) = </a:t>
            </a:r>
            <a:r>
              <a:rPr lang="en-US" altLang="en-US" sz="2200" i="1" smtClean="0"/>
              <a:t>r</a:t>
            </a:r>
          </a:p>
          <a:p>
            <a:pPr marL="609600" indent="-609600" algn="just" eaLnBrk="1" hangingPunct="1">
              <a:buFont typeface="Wingdings" panose="05000000000000000000" pitchFamily="2" charset="2"/>
              <a:buNone/>
            </a:pPr>
            <a:r>
              <a:rPr lang="en-US" altLang="en-US" sz="2400" i="1" smtClean="0"/>
              <a:t>	</a:t>
            </a:r>
            <a:r>
              <a:rPr lang="en-US" altLang="en-US" sz="2400" b="1" i="1" smtClean="0"/>
              <a:t>Note</a:t>
            </a:r>
            <a:r>
              <a:rPr lang="en-US" altLang="en-US" sz="2400" i="1" smtClean="0"/>
              <a:t>: an MVD is a special case of a JD where n = 2. </a:t>
            </a:r>
          </a:p>
          <a:p>
            <a:pPr marL="609600" indent="-609600" algn="just" eaLnBrk="1" hangingPunct="1"/>
            <a:r>
              <a:rPr lang="en-US" altLang="en-US" sz="2400" smtClean="0"/>
              <a:t>A join dependency JD(</a:t>
            </a:r>
            <a:r>
              <a:rPr lang="en-US" altLang="en-US" sz="2400" i="1" smtClean="0"/>
              <a:t>R</a:t>
            </a:r>
            <a:r>
              <a:rPr lang="en-US" altLang="en-US" sz="2400" baseline="-30000" smtClean="0"/>
              <a:t>1</a:t>
            </a:r>
            <a:r>
              <a:rPr lang="en-US" altLang="en-US" sz="2400" smtClean="0"/>
              <a:t>, </a:t>
            </a:r>
            <a:r>
              <a:rPr lang="en-US" altLang="en-US" sz="2400" i="1" smtClean="0"/>
              <a:t>R</a:t>
            </a:r>
            <a:r>
              <a:rPr lang="en-US" altLang="en-US" sz="2400" baseline="-30000" smtClean="0"/>
              <a:t>2</a:t>
            </a:r>
            <a:r>
              <a:rPr lang="en-US" altLang="en-US" sz="2400" smtClean="0"/>
              <a:t>, ..., </a:t>
            </a:r>
            <a:r>
              <a:rPr lang="en-US" altLang="en-US" sz="2400" i="1" smtClean="0"/>
              <a:t>R</a:t>
            </a:r>
            <a:r>
              <a:rPr lang="en-US" altLang="en-US" sz="2400" baseline="-30000" smtClean="0"/>
              <a:t>n</a:t>
            </a:r>
            <a:r>
              <a:rPr lang="en-US" altLang="en-US" sz="2400" smtClean="0"/>
              <a:t>), specified on relation schema </a:t>
            </a:r>
            <a:r>
              <a:rPr lang="en-US" altLang="en-US" sz="2400" i="1" smtClean="0"/>
              <a:t>R</a:t>
            </a:r>
            <a:r>
              <a:rPr lang="en-US" altLang="en-US" sz="2400" smtClean="0"/>
              <a:t>, is a </a:t>
            </a:r>
            <a:r>
              <a:rPr lang="en-US" altLang="en-US" sz="2400" b="1" smtClean="0"/>
              <a:t>trivial JD</a:t>
            </a:r>
            <a:r>
              <a:rPr lang="en-US" altLang="en-US" sz="2400" smtClean="0"/>
              <a:t> if one of the relation schemas </a:t>
            </a:r>
            <a:r>
              <a:rPr lang="en-US" altLang="en-US" sz="2400" i="1" smtClean="0"/>
              <a:t>R</a:t>
            </a:r>
            <a:r>
              <a:rPr lang="en-US" altLang="en-US" sz="2400" baseline="-30000" smtClean="0"/>
              <a:t>i</a:t>
            </a:r>
            <a:r>
              <a:rPr lang="en-US" altLang="en-US" sz="2400" smtClean="0"/>
              <a:t> in JD(</a:t>
            </a:r>
            <a:r>
              <a:rPr lang="en-US" altLang="en-US" sz="2400" i="1" smtClean="0"/>
              <a:t>R</a:t>
            </a:r>
            <a:r>
              <a:rPr lang="en-US" altLang="en-US" sz="2400" baseline="-30000" smtClean="0"/>
              <a:t>1</a:t>
            </a:r>
            <a:r>
              <a:rPr lang="en-US" altLang="en-US" sz="2400" smtClean="0"/>
              <a:t>, </a:t>
            </a:r>
            <a:r>
              <a:rPr lang="en-US" altLang="en-US" sz="2400" i="1" smtClean="0"/>
              <a:t>R</a:t>
            </a:r>
            <a:r>
              <a:rPr lang="en-US" altLang="en-US" sz="2400" baseline="-30000" smtClean="0"/>
              <a:t>2</a:t>
            </a:r>
            <a:r>
              <a:rPr lang="en-US" altLang="en-US" sz="2400" smtClean="0"/>
              <a:t>, ..., </a:t>
            </a:r>
            <a:r>
              <a:rPr lang="en-US" altLang="en-US" sz="2400" i="1" smtClean="0"/>
              <a:t>R</a:t>
            </a:r>
            <a:r>
              <a:rPr lang="en-US" altLang="en-US" sz="2400" baseline="-30000" smtClean="0"/>
              <a:t>n</a:t>
            </a:r>
            <a:r>
              <a:rPr lang="en-US" altLang="en-US" sz="2400" smtClean="0"/>
              <a:t>) is equal to </a:t>
            </a:r>
            <a:r>
              <a:rPr lang="en-US" altLang="en-US" sz="2400" i="1" smtClean="0"/>
              <a:t>R</a:t>
            </a:r>
            <a:r>
              <a:rPr lang="en-US" altLang="en-US" sz="2400" smtClean="0"/>
              <a:t>. </a:t>
            </a:r>
          </a:p>
        </p:txBody>
      </p:sp>
    </p:spTree>
    <p:extLst>
      <p:ext uri="{BB962C8B-B14F-4D97-AF65-F5344CB8AC3E}">
        <p14:creationId xmlns:p14="http://schemas.microsoft.com/office/powerpoint/2010/main" val="17527575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normAutofit fontScale="90000"/>
          </a:bodyPr>
          <a:lstStyle/>
          <a:p>
            <a:pPr eaLnBrk="1" hangingPunct="1"/>
            <a:r>
              <a:rPr lang="en-US" altLang="en-US" smtClean="0"/>
              <a:t>1. Informal Design Guidelines for Relational Databases (1)</a:t>
            </a:r>
          </a:p>
        </p:txBody>
      </p:sp>
      <p:sp>
        <p:nvSpPr>
          <p:cNvPr id="7171" name="Content Placeholder 5"/>
          <p:cNvSpPr>
            <a:spLocks noGrp="1"/>
          </p:cNvSpPr>
          <p:nvPr>
            <p:ph idx="1"/>
          </p:nvPr>
        </p:nvSpPr>
        <p:spPr/>
        <p:txBody>
          <a:bodyPr/>
          <a:lstStyle/>
          <a:p>
            <a:pPr eaLnBrk="1" hangingPunct="1"/>
            <a:r>
              <a:rPr lang="en-US" altLang="en-US" smtClean="0">
                <a:solidFill>
                  <a:srgbClr val="333399"/>
                </a:solidFill>
              </a:rPr>
              <a:t>What is relational database design?</a:t>
            </a:r>
          </a:p>
          <a:p>
            <a:pPr lvl="1" eaLnBrk="1" hangingPunct="1">
              <a:buClr>
                <a:srgbClr val="333399"/>
              </a:buClr>
            </a:pPr>
            <a:r>
              <a:rPr lang="en-US" altLang="en-US" smtClean="0"/>
              <a:t>The grouping of attributes to form "good" relation schemas</a:t>
            </a:r>
          </a:p>
          <a:p>
            <a:pPr eaLnBrk="1" hangingPunct="1"/>
            <a:r>
              <a:rPr lang="en-US" altLang="en-US" smtClean="0">
                <a:solidFill>
                  <a:srgbClr val="333399"/>
                </a:solidFill>
              </a:rPr>
              <a:t> Two levels of relation schemas</a:t>
            </a:r>
          </a:p>
          <a:p>
            <a:pPr lvl="1" eaLnBrk="1" hangingPunct="1">
              <a:buClr>
                <a:srgbClr val="333399"/>
              </a:buClr>
            </a:pPr>
            <a:r>
              <a:rPr lang="en-US" altLang="en-US" smtClean="0"/>
              <a:t>The logical "user view" level</a:t>
            </a:r>
          </a:p>
          <a:p>
            <a:pPr lvl="1" eaLnBrk="1" hangingPunct="1">
              <a:buClr>
                <a:srgbClr val="333399"/>
              </a:buClr>
            </a:pPr>
            <a:r>
              <a:rPr lang="en-US" altLang="en-US" smtClean="0"/>
              <a:t>The storage "base relation" level</a:t>
            </a:r>
          </a:p>
          <a:p>
            <a:pPr eaLnBrk="1" hangingPunct="1"/>
            <a:r>
              <a:rPr lang="en-US" altLang="en-US" smtClean="0">
                <a:solidFill>
                  <a:srgbClr val="333399"/>
                </a:solidFill>
              </a:rPr>
              <a:t> Design is concerned mainly with base relations</a:t>
            </a:r>
          </a:p>
          <a:p>
            <a:pPr eaLnBrk="1" hangingPunct="1"/>
            <a:r>
              <a:rPr lang="en-US" altLang="en-US" smtClean="0">
                <a:solidFill>
                  <a:srgbClr val="333399"/>
                </a:solidFill>
              </a:rPr>
              <a:t> What are the criteria for "good" base relations? </a:t>
            </a:r>
          </a:p>
          <a:p>
            <a:pPr eaLnBrk="1" hangingPunct="1"/>
            <a:endParaRPr lang="en-US" altLang="en-US" smtClean="0">
              <a:solidFill>
                <a:srgbClr val="333399"/>
              </a:solidFill>
            </a:endParaRPr>
          </a:p>
          <a:p>
            <a:pPr eaLnBrk="1" hangingPunct="1"/>
            <a:endParaRPr lang="en-US" altLang="en-US" smtClean="0"/>
          </a:p>
        </p:txBody>
      </p:sp>
    </p:spTree>
    <p:extLst>
      <p:ext uri="{BB962C8B-B14F-4D97-AF65-F5344CB8AC3E}">
        <p14:creationId xmlns:p14="http://schemas.microsoft.com/office/powerpoint/2010/main" val="324692459"/>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eaLnBrk="1" hangingPunct="1">
              <a:defRPr/>
            </a:pPr>
            <a:r>
              <a:rPr lang="en-US" altLang="en-US" dirty="0">
                <a:ea typeface="Times New Roman" charset="0"/>
                <a:cs typeface="Times New Roman" charset="0"/>
              </a:rPr>
              <a:t>Join Dependencies and Fifth Normal Form (2)</a:t>
            </a:r>
          </a:p>
        </p:txBody>
      </p:sp>
      <p:sp>
        <p:nvSpPr>
          <p:cNvPr id="125956" name="Rectangle 3"/>
          <p:cNvSpPr>
            <a:spLocks noGrp="1" noChangeArrowheads="1"/>
          </p:cNvSpPr>
          <p:nvPr>
            <p:ph idx="1"/>
          </p:nvPr>
        </p:nvSpPr>
        <p:spPr>
          <a:xfrm>
            <a:off x="254000" y="1574800"/>
            <a:ext cx="8356600" cy="4978400"/>
          </a:xfrm>
        </p:spPr>
        <p:txBody>
          <a:bodyPr/>
          <a:lstStyle/>
          <a:p>
            <a:pPr marL="609600" indent="-609600" algn="just" eaLnBrk="1" hangingPunct="1">
              <a:buFont typeface="Wingdings" panose="05000000000000000000" pitchFamily="2" charset="2"/>
              <a:buNone/>
              <a:defRPr/>
            </a:pPr>
            <a:r>
              <a:rPr lang="en-US" altLang="en-US" sz="2800" b="1" u="sng" dirty="0" smtClean="0">
                <a:cs typeface="Times New Roman" panose="02020603050405020304" pitchFamily="18" charset="0"/>
              </a:rPr>
              <a:t>Definition:</a:t>
            </a:r>
            <a:r>
              <a:rPr lang="en-US" altLang="en-US" sz="2800" b="1" dirty="0" smtClean="0">
                <a:cs typeface="Times New Roman" panose="02020603050405020304" pitchFamily="18" charset="0"/>
              </a:rPr>
              <a:t> </a:t>
            </a:r>
          </a:p>
          <a:p>
            <a:pPr marL="609600" indent="-609600" algn="just" eaLnBrk="1" hangingPunct="1">
              <a:defRPr/>
            </a:pPr>
            <a:r>
              <a:rPr lang="en-US" altLang="en-US" sz="2800" dirty="0" smtClean="0">
                <a:cs typeface="Times New Roman" panose="02020603050405020304" pitchFamily="18" charset="0"/>
              </a:rPr>
              <a:t>A relation schema </a:t>
            </a:r>
            <a:r>
              <a:rPr lang="en-US" altLang="en-US" sz="2800" i="1" dirty="0" smtClean="0">
                <a:cs typeface="Times New Roman" panose="02020603050405020304" pitchFamily="18" charset="0"/>
              </a:rPr>
              <a:t>R</a:t>
            </a:r>
            <a:r>
              <a:rPr lang="en-US" altLang="en-US" sz="2800" dirty="0" smtClean="0">
                <a:cs typeface="Times New Roman" panose="02020603050405020304" pitchFamily="18" charset="0"/>
              </a:rPr>
              <a:t> is in </a:t>
            </a:r>
            <a:r>
              <a:rPr lang="en-US" altLang="en-US" sz="2800" b="1" dirty="0" smtClean="0">
                <a:cs typeface="Times New Roman" panose="02020603050405020304" pitchFamily="18" charset="0"/>
              </a:rPr>
              <a:t>fifth normal form </a:t>
            </a:r>
            <a:r>
              <a:rPr lang="en-US" altLang="en-US" sz="2800" dirty="0" smtClean="0">
                <a:cs typeface="Times New Roman" panose="02020603050405020304" pitchFamily="18" charset="0"/>
              </a:rPr>
              <a:t>(</a:t>
            </a:r>
            <a:r>
              <a:rPr lang="en-US" altLang="en-US" sz="2800" b="1" dirty="0" smtClean="0">
                <a:cs typeface="Times New Roman" panose="02020603050405020304" pitchFamily="18" charset="0"/>
              </a:rPr>
              <a:t>5NF</a:t>
            </a:r>
            <a:r>
              <a:rPr lang="en-US" altLang="en-US" sz="2800" dirty="0" smtClean="0">
                <a:cs typeface="Times New Roman" panose="02020603050405020304" pitchFamily="18" charset="0"/>
              </a:rPr>
              <a:t>) (or </a:t>
            </a:r>
            <a:r>
              <a:rPr lang="en-US" altLang="en-US" sz="2800" b="1" dirty="0" smtClean="0">
                <a:cs typeface="Times New Roman" panose="02020603050405020304" pitchFamily="18" charset="0"/>
              </a:rPr>
              <a:t>Project-Join Normal Form </a:t>
            </a:r>
            <a:r>
              <a:rPr lang="en-US" altLang="en-US" sz="2800" dirty="0" smtClean="0">
                <a:cs typeface="Times New Roman" panose="02020603050405020304" pitchFamily="18" charset="0"/>
              </a:rPr>
              <a:t>(</a:t>
            </a:r>
            <a:r>
              <a:rPr lang="en-US" altLang="en-US" sz="2800" b="1" dirty="0" smtClean="0">
                <a:cs typeface="Times New Roman" panose="02020603050405020304" pitchFamily="18" charset="0"/>
              </a:rPr>
              <a:t>PJNF</a:t>
            </a:r>
            <a:r>
              <a:rPr lang="en-US" altLang="en-US" sz="2800" dirty="0" smtClean="0">
                <a:cs typeface="Times New Roman" panose="02020603050405020304" pitchFamily="18" charset="0"/>
              </a:rPr>
              <a:t>)) with respect to a set </a:t>
            </a:r>
            <a:r>
              <a:rPr lang="en-US" altLang="en-US" sz="2800" i="1" dirty="0" smtClean="0">
                <a:cs typeface="Times New Roman" panose="02020603050405020304" pitchFamily="18" charset="0"/>
              </a:rPr>
              <a:t>F</a:t>
            </a:r>
            <a:r>
              <a:rPr lang="en-US" altLang="en-US" sz="2800" dirty="0" smtClean="0">
                <a:cs typeface="Times New Roman" panose="02020603050405020304" pitchFamily="18" charset="0"/>
              </a:rPr>
              <a:t> of functional, multivalued, and join dependencies if, </a:t>
            </a:r>
          </a:p>
          <a:p>
            <a:pPr marL="990600" lvl="1" indent="-533400" algn="just" eaLnBrk="1" hangingPunct="1">
              <a:defRPr/>
            </a:pPr>
            <a:r>
              <a:rPr lang="en-US" altLang="en-US" sz="2400" dirty="0" smtClean="0">
                <a:cs typeface="Times New Roman" panose="02020603050405020304" pitchFamily="18" charset="0"/>
              </a:rPr>
              <a:t>for every nontrivial join dependency JD(</a:t>
            </a:r>
            <a:r>
              <a:rPr lang="en-US" altLang="en-US" sz="2400" i="1" dirty="0" smtClean="0">
                <a:cs typeface="Times New Roman" panose="02020603050405020304" pitchFamily="18" charset="0"/>
              </a:rPr>
              <a:t>R</a:t>
            </a:r>
            <a:r>
              <a:rPr lang="en-US" altLang="en-US" sz="2400" baseline="-30000" dirty="0" smtClean="0">
                <a:cs typeface="Times New Roman" panose="02020603050405020304" pitchFamily="18" charset="0"/>
              </a:rPr>
              <a:t>1</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R</a:t>
            </a:r>
            <a:r>
              <a:rPr lang="en-US" altLang="en-US" sz="2400" baseline="-30000" dirty="0" smtClean="0">
                <a:cs typeface="Times New Roman" panose="02020603050405020304" pitchFamily="18" charset="0"/>
              </a:rPr>
              <a:t>2</a:t>
            </a:r>
            <a:r>
              <a:rPr lang="en-US" altLang="en-US" sz="2400" dirty="0" smtClean="0">
                <a:cs typeface="Times New Roman" panose="02020603050405020304" pitchFamily="18" charset="0"/>
              </a:rPr>
              <a:t>, ..., </a:t>
            </a:r>
            <a:r>
              <a:rPr lang="en-US" altLang="en-US" sz="2400" i="1" dirty="0" smtClean="0">
                <a:cs typeface="Times New Roman" panose="02020603050405020304" pitchFamily="18" charset="0"/>
              </a:rPr>
              <a:t>R</a:t>
            </a:r>
            <a:r>
              <a:rPr lang="en-US" altLang="en-US" sz="2400" baseline="-30000" dirty="0" smtClean="0">
                <a:cs typeface="Times New Roman" panose="02020603050405020304" pitchFamily="18" charset="0"/>
              </a:rPr>
              <a:t>n</a:t>
            </a:r>
            <a:r>
              <a:rPr lang="en-US" altLang="en-US" sz="2400" dirty="0" smtClean="0">
                <a:cs typeface="Times New Roman" panose="02020603050405020304" pitchFamily="18" charset="0"/>
              </a:rPr>
              <a:t>) in </a:t>
            </a:r>
            <a:r>
              <a:rPr lang="en-US" altLang="en-US" sz="2400" i="1" dirty="0" smtClean="0">
                <a:cs typeface="Times New Roman" panose="02020603050405020304" pitchFamily="18" charset="0"/>
              </a:rPr>
              <a:t>F</a:t>
            </a:r>
            <a:r>
              <a:rPr lang="en-US" altLang="en-US" sz="2400" baseline="30000" dirty="0" smtClean="0">
                <a:cs typeface="Times New Roman" panose="02020603050405020304" pitchFamily="18" charset="0"/>
              </a:rPr>
              <a:t>+</a:t>
            </a:r>
            <a:r>
              <a:rPr lang="en-US" altLang="en-US" sz="2400" dirty="0" smtClean="0">
                <a:cs typeface="Times New Roman" panose="02020603050405020304" pitchFamily="18" charset="0"/>
              </a:rPr>
              <a:t> (that is, implied by </a:t>
            </a:r>
            <a:r>
              <a:rPr lang="en-US" altLang="en-US" sz="2400" i="1" dirty="0" smtClean="0">
                <a:cs typeface="Times New Roman" panose="02020603050405020304" pitchFamily="18" charset="0"/>
              </a:rPr>
              <a:t>F</a:t>
            </a:r>
            <a:r>
              <a:rPr lang="en-US" altLang="en-US" sz="2400" dirty="0" smtClean="0">
                <a:cs typeface="Times New Roman" panose="02020603050405020304" pitchFamily="18" charset="0"/>
              </a:rPr>
              <a:t>), </a:t>
            </a:r>
          </a:p>
          <a:p>
            <a:pPr marL="1371600" lvl="2" indent="-457200" algn="just" eaLnBrk="1" hangingPunct="1">
              <a:defRPr/>
            </a:pPr>
            <a:r>
              <a:rPr lang="en-US" altLang="en-US" sz="2000" dirty="0" smtClean="0">
                <a:cs typeface="Times New Roman" panose="02020603050405020304" pitchFamily="18" charset="0"/>
              </a:rPr>
              <a:t>every </a:t>
            </a:r>
            <a:r>
              <a:rPr lang="en-US" altLang="en-US" sz="2000" i="1" dirty="0" err="1" smtClean="0">
                <a:cs typeface="Times New Roman" panose="02020603050405020304" pitchFamily="18" charset="0"/>
              </a:rPr>
              <a:t>R</a:t>
            </a:r>
            <a:r>
              <a:rPr lang="en-US" altLang="en-US" sz="2000" baseline="-30000" dirty="0" err="1" smtClean="0">
                <a:cs typeface="Times New Roman" panose="02020603050405020304" pitchFamily="18" charset="0"/>
              </a:rPr>
              <a:t>i</a:t>
            </a:r>
            <a:r>
              <a:rPr lang="en-US" altLang="en-US" sz="2000" dirty="0" smtClean="0">
                <a:cs typeface="Times New Roman" panose="02020603050405020304" pitchFamily="18" charset="0"/>
              </a:rPr>
              <a:t> is a </a:t>
            </a:r>
            <a:r>
              <a:rPr lang="en-US" altLang="en-US" sz="2000" dirty="0" err="1" smtClean="0">
                <a:cs typeface="Times New Roman" panose="02020603050405020304" pitchFamily="18" charset="0"/>
              </a:rPr>
              <a:t>superkey</a:t>
            </a:r>
            <a:r>
              <a:rPr lang="en-US" altLang="en-US" sz="2000" dirty="0" smtClean="0">
                <a:cs typeface="Times New Roman" panose="02020603050405020304" pitchFamily="18" charset="0"/>
              </a:rPr>
              <a:t> of </a:t>
            </a:r>
            <a:r>
              <a:rPr lang="en-US" altLang="en-US" sz="2000" i="1" dirty="0" smtClean="0">
                <a:cs typeface="Times New Roman" panose="02020603050405020304" pitchFamily="18" charset="0"/>
              </a:rPr>
              <a:t>R</a:t>
            </a:r>
            <a:r>
              <a:rPr lang="en-US" altLang="en-US" sz="2000" dirty="0" smtClean="0">
                <a:cs typeface="Times New Roman" panose="02020603050405020304" pitchFamily="18" charset="0"/>
              </a:rPr>
              <a:t>.</a:t>
            </a:r>
          </a:p>
          <a:p>
            <a:pPr marL="571500" indent="-457200" algn="just" eaLnBrk="1" hangingPunct="1">
              <a:defRPr/>
            </a:pPr>
            <a:r>
              <a:rPr lang="en-US" altLang="en-US" sz="2000" dirty="0" smtClean="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sz="2800" dirty="0" smtClean="0">
                <a:solidFill>
                  <a:srgbClr val="990033"/>
                </a:solidFill>
                <a:cs typeface="Times New Roman" panose="02020603050405020304" pitchFamily="18" charset="0"/>
              </a:rPr>
              <a:t>.</a:t>
            </a:r>
            <a:endParaRPr lang="en-US" altLang="en-US" sz="2800" dirty="0">
              <a:solidFill>
                <a:srgbClr val="990033"/>
              </a:solidFill>
              <a:cs typeface="Times New Roman" panose="02020603050405020304" pitchFamily="18" charset="0"/>
            </a:endParaRPr>
          </a:p>
        </p:txBody>
      </p:sp>
    </p:spTree>
    <p:extLst>
      <p:ext uri="{BB962C8B-B14F-4D97-AF65-F5344CB8AC3E}">
        <p14:creationId xmlns:p14="http://schemas.microsoft.com/office/powerpoint/2010/main" val="3682669805"/>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L</a:t>
            </a:r>
            <a:r>
              <a:rPr lang="en-US" altLang="en-US" dirty="0" smtClean="0"/>
              <a:t>ecture Summary</a:t>
            </a:r>
          </a:p>
        </p:txBody>
      </p:sp>
      <p:sp>
        <p:nvSpPr>
          <p:cNvPr id="63491" name="Rectangle 3"/>
          <p:cNvSpPr>
            <a:spLocks noGrp="1" noChangeArrowheads="1"/>
          </p:cNvSpPr>
          <p:nvPr>
            <p:ph idx="1"/>
          </p:nvPr>
        </p:nvSpPr>
        <p:spPr/>
        <p:txBody>
          <a:bodyPr/>
          <a:lstStyle/>
          <a:p>
            <a:pPr eaLnBrk="1" hangingPunct="1"/>
            <a:r>
              <a:rPr lang="en-US" altLang="en-US" smtClean="0"/>
              <a:t>Informal Design Guidelines for Relational Databases</a:t>
            </a:r>
          </a:p>
          <a:p>
            <a:pPr eaLnBrk="1" hangingPunct="1"/>
            <a:r>
              <a:rPr lang="en-US" altLang="en-US" smtClean="0"/>
              <a:t>Functional Dependencies (FDs)</a:t>
            </a:r>
          </a:p>
          <a:p>
            <a:pPr eaLnBrk="1" hangingPunct="1"/>
            <a:r>
              <a:rPr lang="en-US" altLang="en-US" smtClean="0"/>
              <a:t>Normal Forms (1NF, 2NF, 3NF)Based on Primary Keys</a:t>
            </a:r>
          </a:p>
          <a:p>
            <a:pPr eaLnBrk="1" hangingPunct="1"/>
            <a:r>
              <a:rPr lang="en-US" altLang="en-US" smtClean="0"/>
              <a:t>General Normal Form Definitions of 2NF and 3NF (For Multiple Keys)</a:t>
            </a:r>
          </a:p>
          <a:p>
            <a:pPr eaLnBrk="1" hangingPunct="1"/>
            <a:r>
              <a:rPr lang="en-US" altLang="en-US" smtClean="0"/>
              <a:t>BCNF (Boyce-Codd Normal Form)</a:t>
            </a:r>
          </a:p>
          <a:p>
            <a:pPr eaLnBrk="1" hangingPunct="1"/>
            <a:r>
              <a:rPr lang="en-US" altLang="en-US" smtClean="0"/>
              <a:t>Fourth and Fifth Normal Forms</a:t>
            </a:r>
          </a:p>
        </p:txBody>
      </p:sp>
    </p:spTree>
    <p:extLst>
      <p:ext uri="{BB962C8B-B14F-4D97-AF65-F5344CB8AC3E}">
        <p14:creationId xmlns:p14="http://schemas.microsoft.com/office/powerpoint/2010/main" val="182398086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8"/>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r>
              <a:rPr lang="en-US" sz="3200" dirty="0" smtClean="0">
                <a:solidFill>
                  <a:schemeClr val="dk1"/>
                </a:solidFill>
                <a:latin typeface="Arial"/>
                <a:ea typeface="Arial"/>
                <a:cs typeface="Arial"/>
                <a:sym typeface="Arial"/>
              </a:rPr>
              <a:t>Thank you!</a:t>
            </a:r>
            <a:endParaRPr sz="3200" dirty="0">
              <a:solidFill>
                <a:schemeClr val="dk1"/>
              </a:solidFill>
              <a:latin typeface="Arial"/>
              <a:ea typeface="Arial"/>
              <a:cs typeface="Arial"/>
              <a:sym typeface="Arial"/>
            </a:endParaRPr>
          </a:p>
        </p:txBody>
      </p:sp>
      <p:sp>
        <p:nvSpPr>
          <p:cNvPr id="450" name="Google Shape;450;p3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normAutofit fontScale="90000"/>
          </a:bodyPr>
          <a:lstStyle/>
          <a:p>
            <a:pPr eaLnBrk="1" hangingPunct="1"/>
            <a:r>
              <a:rPr lang="en-US" altLang="en-US" smtClean="0"/>
              <a:t>Informal Design Guidelines for Relational Databases (2)</a:t>
            </a:r>
          </a:p>
        </p:txBody>
      </p:sp>
      <p:sp>
        <p:nvSpPr>
          <p:cNvPr id="8195" name="Rectangle 7"/>
          <p:cNvSpPr>
            <a:spLocks noGrp="1" noChangeArrowheads="1"/>
          </p:cNvSpPr>
          <p:nvPr>
            <p:ph idx="1"/>
          </p:nvPr>
        </p:nvSpPr>
        <p:spPr/>
        <p:txBody>
          <a:bodyPr/>
          <a:lstStyle/>
          <a:p>
            <a:pPr eaLnBrk="1" hangingPunct="1"/>
            <a:r>
              <a:rPr lang="en-US" altLang="en-US" sz="2400" dirty="0" smtClean="0"/>
              <a:t>We first discuss informal guidelines for good relational design</a:t>
            </a:r>
          </a:p>
          <a:p>
            <a:pPr eaLnBrk="1" hangingPunct="1"/>
            <a:r>
              <a:rPr lang="en-US" altLang="en-US" sz="2400" dirty="0" smtClean="0"/>
              <a:t>Then we discuss formal concepts of functional dependencies and normal forms</a:t>
            </a:r>
          </a:p>
          <a:p>
            <a:pPr lvl="1" eaLnBrk="1" hangingPunct="1"/>
            <a:r>
              <a:rPr lang="en-US" altLang="en-US" sz="2200" dirty="0" smtClean="0"/>
              <a:t>- 1NF (First Normal Form)</a:t>
            </a:r>
          </a:p>
          <a:p>
            <a:pPr lvl="1" eaLnBrk="1" hangingPunct="1"/>
            <a:r>
              <a:rPr lang="en-US" altLang="en-US" sz="2200" dirty="0" smtClean="0"/>
              <a:t>- 2NF (Second Normal Form)</a:t>
            </a:r>
          </a:p>
          <a:p>
            <a:pPr lvl="1" eaLnBrk="1" hangingPunct="1"/>
            <a:r>
              <a:rPr lang="en-US" altLang="en-US" sz="2200" dirty="0" smtClean="0"/>
              <a:t>- 3NF (Third </a:t>
            </a:r>
            <a:r>
              <a:rPr lang="en-US" altLang="en-US" sz="2200" dirty="0" err="1" smtClean="0"/>
              <a:t>Noferferferfewrmal</a:t>
            </a:r>
            <a:r>
              <a:rPr lang="en-US" altLang="en-US" sz="2200" dirty="0" smtClean="0"/>
              <a:t> Form)</a:t>
            </a:r>
          </a:p>
          <a:p>
            <a:pPr lvl="1" eaLnBrk="1" hangingPunct="1"/>
            <a:r>
              <a:rPr lang="en-US" altLang="en-US" sz="2200" dirty="0" smtClean="0"/>
              <a:t>- BCNF (Boyce-</a:t>
            </a:r>
            <a:r>
              <a:rPr lang="en-US" altLang="en-US" sz="2200" dirty="0" err="1" smtClean="0"/>
              <a:t>Codd</a:t>
            </a:r>
            <a:r>
              <a:rPr lang="en-US" altLang="en-US" sz="2200" dirty="0" smtClean="0"/>
              <a:t> Normal Form)</a:t>
            </a:r>
          </a:p>
          <a:p>
            <a:pPr eaLnBrk="1" hangingPunct="1"/>
            <a:r>
              <a:rPr lang="en-US" altLang="en-US" sz="2400" dirty="0" smtClean="0"/>
              <a:t>Additional types of dependencies, further normal forms, relational design algorithms by synthesis are discussed in lecture 15 </a:t>
            </a:r>
          </a:p>
        </p:txBody>
      </p:sp>
    </p:spTree>
    <p:extLst>
      <p:ext uri="{BB962C8B-B14F-4D97-AF65-F5344CB8AC3E}">
        <p14:creationId xmlns:p14="http://schemas.microsoft.com/office/powerpoint/2010/main" val="2440224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pPr eaLnBrk="1" hangingPunct="1"/>
            <a:r>
              <a:rPr lang="en-US" altLang="en-US" smtClean="0"/>
              <a:t>1.1	Semantics of the Relational Attributes must be clear</a:t>
            </a:r>
          </a:p>
        </p:txBody>
      </p:sp>
      <p:sp>
        <p:nvSpPr>
          <p:cNvPr id="9219" name="Rectangle 7"/>
          <p:cNvSpPr>
            <a:spLocks noGrp="1" noChangeArrowheads="1"/>
          </p:cNvSpPr>
          <p:nvPr>
            <p:ph idx="1"/>
          </p:nvPr>
        </p:nvSpPr>
        <p:spPr/>
        <p:txBody>
          <a:bodyPr/>
          <a:lstStyle/>
          <a:p>
            <a:pPr eaLnBrk="1" hangingPunct="1"/>
            <a:r>
              <a:rPr lang="en-US" altLang="en-US" sz="2400" dirty="0" smtClean="0"/>
              <a:t>GUIDELINE 1: Informally, each tuple in a relation should represent one entity or relationship instance. (Applies to individual relations and their attributes).</a:t>
            </a:r>
          </a:p>
          <a:p>
            <a:pPr lvl="1" eaLnBrk="1" hangingPunct="1"/>
            <a:r>
              <a:rPr lang="en-US" altLang="en-US" sz="2200" dirty="0" smtClean="0"/>
              <a:t>Attributes of different entities (EMPLOYEEs, DEPARTMENTs, PROJECTs) should not be mixed in the same relation</a:t>
            </a:r>
          </a:p>
          <a:p>
            <a:pPr lvl="1" eaLnBrk="1" hangingPunct="1"/>
            <a:r>
              <a:rPr lang="en-US" altLang="en-US" sz="2200" dirty="0" smtClean="0"/>
              <a:t>Only foreign keys should be used to refer to other entities</a:t>
            </a:r>
          </a:p>
          <a:p>
            <a:pPr lvl="1" eaLnBrk="1" hangingPunct="1"/>
            <a:r>
              <a:rPr lang="en-US" altLang="en-US" sz="2200" dirty="0" smtClean="0"/>
              <a:t>Entity and relationship attributes should be kept apart as much as possible.</a:t>
            </a:r>
          </a:p>
          <a:p>
            <a:pPr eaLnBrk="1" hangingPunct="1"/>
            <a:r>
              <a:rPr lang="en-US" altLang="en-US" sz="2400" u="sng" dirty="0" smtClean="0"/>
              <a:t>Bottom Line:</a:t>
            </a:r>
            <a:r>
              <a:rPr lang="en-US" altLang="en-US" sz="2400" dirty="0" smtClean="0"/>
              <a:t> </a:t>
            </a:r>
            <a:r>
              <a:rPr lang="en-US" altLang="en-US" sz="2400" i="1" dirty="0" smtClean="0"/>
              <a:t>Design a schema that can be explained easily relation by relation. The semantics of attributes should be easy to interpret. </a:t>
            </a:r>
          </a:p>
        </p:txBody>
      </p:sp>
    </p:spTree>
    <p:extLst>
      <p:ext uri="{BB962C8B-B14F-4D97-AF65-F5344CB8AC3E}">
        <p14:creationId xmlns:p14="http://schemas.microsoft.com/office/powerpoint/2010/main" val="117356276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Grp="1" noChangeArrowheads="1"/>
          </p:cNvSpPr>
          <p:nvPr>
            <p:ph type="title"/>
          </p:nvPr>
        </p:nvSpPr>
        <p:spPr>
          <a:xfrm>
            <a:off x="228600" y="71438"/>
            <a:ext cx="7796213" cy="992187"/>
          </a:xfrm>
        </p:spPr>
        <p:txBody>
          <a:bodyPr>
            <a:normAutofit fontScale="90000"/>
          </a:bodyPr>
          <a:lstStyle/>
          <a:p>
            <a:pPr eaLnBrk="1" hangingPunct="1"/>
            <a:r>
              <a:rPr lang="en-US" altLang="en-US" dirty="0" smtClean="0"/>
              <a:t>A simplified COMPANY relational database schema</a:t>
            </a:r>
          </a:p>
        </p:txBody>
      </p:sp>
      <p:sp>
        <p:nvSpPr>
          <p:cNvPr id="19460" name="Rectangle 4"/>
          <p:cNvSpPr>
            <a:spLocks noChangeArrowheads="1"/>
          </p:cNvSpPr>
          <p:nvPr/>
        </p:nvSpPr>
        <p:spPr bwMode="auto">
          <a:xfrm>
            <a:off x="1828800" y="107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10244" name="Picture 6" descr="fig14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243013"/>
            <a:ext cx="33496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itle 1"/>
          <p:cNvSpPr txBox="1">
            <a:spLocks/>
          </p:cNvSpPr>
          <p:nvPr/>
        </p:nvSpPr>
        <p:spPr bwMode="auto">
          <a:xfrm>
            <a:off x="1676400" y="5483225"/>
            <a:ext cx="182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100" b="1" i="0">
                <a:solidFill>
                  <a:srgbClr val="000000"/>
                </a:solidFill>
                <a:latin typeface="Verdana" panose="020B0604030504040204" pitchFamily="34" charset="0"/>
              </a:rPr>
              <a:t>Figure 14.1   </a:t>
            </a:r>
            <a:r>
              <a:rPr lang="en-US" altLang="en-US" sz="1100" i="0">
                <a:solidFill>
                  <a:srgbClr val="000000"/>
                </a:solidFill>
                <a:latin typeface="Verdana" panose="020B0604030504040204" pitchFamily="34" charset="0"/>
              </a:rPr>
              <a:t>A simplified COMPANY relational database schema.</a:t>
            </a:r>
            <a:endParaRPr lang="en-US" altLang="en-US" sz="1100">
              <a:solidFill>
                <a:srgbClr val="000000"/>
              </a:solidFill>
              <a:latin typeface="Verdana" panose="020B0604030504040204" pitchFamily="34" charset="0"/>
            </a:endParaRPr>
          </a:p>
        </p:txBody>
      </p:sp>
    </p:spTree>
    <p:extLst>
      <p:ext uri="{BB962C8B-B14F-4D97-AF65-F5344CB8AC3E}">
        <p14:creationId xmlns:p14="http://schemas.microsoft.com/office/powerpoint/2010/main" val="1530662718"/>
      </p:ext>
    </p:extLst>
  </p:cSld>
  <p:clrMapOvr>
    <a:masterClrMapping/>
  </p:clrMapOvr>
  <p:transition spd="med"/>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12" ma:contentTypeDescription="Create a new document." ma:contentTypeScope="" ma:versionID="80eea8ece563ec623a8bd6e198a2c676">
  <xsd:schema xmlns:xsd="http://www.w3.org/2001/XMLSchema" xmlns:xs="http://www.w3.org/2001/XMLSchema" xmlns:p="http://schemas.microsoft.com/office/2006/metadata/properties" xmlns:ns2="dc7f2d29-e4a3-434f-906a-70b1fc2df21c" xmlns:ns3="ba7fe397-692e-4653-a154-e24aa3ddd0fc" targetNamespace="http://schemas.microsoft.com/office/2006/metadata/properties" ma:root="true" ma:fieldsID="468f58357f7043409f8726b51c91018b" ns2:_="" ns3:_="">
    <xsd:import namespace="dc7f2d29-e4a3-434f-906a-70b1fc2df21c"/>
    <xsd:import namespace="ba7fe397-692e-4653-a154-e24aa3ddd0f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b8cb680-6a83-4177-80f4-b15e2230c4d8"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7fe397-692e-4653-a154-e24aa3ddd0fc"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9a58f89-9159-43e3-9d81-3e9121d6cc13}" ma:internalName="TaxCatchAll" ma:showField="CatchAllData" ma:web="ba7fe397-692e-4653-a154-e24aa3ddd0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c7f2d29-e4a3-434f-906a-70b1fc2df21c">
      <Terms xmlns="http://schemas.microsoft.com/office/infopath/2007/PartnerControls"/>
    </lcf76f155ced4ddcb4097134ff3c332f>
    <TaxCatchAll xmlns="ba7fe397-692e-4653-a154-e24aa3ddd0fc" xsi:nil="true"/>
  </documentManagement>
</p:properties>
</file>

<file path=customXml/itemProps1.xml><?xml version="1.0" encoding="utf-8"?>
<ds:datastoreItem xmlns:ds="http://schemas.openxmlformats.org/officeDocument/2006/customXml" ds:itemID="{7ECEAF1A-F2A5-4415-8C7D-0B027B9129C6}"/>
</file>

<file path=customXml/itemProps2.xml><?xml version="1.0" encoding="utf-8"?>
<ds:datastoreItem xmlns:ds="http://schemas.openxmlformats.org/officeDocument/2006/customXml" ds:itemID="{15E2D9E1-0BFD-4467-A105-4EC56DA6E475}"/>
</file>

<file path=customXml/itemProps3.xml><?xml version="1.0" encoding="utf-8"?>
<ds:datastoreItem xmlns:ds="http://schemas.openxmlformats.org/officeDocument/2006/customXml" ds:itemID="{92E140E6-BFCD-4183-827E-766662855255}"/>
</file>

<file path=docProps/app.xml><?xml version="1.0" encoding="utf-8"?>
<Properties xmlns="http://schemas.openxmlformats.org/officeDocument/2006/extended-properties" xmlns:vt="http://schemas.openxmlformats.org/officeDocument/2006/docPropsVTypes">
  <TotalTime>47</TotalTime>
  <Words>4100</Words>
  <Application>Microsoft Office PowerPoint</Application>
  <PresentationFormat>On-screen Show (4:3)</PresentationFormat>
  <Paragraphs>418</Paragraphs>
  <Slides>62</Slides>
  <Notes>57</Notes>
  <HiddenSlides>0</HiddenSlides>
  <MMClips>0</MMClips>
  <ScaleCrop>false</ScaleCrop>
  <HeadingPairs>
    <vt:vector size="6" baseType="variant">
      <vt:variant>
        <vt:lpstr>Fonts Used</vt:lpstr>
      </vt:variant>
      <vt:variant>
        <vt:i4>13</vt:i4>
      </vt:variant>
      <vt:variant>
        <vt:lpstr>Theme</vt:lpstr>
      </vt:variant>
      <vt:variant>
        <vt:i4>12</vt:i4>
      </vt:variant>
      <vt:variant>
        <vt:lpstr>Slide Titles</vt:lpstr>
      </vt:variant>
      <vt:variant>
        <vt:i4>62</vt:i4>
      </vt:variant>
    </vt:vector>
  </HeadingPairs>
  <TitlesOfParts>
    <vt:vector size="87" baseType="lpstr">
      <vt:lpstr>Symbol</vt:lpstr>
      <vt:lpstr>Calibri</vt:lpstr>
      <vt:lpstr>MS PGothic</vt:lpstr>
      <vt:lpstr>Wingdings 3</vt:lpstr>
      <vt:lpstr>MathematicalPi 1</vt:lpstr>
      <vt:lpstr>Verdana</vt:lpstr>
      <vt:lpstr>Arial</vt:lpstr>
      <vt:lpstr>ヒラギノ角ゴ Pro W3</vt:lpstr>
      <vt:lpstr>Lucida Grande</vt:lpstr>
      <vt:lpstr>MS PGothic</vt:lpstr>
      <vt:lpstr>Times New Roman</vt:lpstr>
      <vt:lpstr>Wingdings</vt:lpstr>
      <vt:lpstr>Tahoma</vt:lpstr>
      <vt:lpstr>2_Office Theme</vt:lpstr>
      <vt:lpstr>3_Office Theme</vt:lpstr>
      <vt:lpstr>4_Office Theme</vt:lpstr>
      <vt:lpstr>Office Theme</vt:lpstr>
      <vt:lpstr>1_Office Theme</vt:lpstr>
      <vt:lpstr>5_Office Theme</vt:lpstr>
      <vt:lpstr>6_Office Theme</vt:lpstr>
      <vt:lpstr>7_Office Theme</vt:lpstr>
      <vt:lpstr>8_Office Theme</vt:lpstr>
      <vt:lpstr>9_Office Theme</vt:lpstr>
      <vt:lpstr>10_Office Theme</vt:lpstr>
      <vt:lpstr>11_Office Theme</vt:lpstr>
      <vt:lpstr>BITS Pilani presentation</vt:lpstr>
      <vt:lpstr>PowerPoint Presentation</vt:lpstr>
      <vt:lpstr>lecture Outline</vt:lpstr>
      <vt:lpstr>lecture Outline</vt:lpstr>
      <vt:lpstr>lecture Outline</vt:lpstr>
      <vt:lpstr>1. Informal Design Guidelines for Relational Databases (1)</vt:lpstr>
      <vt:lpstr>Informal Design Guidelines for Relational Databases (2)</vt:lpstr>
      <vt:lpstr>1.1 Semantics of the Relational Attributes must be clear</vt:lpstr>
      <vt:lpstr>A simplified COMPANY relational database schema</vt:lpstr>
      <vt:lpstr>1.2 Redundant Information in Tuples and Update Anomalies </vt:lpstr>
      <vt:lpstr>EXAMPLE OF AN UPDATE ANOMALY</vt:lpstr>
      <vt:lpstr>EXAMPLE OF AN INSERT ANOMALY</vt:lpstr>
      <vt:lpstr>EXAMPLE OF A DELETE ANOMALY</vt:lpstr>
      <vt:lpstr>Two relation schemas suffering from update anomalies</vt:lpstr>
      <vt:lpstr>Figure 14.4 Sample states for EMP_DEPT and EMP_PROJ</vt:lpstr>
      <vt:lpstr>Guideline for Redundant Information in Tuples and Update Anomalies</vt:lpstr>
      <vt:lpstr>1.3 Null Values in Tuples </vt:lpstr>
      <vt:lpstr>1.4 Generation of Spurious Tuples – avoid at any cost</vt:lpstr>
      <vt:lpstr>Spurious Tuples (2)</vt:lpstr>
      <vt:lpstr>2. Functional Dependencies</vt:lpstr>
      <vt:lpstr>2.1 Defining Functional Dependencies </vt:lpstr>
      <vt:lpstr>Examples of FD constraints (1) </vt:lpstr>
      <vt:lpstr>Examples of FD constraints (2)</vt:lpstr>
      <vt:lpstr>Defining FDs from instances</vt:lpstr>
      <vt:lpstr>Figure 14.7   Ruling Out FDs</vt:lpstr>
      <vt:lpstr>Figure 14.8  What FDs may exist?</vt:lpstr>
      <vt:lpstr>3 Normal Forms Based on Primary Keys </vt:lpstr>
      <vt:lpstr>3.1 Normalization of Relations (1)</vt:lpstr>
      <vt:lpstr>Normalization of Relations (2)</vt:lpstr>
      <vt:lpstr>3.2 Practical Use of Normal Forms</vt:lpstr>
      <vt:lpstr>3.3 Definitions of Keys and Attributes  Participating in Keys (1)</vt:lpstr>
      <vt:lpstr>Definitions of Keys and Attributes   Participating in Keys (2)</vt:lpstr>
      <vt:lpstr>3.4 First Normal Form </vt:lpstr>
      <vt:lpstr>Normalization into 1NF</vt:lpstr>
      <vt:lpstr>Normalizing nested relations into 1NF</vt:lpstr>
      <vt:lpstr>3.5 Second Normal Form (1) </vt:lpstr>
      <vt:lpstr>Second Normal Form (2)</vt:lpstr>
      <vt:lpstr>Normalizing into 2NF and 3NF</vt:lpstr>
      <vt:lpstr>Normalization into 2NF and 3NF</vt:lpstr>
      <vt:lpstr>3.6 Third Normal Form (1)</vt:lpstr>
      <vt:lpstr>Third Normal Form (2)</vt:lpstr>
      <vt:lpstr>Normal Forms Defined Informally </vt:lpstr>
      <vt:lpstr>4.  General Normal Form Definitions (For Multiple Keys) (1)</vt:lpstr>
      <vt:lpstr>4.1  General Definition of 2NF  (For Multiple Candidate Keys) </vt:lpstr>
      <vt:lpstr>4.2 General Definition of Third  Normal Form</vt:lpstr>
      <vt:lpstr>Interpreting the General Definition of Third  Normal Form</vt:lpstr>
      <vt:lpstr>Interpreting the General Definition of Third  Normal Form (2) </vt:lpstr>
      <vt:lpstr>5. BCNF (Boyce-Codd Normal Form) </vt:lpstr>
      <vt:lpstr>Boyce-Codd normal form</vt:lpstr>
      <vt:lpstr>A relation TEACH that is in 3NF but not in BCNF</vt:lpstr>
      <vt:lpstr>Achieving the BCNF by Decomposition (1)</vt:lpstr>
      <vt:lpstr>Achieving the BCNF by Decomposition (2)</vt:lpstr>
      <vt:lpstr>Test for checking non-additivity of Binary Relational Decompositions </vt:lpstr>
      <vt:lpstr>Test for checking non-additivity of Binary Relational Decompositions </vt:lpstr>
      <vt:lpstr>General Procedure for achieving BCNF when a relation fails BCNF</vt:lpstr>
      <vt:lpstr>5. Multivalued Dependencies and Fourth Normal Form (1)</vt:lpstr>
      <vt:lpstr>Multivalued Dependencies and Fourth Normal Form (3)</vt:lpstr>
      <vt:lpstr>Fourth and fifth normal forms.</vt:lpstr>
      <vt:lpstr>6. Join Dependencies and Fifth Normal Form (1)</vt:lpstr>
      <vt:lpstr>Join Dependencies and Fifth Normal Form (2)</vt:lpstr>
      <vt:lpstr>Lecture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Admin</dc:creator>
  <cp:lastModifiedBy>Lenovo</cp:lastModifiedBy>
  <cp:revision>11</cp:revision>
  <dcterms:created xsi:type="dcterms:W3CDTF">2011-09-14T09:42:05Z</dcterms:created>
  <dcterms:modified xsi:type="dcterms:W3CDTF">2024-02-11T02:44:47Z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