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czEDohlOa/TtP+S5Dl0AniIN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56" Type="http://schemas.openxmlformats.org/officeDocument/2006/relationships/customXml" Target="../customXml/item1.xml"/><Relationship Id="rId8" Type="http://schemas.openxmlformats.org/officeDocument/2006/relationships/slide" Target="slides/slide5.xml"/><Relationship Id="rId51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5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4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4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44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4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44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6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6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6" descr="Picture 7.png"/>
          <p:cNvPicPr preferRelativeResize="0"/>
          <p:nvPr/>
        </p:nvPicPr>
        <p:blipFill rotWithShape="1">
          <a:blip r:embed="rId4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6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0" name="Google Shape;30;p46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7" name="Google Shape;37;p48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8" name="Google Shape;38;p48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8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8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48" descr="Picture 7.png"/>
          <p:cNvPicPr preferRelativeResize="0"/>
          <p:nvPr/>
        </p:nvPicPr>
        <p:blipFill rotWithShape="1">
          <a:blip r:embed="rId3">
            <a:alphaModFix/>
          </a:blip>
          <a:srcRect l="1921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3" name="Google Shape;43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7" name="Google Shape;47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presentation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body" idx="1"/>
          </p:nvPr>
        </p:nvSpPr>
        <p:spPr>
          <a:xfrm>
            <a:off x="2133600" y="54102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Information Systems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Boyce-Codd Normal Form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if whenever an FD X -&gt; A holds in R, then X is a superkey of 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normal form is strictly stronger than the previous one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2NF relation is in 1NF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3NF relation is in 2NF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BCNF relation is in 3NF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 relations that are in 3NF but not in BCNF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have each relation in BCNF (or 3NF)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BCNF (Boyce-Codd Normal Form)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Minimal Cover/Canonical Cover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Lossless join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Dependency preservation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sz="2400" b="1" i="0" u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-&gt; Y holds if whenever two tuples have the same value for X, they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same value for 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two tuples t1 and t2 in any relation instance r(R):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t1[X]=t2[X],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t1[Y]=t2[Y]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-&gt; Y in R specifies a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 all relation instances r(R)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as X -&gt; Y; can be displayed graphically on a relation schema as in Figures.  ( denoted by the arrow:  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FDs are derived from the real-world constraints on the attributes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FDs F, we can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additional FDs that hold whenever the FDs in F hold.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Closure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set F of FDs is the set 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all FDs that can be inferred from F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Armstrong's inference rules: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IR1. (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If Y ⊆ X, then X 🡺 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IR2. (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If X 🡺 Y, then XZ 🡺 YZ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(Notation: XZ stands for X U Z)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IR3. (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If X 🡺 Y and Y 🡺 Z, then X 🡺 Z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IR1, IR2, IR3 form a </a:t>
            </a:r>
            <a:r>
              <a:rPr lang="en-US" sz="20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0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of inference rules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Rules for FDs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1447800" y="5105400"/>
            <a:ext cx="3860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generates any wrong FD</a:t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5029200" y="5181600"/>
            <a:ext cx="3860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 all FDs that hold</a:t>
            </a:r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 flipH="1">
            <a:off x="2743200" y="4572000"/>
            <a:ext cx="711200" cy="609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4" name="Google Shape;144;p13"/>
          <p:cNvCxnSpPr/>
          <p:nvPr/>
        </p:nvCxnSpPr>
        <p:spPr>
          <a:xfrm>
            <a:off x="5200650" y="4592637"/>
            <a:ext cx="203200" cy="5334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inference rules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are useful: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X🡺YZ, then X🡺Y &amp; X🡺Z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X🡺Y &amp; X🡺Z, then X🡺YZ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Psuedotransitivity: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X🡺Y &amp; WY🡺Z,then WX🡺Z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three inference rules, as well as any other inference rules, can be deduced from IR1, IR2, and IR3 (completeness property)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Rules for FDs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(A, B, C, G, H, I)</a:t>
            </a:r>
            <a:b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b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A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b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CG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b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CG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b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B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members of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       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transitivity from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and B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    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augmenting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G, to get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 </a:t>
            </a:r>
            <a:b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then transitivity with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    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union rule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the closure of a set of functional dependencies F: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each functional dependency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b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apply reflexivity and augmentation rules on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b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resulting functional dependencies to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b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pair of functional dependencies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b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combined using transitivity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then add the resulting functional dependency to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b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change any further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for Computing F</a:t>
            </a:r>
            <a:r>
              <a:rPr lang="en-US" sz="36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F = {A → B, B → C, C D → E }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Step 1: For each f in F, apply reflexivity rule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 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get: CD → C; CD → 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  Add them to F: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•  F = {A → B, B → C, C D → E; CD → C; CD → D }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Step 2: For each f in F, apply augmentation rule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  From A → B we get: A → AB; AB → B; AC → BC; AD→ BD;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 →BC; ABD → BD; ACD →BCD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  From B → C we get: AB → AC; BC → C; BD → CD;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 → AC; ABD → ACD, etc etc.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Step 3: Apply transitivity on pairs of f’s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Keep repeating… You get the idea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on Computing F+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set of attributes X with respect to F is the set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all attributes that are functionally determined by 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calculated by repeatedly applying IR1, IR2, IR3 using the FDs in F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of Attribute Sets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attributes X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X 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(denoted by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the set of attributes that are functionally determined by X under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to compute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closure of X under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b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=X;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repeat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old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for each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Y-&gt; Z 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if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⊆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∪ Z 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of Attribute 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 dirty="0"/>
          </a:p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No. 13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Ssn-&gt; Ename,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Pnumber-&gt;{Pname, Plocation}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{Ssn, Pnumber}-&gt; Hours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{Ssn}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{Ssn, Ename}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{Pnumber}+ = {Pnumber, Pname, Plocation}</a:t>
            </a:r>
            <a:endParaRPr/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{Ssn, Pnumber}+ = {Ssn, Pnumber, Ename, Pname, Plocation, Hours}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Attribute Set Closure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(A, B, C, G, H, I)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B,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H, CG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AG)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AG</a:t>
            </a:r>
            <a:endParaRPr/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ABCG	(A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B)</a:t>
            </a:r>
            <a:endParaRPr/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ABCGH	(CG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⊆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AGBC)</a:t>
            </a:r>
            <a:endParaRPr/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ABCGHI	(CG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⊆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AGBCH)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candidate key?  </a:t>
            </a:r>
            <a:endParaRPr/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AG a super key?</a:t>
            </a:r>
            <a:endParaRPr/>
          </a:p>
          <a:p>
            <a:pPr marL="1163637" marR="0" lvl="2" indent="-3047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R? ==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(AG)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⊇ R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subset of AG a superkey?</a:t>
            </a:r>
            <a:endParaRPr/>
          </a:p>
          <a:p>
            <a:pPr marL="1163637" marR="0" lvl="2" indent="-3047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(A)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⊇ R</a:t>
            </a:r>
            <a:endParaRPr/>
          </a:p>
          <a:p>
            <a:pPr marL="1163637" marR="0" lvl="2" indent="-3047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== Is (G)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⊇ R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Attribute Set Closure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52400" y="1493837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uses of the attribute closure algorithm: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Testing for superkey: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if α is a superkey, we compute α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+,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check if α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all attributes of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Testing functional dependencies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check if a functional dependency α → β holds (or, in other words, is in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just check if β ⊆ α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we compute α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attribute closure, and then check if it contains β.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simple and cheap test, and very useful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Computing closure of 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γ ⊆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find the closure γ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each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⊆ γ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output a functional dependency γ →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of Attribute Closure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  Given F={ A → B, B → C}. Compute F+ (with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A, B, C).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do an example on A+.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Result = 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Consider A → B, Result = A ∪ B = AB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Consider B → C, Result = AB ∪ C = ABC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A+ = {ABC}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 of FDs F and G are equivalent if: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every FD in F can be inferred from G,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every FD in G can be inferred from F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F and G are equivalent if 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covers G if every FD in G can be inferred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F (i.e., if G⊆F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and G are equivalent if F covers G and G covers F.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covers G can be found out by calculating X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wrt F for each FD X-&gt; Y in G and then checking whether this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all the attributes in Y. If this is the case for every FD in G, then F covers G.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Equivalence of Sets of FDs</a:t>
            </a: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Sets of functional dependencies may have redundant dependencies that can be inferred from the others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redundant in:  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Parts of a functional dependency may be redundant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on RHS:  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can be simplified to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marL="1143000" marR="0" lvl="2" indent="-76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Intuitively, a canonical cover  E of F is a “minimal” set of functional dependencies equivalent to F (i.e. every dependency in E is in the closure of F and removing any dependency in E further is not possible), having no redundant dependencies or redundant parts of dependencies.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Sets of FDs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FDs is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satisfies the following conditions:</a:t>
            </a:r>
            <a:endParaRPr/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Noto Sans Symbols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dependency in F has a single attribute for its RHS.</a:t>
            </a:r>
            <a:endParaRPr/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Noto Sans Symbols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cannot remove any dependency from F and have a set of dependencies that is equivalent to F.</a:t>
            </a:r>
            <a:endParaRPr/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Noto Sans Symbols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cannot replace any dependency X -&gt; A in F with a dependency Y -&gt; A, where Y proper-subset-of X ( Y </a:t>
            </a:r>
            <a:r>
              <a:rPr lang="en-US" sz="2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X) and still have a set of dependencies that is equivalent to F.</a:t>
            </a:r>
            <a:endParaRPr/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Sets of FDs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set of FDs has an equivalent minimal set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can be several equivalent minimal sets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Sets of FDs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for finding minimal cover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82775"/>
            <a:ext cx="9296400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D🡪ABC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AC🡪D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D🡪AC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AC🡪D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canonical cover: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1NF: Relation should have no multi-valued attributes or nested relations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Form new relations for each multi-valued attribute or nested relation.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2NF: For relations where primary key contains multiple attributes, no non-prime attribute (also called as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non-key attribute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should be dependent upon part of the primary key.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Decompose and set up a new relation for each partial key with its dependent attributes. Make sure to keep a relation with the original primary key and any attributes that are fully functionally dependent on it.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3NF: Relations should not have a non-prime attribute dependent upon the primary key through another non-prime attribute (i.e. transitive dependency)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Decompose and set up a relation that includes the nonprime attribute that functionally determines other nonprime attributes. 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Normal Forms and Corresponding Normalization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X🡪W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WZ🡪XY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Y🡪WXZ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X🡪W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WZ🡪Y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Y🡪XZ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canonical cover -2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V🡪W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VW🡪X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Y🡪VXZ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V-&gt;WX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Y🡪VZ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canonical cover -3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A🡪BC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B🡪C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AB🡪C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B🡪C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canonical cover -4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no loss of information by replacing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(R) with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relation schemas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r1(R1) and r2(R2).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decomposition</a:t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514600"/>
            <a:ext cx="37623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be the properties of decomposition to ensure losslessness property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(A,B,C,D)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R1(A,B) and R2(D)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Calibri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R1(A,B) and R2(C,D)</a:t>
            </a: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R1, R2, and F be conventionally defined. R1 and R2 form a lossless decomposition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if at least one of the following functional dependencies is in F+.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∩ R2 → R1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∩ R2 → R2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∩ R2 forms a superkey of either R1 or R2, the decomposition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is a lossless decomposition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be a set of functional dependencies on a schema R, and let R1, R2, . . . , Rn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decomposition of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 of F to Ri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set Fi of all functional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 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 that include only attributes of Ri.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test a dependency for satisfaction by checking only one relation.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 Preservation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restrictions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F1, F2, . . . , Fn is the set of dependencies that can be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 efficiently.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F’ = F1 ∪ F2 ∪ ・ ・ ・ ∪ Fn.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F’ ≠ F.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 decomposition having the property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F’+ = F+ is a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dependency-preserving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decomposition.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 preservation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(A,B,C)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F: A🡪B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B🡪C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C🡪A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R1(A,B) and R2(B,C)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F1: A🡪B and B🡪A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F2: B🡪C and C🡪 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(F1UF2)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Dependency preserving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752600"/>
            <a:ext cx="6019800" cy="20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(A,B,C,D)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AB🡪CD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D🡪A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(A,D)  R2: (B,C,D)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F1: D🡪A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F2:BD🡪C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(AB)+ 🡪 AB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join mandatory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 preserving: Optional</a:t>
            </a:r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2NF</a:t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4143375"/>
            <a:ext cx="8139112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752600"/>
            <a:ext cx="6019800" cy="20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3NF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4143375"/>
            <a:ext cx="8139112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752600"/>
            <a:ext cx="6019800" cy="20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57400"/>
            <a:ext cx="6797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2NF</a:t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57400"/>
            <a:ext cx="6797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3NF</a:t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6797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505200"/>
            <a:ext cx="859313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12" ma:contentTypeDescription="Create a new document." ma:contentTypeScope="" ma:versionID="80eea8ece563ec623a8bd6e198a2c676">
  <xsd:schema xmlns:xsd="http://www.w3.org/2001/XMLSchema" xmlns:xs="http://www.w3.org/2001/XMLSchema" xmlns:p="http://schemas.microsoft.com/office/2006/metadata/properties" xmlns:ns2="dc7f2d29-e4a3-434f-906a-70b1fc2df21c" xmlns:ns3="ba7fe397-692e-4653-a154-e24aa3ddd0fc" targetNamespace="http://schemas.microsoft.com/office/2006/metadata/properties" ma:root="true" ma:fieldsID="468f58357f7043409f8726b51c91018b" ns2:_="" ns3:_="">
    <xsd:import namespace="dc7f2d29-e4a3-434f-906a-70b1fc2df21c"/>
    <xsd:import namespace="ba7fe397-692e-4653-a154-e24aa3dd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fe397-692e-4653-a154-e24aa3ddd0f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9a58f89-9159-43e3-9d81-3e9121d6cc13}" ma:internalName="TaxCatchAll" ma:showField="CatchAllData" ma:web="ba7fe397-692e-4653-a154-e24aa3ddd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7f2d29-e4a3-434f-906a-70b1fc2df21c">
      <Terms xmlns="http://schemas.microsoft.com/office/infopath/2007/PartnerControls"/>
    </lcf76f155ced4ddcb4097134ff3c332f>
    <TaxCatchAll xmlns="ba7fe397-692e-4653-a154-e24aa3ddd0fc" xsi:nil="true"/>
  </documentManagement>
</p:properties>
</file>

<file path=customXml/itemProps1.xml><?xml version="1.0" encoding="utf-8"?>
<ds:datastoreItem xmlns:ds="http://schemas.openxmlformats.org/officeDocument/2006/customXml" ds:itemID="{50ADCB00-1B38-41F4-967A-D316E56F36BB}"/>
</file>

<file path=customXml/itemProps2.xml><?xml version="1.0" encoding="utf-8"?>
<ds:datastoreItem xmlns:ds="http://schemas.openxmlformats.org/officeDocument/2006/customXml" ds:itemID="{0E217928-2EBC-4288-BA7D-9FB4D15FD01F}"/>
</file>

<file path=customXml/itemProps3.xml><?xml version="1.0" encoding="utf-8"?>
<ds:datastoreItem xmlns:ds="http://schemas.openxmlformats.org/officeDocument/2006/customXml" ds:itemID="{79548C7C-0E80-40A6-837B-3A14B6C4F2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Office PowerPoint</Application>
  <PresentationFormat>On-screen Show (4:3)</PresentationFormat>
  <Paragraphs>249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Noto Sans Symbols</vt:lpstr>
      <vt:lpstr>Verdana</vt:lpstr>
      <vt:lpstr>2_Office Theme</vt:lpstr>
      <vt:lpstr>3_Office Theme</vt:lpstr>
      <vt:lpstr>4_Office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Lenovo</cp:lastModifiedBy>
  <cp:revision>1</cp:revision>
  <dcterms:created xsi:type="dcterms:W3CDTF">2011-09-14T09:42:05Z</dcterms:created>
  <dcterms:modified xsi:type="dcterms:W3CDTF">2024-02-18T04:23:43Z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