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79" r:id="rId3"/>
    <p:sldId id="506" r:id="rId4"/>
    <p:sldId id="507" r:id="rId5"/>
    <p:sldId id="508" r:id="rId6"/>
    <p:sldId id="509" r:id="rId7"/>
    <p:sldId id="510" r:id="rId8"/>
    <p:sldId id="511" r:id="rId9"/>
    <p:sldId id="51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58" autoAdjust="0"/>
  </p:normalViewPr>
  <p:slideViewPr>
    <p:cSldViewPr>
      <p:cViewPr>
        <p:scale>
          <a:sx n="84" d="100"/>
          <a:sy n="84" d="100"/>
        </p:scale>
        <p:origin x="-66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6/27/2012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C25553-E41D-478F-B036-AD983B02CE51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016244-885E-428C-A51A-B0235F93288B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3ED624-F496-4FF7-9C52-0E0E2B22A426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72486-69C0-4649-BCA7-1D8558E24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4A718-69E9-4CD3-9BE8-8B896F43C290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FFEBEF-673B-4F72-A5CC-97880EDC4D0C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458CDD-4E5F-4B1E-ACB2-BF3947381A85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51C9C-EFAD-42B9-A190-A5CB4D5730A2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8D950-EF7D-432A-92D9-58ABFDE9C56D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D472A-F793-42E2-9940-8F4E1AA9AE6E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046C54-9AF9-4FCF-BA5B-8A21990272B2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2ABFA68-599E-44E3-A1FC-9E43E082763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Wednesday, June 27, 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ZG516 -Computer Organization and Software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Course Name : </a:t>
            </a:r>
            <a:br>
              <a:rPr lang="en-US" sz="3200" dirty="0" smtClean="0"/>
            </a:br>
            <a:r>
              <a:rPr lang="en-US" sz="3200" dirty="0" smtClean="0"/>
              <a:t>Data Structures &amp; Algorithms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Bharat Deshpande</a:t>
            </a:r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43626" cy="796908"/>
          </a:xfrm>
        </p:spPr>
        <p:txBody>
          <a:bodyPr/>
          <a:lstStyle/>
          <a:p>
            <a:pPr algn="l"/>
            <a:r>
              <a:rPr lang="en-US" sz="4000" dirty="0" smtClean="0"/>
              <a:t>Insertion in (2, 4) tree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8676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To insert an item with key k in a (2, 4) tree T</a:t>
            </a:r>
            <a:endParaRPr lang="en-US" sz="2600" dirty="0" smtClean="0"/>
          </a:p>
          <a:p>
            <a:r>
              <a:rPr lang="en-US" sz="2600" dirty="0" smtClean="0"/>
              <a:t>Assume that tree T has no element with key k.</a:t>
            </a:r>
          </a:p>
          <a:p>
            <a:r>
              <a:rPr lang="en-US" sz="2600" dirty="0" smtClean="0"/>
              <a:t>Perform search for k.</a:t>
            </a:r>
          </a:p>
          <a:p>
            <a:pPr>
              <a:buNone/>
            </a:pPr>
            <a:r>
              <a:rPr lang="en-US" sz="2600" dirty="0" smtClean="0"/>
              <a:t>	This search will terminate at an external node, say z.</a:t>
            </a:r>
          </a:p>
          <a:p>
            <a:r>
              <a:rPr lang="en-US" sz="2600" dirty="0" smtClean="0"/>
              <a:t>Let v be parent of z</a:t>
            </a:r>
          </a:p>
          <a:p>
            <a:r>
              <a:rPr lang="en-US" sz="2600" dirty="0" smtClean="0"/>
              <a:t>Insert new into node v and add a new child w(an external node) to v on the left of z.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Observe: </a:t>
            </a:r>
            <a:r>
              <a:rPr lang="en-US" sz="2600" dirty="0" smtClean="0"/>
              <a:t>Insertion method preserves the depth property.</a:t>
            </a:r>
          </a:p>
          <a:p>
            <a:pPr>
              <a:buNone/>
            </a:pPr>
            <a:r>
              <a:rPr lang="en-US" sz="2600" dirty="0" smtClean="0"/>
              <a:t>But it may violate size property.</a:t>
            </a:r>
          </a:p>
          <a:p>
            <a:r>
              <a:rPr lang="en-US" sz="2600" dirty="0" smtClean="0"/>
              <a:t>If v was previously a 4-node, after insertion will become a 5-node, which is not allowed.</a:t>
            </a:r>
          </a:p>
          <a:p>
            <a:r>
              <a:rPr lang="en-US" sz="2600" dirty="0" smtClean="0"/>
              <a:t>This violation of size property is called </a:t>
            </a:r>
            <a:r>
              <a:rPr lang="en-US" sz="2600" b="1" dirty="0" smtClean="0">
                <a:solidFill>
                  <a:srgbClr val="FF0000"/>
                </a:solidFill>
              </a:rPr>
              <a:t>overflow</a:t>
            </a:r>
            <a:r>
              <a:rPr lang="en-US" sz="2600" dirty="0" smtClean="0"/>
              <a:t> at v.</a:t>
            </a:r>
          </a:p>
          <a:p>
            <a:r>
              <a:rPr lang="en-US" sz="2600" dirty="0" smtClean="0"/>
              <a:t>Overflow needs to be resolved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2486-69C0-4649-BCA7-1D8558E243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 (2, 4)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Resolving Overflow</a:t>
            </a:r>
          </a:p>
          <a:p>
            <a:pPr>
              <a:buNone/>
            </a:pPr>
            <a:r>
              <a:rPr lang="en-US" dirty="0" smtClean="0"/>
              <a:t>Perform </a:t>
            </a:r>
            <a:r>
              <a:rPr lang="en-US" b="1" dirty="0" smtClean="0">
                <a:solidFill>
                  <a:srgbClr val="FF0000"/>
                </a:solidFill>
              </a:rPr>
              <a:t>Split Operation</a:t>
            </a:r>
          </a:p>
          <a:p>
            <a:r>
              <a:rPr lang="en-US" sz="2800" dirty="0" smtClean="0"/>
              <a:t>Let  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v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,v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 ,v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 be children of v.</a:t>
            </a:r>
          </a:p>
          <a:p>
            <a:r>
              <a:rPr lang="en-US" sz="2800" dirty="0" smtClean="0"/>
              <a:t>Let k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k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k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 k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 be the keys stored at v.</a:t>
            </a:r>
          </a:p>
          <a:p>
            <a:r>
              <a:rPr lang="en-US" sz="3000" dirty="0" smtClean="0"/>
              <a:t>Replace v with two nodes v</a:t>
            </a:r>
            <a:r>
              <a:rPr lang="en-US" sz="3000" baseline="30000" dirty="0" smtClean="0"/>
              <a:t>’</a:t>
            </a:r>
            <a:r>
              <a:rPr lang="en-US" sz="3000" dirty="0" smtClean="0"/>
              <a:t> and v</a:t>
            </a:r>
            <a:r>
              <a:rPr lang="en-US" sz="3000" baseline="30000" dirty="0" smtClean="0"/>
              <a:t>’’</a:t>
            </a:r>
            <a:r>
              <a:rPr lang="en-US" sz="3000" dirty="0" smtClean="0"/>
              <a:t>, where</a:t>
            </a:r>
          </a:p>
          <a:p>
            <a:r>
              <a:rPr lang="en-US" sz="3000" dirty="0" smtClean="0"/>
              <a:t>v</a:t>
            </a:r>
            <a:r>
              <a:rPr lang="en-US" sz="3000" baseline="30000" dirty="0" smtClean="0"/>
              <a:t>’</a:t>
            </a:r>
            <a:r>
              <a:rPr lang="en-US" sz="3000" dirty="0" smtClean="0"/>
              <a:t> is a 3-node with children v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, v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, v</a:t>
            </a:r>
            <a:r>
              <a:rPr lang="en-US" sz="3000" baseline="-25000" dirty="0" smtClean="0"/>
              <a:t>3</a:t>
            </a:r>
            <a:r>
              <a:rPr lang="en-US" sz="3000" dirty="0" smtClean="0"/>
              <a:t> storing keys k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, k</a:t>
            </a:r>
            <a:r>
              <a:rPr lang="en-US" sz="3000" baseline="-25000" dirty="0" smtClean="0"/>
              <a:t>2</a:t>
            </a:r>
            <a:endParaRPr lang="en-US" sz="3000" dirty="0" smtClean="0"/>
          </a:p>
          <a:p>
            <a:r>
              <a:rPr lang="en-US" sz="3000" dirty="0" smtClean="0"/>
              <a:t>v</a:t>
            </a:r>
            <a:r>
              <a:rPr lang="en-US" sz="3000" baseline="30000" dirty="0" smtClean="0"/>
              <a:t>’’</a:t>
            </a:r>
            <a:r>
              <a:rPr lang="en-US" sz="3000" dirty="0" smtClean="0"/>
              <a:t> is a 2-node with children v</a:t>
            </a:r>
            <a:r>
              <a:rPr lang="en-US" sz="3000" baseline="-25000" dirty="0" smtClean="0"/>
              <a:t>4</a:t>
            </a:r>
            <a:r>
              <a:rPr lang="en-US" sz="3000" dirty="0" smtClean="0"/>
              <a:t>, v</a:t>
            </a:r>
            <a:r>
              <a:rPr lang="en-US" sz="3000" baseline="-25000" dirty="0" smtClean="0"/>
              <a:t>5</a:t>
            </a:r>
            <a:r>
              <a:rPr lang="en-US" sz="3000" dirty="0" smtClean="0"/>
              <a:t> storing key k</a:t>
            </a:r>
            <a:r>
              <a:rPr lang="en-US" sz="3000" baseline="-25000" dirty="0" smtClean="0"/>
              <a:t>4</a:t>
            </a:r>
            <a:endParaRPr lang="en-US" sz="3000" dirty="0" smtClean="0"/>
          </a:p>
          <a:p>
            <a:r>
              <a:rPr lang="en-US" sz="3000" dirty="0" smtClean="0"/>
              <a:t>If v is a root of T, create a new root u or else u be parent of 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 (2, 4)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Insert key k into u and make v</a:t>
            </a:r>
            <a:r>
              <a:rPr lang="en-US" sz="2800" baseline="30000" dirty="0" smtClean="0"/>
              <a:t>’</a:t>
            </a:r>
            <a:r>
              <a:rPr lang="en-US" sz="2800" dirty="0" smtClean="0"/>
              <a:t> &amp; v</a:t>
            </a:r>
            <a:r>
              <a:rPr lang="en-US" sz="2800" baseline="30000" dirty="0" smtClean="0"/>
              <a:t>’’</a:t>
            </a:r>
            <a:r>
              <a:rPr lang="en-US" sz="2800" dirty="0" smtClean="0"/>
              <a:t> children of u, so that if v was </a:t>
            </a:r>
            <a:r>
              <a:rPr lang="en-US" sz="2800" dirty="0" err="1" smtClean="0"/>
              <a:t>ith</a:t>
            </a:r>
            <a:r>
              <a:rPr lang="en-US" sz="2800" dirty="0" smtClean="0"/>
              <a:t> child of u, </a:t>
            </a:r>
            <a:r>
              <a:rPr lang="en-US" sz="2800" dirty="0" smtClean="0"/>
              <a:t>then v</a:t>
            </a:r>
            <a:r>
              <a:rPr lang="en-US" sz="2800" baseline="30000" dirty="0" smtClean="0"/>
              <a:t>’</a:t>
            </a:r>
            <a:r>
              <a:rPr lang="en-US" sz="2800" dirty="0" smtClean="0"/>
              <a:t> &amp; v</a:t>
            </a:r>
            <a:r>
              <a:rPr lang="en-US" sz="2800" baseline="30000" dirty="0" smtClean="0"/>
              <a:t>’’</a:t>
            </a:r>
            <a:r>
              <a:rPr lang="en-US" sz="2800" dirty="0" smtClean="0"/>
              <a:t> become </a:t>
            </a:r>
            <a:r>
              <a:rPr lang="en-US" sz="2800" dirty="0" err="1" smtClean="0"/>
              <a:t>ith</a:t>
            </a:r>
            <a:r>
              <a:rPr lang="en-US" sz="2800" smtClean="0"/>
              <a:t> </a:t>
            </a:r>
            <a:r>
              <a:rPr lang="en-US" sz="2800" smtClean="0"/>
              <a:t>&amp; (</a:t>
            </a:r>
            <a:r>
              <a:rPr lang="en-US" sz="2800" dirty="0" smtClean="0"/>
              <a:t>i+1)</a:t>
            </a:r>
            <a:r>
              <a:rPr lang="en-US" sz="2800" dirty="0" err="1" smtClean="0"/>
              <a:t>th</a:t>
            </a:r>
            <a:r>
              <a:rPr lang="en-US" sz="2800" dirty="0" smtClean="0"/>
              <a:t> child of u.</a:t>
            </a:r>
          </a:p>
          <a:p>
            <a:r>
              <a:rPr lang="en-US" sz="2800" dirty="0" smtClean="0"/>
              <a:t>One split operation takes O(1) time.</a:t>
            </a:r>
          </a:p>
          <a:p>
            <a:r>
              <a:rPr lang="en-US" sz="2800" dirty="0" smtClean="0"/>
              <a:t>As a consequence of split operation on a node v, a new overflow may occur at the parent u of v.</a:t>
            </a:r>
          </a:p>
          <a:p>
            <a:r>
              <a:rPr lang="en-US" sz="2800" dirty="0" smtClean="0"/>
              <a:t>In worst case this propagates all the way up to the root, where it is finally resolved.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in (2, 4)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To remove an item with key k from a (2, 4) tree T.</a:t>
            </a:r>
          </a:p>
          <a:p>
            <a:r>
              <a:rPr lang="en-US" sz="2200" dirty="0" smtClean="0"/>
              <a:t>Perform search in T for an item with key k.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Key Point:</a:t>
            </a:r>
          </a:p>
          <a:p>
            <a:pPr>
              <a:buNone/>
            </a:pPr>
            <a:r>
              <a:rPr lang="en-US" sz="2200" dirty="0" smtClean="0"/>
              <a:t>Removing item can always be reduced to the case where the item to</a:t>
            </a:r>
          </a:p>
          <a:p>
            <a:pPr>
              <a:buNone/>
            </a:pPr>
            <a:r>
              <a:rPr lang="en-US" sz="2200" dirty="0" smtClean="0"/>
              <a:t>be removed is stored at a node v whose children are external nodes.</a:t>
            </a:r>
          </a:p>
          <a:p>
            <a:pPr>
              <a:buNone/>
            </a:pPr>
            <a:r>
              <a:rPr lang="en-US" sz="2200" dirty="0" smtClean="0"/>
              <a:t>(similar to BST)</a:t>
            </a:r>
          </a:p>
          <a:p>
            <a:r>
              <a:rPr lang="en-US" sz="2200" dirty="0" smtClean="0"/>
              <a:t>Suppose, item k is stored in the </a:t>
            </a:r>
            <a:r>
              <a:rPr lang="en-US" sz="2200" dirty="0" err="1" smtClean="0"/>
              <a:t>ith</a:t>
            </a:r>
            <a:r>
              <a:rPr lang="en-US" sz="2200" dirty="0" smtClean="0"/>
              <a:t> item at a node z that has only internal node children.</a:t>
            </a:r>
          </a:p>
          <a:p>
            <a:r>
              <a:rPr lang="en-US" sz="2200" dirty="0" smtClean="0"/>
              <a:t>Find the rightmost internal node v in the </a:t>
            </a:r>
            <a:r>
              <a:rPr lang="en-US" sz="2200" dirty="0" err="1" smtClean="0"/>
              <a:t>subtree</a:t>
            </a:r>
            <a:r>
              <a:rPr lang="en-US" sz="2200" dirty="0" smtClean="0"/>
              <a:t> rooted at </a:t>
            </a:r>
            <a:r>
              <a:rPr lang="en-US" sz="2200" dirty="0" err="1" smtClean="0"/>
              <a:t>ith</a:t>
            </a:r>
            <a:r>
              <a:rPr lang="en-US" sz="2200" dirty="0" smtClean="0"/>
              <a:t> child of z, such that children of v are all external nodes.</a:t>
            </a:r>
          </a:p>
          <a:p>
            <a:r>
              <a:rPr lang="en-US" sz="2200" dirty="0" smtClean="0"/>
              <a:t>Swap the item to be deleted from z with the last item of v.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in (2, 4)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item k from v and remove the </a:t>
            </a:r>
            <a:r>
              <a:rPr lang="en-US" dirty="0" err="1" smtClean="0"/>
              <a:t>ith</a:t>
            </a:r>
            <a:r>
              <a:rPr lang="en-US" dirty="0" smtClean="0"/>
              <a:t> external node of v.</a:t>
            </a:r>
          </a:p>
          <a:p>
            <a:r>
              <a:rPr lang="en-US" dirty="0" smtClean="0"/>
              <a:t>Removal preserves the depth property.</a:t>
            </a:r>
          </a:p>
          <a:p>
            <a:r>
              <a:rPr lang="en-US" dirty="0" smtClean="0"/>
              <a:t>But size property may get violated</a:t>
            </a:r>
          </a:p>
          <a:p>
            <a:pPr>
              <a:buNone/>
            </a:pPr>
            <a:r>
              <a:rPr lang="en-US" dirty="0" smtClean="0"/>
              <a:t>	A 2-node may become a 1-node, which is not allowed.</a:t>
            </a:r>
          </a:p>
          <a:p>
            <a:r>
              <a:rPr lang="en-US" dirty="0" smtClean="0"/>
              <a:t>This is called </a:t>
            </a:r>
            <a:r>
              <a:rPr lang="en-US" b="1" dirty="0" smtClean="0">
                <a:solidFill>
                  <a:srgbClr val="FF0000"/>
                </a:solidFill>
              </a:rPr>
              <a:t>underflow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Underflow needs to be resolved.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in (2, 4)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Resolving Underflow</a:t>
            </a:r>
          </a:p>
          <a:p>
            <a:r>
              <a:rPr lang="en-US" dirty="0" smtClean="0"/>
              <a:t>Check whether immediate sibling of v is a 3-node or a 4-node.</a:t>
            </a:r>
          </a:p>
          <a:p>
            <a:r>
              <a:rPr lang="en-US" dirty="0" smtClean="0"/>
              <a:t>If such sibling exists, say w, perform a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transfer operation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/>
              <a:t>in which we move a child of w to v, a key of w to the parent u of v and a key of u to v.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in (2, 4)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v has only one sibling or if both the immediate siblings of v are 2-nodes, perform a </a:t>
            </a:r>
            <a:r>
              <a:rPr lang="en-US" b="1" dirty="0" smtClean="0">
                <a:solidFill>
                  <a:srgbClr val="FF0000"/>
                </a:solidFill>
              </a:rPr>
              <a:t>fusion operation, </a:t>
            </a:r>
            <a:r>
              <a:rPr lang="en-US" dirty="0" smtClean="0"/>
              <a:t>in which we merge v with a sibling, creating a new node v</a:t>
            </a:r>
            <a:r>
              <a:rPr lang="en-US" baseline="30000" dirty="0" smtClean="0"/>
              <a:t>’ </a:t>
            </a:r>
            <a:r>
              <a:rPr lang="en-US" dirty="0" smtClean="0"/>
              <a:t>  and move a key from parent u of v to v</a:t>
            </a:r>
            <a:r>
              <a:rPr lang="en-US" baseline="30000" dirty="0" smtClean="0"/>
              <a:t>’</a:t>
            </a:r>
          </a:p>
          <a:p>
            <a:r>
              <a:rPr lang="en-US" dirty="0" smtClean="0"/>
              <a:t>One transfer/fusion operation takes O(1) time.</a:t>
            </a:r>
            <a:endParaRPr lang="en-US" baseline="30000" dirty="0" smtClean="0"/>
          </a:p>
          <a:p>
            <a:r>
              <a:rPr lang="en-US" dirty="0" smtClean="0"/>
              <a:t>Fusion operation may cause a new underflow to occur at the parent u of v.</a:t>
            </a:r>
          </a:p>
          <a:p>
            <a:r>
              <a:rPr lang="en-US" dirty="0" smtClean="0"/>
              <a:t>In worst case this propagates all the way up to the root, where it is finally resolved.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562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Course Name :  Data Structures &amp; Algorithms</vt:lpstr>
      <vt:lpstr>Insertion in (2, 4) tree</vt:lpstr>
      <vt:lpstr>Insertion in (2, 4) tree</vt:lpstr>
      <vt:lpstr>Insertion in (2, 4) tree</vt:lpstr>
      <vt:lpstr>Deletion in (2, 4) tree</vt:lpstr>
      <vt:lpstr>Deletion in (2, 4) tree</vt:lpstr>
      <vt:lpstr>Deletion in (2, 4) tree</vt:lpstr>
      <vt:lpstr>Deletion in (2, 4) tree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BITS</cp:lastModifiedBy>
  <cp:revision>162</cp:revision>
  <dcterms:created xsi:type="dcterms:W3CDTF">2012-01-02T05:05:52Z</dcterms:created>
  <dcterms:modified xsi:type="dcterms:W3CDTF">2012-06-27T10:37:14Z</dcterms:modified>
</cp:coreProperties>
</file>