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79" r:id="rId3"/>
    <p:sldId id="288" r:id="rId4"/>
    <p:sldId id="287" r:id="rId5"/>
    <p:sldId id="290" r:id="rId6"/>
    <p:sldId id="292" r:id="rId7"/>
    <p:sldId id="294" r:id="rId8"/>
    <p:sldId id="296" r:id="rId9"/>
    <p:sldId id="298" r:id="rId10"/>
    <p:sldId id="300" r:id="rId11"/>
    <p:sldId id="302" r:id="rId12"/>
    <p:sldId id="304" r:id="rId13"/>
    <p:sldId id="306" r:id="rId14"/>
    <p:sldId id="308" r:id="rId15"/>
    <p:sldId id="310" r:id="rId16"/>
    <p:sldId id="317" r:id="rId17"/>
    <p:sldId id="312" r:id="rId18"/>
    <p:sldId id="314" r:id="rId19"/>
    <p:sldId id="318" r:id="rId20"/>
    <p:sldId id="320" r:id="rId21"/>
    <p:sldId id="322" r:id="rId22"/>
    <p:sldId id="324" r:id="rId23"/>
    <p:sldId id="325" r:id="rId24"/>
    <p:sldId id="327" r:id="rId25"/>
    <p:sldId id="328" r:id="rId26"/>
    <p:sldId id="32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058" autoAdjust="0"/>
  </p:normalViewPr>
  <p:slideViewPr>
    <p:cSldViewPr>
      <p:cViewPr>
        <p:scale>
          <a:sx n="59" d="100"/>
          <a:sy n="59" d="100"/>
        </p:scale>
        <p:origin x="67" y="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73B4D-F55A-4098-867B-63AE2822348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DC23E-5005-45AF-827B-29BBF560A86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66E0D-0F31-41AF-BCA5-4058F205C50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88360-53AC-4C17-8D61-8B07863F574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3687C-348B-4E2B-B1F7-D234B7DA7AA7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3DA4F-08C3-4D8F-AC9F-C319E87F95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38028-3BF2-425C-9642-C27F64222CC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9B1B3-A69E-4676-BC4C-CE2DC8A20520}" type="slidenum">
              <a:rPr lang="en-US"/>
              <a:pPr/>
              <a:t>16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BD772-FF2D-42D0-9D79-0E4B1FD0B8B0}" type="slidenum">
              <a:rPr lang="en-US"/>
              <a:pPr/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545C7-47CA-453E-99F4-3DEB33565031}" type="slidenum">
              <a:rPr lang="en-US"/>
              <a:pPr/>
              <a:t>20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364B2A-0459-4247-85B3-7F64E1F3E95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06ED5-2448-408A-994B-3BD01B1C5BD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/>
              <a:pPr/>
              <a:t>Monday, August 23,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530804-A16C-4A5A-9BD9-C61DA6A70BA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Monday, August 23,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mtClean="0"/>
              <a:t>Pseudo-code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85720" y="1500175"/>
            <a:ext cx="8248680" cy="45720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structured than usual prose but less formal than a programming language.</a:t>
            </a:r>
          </a:p>
          <a:p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Use standard mathematical symbols to describe numeric and Boolean expressions.</a:t>
            </a:r>
          </a:p>
          <a:p>
            <a:pPr lvl="1"/>
            <a:r>
              <a:rPr lang="en-US" dirty="0" smtClean="0"/>
              <a:t>Uses       for assignment.</a:t>
            </a:r>
          </a:p>
          <a:p>
            <a:pPr lvl="1"/>
            <a:r>
              <a:rPr lang="en-US" dirty="0" smtClean="0"/>
              <a:t>Use = for the equality relationship.</a:t>
            </a:r>
          </a:p>
          <a:p>
            <a:r>
              <a:rPr lang="en-US" dirty="0" smtClean="0"/>
              <a:t>Method declaration</a:t>
            </a:r>
          </a:p>
          <a:p>
            <a:pPr lvl="1"/>
            <a:r>
              <a:rPr lang="en-US" dirty="0" smtClean="0"/>
              <a:t>Algorithm name(param1,param2…)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3ED83-48A8-4EC4-ADC8-CE3AD3D7221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857356" y="407194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61D6D-BE8C-4CF0-87C2-97FA68F22CCC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Assumptions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2575" lvl="1" indent="-57150" eaLnBrk="1" hangingPunct="1">
              <a:buNone/>
              <a:tabLst>
                <a:tab pos="169863" algn="l"/>
                <a:tab pos="282575" algn="l"/>
              </a:tabLst>
            </a:pPr>
            <a:r>
              <a:rPr lang="en-US" dirty="0" smtClean="0"/>
              <a:t>Individual statement considered as “unit” time</a:t>
            </a:r>
          </a:p>
          <a:p>
            <a:pPr lvl="2" eaLnBrk="1" hangingPunct="1"/>
            <a:r>
              <a:rPr lang="en-US" dirty="0" smtClean="0"/>
              <a:t>Not applicable for function calls and loops</a:t>
            </a:r>
          </a:p>
          <a:p>
            <a:pPr marL="395288" lvl="1" indent="-57150" eaLnBrk="1" hangingPunct="1">
              <a:buNone/>
              <a:tabLst>
                <a:tab pos="395288" algn="l"/>
              </a:tabLst>
            </a:pPr>
            <a:endParaRPr lang="en-US" dirty="0" smtClean="0"/>
          </a:p>
          <a:p>
            <a:pPr marL="395288" lvl="1" indent="-225425" eaLnBrk="1" hangingPunct="1">
              <a:buNone/>
              <a:tabLst>
                <a:tab pos="395288" algn="l"/>
              </a:tabLst>
            </a:pPr>
            <a:r>
              <a:rPr lang="en-US" dirty="0" smtClean="0"/>
              <a:t>Individual variable considered as “unit” storage</a:t>
            </a:r>
          </a:p>
          <a:p>
            <a:pPr marL="395288" lvl="1" indent="-57150" eaLnBrk="1" hangingPunct="1">
              <a:buNone/>
              <a:tabLst>
                <a:tab pos="395288" algn="l"/>
              </a:tabLst>
            </a:pPr>
            <a:endParaRPr lang="en-US" b="1" dirty="0" smtClean="0">
              <a:solidFill>
                <a:srgbClr val="FF0000"/>
              </a:solidFill>
            </a:endParaRPr>
          </a:p>
          <a:p>
            <a:pPr marL="395288" lvl="1" indent="-57150" eaLnBrk="1" hangingPunct="1">
              <a:buNone/>
              <a:tabLst>
                <a:tab pos="395288" algn="l"/>
              </a:tabLst>
            </a:pPr>
            <a:endParaRPr lang="en-US" b="1" dirty="0" smtClean="0">
              <a:solidFill>
                <a:srgbClr val="FF0000"/>
              </a:solidFill>
            </a:endParaRPr>
          </a:p>
          <a:p>
            <a:pPr lvl="2" indent="-1085850">
              <a:buNone/>
              <a:tabLst>
                <a:tab pos="5715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Often referred to as “algorithmic complexity”</a:t>
            </a:r>
          </a:p>
          <a:p>
            <a:pPr lvl="2" eaLnBrk="1" hangingPunct="1">
              <a:buNone/>
            </a:pPr>
            <a:endParaRPr lang="en-US" dirty="0" smtClean="0"/>
          </a:p>
          <a:p>
            <a:pPr marL="576263" lvl="2" indent="0" eaLnBrk="1" hangingPunct="1">
              <a:buNone/>
              <a:tabLst>
                <a:tab pos="282575" algn="l"/>
              </a:tabLst>
            </a:pPr>
            <a:endParaRPr lang="en-US" dirty="0" smtClean="0"/>
          </a:p>
          <a:p>
            <a:pPr marL="576263" lvl="2" indent="0" eaLnBrk="1" hangingPunct="1">
              <a:buNone/>
              <a:tabLst>
                <a:tab pos="282575" algn="l"/>
              </a:tabLst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Complexity Example [1]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Example 1</a:t>
            </a:r>
            <a:r>
              <a:rPr lang="en-US" sz="2800" dirty="0" smtClean="0"/>
              <a:t> (Y and Z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X = Y * Z;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X = Y * X + Z;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2 units of time and 1 unit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Constant Unit of time and Constant Unit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BB9A2-2ED1-444D-8EE7-C2FE77E4F1F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84811-C031-4CD7-AC4B-7566F14DC442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Complexity Example [2]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Example 2</a:t>
            </a:r>
            <a:r>
              <a:rPr lang="en-US" dirty="0" smtClean="0"/>
              <a:t> (a and N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j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while (j &lt; N) do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a[j] = a[j] * a[j];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b[j] = a[j] + 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j = j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endwhile</a:t>
            </a:r>
            <a:r>
              <a:rPr lang="en-US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3N + 1 units of time and N+1 units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time units prop. to N and storage prop. to 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C660-84C9-4AA6-A48F-8237B1A00370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Complexity Example [3]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357298"/>
            <a:ext cx="7886728" cy="481490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Example 3</a:t>
            </a:r>
            <a:r>
              <a:rPr lang="en-US" sz="2600" dirty="0" smtClean="0"/>
              <a:t> (a and N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j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while (j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k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while (k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	   a[k] = a[j] + a[k];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k = k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endwhile</a:t>
            </a:r>
            <a:r>
              <a:rPr lang="en-US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b[j] = a[j] + 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j = j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/>
              <a:t>endwhile</a:t>
            </a:r>
            <a:r>
              <a:rPr lang="en-US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//</a:t>
            </a:r>
            <a:r>
              <a:rPr lang="en-US" sz="2200" b="1" dirty="0" smtClean="0"/>
              <a:t>??? </a:t>
            </a:r>
            <a:r>
              <a:rPr lang="en-US" sz="2200" dirty="0" smtClean="0"/>
              <a:t>units of time and </a:t>
            </a:r>
            <a:r>
              <a:rPr lang="en-US" sz="2200" b="1" dirty="0" smtClean="0"/>
              <a:t>???</a:t>
            </a:r>
            <a:r>
              <a:rPr lang="en-US" sz="2200" dirty="0" smtClean="0"/>
              <a:t> units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// time prop. to N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and  storage prop. to N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1FFD9-04C8-41AE-9729-B47545AF24B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28596" y="1500174"/>
            <a:ext cx="8282017" cy="2041585"/>
            <a:chOff x="609600" y="1494497"/>
            <a:chExt cx="8177820" cy="1756096"/>
          </a:xfrm>
        </p:grpSpPr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6746513" y="1494497"/>
              <a:ext cx="2040907" cy="175609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Output</a:t>
              </a:r>
              <a:r>
                <a:rPr lang="en-US" sz="2000" dirty="0"/>
                <a:t> a Permutation of input of numbers</a:t>
              </a:r>
            </a:p>
            <a:p>
              <a:r>
                <a:rPr lang="en-US" sz="2000" dirty="0"/>
                <a:t>b</a:t>
              </a:r>
              <a:r>
                <a:rPr lang="en-US" sz="2000" baseline="-25000" dirty="0"/>
                <a:t>1</a:t>
              </a:r>
              <a:r>
                <a:rPr lang="en-US" sz="2000" dirty="0"/>
                <a:t>,b</a:t>
              </a:r>
              <a:r>
                <a:rPr lang="en-US" sz="2000" baseline="-25000" dirty="0"/>
                <a:t>2</a:t>
              </a:r>
              <a:r>
                <a:rPr lang="en-US" sz="2000" dirty="0"/>
                <a:t>,b</a:t>
              </a:r>
              <a:r>
                <a:rPr lang="en-US" sz="2000" baseline="-25000" dirty="0"/>
                <a:t>3</a:t>
              </a:r>
              <a:r>
                <a:rPr lang="en-US" sz="2000" dirty="0"/>
                <a:t>,…,</a:t>
              </a:r>
              <a:r>
                <a:rPr lang="en-US" sz="2000" dirty="0" err="1"/>
                <a:t>b</a:t>
              </a:r>
              <a:r>
                <a:rPr lang="en-US" sz="2000" baseline="-25000" dirty="0" err="1"/>
                <a:t>n</a:t>
              </a:r>
              <a:endParaRPr lang="en-US" sz="2000" baseline="-25000" dirty="0"/>
            </a:p>
            <a:p>
              <a:r>
                <a:rPr lang="en-US" sz="2000" dirty="0"/>
                <a:t>1,2.4.6.8</a:t>
              </a:r>
              <a:endParaRPr lang="en-US" sz="2000" baseline="-25000" dirty="0"/>
            </a:p>
            <a:p>
              <a:endParaRPr lang="en-US" sz="2000" baseline="-25000" dirty="0"/>
            </a:p>
            <a:p>
              <a:endParaRPr lang="en-US" sz="2000" baseline="-25000" dirty="0"/>
            </a:p>
          </p:txBody>
        </p:sp>
        <p:sp>
          <p:nvSpPr>
            <p:cNvPr id="18441" name="TextBox 7"/>
            <p:cNvSpPr txBox="1">
              <a:spLocks noChangeArrowheads="1"/>
            </p:cNvSpPr>
            <p:nvPr/>
          </p:nvSpPr>
          <p:spPr bwMode="auto">
            <a:xfrm>
              <a:off x="609600" y="1524001"/>
              <a:ext cx="2057400" cy="149135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Input</a:t>
              </a:r>
              <a:r>
                <a:rPr lang="en-US" sz="2000" dirty="0"/>
                <a:t> Sequence of numbers</a:t>
              </a:r>
            </a:p>
            <a:p>
              <a:r>
                <a:rPr lang="en-US" sz="2000" dirty="0"/>
                <a:t>a</a:t>
              </a:r>
              <a:r>
                <a:rPr lang="en-US" sz="2000" baseline="-25000" dirty="0"/>
                <a:t>1</a:t>
              </a:r>
              <a:r>
                <a:rPr lang="en-US" sz="2000" dirty="0"/>
                <a:t>, a</a:t>
              </a:r>
              <a:r>
                <a:rPr lang="en-US" sz="2000" baseline="-25000" dirty="0"/>
                <a:t>2</a:t>
              </a:r>
              <a:r>
                <a:rPr lang="en-US" sz="2000" dirty="0"/>
                <a:t>,a</a:t>
              </a:r>
              <a:r>
                <a:rPr lang="en-US" sz="2000" baseline="-25000" dirty="0"/>
                <a:t>3</a:t>
              </a:r>
              <a:r>
                <a:rPr lang="en-US" sz="2000" dirty="0"/>
                <a:t>,…,a</a:t>
              </a:r>
              <a:r>
                <a:rPr lang="en-US" sz="2000" baseline="-25000" dirty="0"/>
                <a:t>n</a:t>
              </a:r>
            </a:p>
            <a:p>
              <a:r>
                <a:rPr lang="en-US" sz="2000" dirty="0"/>
                <a:t>8,4,6,2,1</a:t>
              </a:r>
              <a:endParaRPr lang="en-US" sz="2000" baseline="-25000" dirty="0"/>
            </a:p>
            <a:p>
              <a:endParaRPr lang="en-US" sz="2000" baseline="-25000" dirty="0"/>
            </a:p>
            <a:p>
              <a:endParaRPr lang="en-US" sz="2000" baseline="-25000" dirty="0"/>
            </a:p>
          </p:txBody>
        </p:sp>
        <p:sp>
          <p:nvSpPr>
            <p:cNvPr id="18442" name="TextBox 8"/>
            <p:cNvSpPr txBox="1">
              <a:spLocks noChangeArrowheads="1"/>
            </p:cNvSpPr>
            <p:nvPr/>
          </p:nvSpPr>
          <p:spPr bwMode="auto">
            <a:xfrm>
              <a:off x="4038600" y="1676400"/>
              <a:ext cx="1219200" cy="874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ctr"/>
              <a:endParaRPr lang="en-US" sz="2000"/>
            </a:p>
            <a:p>
              <a:pPr algn="ctr"/>
              <a:r>
                <a:rPr lang="en-US" sz="2000"/>
                <a:t>Sort</a:t>
              </a:r>
              <a:endParaRPr lang="en-US" sz="2000" baseline="-25000"/>
            </a:p>
            <a:p>
              <a:pPr algn="ctr"/>
              <a:endParaRPr lang="en-US" sz="2000" baseline="-25000"/>
            </a:p>
            <a:p>
              <a:pPr algn="ctr"/>
              <a:endParaRPr lang="en-US" sz="2000" baseline="-2500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895770" y="2057852"/>
              <a:ext cx="685851" cy="304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639173" y="2057852"/>
              <a:ext cx="685851" cy="304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/>
            </a:p>
          </p:txBody>
        </p:sp>
      </p:grpSp>
      <p:sp>
        <p:nvSpPr>
          <p:cNvPr id="18438" name="TextBox 12"/>
          <p:cNvSpPr txBox="1">
            <a:spLocks noChangeArrowheads="1"/>
          </p:cNvSpPr>
          <p:nvPr/>
        </p:nvSpPr>
        <p:spPr bwMode="auto">
          <a:xfrm>
            <a:off x="642910" y="3429000"/>
            <a:ext cx="312420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Correctness(Requirement for the output)</a:t>
            </a:r>
          </a:p>
          <a:p>
            <a:r>
              <a:rPr lang="en-US" sz="2000" dirty="0"/>
              <a:t>For any input algorithm halts with the output:</a:t>
            </a:r>
          </a:p>
          <a:p>
            <a:pPr>
              <a:buFont typeface="Arial" pitchFamily="34" charset="0"/>
              <a:buChar char="•"/>
              <a:tabLst>
                <a:tab pos="1309688" algn="l"/>
              </a:tabLst>
            </a:pPr>
            <a:r>
              <a:rPr lang="en-US" sz="2000" dirty="0" smtClean="0"/>
              <a:t> 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&lt;b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&lt;b</a:t>
            </a:r>
            <a:r>
              <a:rPr lang="en-US" sz="2000" baseline="-25000" dirty="0" smtClean="0"/>
              <a:t>3</a:t>
            </a:r>
            <a:r>
              <a:rPr lang="en-US" sz="2000" dirty="0"/>
              <a:t>&lt;…&lt; 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endParaRPr lang="en-US" sz="2000" baseline="-25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3</a:t>
            </a:r>
            <a:r>
              <a:rPr lang="en-US" sz="2000" dirty="0"/>
              <a:t>,…, 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is a 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   permutation </a:t>
            </a:r>
            <a:r>
              <a:rPr lang="en-US" sz="2000" dirty="0"/>
              <a:t>of </a:t>
            </a:r>
            <a:endParaRPr lang="en-US" sz="2000" dirty="0" smtClean="0"/>
          </a:p>
          <a:p>
            <a:r>
              <a:rPr lang="en-US" sz="2000" dirty="0" smtClean="0"/>
              <a:t>   a</a:t>
            </a:r>
            <a:r>
              <a:rPr lang="en-US" sz="2000" baseline="-25000" dirty="0" smtClean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,a</a:t>
            </a:r>
            <a:r>
              <a:rPr lang="en-US" sz="2000" baseline="-25000" dirty="0"/>
              <a:t>3</a:t>
            </a:r>
            <a:r>
              <a:rPr lang="en-US" sz="2000" dirty="0"/>
              <a:t>,…,a</a:t>
            </a:r>
            <a:r>
              <a:rPr lang="en-US" sz="2000" baseline="-25000" dirty="0"/>
              <a:t>n</a:t>
            </a:r>
          </a:p>
          <a:p>
            <a:pPr>
              <a:buFont typeface="Wingdings" pitchFamily="2" charset="2"/>
              <a:buChar char="§"/>
            </a:pPr>
            <a:endParaRPr lang="en-US" sz="2000" baseline="-25000" dirty="0"/>
          </a:p>
          <a:p>
            <a:pPr>
              <a:buFont typeface="Wingdings" pitchFamily="2" charset="2"/>
              <a:buChar char="§"/>
            </a:pPr>
            <a:endParaRPr lang="en-US" sz="2000" baseline="-25000" dirty="0"/>
          </a:p>
        </p:txBody>
      </p:sp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4857752" y="3714752"/>
            <a:ext cx="3657600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Running time of algorithm depends  on 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Number of </a:t>
            </a:r>
            <a:r>
              <a:rPr lang="en-US" sz="2000" dirty="0" smtClean="0"/>
              <a:t>elements n.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How </a:t>
            </a:r>
            <a:r>
              <a:rPr lang="en-US" sz="2000" dirty="0"/>
              <a:t>(partially)sorted they are.</a:t>
            </a:r>
          </a:p>
          <a:p>
            <a:endParaRPr lang="en-US" sz="2000" baseline="-25000" dirty="0"/>
          </a:p>
          <a:p>
            <a:pPr>
              <a:buFont typeface="Wingdings" pitchFamily="2" charset="2"/>
              <a:buChar char="§"/>
            </a:pPr>
            <a:endParaRPr 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95973-9AEA-4556-AA6C-9B5BA0424646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Notation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Purpose</a:t>
            </a:r>
          </a:p>
          <a:p>
            <a:pPr lvl="1" eaLnBrk="1" hangingPunct="1"/>
            <a:r>
              <a:rPr lang="en-US" dirty="0" smtClean="0"/>
              <a:t>Capture proportionality</a:t>
            </a:r>
          </a:p>
          <a:p>
            <a:pPr lvl="1" eaLnBrk="1" hangingPunct="1"/>
            <a:r>
              <a:rPr lang="en-US" dirty="0" smtClean="0"/>
              <a:t>Machine independent measurement</a:t>
            </a:r>
          </a:p>
          <a:p>
            <a:pPr lvl="1" eaLnBrk="1" hangingPunct="1"/>
            <a:r>
              <a:rPr lang="en-US" dirty="0" smtClean="0"/>
              <a:t>Asymptotic growth </a:t>
            </a:r>
          </a:p>
          <a:p>
            <a:pPr lvl="1" eaLnBrk="1" hangingPunct="1">
              <a:buNone/>
            </a:pPr>
            <a:r>
              <a:rPr lang="en-US" dirty="0" smtClean="0"/>
              <a:t>	(i.e. large values of input size 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8808E-DC4A-4FC4-8D49-912F33E3510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Motivation for Order Notation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	 Examples</a:t>
            </a:r>
            <a:r>
              <a:rPr lang="en-US" dirty="0" smtClean="0"/>
              <a:t> </a:t>
            </a:r>
          </a:p>
          <a:p>
            <a:pPr lvl="1" eaLnBrk="1" hangingPunct="1">
              <a:buClr>
                <a:srgbClr val="660066"/>
              </a:buClr>
              <a:buFontTx/>
              <a:buChar char="•"/>
            </a:pPr>
            <a:r>
              <a:rPr lang="en-US" dirty="0" smtClean="0"/>
              <a:t>100 * log</a:t>
            </a:r>
            <a:r>
              <a:rPr lang="en-US" baseline="-25000" dirty="0" smtClean="0"/>
              <a:t>2</a:t>
            </a:r>
            <a:r>
              <a:rPr lang="en-US" dirty="0" smtClean="0"/>
              <a:t>N  &lt;  N          for N &gt; 1000</a:t>
            </a:r>
          </a:p>
          <a:p>
            <a:pPr lvl="1" eaLnBrk="1" hangingPunct="1">
              <a:buClr>
                <a:srgbClr val="660066"/>
              </a:buClr>
              <a:buFontTx/>
              <a:buChar char="•"/>
            </a:pPr>
            <a:r>
              <a:rPr lang="en-US" dirty="0" smtClean="0"/>
              <a:t>70 * N + 3000   &lt;  N</a:t>
            </a:r>
            <a:r>
              <a:rPr lang="en-US" baseline="30000" dirty="0" smtClean="0"/>
              <a:t>2 </a:t>
            </a:r>
            <a:r>
              <a:rPr lang="en-US" dirty="0" smtClean="0"/>
              <a:t>   for N &gt; 100</a:t>
            </a:r>
          </a:p>
          <a:p>
            <a:pPr lvl="1" eaLnBrk="1" hangingPunct="1">
              <a:buClr>
                <a:srgbClr val="660066"/>
              </a:buClr>
              <a:buFontTx/>
              <a:buChar char="•"/>
            </a:pP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 * N</a:t>
            </a:r>
            <a:r>
              <a:rPr lang="en-US" baseline="30000" dirty="0" smtClean="0"/>
              <a:t>2</a:t>
            </a:r>
            <a:r>
              <a:rPr lang="en-US" dirty="0" smtClean="0"/>
              <a:t> + 10</a:t>
            </a:r>
            <a:r>
              <a:rPr lang="en-US" baseline="30000" dirty="0" smtClean="0"/>
              <a:t>6</a:t>
            </a:r>
            <a:r>
              <a:rPr lang="en-US" dirty="0" smtClean="0"/>
              <a:t> * N   &lt;   2</a:t>
            </a:r>
            <a:r>
              <a:rPr lang="en-US" baseline="30000" dirty="0" smtClean="0"/>
              <a:t>N</a:t>
            </a:r>
            <a:r>
              <a:rPr lang="en-US" dirty="0" smtClean="0"/>
              <a:t>    for N &gt; 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Analysis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Goal: To simplify analysis of running time of algorithm .eg 3n</a:t>
            </a:r>
            <a:r>
              <a:rPr lang="en-US" baseline="30000" smtClean="0"/>
              <a:t>2</a:t>
            </a:r>
            <a:r>
              <a:rPr lang="en-US" smtClean="0"/>
              <a:t>=n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r>
              <a:rPr lang="en-US" smtClean="0"/>
              <a:t>Capturing the essence: how the running time of the algorithm increases with the size of the input in the limit.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baseline="30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64BEC-7784-46CB-8781-8CEB6FCE37C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Notation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big O notation 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 functions from the set of integers  to the set of real numbers. We say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f(x)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O(g(x))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there are constants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 &gt;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|f(x)| ≤ C |g(x)|, 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henever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  &gt; = k.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read as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f(x)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big-oh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g(x)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Pair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never unique.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1F8CB-72D2-4FFB-BF24-D68A8A60FD9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</a:p>
          <a:p>
            <a:pPr>
              <a:buNone/>
            </a:pPr>
            <a:r>
              <a:rPr lang="en-US" dirty="0" smtClean="0"/>
              <a:t>	An algorithm is a step-by-step procedure for solving a problem in a finite amount of time.</a:t>
            </a:r>
          </a:p>
          <a:p>
            <a:r>
              <a:rPr lang="en-US" b="1" dirty="0" smtClean="0"/>
              <a:t>Data Structures</a:t>
            </a:r>
          </a:p>
          <a:p>
            <a:pPr>
              <a:buNone/>
            </a:pPr>
            <a:r>
              <a:rPr lang="en-US" dirty="0" smtClean="0"/>
              <a:t>	Is a systematic way of organizing and accessing data, so that data can be used efficiently.</a:t>
            </a:r>
          </a:p>
          <a:p>
            <a:pPr>
              <a:buNone/>
            </a:pPr>
            <a:r>
              <a:rPr lang="en-US" b="1" dirty="0" smtClean="0"/>
              <a:t>	Algorithms + Data Structures = Program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F8B7-4FDC-4C13-9CF0-C8EF075D2FF5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BA80-C0E0-4A7F-B13C-238092A3C80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Notation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8736"/>
            <a:ext cx="8777318" cy="46434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	  </a:t>
            </a:r>
            <a:r>
              <a:rPr lang="en-US" sz="2600" b="1" dirty="0" smtClean="0">
                <a:solidFill>
                  <a:srgbClr val="FF0000"/>
                </a:solidFill>
              </a:rPr>
              <a:t>Examples</a:t>
            </a:r>
          </a:p>
          <a:p>
            <a:pPr>
              <a:lnSpc>
                <a:spcPct val="80000"/>
              </a:lnSpc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g(n) = 17*N + 5   </a:t>
            </a:r>
            <a:endParaRPr lang="en-US" sz="26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/>
              <a:t>    </a:t>
            </a: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CC0000"/>
                </a:solidFill>
              </a:rPr>
              <a:t>lim</a:t>
            </a:r>
            <a:r>
              <a:rPr lang="en-US" sz="2600" baseline="-25000" dirty="0">
                <a:solidFill>
                  <a:srgbClr val="CC0000"/>
                </a:solidFill>
              </a:rPr>
              <a:t>n</a:t>
            </a:r>
            <a:r>
              <a:rPr lang="en-US" sz="2600" baseline="-25000" dirty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US" sz="2600" baseline="-25000" dirty="0">
                <a:solidFill>
                  <a:srgbClr val="CC0000"/>
                </a:solidFill>
                <a:sym typeface="Symbol" pitchFamily="18" charset="2"/>
              </a:rPr>
              <a:t></a:t>
            </a:r>
            <a:r>
              <a:rPr lang="en-US" sz="2600" dirty="0">
                <a:solidFill>
                  <a:srgbClr val="CC0000"/>
                </a:solidFill>
              </a:rPr>
              <a:t> g(n) / f(n) = c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lim</a:t>
            </a:r>
            <a:r>
              <a:rPr lang="en-US" sz="2600" baseline="-25000" dirty="0"/>
              <a:t>n</a:t>
            </a:r>
            <a:r>
              <a:rPr lang="en-US" sz="2600" baseline="-25000" dirty="0">
                <a:sym typeface="Wingdings" pitchFamily="2" charset="2"/>
              </a:rPr>
              <a:t></a:t>
            </a:r>
            <a:r>
              <a:rPr lang="en-US" sz="2600" baseline="-25000" dirty="0">
                <a:sym typeface="Symbol" pitchFamily="18" charset="2"/>
              </a:rPr>
              <a:t></a:t>
            </a:r>
            <a:r>
              <a:rPr lang="en-US" sz="2600" dirty="0"/>
              <a:t> (17*N +5)/N = 17. The asymptotic complexity is O(N)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g(n) = 5*N</a:t>
            </a:r>
            <a:r>
              <a:rPr lang="en-US" sz="2600" baseline="30000" dirty="0"/>
              <a:t>3</a:t>
            </a:r>
            <a:r>
              <a:rPr lang="en-US" sz="2600" dirty="0"/>
              <a:t> + 10*N</a:t>
            </a:r>
            <a:r>
              <a:rPr lang="en-US" sz="2600" baseline="30000" dirty="0"/>
              <a:t>2</a:t>
            </a:r>
            <a:r>
              <a:rPr lang="en-US" sz="2600" dirty="0"/>
              <a:t>  + 3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CC0000"/>
                </a:solidFill>
              </a:rPr>
              <a:t>lim</a:t>
            </a:r>
            <a:r>
              <a:rPr lang="en-US" sz="2600" baseline="-25000" dirty="0">
                <a:solidFill>
                  <a:srgbClr val="CC0000"/>
                </a:solidFill>
              </a:rPr>
              <a:t>n</a:t>
            </a:r>
            <a:r>
              <a:rPr lang="en-US" sz="2600" baseline="-25000" dirty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US" sz="2600" baseline="-25000" dirty="0">
                <a:solidFill>
                  <a:srgbClr val="CC0000"/>
                </a:solidFill>
                <a:sym typeface="Symbol" pitchFamily="18" charset="2"/>
              </a:rPr>
              <a:t></a:t>
            </a:r>
            <a:r>
              <a:rPr lang="en-US" sz="2600" dirty="0"/>
              <a:t> (5*N</a:t>
            </a:r>
            <a:r>
              <a:rPr lang="en-US" sz="2600" baseline="30000" dirty="0"/>
              <a:t>3</a:t>
            </a:r>
            <a:r>
              <a:rPr lang="en-US" sz="2600" dirty="0"/>
              <a:t> + 10*N</a:t>
            </a:r>
            <a:r>
              <a:rPr lang="en-US" sz="2600" baseline="30000" dirty="0"/>
              <a:t>2</a:t>
            </a:r>
            <a:r>
              <a:rPr lang="en-US" sz="2600" dirty="0"/>
              <a:t>  + 3) /  N</a:t>
            </a:r>
            <a:r>
              <a:rPr lang="en-US" sz="2600" baseline="30000" dirty="0"/>
              <a:t>3 </a:t>
            </a:r>
            <a:r>
              <a:rPr lang="en-US" sz="2600" dirty="0"/>
              <a:t>= 5. </a:t>
            </a:r>
            <a:r>
              <a:rPr lang="en-US" sz="2600" dirty="0" smtClean="0"/>
              <a:t>The </a:t>
            </a:r>
            <a:r>
              <a:rPr lang="en-US" sz="2600" dirty="0"/>
              <a:t>asymptotic complexity is O(N</a:t>
            </a:r>
            <a:r>
              <a:rPr lang="en-US" sz="2600" baseline="30000" dirty="0"/>
              <a:t>3</a:t>
            </a:r>
            <a:r>
              <a:rPr lang="en-US" sz="2600" dirty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g(n) = C1*</a:t>
            </a:r>
            <a:r>
              <a:rPr lang="en-US" sz="2600" dirty="0" err="1"/>
              <a:t>N</a:t>
            </a:r>
            <a:r>
              <a:rPr lang="en-US" sz="2600" baseline="30000" dirty="0" err="1"/>
              <a:t>k</a:t>
            </a:r>
            <a:r>
              <a:rPr lang="en-US" sz="2600" dirty="0"/>
              <a:t> + C2*N</a:t>
            </a:r>
            <a:r>
              <a:rPr lang="en-US" sz="2600" baseline="30000" dirty="0"/>
              <a:t>k-1 </a:t>
            </a:r>
            <a:r>
              <a:rPr lang="en-US" sz="2600" dirty="0"/>
              <a:t>+ … + Ck*N + C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CC0000"/>
                </a:solidFill>
              </a:rPr>
              <a:t>lim</a:t>
            </a:r>
            <a:r>
              <a:rPr lang="en-US" sz="2600" baseline="-25000" dirty="0">
                <a:solidFill>
                  <a:srgbClr val="CC0000"/>
                </a:solidFill>
              </a:rPr>
              <a:t>n</a:t>
            </a:r>
            <a:r>
              <a:rPr lang="en-US" sz="2600" baseline="-25000" dirty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US" sz="2600" baseline="-25000" dirty="0">
                <a:solidFill>
                  <a:srgbClr val="CC0000"/>
                </a:solidFill>
                <a:sym typeface="Symbol" pitchFamily="18" charset="2"/>
              </a:rPr>
              <a:t></a:t>
            </a:r>
            <a:r>
              <a:rPr lang="en-US" sz="2600" dirty="0"/>
              <a:t> (C1*</a:t>
            </a:r>
            <a:r>
              <a:rPr lang="en-US" sz="2600" dirty="0" err="1"/>
              <a:t>N</a:t>
            </a:r>
            <a:r>
              <a:rPr lang="en-US" sz="2600" baseline="30000" dirty="0" err="1"/>
              <a:t>k</a:t>
            </a:r>
            <a:r>
              <a:rPr lang="en-US" sz="2600" dirty="0"/>
              <a:t> + C2*N</a:t>
            </a:r>
            <a:r>
              <a:rPr lang="en-US" sz="2600" baseline="30000" dirty="0"/>
              <a:t>k-1 </a:t>
            </a:r>
            <a:r>
              <a:rPr lang="en-US" sz="2600" dirty="0"/>
              <a:t>+ … + Ck*N + C) / </a:t>
            </a:r>
            <a:r>
              <a:rPr lang="en-US" sz="2600" dirty="0" err="1"/>
              <a:t>N</a:t>
            </a:r>
            <a:r>
              <a:rPr lang="en-US" sz="2600" baseline="30000" dirty="0" err="1"/>
              <a:t>k</a:t>
            </a:r>
            <a:r>
              <a:rPr lang="en-US" sz="2600" baseline="30000" dirty="0"/>
              <a:t> </a:t>
            </a:r>
            <a:r>
              <a:rPr lang="en-US" sz="2600" dirty="0"/>
              <a:t>= C1</a:t>
            </a:r>
            <a:r>
              <a:rPr lang="en-US" sz="2600" dirty="0" smtClean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/>
              <a:t>The </a:t>
            </a:r>
            <a:r>
              <a:rPr lang="en-US" sz="2600" dirty="0"/>
              <a:t>asymptotic complexity is O(</a:t>
            </a:r>
            <a:r>
              <a:rPr lang="en-US" sz="2600" dirty="0" err="1"/>
              <a:t>N</a:t>
            </a:r>
            <a:r>
              <a:rPr lang="en-US" sz="2600" baseline="30000" dirty="0" err="1"/>
              <a:t>k</a:t>
            </a:r>
            <a:r>
              <a:rPr lang="en-US" sz="2600" dirty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2</a:t>
            </a:r>
            <a:r>
              <a:rPr lang="en-US" sz="2600" baseline="30000" dirty="0"/>
              <a:t>N </a:t>
            </a:r>
            <a:r>
              <a:rPr lang="en-US" sz="2600" dirty="0"/>
              <a:t> + 4*N</a:t>
            </a:r>
            <a:r>
              <a:rPr lang="en-US" sz="2600" baseline="30000" dirty="0"/>
              <a:t>3 </a:t>
            </a:r>
            <a:r>
              <a:rPr lang="en-US" sz="2600" dirty="0"/>
              <a:t>+ 16      is O(2</a:t>
            </a:r>
            <a:r>
              <a:rPr lang="en-US" sz="2600" baseline="30000" dirty="0"/>
              <a:t>N</a:t>
            </a:r>
            <a:r>
              <a:rPr lang="en-US" sz="2600" dirty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5*N*log(N)  + 3*N    is O(N*log(N))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1789   is O(1)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C92A-616A-4DC9-A00D-1A65B8B89D0D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Search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function search</a:t>
            </a:r>
            <a:r>
              <a:rPr lang="en-US" dirty="0" smtClean="0"/>
              <a:t>(X, A, N)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j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while (j &lt; 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if (A[j] == X)  return j;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j++;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endwhile</a:t>
            </a:r>
            <a:r>
              <a:rPr lang="en-US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return “Not-found”;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F8810-93A0-484F-9B0E-209A7A4D62A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Search - Complexity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	Time Complexity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“if” statement introduces possibilities</a:t>
            </a:r>
          </a:p>
          <a:p>
            <a:pPr lvl="1" eaLnBrk="1" hangingPunct="1"/>
            <a:r>
              <a:rPr lang="en-US" dirty="0" smtClean="0"/>
              <a:t>Best-case:  O(1)</a:t>
            </a:r>
          </a:p>
          <a:p>
            <a:pPr lvl="1" eaLnBrk="1" hangingPunct="1"/>
            <a:r>
              <a:rPr lang="en-US" dirty="0" smtClean="0"/>
              <a:t>Worst case:  O(N)</a:t>
            </a:r>
          </a:p>
          <a:p>
            <a:pPr lvl="1" eaLnBrk="1" hangingPunct="1"/>
            <a:r>
              <a:rPr lang="en-US" dirty="0" smtClean="0"/>
              <a:t>Average case: 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D8F69-6F84-49A6-BFC1-489C61539AA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Search Algorithm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Assume:</a:t>
            </a:r>
            <a:r>
              <a:rPr lang="en-US" sz="3200" dirty="0" smtClean="0"/>
              <a:t> Sorted Sequence of numbers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low = 1;  high = N;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while (low &lt;= high) do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	mid = (low + high) /2;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   if (A[mid] = = x)  return x;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   else if (A[mid] &lt; x) low = mid +1;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	else high = mid – 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err="1" smtClean="0"/>
              <a:t>endwhile</a:t>
            </a:r>
            <a:r>
              <a:rPr lang="en-US" sz="3200" dirty="0" smtClean="0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   return Not-Found;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70A42-9575-4FD2-9346-C15B19D1EB84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Search - Complexity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Best Case </a:t>
            </a:r>
          </a:p>
          <a:p>
            <a:pPr lvl="1" eaLnBrk="1" hangingPunct="1"/>
            <a:r>
              <a:rPr lang="en-US" sz="2400" dirty="0" smtClean="0"/>
              <a:t>O(1)</a:t>
            </a:r>
          </a:p>
          <a:p>
            <a:pPr eaLnBrk="1" hangingPunct="1"/>
            <a:r>
              <a:rPr lang="en-US" dirty="0" smtClean="0"/>
              <a:t>Worst case:</a:t>
            </a:r>
          </a:p>
          <a:p>
            <a:pPr lvl="1" eaLnBrk="1" hangingPunct="1"/>
            <a:r>
              <a:rPr lang="en-US" dirty="0" smtClean="0"/>
              <a:t>Loop executes until </a:t>
            </a:r>
            <a:r>
              <a:rPr lang="en-US" dirty="0" smtClean="0">
                <a:solidFill>
                  <a:srgbClr val="CC0000"/>
                </a:solidFill>
              </a:rPr>
              <a:t>low &lt;= high</a:t>
            </a:r>
          </a:p>
          <a:p>
            <a:pPr lvl="1" eaLnBrk="1" hangingPunct="1"/>
            <a:r>
              <a:rPr lang="en-US" dirty="0" smtClean="0"/>
              <a:t> Size halved in each iteration</a:t>
            </a:r>
          </a:p>
          <a:p>
            <a:pPr lvl="1" eaLnBrk="1" hangingPunct="1"/>
            <a:r>
              <a:rPr lang="en-US" dirty="0" smtClean="0"/>
              <a:t>N, N/2, N/4, … 1</a:t>
            </a:r>
          </a:p>
          <a:p>
            <a:pPr lvl="1" eaLnBrk="1" hangingPunct="1"/>
            <a:r>
              <a:rPr lang="en-US" dirty="0" smtClean="0"/>
              <a:t>How many steps ?</a:t>
            </a:r>
            <a:endParaRPr lang="en-US" dirty="0" smtClean="0">
              <a:solidFill>
                <a:srgbClr val="CC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DF810-3ED5-4900-8C97-8FC3AD2644DC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Search - Complexity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Worst case:</a:t>
            </a:r>
          </a:p>
          <a:p>
            <a:pPr lvl="1" eaLnBrk="1" hangingPunct="1"/>
            <a:r>
              <a:rPr lang="en-US" dirty="0" smtClean="0"/>
              <a:t>K steps such that 2</a:t>
            </a:r>
            <a:r>
              <a:rPr lang="en-US" baseline="30000" dirty="0" smtClean="0"/>
              <a:t>K</a:t>
            </a:r>
            <a:r>
              <a:rPr lang="en-US" dirty="0" smtClean="0"/>
              <a:t> = N   </a:t>
            </a:r>
          </a:p>
          <a:p>
            <a:pPr lvl="1" eaLnBrk="1" hangingPunct="1">
              <a:buNone/>
            </a:pPr>
            <a:r>
              <a:rPr lang="en-US" dirty="0" smtClean="0"/>
              <a:t>i.e. log</a:t>
            </a:r>
            <a:r>
              <a:rPr lang="en-US" baseline="-25000" dirty="0" smtClean="0"/>
              <a:t>2</a:t>
            </a:r>
            <a:r>
              <a:rPr lang="en-US" dirty="0" smtClean="0"/>
              <a:t>N steps is O(log(N))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  <p:grpSp>
        <p:nvGrpSpPr>
          <p:cNvPr id="6" name="Group 22"/>
          <p:cNvGrpSpPr>
            <a:grpSpLocks noGrp="1"/>
          </p:cNvGrpSpPr>
          <p:nvPr/>
        </p:nvGrpSpPr>
        <p:grpSpPr bwMode="auto">
          <a:xfrm>
            <a:off x="428596" y="1600201"/>
            <a:ext cx="8258204" cy="1614485"/>
            <a:chOff x="609600" y="838200"/>
            <a:chExt cx="7848600" cy="1569660"/>
          </a:xfrm>
        </p:grpSpPr>
        <p:sp>
          <p:nvSpPr>
            <p:cNvPr id="7" name="TextBox 6"/>
            <p:cNvSpPr txBox="1"/>
            <p:nvPr/>
          </p:nvSpPr>
          <p:spPr>
            <a:xfrm>
              <a:off x="6477000" y="838200"/>
              <a:ext cx="1981200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output as a function of input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1142927"/>
              <a:ext cx="1981200" cy="83165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input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743200" y="1371472"/>
              <a:ext cx="914400" cy="380908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70325" y="1219108"/>
              <a:ext cx="1219200" cy="685635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 ?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334000" y="1371472"/>
              <a:ext cx="914400" cy="380908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/>
            </a:p>
          </p:txBody>
        </p: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4175080" y="13716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???</a:t>
              </a:r>
            </a:p>
          </p:txBody>
        </p:sp>
      </p:grp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285720" y="3357563"/>
            <a:ext cx="864399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</a:rPr>
              <a:t>eg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Sorting of integers</a:t>
            </a:r>
          </a:p>
          <a:p>
            <a:r>
              <a:rPr lang="en-US" sz="2400" dirty="0"/>
              <a:t>Input Instance				</a:t>
            </a:r>
            <a:r>
              <a:rPr lang="en-US" sz="2400" dirty="0" smtClean="0"/>
              <a:t>        	:</a:t>
            </a:r>
            <a:r>
              <a:rPr lang="en-US" sz="2400" dirty="0"/>
              <a:t>	</a:t>
            </a:r>
            <a:r>
              <a:rPr lang="en-US" sz="2400" dirty="0" smtClean="0"/>
              <a:t>8,4 </a:t>
            </a:r>
            <a:r>
              <a:rPr lang="en-US" sz="2400" dirty="0"/>
              <a:t>,</a:t>
            </a:r>
            <a:r>
              <a:rPr lang="en-US" sz="2400" dirty="0" smtClean="0"/>
              <a:t>5,2,10</a:t>
            </a:r>
            <a:endParaRPr lang="en-US" sz="2400" dirty="0"/>
          </a:p>
          <a:p>
            <a:r>
              <a:rPr lang="en-US" sz="2400" dirty="0"/>
              <a:t>Output Instance as a permutation of </a:t>
            </a:r>
            <a:r>
              <a:rPr lang="en-US" sz="2400" dirty="0" smtClean="0"/>
              <a:t>input	:</a:t>
            </a:r>
            <a:r>
              <a:rPr lang="en-US" sz="2400" dirty="0"/>
              <a:t>	</a:t>
            </a:r>
            <a:r>
              <a:rPr lang="en-US" sz="2400" dirty="0" smtClean="0"/>
              <a:t>2,4,5,8,10 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  <p:grpSp>
        <p:nvGrpSpPr>
          <p:cNvPr id="5" name="Group 13"/>
          <p:cNvGrpSpPr>
            <a:grpSpLocks noGrp="1"/>
          </p:cNvGrpSpPr>
          <p:nvPr/>
        </p:nvGrpSpPr>
        <p:grpSpPr bwMode="auto">
          <a:xfrm>
            <a:off x="785786" y="1600200"/>
            <a:ext cx="7901014" cy="1614485"/>
            <a:chOff x="609600" y="838200"/>
            <a:chExt cx="7848600" cy="1752600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1143000"/>
              <a:ext cx="1981200" cy="8302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input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743200" y="1371600"/>
              <a:ext cx="914400" cy="38100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3733800" y="838200"/>
              <a:ext cx="1524000" cy="17526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 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0" y="1066800"/>
              <a:ext cx="1981200" cy="8302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output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334000" y="1371600"/>
              <a:ext cx="914400" cy="38100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3733800" y="1447800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ALGORITHM</a:t>
              </a:r>
            </a:p>
          </p:txBody>
        </p:sp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85720" y="3318570"/>
            <a:ext cx="86439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Algorithm </a:t>
            </a:r>
            <a:r>
              <a:rPr lang="en-US" sz="2800" dirty="0"/>
              <a:t>describes actions on the input instance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Infinitely </a:t>
            </a:r>
            <a:r>
              <a:rPr lang="en-US" sz="2800" dirty="0"/>
              <a:t>many correct algorithm for the </a:t>
            </a:r>
            <a:r>
              <a:rPr lang="en-US" sz="2800" dirty="0" smtClean="0"/>
              <a:t>same </a:t>
            </a:r>
            <a:r>
              <a:rPr lang="en-US" sz="2800" dirty="0"/>
              <a:t>problem</a:t>
            </a:r>
            <a:r>
              <a:rPr lang="en-US" sz="2800" dirty="0" smtClean="0"/>
              <a:t>.</a:t>
            </a:r>
            <a:r>
              <a:rPr lang="en-US" sz="2800" b="1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r>
              <a:rPr lang="en-US" sz="2800" b="1" dirty="0" smtClean="0"/>
              <a:t>Infinite number of input instances satisfying the specification.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Two key points: Repeatable argument  &amp; Correctness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good algorithm?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Used</a:t>
            </a:r>
          </a:p>
          <a:p>
            <a:pPr lvl="1"/>
            <a:r>
              <a:rPr lang="en-US" dirty="0" smtClean="0"/>
              <a:t>Running time</a:t>
            </a:r>
          </a:p>
          <a:p>
            <a:pPr lvl="1"/>
            <a:r>
              <a:rPr lang="en-US" dirty="0" smtClean="0"/>
              <a:t>Space used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smtClean="0"/>
              <a:t>Measured proportional to (input) size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A18DA-1CD2-46DF-AA3B-45ACA97EE7F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running time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implementing the algorithm.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Run the program with inputs of varying size and composition.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Use a method like </a:t>
            </a:r>
            <a:r>
              <a:rPr lang="en-US" dirty="0" err="1" smtClean="0"/>
              <a:t>System.currentTimeMillis</a:t>
            </a:r>
            <a:r>
              <a:rPr lang="en-US" dirty="0" smtClean="0"/>
              <a:t>() to get an accurate measure of the actual running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D13C4-0EA4-4B8C-B3F7-5CC1F054A65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experimental studies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 a must.</a:t>
            </a:r>
          </a:p>
          <a:p>
            <a:endParaRPr lang="en-US" dirty="0" smtClean="0"/>
          </a:p>
          <a:p>
            <a:r>
              <a:rPr lang="en-US" dirty="0" smtClean="0"/>
              <a:t>Execution is possible on limited set of inputs.</a:t>
            </a:r>
          </a:p>
          <a:p>
            <a:endParaRPr lang="en-US" dirty="0" smtClean="0"/>
          </a:p>
          <a:p>
            <a:r>
              <a:rPr lang="en-US" dirty="0" smtClean="0"/>
              <a:t>If we need to compare two algorithms we need to use the same environment </a:t>
            </a:r>
          </a:p>
          <a:p>
            <a:pPr>
              <a:buNone/>
            </a:pPr>
            <a:r>
              <a:rPr lang="en-US" dirty="0" smtClean="0"/>
              <a:t>	(like hardware, software etc)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18465-7DCF-420D-9F2B-E16A29BA0FF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 to analyze algorithm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should be analyzed by using general methodology. </a:t>
            </a:r>
          </a:p>
          <a:p>
            <a:r>
              <a:rPr lang="en-US" dirty="0" smtClean="0"/>
              <a:t>This approach uses:</a:t>
            </a:r>
          </a:p>
          <a:p>
            <a:pPr lvl="1"/>
            <a:r>
              <a:rPr lang="en-US" dirty="0" smtClean="0"/>
              <a:t>High level description of the algorithm.</a:t>
            </a:r>
          </a:p>
          <a:p>
            <a:pPr lvl="1"/>
            <a:r>
              <a:rPr lang="en-US" dirty="0" smtClean="0"/>
              <a:t>Takes into account all possible inputs.</a:t>
            </a:r>
          </a:p>
          <a:p>
            <a:pPr lvl="1"/>
            <a:r>
              <a:rPr lang="en-US" dirty="0" smtClean="0"/>
              <a:t>Allows one to evaluate the efficiency of any algorithm in a way that is independent of the hardware and the software environment.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159EE-6BE9-4D8E-B259-F14B909DF45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mtClean="0"/>
              <a:t>Pseudo-code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71472" y="1357299"/>
            <a:ext cx="8301038" cy="4714908"/>
          </a:xfrm>
        </p:spPr>
        <p:txBody>
          <a:bodyPr/>
          <a:lstStyle/>
          <a:p>
            <a:r>
              <a:rPr lang="en-US" dirty="0" smtClean="0"/>
              <a:t>A mixture of natural language and high level programming concepts that describes the main ideas behind a generic implementation of a data structure and algorithms.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2DC1C-F82F-497C-AEB0-62E2ABE8E80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500034" y="3357562"/>
            <a:ext cx="734856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sz="2000" b="1" dirty="0" smtClean="0"/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Algorithm </a:t>
            </a:r>
            <a:r>
              <a:rPr lang="en-US" sz="2000" b="1" i="1" dirty="0" err="1">
                <a:solidFill>
                  <a:srgbClr val="FF0000"/>
                </a:solidFill>
              </a:rPr>
              <a:t>arrayMax</a:t>
            </a:r>
            <a:r>
              <a:rPr lang="en-US" sz="2000" b="1" i="1" dirty="0">
                <a:solidFill>
                  <a:srgbClr val="FF0000"/>
                </a:solidFill>
              </a:rPr>
              <a:t>(A, n)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Input:</a:t>
            </a:r>
            <a:r>
              <a:rPr lang="en-US" sz="2000" b="1" dirty="0"/>
              <a:t> </a:t>
            </a:r>
            <a:r>
              <a:rPr lang="en-US" sz="2000" b="1" dirty="0" smtClean="0"/>
              <a:t>    An </a:t>
            </a:r>
            <a:r>
              <a:rPr lang="en-US" sz="2000" b="1" dirty="0"/>
              <a:t>array </a:t>
            </a:r>
            <a:r>
              <a:rPr lang="en-US" sz="2000" b="1" i="1" dirty="0"/>
              <a:t>A of n integers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Output:</a:t>
            </a:r>
            <a:r>
              <a:rPr lang="en-US" sz="2000" b="1" dirty="0"/>
              <a:t> </a:t>
            </a:r>
            <a:r>
              <a:rPr lang="en-US" sz="2000" b="1" dirty="0" smtClean="0"/>
              <a:t> The  </a:t>
            </a:r>
            <a:r>
              <a:rPr lang="en-US" sz="2000" b="1" dirty="0"/>
              <a:t>maximum element of </a:t>
            </a:r>
            <a:r>
              <a:rPr lang="en-US" sz="2000" b="1" i="1" dirty="0"/>
              <a:t>A</a:t>
            </a:r>
          </a:p>
          <a:p>
            <a:pPr>
              <a:buFont typeface="Wingdings" pitchFamily="2" charset="2"/>
              <a:buNone/>
            </a:pPr>
            <a:r>
              <a:rPr lang="en-US" sz="2000" b="1" i="1" dirty="0"/>
              <a:t>	</a:t>
            </a:r>
            <a:r>
              <a:rPr lang="en-US" sz="2000" b="1" i="1" dirty="0" err="1"/>
              <a:t>currentMax</a:t>
            </a:r>
            <a:r>
              <a:rPr lang="en-US" sz="2000" b="1" i="1" dirty="0"/>
              <a:t> ←A[0]</a:t>
            </a:r>
          </a:p>
          <a:p>
            <a:pPr>
              <a:buFont typeface="Wingdings" pitchFamily="2" charset="2"/>
              <a:buNone/>
            </a:pPr>
            <a:r>
              <a:rPr lang="pt-BR" sz="2000" b="1" dirty="0"/>
              <a:t>	for </a:t>
            </a:r>
            <a:r>
              <a:rPr lang="pt-BR" sz="2000" b="1" i="1" dirty="0"/>
              <a:t>i </a:t>
            </a:r>
            <a:r>
              <a:rPr lang="en-US" sz="2000" b="1" i="1" dirty="0"/>
              <a:t>← </a:t>
            </a:r>
            <a:r>
              <a:rPr lang="pt-BR" sz="2000" b="1" i="1" dirty="0"/>
              <a:t>1 to n - 1 do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  if </a:t>
            </a:r>
            <a:r>
              <a:rPr lang="en-US" sz="2000" b="1" i="1" dirty="0"/>
              <a:t>A[</a:t>
            </a:r>
            <a:r>
              <a:rPr lang="en-US" sz="2000" b="1" i="1" dirty="0" err="1"/>
              <a:t>i</a:t>
            </a:r>
            <a:r>
              <a:rPr lang="en-US" sz="2000" b="1" i="1" dirty="0"/>
              <a:t>] &gt; </a:t>
            </a:r>
            <a:r>
              <a:rPr lang="en-US" sz="2000" b="1" i="1" dirty="0" err="1"/>
              <a:t>currentMax</a:t>
            </a:r>
            <a:r>
              <a:rPr lang="en-US" sz="2000" b="1" i="1" dirty="0"/>
              <a:t> then </a:t>
            </a:r>
            <a:r>
              <a:rPr lang="en-US" sz="2000" b="1" i="1" dirty="0" err="1"/>
              <a:t>currentMax</a:t>
            </a:r>
            <a:r>
              <a:rPr lang="en-US" sz="2000" b="1" i="1" dirty="0"/>
              <a:t> ← A[</a:t>
            </a:r>
            <a:r>
              <a:rPr lang="en-US" sz="2000" b="1" i="1" dirty="0" err="1"/>
              <a:t>i</a:t>
            </a:r>
            <a:r>
              <a:rPr lang="en-US" sz="2000" b="1" i="1" dirty="0"/>
              <a:t>]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return </a:t>
            </a:r>
            <a:r>
              <a:rPr lang="en-US" sz="2000" b="1" i="1" dirty="0" err="1"/>
              <a:t>currentMax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638</Words>
  <Application>Microsoft Office PowerPoint</Application>
  <PresentationFormat>On-screen Show (4:3)</PresentationFormat>
  <Paragraphs>253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</vt:lpstr>
      <vt:lpstr>Office Theme</vt:lpstr>
      <vt:lpstr>1_Office Theme</vt:lpstr>
      <vt:lpstr>Course Name :  Data Structures &amp; Algorithms</vt:lpstr>
      <vt:lpstr>What is a program?</vt:lpstr>
      <vt:lpstr>Algorithmic problem</vt:lpstr>
      <vt:lpstr>Algorithmic Solution</vt:lpstr>
      <vt:lpstr>What is good algorithm?</vt:lpstr>
      <vt:lpstr>Measuring the running time </vt:lpstr>
      <vt:lpstr>Limitations of experimental studies</vt:lpstr>
      <vt:lpstr>Analytical model to analyze algorithm</vt:lpstr>
      <vt:lpstr>Pseudo-code </vt:lpstr>
      <vt:lpstr>Pseudo-code </vt:lpstr>
      <vt:lpstr>Assumptions</vt:lpstr>
      <vt:lpstr>Complexity Example [1]</vt:lpstr>
      <vt:lpstr>Complexity Example [2]</vt:lpstr>
      <vt:lpstr>Complexity Example [3]</vt:lpstr>
      <vt:lpstr>Example of sorting</vt:lpstr>
      <vt:lpstr>Order Notation</vt:lpstr>
      <vt:lpstr>Motivation for Order Notation</vt:lpstr>
      <vt:lpstr>Asymptotic Analysis</vt:lpstr>
      <vt:lpstr>Asymptotic Notation</vt:lpstr>
      <vt:lpstr>Order Notation</vt:lpstr>
      <vt:lpstr>Linear Search</vt:lpstr>
      <vt:lpstr>Linear Search - Complexity</vt:lpstr>
      <vt:lpstr>Binary Search Algorithm</vt:lpstr>
      <vt:lpstr>Binary Search - Complexity</vt:lpstr>
      <vt:lpstr>Binary Search - 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store</cp:lastModifiedBy>
  <cp:revision>55</cp:revision>
  <dcterms:created xsi:type="dcterms:W3CDTF">2012-01-02T05:05:52Z</dcterms:created>
  <dcterms:modified xsi:type="dcterms:W3CDTF">2021-08-23T08:24:50Z</dcterms:modified>
</cp:coreProperties>
</file>