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6" r:id="rId2"/>
    <p:sldId id="369" r:id="rId3"/>
    <p:sldId id="385" r:id="rId4"/>
    <p:sldId id="386" r:id="rId5"/>
    <p:sldId id="387" r:id="rId6"/>
    <p:sldId id="388" r:id="rId7"/>
    <p:sldId id="389" r:id="rId8"/>
    <p:sldId id="390" r:id="rId9"/>
    <p:sldId id="3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98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16-10-2015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4343400"/>
            <a:ext cx="6553200" cy="15240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NP-Completeness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</a:t>
            </a:r>
            <a:r>
              <a:rPr lang="en-US" sz="2400" dirty="0" err="1" smtClean="0">
                <a:solidFill>
                  <a:srgbClr val="FFC000"/>
                </a:solidFill>
              </a:rPr>
              <a:t>Tathagata</a:t>
            </a:r>
            <a:r>
              <a:rPr lang="en-US" sz="2400" dirty="0" smtClean="0">
                <a:solidFill>
                  <a:srgbClr val="FFC000"/>
                </a:solidFill>
              </a:rPr>
              <a:t> Ray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rayt@hyderabad.bits-pilani.ac.in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/>
                  <a:t> be a </a:t>
                </a:r>
                <a:r>
                  <a:rPr lang="en-US" dirty="0" smtClean="0"/>
                  <a:t>Boolean formula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)∧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∧ …∧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0" indent="0"/>
                <a:endParaRPr lang="en-US" dirty="0" smtClean="0"/>
              </a:p>
              <a:p>
                <a:pPr marL="0" indent="0"/>
                <a:r>
                  <a:rPr lang="en-US" dirty="0" smtClean="0"/>
                  <a:t>A </a:t>
                </a:r>
                <a:r>
                  <a:rPr lang="en-US" dirty="0" err="1" smtClean="0"/>
                  <a:t>boolean</a:t>
                </a:r>
                <a:r>
                  <a:rPr lang="en-US" dirty="0" smtClean="0"/>
                  <a:t> formula is in </a:t>
                </a:r>
                <a:r>
                  <a:rPr lang="en-US" b="1" dirty="0" smtClean="0"/>
                  <a:t>Conjunctive Normal Form</a:t>
                </a:r>
                <a:r>
                  <a:rPr lang="en-US" dirty="0" smtClean="0"/>
                  <a:t> (CNF) if it is formed as a </a:t>
                </a:r>
                <a:r>
                  <a:rPr lang="en-US" dirty="0" err="1" smtClean="0"/>
                  <a:t>subexpressions</a:t>
                </a:r>
                <a:r>
                  <a:rPr lang="en-US" dirty="0" smtClean="0"/>
                  <a:t>, called </a:t>
                </a:r>
                <a:r>
                  <a:rPr lang="en-US" b="1" u="sng" dirty="0" smtClean="0"/>
                  <a:t>clauses</a:t>
                </a:r>
                <a:r>
                  <a:rPr lang="en-US" dirty="0" smtClean="0"/>
                  <a:t>, that are combined using AND, with each clause formed as OR of </a:t>
                </a:r>
                <a:r>
                  <a:rPr lang="en-US" dirty="0" err="1" smtClean="0"/>
                  <a:t>boolean</a:t>
                </a:r>
                <a:r>
                  <a:rPr lang="en-US" dirty="0" smtClean="0"/>
                  <a:t> variables or their negations called </a:t>
                </a:r>
                <a:r>
                  <a:rPr lang="en-US" b="1" u="sng" dirty="0" smtClean="0"/>
                  <a:t>literals</a:t>
                </a:r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Given a Boolean formula, is there a satisfying assignment of </a:t>
                </a:r>
                <a:r>
                  <a:rPr lang="en-US" dirty="0" smtClean="0"/>
                  <a:t>it?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/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CNF-SAT is NP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Step 1: CNF-SAT is in NP</a:t>
                </a:r>
              </a:p>
              <a:p>
                <a:endParaRPr lang="en-US" dirty="0"/>
              </a:p>
              <a:p>
                <a:r>
                  <a:rPr lang="en-US" dirty="0" smtClean="0"/>
                  <a:t>Exercise!</a:t>
                </a:r>
              </a:p>
              <a:p>
                <a:endParaRPr lang="en-US" dirty="0"/>
              </a:p>
              <a:p>
                <a:r>
                  <a:rPr lang="en-US" dirty="0" smtClean="0"/>
                  <a:t>Step 2: Use a known NP complete problem and reduce it in polynomial time to CNF-SAT.</a:t>
                </a:r>
              </a:p>
              <a:p>
                <a:endParaRPr lang="en-US" dirty="0"/>
              </a:p>
              <a:p>
                <a:r>
                  <a:rPr lang="en-US" dirty="0" smtClean="0"/>
                  <a:t>Cook Levine Theorem already proved that CIRCUIT-SAT is NP-complete.</a:t>
                </a:r>
              </a:p>
              <a:p>
                <a:r>
                  <a:rPr lang="en-US" dirty="0" smtClean="0"/>
                  <a:t>We will show:</a:t>
                </a:r>
                <a:r>
                  <a:rPr lang="en-US" dirty="0" smtClean="0"/>
                  <a:t> </a:t>
                </a:r>
                <a:r>
                  <a:rPr lang="en-US" dirty="0" smtClean="0"/>
                  <a:t>CIRCUIT-SAT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/>
                  <a:t> CNF-SAT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942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circuit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 a variable name to every input and output of all the gates of the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CIRCUIT-SAT</a:t>
            </a:r>
            <a:endParaRPr lang="en-US" dirty="0"/>
          </a:p>
        </p:txBody>
      </p:sp>
      <p:pic>
        <p:nvPicPr>
          <p:cNvPr id="3075" name="Picture 3" descr="C:\Documents and Settings\Tathagat roy\Local Settings\Temporary Internet Files\Content.IE5\JCE34I36\313px-CPT-logic-gate_ex1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29813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19400" y="4278868"/>
            <a:ext cx="2981325" cy="1055132"/>
            <a:chOff x="2819400" y="4278868"/>
            <a:chExt cx="2981325" cy="1055132"/>
          </a:xfrm>
        </p:grpSpPr>
        <p:sp>
          <p:nvSpPr>
            <p:cNvPr id="5" name="TextBox 4"/>
            <p:cNvSpPr txBox="1"/>
            <p:nvPr/>
          </p:nvSpPr>
          <p:spPr>
            <a:xfrm>
              <a:off x="3982728" y="427886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pic>
          <p:nvPicPr>
            <p:cNvPr id="8" name="Picture 3" descr="C:\Documents and Settings\Tathagat roy\Local Settings\Temporary Internet Files\Content.IE5\JCE34I36\313px-CPT-logic-gate_ex1.svg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4324350"/>
              <a:ext cx="2981325" cy="100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03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)⋀(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↔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This formula is not in CNF.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Get a corresponding </a:t>
            </a:r>
            <a:r>
              <a:rPr lang="en-US" dirty="0" err="1" smtClean="0"/>
              <a:t>boolean</a:t>
            </a:r>
            <a:r>
              <a:rPr lang="en-US" dirty="0" smtClean="0"/>
              <a:t> formula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55732" y="1905000"/>
            <a:ext cx="2981325" cy="1055132"/>
            <a:chOff x="2819400" y="4278868"/>
            <a:chExt cx="2981325" cy="1055132"/>
          </a:xfrm>
        </p:grpSpPr>
        <p:sp>
          <p:nvSpPr>
            <p:cNvPr id="5" name="TextBox 4"/>
            <p:cNvSpPr txBox="1"/>
            <p:nvPr/>
          </p:nvSpPr>
          <p:spPr>
            <a:xfrm>
              <a:off x="3982728" y="427886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pic>
          <p:nvPicPr>
            <p:cNvPr id="6" name="Picture 3" descr="C:\Documents and Settings\Tathagat roy\Local Settings\Temporary Internet Files\Content.IE5\JCE34I36\313px-CPT-logic-gate_ex1.svg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4324350"/>
              <a:ext cx="2981325" cy="100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90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562591"/>
                  </p:ext>
                </p:extLst>
              </p:nvPr>
            </p:nvGraphicFramePr>
            <p:xfrm>
              <a:off x="304800" y="1493838"/>
              <a:ext cx="8229600" cy="388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  <a:gridCol w="1645920"/>
                    <a:gridCol w="1645920"/>
                    <a:gridCol w="1645920"/>
                    <a:gridCol w="16459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↔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C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562591"/>
                  </p:ext>
                </p:extLst>
              </p:nvPr>
            </p:nvGraphicFramePr>
            <p:xfrm>
              <a:off x="304800" y="1493838"/>
              <a:ext cx="8229600" cy="388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  <a:gridCol w="1645920"/>
                    <a:gridCol w="1645920"/>
                    <a:gridCol w="1645920"/>
                    <a:gridCol w="1645920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741" t="-667" r="-101852" b="-3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741" t="-667" r="-1852" b="-334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8112" y="5486400"/>
                <a:ext cx="751628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DNF Formula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)∨(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)∨(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12" y="5486400"/>
                <a:ext cx="7516288" cy="369909"/>
              </a:xfrm>
              <a:prstGeom prst="rect">
                <a:avLst/>
              </a:prstGeom>
              <a:blipFill rotWithShape="1">
                <a:blip r:embed="rId3"/>
                <a:stretch>
                  <a:fillRect l="-64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18112" y="5954691"/>
                <a:ext cx="751628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CNF Formula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)∧(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)∧(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12" y="5954691"/>
                <a:ext cx="7516288" cy="369909"/>
              </a:xfrm>
              <a:prstGeom prst="rect">
                <a:avLst/>
              </a:prstGeom>
              <a:blipFill rotWithShape="1">
                <a:blip r:embed="rId4"/>
                <a:stretch>
                  <a:fillRect l="-64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In the same manner we can transform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into CNF  forms.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Because of the construction, if we have satisfiable assignment of inputs to the CIRCUIT problem then we have satisfiable </a:t>
                </a:r>
                <a:r>
                  <a:rPr lang="en-US" dirty="0" err="1" smtClean="0"/>
                  <a:t>boolean</a:t>
                </a:r>
                <a:r>
                  <a:rPr lang="en-US" dirty="0" smtClean="0"/>
                  <a:t> formula and vice versa.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Hence we can convert a CIRCUIT-SAT into CNF-SAT in polynomial time</a:t>
                </a:r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/>
                  <a:t> be a formula with k clause.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)∧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∧ …∧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Such that each clause has exactly 3 literals. Does there exists a satisfying assignment of such a Boolean formula?</a:t>
                </a:r>
              </a:p>
              <a:p>
                <a:endParaRPr lang="en-US" dirty="0">
                  <a:ea typeface="Cambria Math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First show 3-SAT is in NP. (Exercise)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Next we want to make a polynomial type reduction from CNF-SAT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3-SAT</a:t>
                </a:r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3-SAT is NP-Complete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Look for each clause in Boolean formula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  for an instance of CNF-SAT.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For each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, replace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)∧(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)∧(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For each clause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, replace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∧(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For each clause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, keep it as it is.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For each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∨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&gt;3</m:t>
                    </m:r>
                  </m:oMath>
                </a14:m>
                <a:r>
                  <a:rPr lang="en-US" dirty="0" smtClean="0"/>
                  <a:t>, we replace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−3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…,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en-US" dirty="0" smtClean="0"/>
                  <a:t> are new variables and not used anywhere else.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193</Words>
  <Application>Microsoft Office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 NP-Completeness Dr. Tathagata Ray Assistant Professor, BITS Pilani, Hyderabad Campus rayt@hyderabad.bits-pilani.ac.in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wilp-hyd</cp:lastModifiedBy>
  <cp:revision>201</cp:revision>
  <dcterms:created xsi:type="dcterms:W3CDTF">2006-08-16T00:00:00Z</dcterms:created>
  <dcterms:modified xsi:type="dcterms:W3CDTF">2015-10-16T10:22:45Z</dcterms:modified>
</cp:coreProperties>
</file>