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79" r:id="rId3"/>
    <p:sldId id="514" r:id="rId4"/>
    <p:sldId id="515" r:id="rId5"/>
    <p:sldId id="517" r:id="rId6"/>
    <p:sldId id="521" r:id="rId7"/>
    <p:sldId id="518" r:id="rId8"/>
    <p:sldId id="519" r:id="rId9"/>
    <p:sldId id="523" r:id="rId10"/>
    <p:sldId id="524" r:id="rId11"/>
    <p:sldId id="522" r:id="rId12"/>
    <p:sldId id="525" r:id="rId13"/>
    <p:sldId id="526" r:id="rId14"/>
    <p:sldId id="527" r:id="rId15"/>
    <p:sldId id="528" r:id="rId16"/>
    <p:sldId id="530" r:id="rId17"/>
    <p:sldId id="532" r:id="rId18"/>
    <p:sldId id="533" r:id="rId19"/>
    <p:sldId id="53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058" autoAdjust="0"/>
  </p:normalViewPr>
  <p:slideViewPr>
    <p:cSldViewPr>
      <p:cViewPr>
        <p:scale>
          <a:sx n="84" d="100"/>
          <a:sy n="84" d="100"/>
        </p:scale>
        <p:origin x="-66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6/28/2012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C25553-E41D-478F-B036-AD983B02CE51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016244-885E-428C-A51A-B0235F93288B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3ED624-F496-4FF7-9C52-0E0E2B22A426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2413" cy="9144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4A718-69E9-4CD3-9BE8-8B896F43C290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FFEBEF-673B-4F72-A5CC-97880EDC4D0C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458CDD-4E5F-4B1E-ACB2-BF3947381A85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51C9C-EFAD-42B9-A190-A5CB4D5730A2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8D950-EF7D-432A-92D9-58ABFDE9C56D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D472A-F793-42E2-9940-8F4E1AA9AE6E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046C54-9AF9-4FCF-BA5B-8A21990272B2}" type="datetime2">
              <a:rPr lang="en-US" smtClean="0"/>
              <a:pPr/>
              <a:t>Thursday, June 28,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2ABFA68-599E-44E3-A1FC-9E43E082763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Thursday, June 28, 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ZG516 -Computer Organization and Software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Course Name : </a:t>
            </a:r>
            <a:br>
              <a:rPr lang="en-US" sz="3200" dirty="0" smtClean="0"/>
            </a:br>
            <a:r>
              <a:rPr lang="en-US" sz="3200" dirty="0" smtClean="0"/>
              <a:t>Data Structures &amp; Algorithms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Bharat Deshpande</a:t>
            </a:r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Problem:</a:t>
            </a:r>
          </a:p>
          <a:p>
            <a:pPr>
              <a:buNone/>
            </a:pPr>
            <a:r>
              <a:rPr lang="en-US" dirty="0" smtClean="0"/>
              <a:t>Two keys may hash to the same slot – </a:t>
            </a:r>
            <a:r>
              <a:rPr lang="en-US" b="1" dirty="0" smtClean="0">
                <a:solidFill>
                  <a:srgbClr val="FF0000"/>
                </a:solidFill>
              </a:rPr>
              <a:t>collision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Ideal situation </a:t>
            </a:r>
            <a:r>
              <a:rPr lang="en-US" dirty="0" smtClean="0"/>
              <a:t>– avoid collision altogether</a:t>
            </a:r>
          </a:p>
          <a:p>
            <a:pPr>
              <a:buFontTx/>
              <a:buChar char="-"/>
            </a:pPr>
            <a:r>
              <a:rPr lang="en-US" altLang="zh-TW" dirty="0" smtClean="0">
                <a:ea typeface="新細明體" pitchFamily="18" charset="-120"/>
              </a:rPr>
              <a:t>But it is generally </a:t>
            </a:r>
            <a:r>
              <a:rPr lang="en-US" altLang="zh-TW" sz="2800" dirty="0" smtClean="0">
                <a:solidFill>
                  <a:srgbClr val="FF0000"/>
                </a:solidFill>
                <a:latin typeface="Comic Sans MS" pitchFamily="66" charset="0"/>
                <a:ea typeface="新細明體" pitchFamily="18" charset="-120"/>
              </a:rPr>
              <a:t>difficult</a:t>
            </a:r>
            <a:r>
              <a:rPr lang="en-US" altLang="zh-TW" dirty="0" smtClean="0">
                <a:ea typeface="新細明體" pitchFamily="18" charset="-120"/>
              </a:rPr>
              <a:t> to design perfect</a:t>
            </a: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hash. (e.g. when the potential key space is large)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Solution :</a:t>
            </a:r>
          </a:p>
          <a:p>
            <a:pPr>
              <a:buNone/>
            </a:pPr>
            <a:r>
              <a:rPr lang="en-US" dirty="0" smtClean="0"/>
              <a:t>Find effective techniques for resolving collision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Collision Resolving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+mj-lt"/>
              </a:rPr>
              <a:t>Collision resolution by chaining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In chaining, we put all elements that hash to same slot in a linked list.</a:t>
            </a:r>
          </a:p>
          <a:p>
            <a:r>
              <a:rPr lang="en-US" sz="2800" dirty="0" smtClean="0">
                <a:latin typeface="+mj-lt"/>
                <a:ea typeface="MTSYN" charset="-122"/>
              </a:rPr>
              <a:t>Slot </a:t>
            </a:r>
            <a:r>
              <a:rPr lang="en-US" sz="2800" i="1" dirty="0" smtClean="0">
                <a:latin typeface="+mj-lt"/>
                <a:ea typeface="MTSYN" charset="-122"/>
              </a:rPr>
              <a:t>j </a:t>
            </a:r>
            <a:r>
              <a:rPr lang="en-US" sz="2800" dirty="0" smtClean="0">
                <a:latin typeface="+mj-lt"/>
                <a:ea typeface="MTSYN" charset="-122"/>
              </a:rPr>
              <a:t>contains a pointer to the head of the list of all stored elements that hash to </a:t>
            </a:r>
            <a:r>
              <a:rPr lang="en-US" sz="2800" i="1" dirty="0" smtClean="0">
                <a:latin typeface="+mj-lt"/>
                <a:ea typeface="MTSYN" charset="-122"/>
              </a:rPr>
              <a:t>j</a:t>
            </a:r>
          </a:p>
          <a:p>
            <a:pPr>
              <a:spcBef>
                <a:spcPct val="50000"/>
              </a:spcBef>
              <a:buNone/>
            </a:pPr>
            <a:r>
              <a:rPr lang="en-US" sz="2800" dirty="0" smtClean="0">
                <a:latin typeface="+mj-lt"/>
                <a:ea typeface="MTSYN" charset="-122"/>
              </a:rPr>
              <a:t>• If there are no such elements, slot </a:t>
            </a:r>
            <a:r>
              <a:rPr lang="en-US" sz="2800" i="1" dirty="0" smtClean="0">
                <a:latin typeface="+mj-lt"/>
                <a:ea typeface="MTSYN" charset="-122"/>
              </a:rPr>
              <a:t>j </a:t>
            </a:r>
            <a:r>
              <a:rPr lang="en-US" sz="2800" dirty="0" smtClean="0">
                <a:latin typeface="+mj-lt"/>
                <a:ea typeface="MTSYN" charset="-122"/>
              </a:rPr>
              <a:t>contains NIL.</a:t>
            </a:r>
            <a:endParaRPr lang="en-US" sz="2800" dirty="0" smtClean="0">
              <a:latin typeface="+mj-lt"/>
              <a:ea typeface="新細明體" pitchFamily="18" charset="-12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Hash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350576" cy="3224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Worst Case</a:t>
            </a:r>
          </a:p>
          <a:p>
            <a:pPr>
              <a:buNone/>
            </a:pPr>
            <a:r>
              <a:rPr lang="en-US" dirty="0" smtClean="0"/>
              <a:t>All keys are  hashed to the same slot, worst cast</a:t>
            </a:r>
          </a:p>
          <a:p>
            <a:pPr>
              <a:buNone/>
            </a:pPr>
            <a:r>
              <a:rPr lang="en-US" dirty="0" smtClean="0"/>
              <a:t>is O(n) 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Average Performance</a:t>
            </a:r>
          </a:p>
          <a:p>
            <a:pPr>
              <a:buNone/>
            </a:pPr>
            <a:r>
              <a:rPr lang="en-US" dirty="0" smtClean="0"/>
              <a:t>Given a hash table T with m slots that stores n</a:t>
            </a:r>
          </a:p>
          <a:p>
            <a:pPr>
              <a:buNone/>
            </a:pPr>
            <a:r>
              <a:rPr lang="en-US" dirty="0" smtClean="0"/>
              <a:t>keys,</a:t>
            </a:r>
          </a:p>
          <a:p>
            <a:pPr>
              <a:buNone/>
            </a:pPr>
            <a:r>
              <a:rPr lang="en-US" dirty="0" smtClean="0"/>
              <a:t>Define </a:t>
            </a:r>
            <a:r>
              <a:rPr lang="en-US" dirty="0" smtClean="0">
                <a:solidFill>
                  <a:srgbClr val="FF0000"/>
                </a:solidFill>
              </a:rPr>
              <a:t>load factor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  </a:t>
            </a:r>
            <a:r>
              <a:rPr lang="en-US" dirty="0" smtClean="0">
                <a:sym typeface="Symbol"/>
              </a:rPr>
              <a:t>for T as n/m</a:t>
            </a: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- average keys per slot.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 smtClean="0">
                <a:solidFill>
                  <a:srgbClr val="CC3300"/>
                </a:solidFill>
                <a:ea typeface="宋体" pitchFamily="2" charset="-122"/>
              </a:rPr>
              <a:t>Assume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2400" i="1" dirty="0" smtClean="0">
                <a:solidFill>
                  <a:schemeClr val="hlink"/>
                </a:solidFill>
                <a:ea typeface="宋体" pitchFamily="2" charset="-122"/>
              </a:rPr>
              <a:t>Simple uniform hashing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zh-CN" dirty="0" smtClean="0">
                <a:ea typeface="宋体" pitchFamily="2" charset="-122"/>
              </a:rPr>
              <a:t>Any key is equally likely to hash into any of the </a:t>
            </a:r>
            <a:r>
              <a:rPr lang="en-US" altLang="zh-CN" i="1" dirty="0" smtClean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> slots, independent of where any other key hashes to.</a:t>
            </a:r>
          </a:p>
          <a:p>
            <a:pPr lvl="1">
              <a:lnSpc>
                <a:spcPct val="80000"/>
              </a:lnSpc>
            </a:pPr>
            <a:r>
              <a:rPr lang="en-US" altLang="zh-CN" sz="2400" i="1" dirty="0" smtClean="0">
                <a:solidFill>
                  <a:schemeClr val="hlink"/>
                </a:solidFill>
                <a:ea typeface="宋体" pitchFamily="2" charset="-122"/>
              </a:rPr>
              <a:t>O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(1) time to compute </a:t>
            </a:r>
            <a:r>
              <a:rPr lang="en-US" altLang="zh-CN" sz="2400" i="1" dirty="0" smtClean="0">
                <a:solidFill>
                  <a:schemeClr val="hlink"/>
                </a:solidFill>
                <a:ea typeface="宋体" pitchFamily="2" charset="-122"/>
              </a:rPr>
              <a:t>h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(</a:t>
            </a:r>
            <a:r>
              <a:rPr lang="en-US" altLang="zh-CN" sz="2400" i="1" dirty="0" smtClean="0">
                <a:solidFill>
                  <a:schemeClr val="hlink"/>
                </a:solidFill>
                <a:ea typeface="宋体" pitchFamily="2" charset="-122"/>
              </a:rPr>
              <a:t>k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)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ea typeface="宋体" pitchFamily="2" charset="-122"/>
              </a:rPr>
              <a:t>Time to search for an element with key </a:t>
            </a:r>
            <a:r>
              <a:rPr lang="en-US" altLang="zh-CN" sz="2800" i="1" dirty="0" smtClean="0">
                <a:ea typeface="宋体" pitchFamily="2" charset="-122"/>
              </a:rPr>
              <a:t>k</a:t>
            </a:r>
            <a:r>
              <a:rPr lang="en-US" altLang="zh-CN" sz="2800" dirty="0" smtClean="0">
                <a:ea typeface="宋体" pitchFamily="2" charset="-122"/>
              </a:rPr>
              <a:t> depends linearly on the length of the list </a:t>
            </a:r>
            <a:r>
              <a:rPr lang="en-US" altLang="zh-CN" sz="2800" i="1" dirty="0" smtClean="0">
                <a:ea typeface="宋体" pitchFamily="2" charset="-122"/>
              </a:rPr>
              <a:t>T</a:t>
            </a:r>
            <a:r>
              <a:rPr lang="en-US" altLang="zh-CN" sz="2800" dirty="0" smtClean="0">
                <a:ea typeface="宋体" pitchFamily="2" charset="-122"/>
              </a:rPr>
              <a:t>[</a:t>
            </a:r>
            <a:r>
              <a:rPr lang="en-US" altLang="zh-CN" sz="2800" i="1" dirty="0" smtClean="0">
                <a:ea typeface="宋体" pitchFamily="2" charset="-122"/>
              </a:rPr>
              <a:t>h</a:t>
            </a:r>
            <a:r>
              <a:rPr lang="en-US" altLang="zh-CN" sz="2800" dirty="0" smtClean="0">
                <a:ea typeface="宋体" pitchFamily="2" charset="-122"/>
              </a:rPr>
              <a:t>(</a:t>
            </a:r>
            <a:r>
              <a:rPr lang="en-US" altLang="zh-CN" sz="2800" i="1" dirty="0" smtClean="0">
                <a:ea typeface="宋体" pitchFamily="2" charset="-122"/>
              </a:rPr>
              <a:t>k</a:t>
            </a:r>
            <a:r>
              <a:rPr lang="en-US" altLang="zh-CN" sz="2800" dirty="0" smtClean="0">
                <a:ea typeface="宋体" pitchFamily="2" charset="-122"/>
              </a:rPr>
              <a:t>).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ea typeface="宋体" pitchFamily="2" charset="-122"/>
              </a:rPr>
              <a:t>Expected length of a linked list = load factor = 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 </a:t>
            </a:r>
            <a:r>
              <a:rPr lang="en-US" altLang="zh-CN" sz="2800" dirty="0" smtClean="0">
                <a:ea typeface="宋体" pitchFamily="2" charset="-122"/>
              </a:rPr>
              <a:t>= </a:t>
            </a:r>
            <a:r>
              <a:rPr lang="en-US" altLang="zh-CN" sz="2800" i="1" dirty="0" smtClean="0">
                <a:ea typeface="宋体" pitchFamily="2" charset="-122"/>
              </a:rPr>
              <a:t>n</a:t>
            </a:r>
            <a:r>
              <a:rPr lang="en-US" altLang="zh-CN" sz="2800" dirty="0" smtClean="0">
                <a:ea typeface="宋体" pitchFamily="2" charset="-122"/>
              </a:rPr>
              <a:t>/</a:t>
            </a:r>
            <a:r>
              <a:rPr lang="en-US" altLang="zh-CN" sz="2800" i="1" dirty="0" smtClean="0">
                <a:ea typeface="宋体" pitchFamily="2" charset="-122"/>
              </a:rPr>
              <a:t>m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ea typeface="宋体" pitchFamily="2" charset="-122"/>
              </a:rPr>
              <a:t>We consider two cases: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altLang="zh-CN" sz="2800" dirty="0" smtClean="0">
                <a:ea typeface="宋体" pitchFamily="2" charset="-122"/>
              </a:rPr>
              <a:t>Unsuccessful search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altLang="zh-CN" sz="2800" dirty="0" smtClean="0">
                <a:ea typeface="宋体" pitchFamily="2" charset="-122"/>
              </a:rPr>
              <a:t>Successful 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5857884" cy="914400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Unsuccessful Search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71612"/>
            <a:ext cx="8810625" cy="499589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CC3300"/>
                </a:solidFill>
                <a:ea typeface="宋体" pitchFamily="2" charset="-122"/>
              </a:rPr>
              <a:t>Theorem:</a:t>
            </a:r>
            <a:endParaRPr lang="en-US" altLang="zh-CN" sz="28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An unsuccessful search takes expected time </a:t>
            </a:r>
            <a:r>
              <a:rPr lang="el-GR" altLang="zh-CN" sz="2800" dirty="0" smtClean="0">
                <a:cs typeface="Times New Roman" pitchFamily="18" charset="0"/>
              </a:rPr>
              <a:t>Θ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(1+</a:t>
            </a:r>
            <a:r>
              <a:rPr lang="el-GR" altLang="zh-CN" sz="2800" dirty="0" smtClean="0">
                <a:cs typeface="Times New Roman" pitchFamily="18" charset="0"/>
              </a:rPr>
              <a:t>α</a:t>
            </a:r>
            <a:r>
              <a:rPr lang="en-US" altLang="zh-CN" sz="2800" dirty="0" smtClean="0">
                <a:ea typeface="宋体" pitchFamily="2" charset="-122"/>
              </a:rPr>
              <a:t>).</a:t>
            </a:r>
            <a:endParaRPr lang="en-US" altLang="zh-CN" sz="2800" b="1" dirty="0" smtClean="0">
              <a:solidFill>
                <a:schemeClr val="hlink"/>
              </a:solidFill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ea typeface="宋体" pitchFamily="2" charset="-122"/>
              </a:rPr>
              <a:t>Proof:</a:t>
            </a:r>
          </a:p>
          <a:p>
            <a:r>
              <a:rPr lang="en-US" altLang="zh-CN" sz="2800" dirty="0" smtClean="0">
                <a:ea typeface="宋体" pitchFamily="2" charset="-122"/>
              </a:rPr>
              <a:t>Any key not already in the table is equally likely to hash to any of the </a:t>
            </a:r>
            <a:r>
              <a:rPr lang="en-US" altLang="zh-CN" sz="2800" i="1" dirty="0" smtClean="0">
                <a:ea typeface="宋体" pitchFamily="2" charset="-122"/>
              </a:rPr>
              <a:t>m</a:t>
            </a:r>
            <a:r>
              <a:rPr lang="en-US" altLang="zh-CN" sz="2800" dirty="0" smtClean="0">
                <a:ea typeface="宋体" pitchFamily="2" charset="-122"/>
              </a:rPr>
              <a:t> slots.</a:t>
            </a:r>
          </a:p>
          <a:p>
            <a:r>
              <a:rPr lang="en-US" altLang="zh-CN" sz="2800" dirty="0" smtClean="0">
                <a:ea typeface="宋体" pitchFamily="2" charset="-122"/>
              </a:rPr>
              <a:t>To search unsuccessfully for any key </a:t>
            </a:r>
            <a:r>
              <a:rPr lang="en-US" altLang="zh-CN" sz="2800" i="1" dirty="0" smtClean="0">
                <a:ea typeface="宋体" pitchFamily="2" charset="-122"/>
              </a:rPr>
              <a:t>k</a:t>
            </a:r>
            <a:r>
              <a:rPr lang="en-US" altLang="zh-CN" sz="2800" dirty="0" smtClean="0">
                <a:ea typeface="宋体" pitchFamily="2" charset="-122"/>
              </a:rPr>
              <a:t>, need to search to the end of the list </a:t>
            </a:r>
            <a:r>
              <a:rPr lang="en-US" altLang="zh-CN" sz="2800" i="1" dirty="0" smtClean="0">
                <a:ea typeface="宋体" pitchFamily="2" charset="-122"/>
              </a:rPr>
              <a:t>T</a:t>
            </a:r>
            <a:r>
              <a:rPr lang="en-US" altLang="zh-CN" sz="2800" dirty="0" smtClean="0">
                <a:ea typeface="宋体" pitchFamily="2" charset="-122"/>
              </a:rPr>
              <a:t>[</a:t>
            </a:r>
            <a:r>
              <a:rPr lang="en-US" altLang="zh-CN" sz="2800" i="1" dirty="0" smtClean="0">
                <a:ea typeface="宋体" pitchFamily="2" charset="-122"/>
              </a:rPr>
              <a:t>h</a:t>
            </a:r>
            <a:r>
              <a:rPr lang="en-US" altLang="zh-CN" sz="2800" dirty="0" smtClean="0">
                <a:ea typeface="宋体" pitchFamily="2" charset="-122"/>
              </a:rPr>
              <a:t>(</a:t>
            </a:r>
            <a:r>
              <a:rPr lang="en-US" altLang="zh-CN" sz="2800" i="1" dirty="0" smtClean="0">
                <a:ea typeface="宋体" pitchFamily="2" charset="-122"/>
              </a:rPr>
              <a:t>k</a:t>
            </a:r>
            <a:r>
              <a:rPr lang="en-US" altLang="zh-CN" sz="2800" dirty="0" smtClean="0">
                <a:ea typeface="宋体" pitchFamily="2" charset="-122"/>
              </a:rPr>
              <a:t>)], whose expected length is </a:t>
            </a:r>
            <a:r>
              <a:rPr lang="el-GR" altLang="zh-CN" sz="2800" dirty="0" smtClean="0">
                <a:solidFill>
                  <a:schemeClr val="tx1"/>
                </a:solidFill>
              </a:rPr>
              <a:t>α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.</a:t>
            </a:r>
          </a:p>
          <a:p>
            <a:r>
              <a:rPr lang="en-US" altLang="zh-CN" sz="2800" dirty="0" smtClean="0">
                <a:ea typeface="宋体" pitchFamily="2" charset="-122"/>
              </a:rPr>
              <a:t>Adding the time to compute the hash function, the total time required is </a:t>
            </a:r>
            <a:r>
              <a:rPr lang="el-GR" altLang="zh-CN" sz="2800" dirty="0" smtClean="0">
                <a:solidFill>
                  <a:schemeClr val="tx1"/>
                </a:solidFill>
              </a:rPr>
              <a:t>Θ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(1+</a:t>
            </a:r>
            <a:r>
              <a:rPr lang="el-GR" altLang="zh-CN" sz="2800" dirty="0" smtClean="0">
                <a:solidFill>
                  <a:schemeClr val="tx1"/>
                </a:solidFill>
              </a:rPr>
              <a:t>α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).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zh-CN" altLang="zh-CN" u="none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  Successful Search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8736"/>
            <a:ext cx="8810625" cy="5286380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 smtClean="0">
                <a:solidFill>
                  <a:srgbClr val="CC3300"/>
                </a:solidFill>
                <a:ea typeface="宋体" pitchFamily="2" charset="-122"/>
              </a:rPr>
              <a:t>Theorem:</a:t>
            </a:r>
            <a:endParaRPr lang="en-US" altLang="zh-CN" sz="28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A successful search takes expected time </a:t>
            </a:r>
            <a:r>
              <a:rPr lang="el-GR" altLang="zh-CN" sz="2800" dirty="0" smtClean="0">
                <a:cs typeface="Times New Roman" pitchFamily="18" charset="0"/>
              </a:rPr>
              <a:t>Θ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(1+</a:t>
            </a:r>
            <a:r>
              <a:rPr lang="el-GR" altLang="zh-CN" sz="2800" dirty="0" smtClean="0">
                <a:cs typeface="Times New Roman" pitchFamily="18" charset="0"/>
              </a:rPr>
              <a:t>α</a:t>
            </a:r>
            <a:r>
              <a:rPr lang="en-US" altLang="zh-CN" sz="2800" dirty="0" smtClean="0">
                <a:ea typeface="宋体" pitchFamily="2" charset="-122"/>
              </a:rPr>
              <a:t>).</a:t>
            </a:r>
            <a:endParaRPr lang="en-US" altLang="zh-CN" sz="2800" b="1" dirty="0" smtClean="0">
              <a:solidFill>
                <a:schemeClr val="hlink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ea typeface="宋体" pitchFamily="2" charset="-122"/>
              </a:rPr>
              <a:t>Proof: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The probability that a list is searched is proportional to the number of elements it contains.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Assume that the element being searched for is equally likely to be any of the </a:t>
            </a:r>
            <a:r>
              <a:rPr lang="en-US" altLang="zh-CN" sz="2400" i="1" dirty="0" smtClean="0">
                <a:ea typeface="宋体" pitchFamily="2" charset="-122"/>
              </a:rPr>
              <a:t>n</a:t>
            </a:r>
            <a:r>
              <a:rPr lang="en-US" altLang="zh-CN" sz="2400" dirty="0" smtClean="0">
                <a:ea typeface="宋体" pitchFamily="2" charset="-122"/>
              </a:rPr>
              <a:t> elements in the table.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The number of elements examined during a successful search for an element </a:t>
            </a:r>
            <a:r>
              <a:rPr lang="en-US" altLang="zh-CN" sz="2400" i="1" dirty="0" smtClean="0">
                <a:solidFill>
                  <a:schemeClr val="hlink"/>
                </a:solidFill>
                <a:ea typeface="宋体" pitchFamily="2" charset="-122"/>
              </a:rPr>
              <a:t>x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 is</a:t>
            </a:r>
            <a:r>
              <a:rPr lang="en-US" altLang="zh-CN" sz="2400" dirty="0" smtClean="0">
                <a:solidFill>
                  <a:srgbClr val="CC3300"/>
                </a:solidFill>
                <a:ea typeface="宋体" pitchFamily="2" charset="-122"/>
              </a:rPr>
              <a:t> 1 more than the number of elements examined when the sought for element was inserted.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The expected length of list to which the </a:t>
            </a:r>
            <a:r>
              <a:rPr lang="en-US" altLang="zh-CN" sz="2400" dirty="0" err="1" smtClean="0">
                <a:ea typeface="宋体" pitchFamily="2" charset="-122"/>
              </a:rPr>
              <a:t>ith</a:t>
            </a:r>
            <a:r>
              <a:rPr lang="en-US" altLang="zh-CN" sz="2400" dirty="0" smtClean="0">
                <a:ea typeface="宋体" pitchFamily="2" charset="-122"/>
              </a:rPr>
              <a:t> element is added is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ea typeface="宋体" pitchFamily="2" charset="-122"/>
              </a:rPr>
              <a:t>	(i-1)/m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zh-CN" altLang="zh-CN" u="none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Expected Cost of a Successful Search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00174"/>
            <a:ext cx="8486804" cy="4214842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Proof contd.</a:t>
            </a:r>
          </a:p>
          <a:p>
            <a:pPr>
              <a:buNone/>
            </a:pPr>
            <a:r>
              <a:rPr lang="en-US" sz="2800" dirty="0" smtClean="0"/>
              <a:t>Therefore</a:t>
            </a:r>
            <a:r>
              <a:rPr lang="en-US" sz="2800" dirty="0" smtClean="0"/>
              <a:t>,  the expected no. of elements examined in </a:t>
            </a:r>
            <a:r>
              <a:rPr lang="en-US" sz="2800" dirty="0" smtClean="0"/>
              <a:t>a</a:t>
            </a:r>
          </a:p>
          <a:p>
            <a:pPr>
              <a:buNone/>
            </a:pPr>
            <a:r>
              <a:rPr lang="en-US" sz="2800" dirty="0" smtClean="0"/>
              <a:t>successful </a:t>
            </a:r>
            <a:r>
              <a:rPr lang="en-US" sz="2800" dirty="0" smtClean="0"/>
              <a:t>search </a:t>
            </a:r>
            <a:r>
              <a:rPr lang="en-US" sz="2800" dirty="0" smtClean="0"/>
              <a:t>is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It can be shown that this is of order </a:t>
            </a:r>
            <a:r>
              <a:rPr lang="el-GR" altLang="zh-CN" sz="2800" dirty="0" smtClean="0">
                <a:cs typeface="Times New Roman" pitchFamily="18" charset="0"/>
              </a:rPr>
              <a:t>Θ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(1+</a:t>
            </a:r>
            <a:r>
              <a:rPr lang="el-GR" altLang="zh-CN" sz="2800" dirty="0" smtClean="0">
                <a:cs typeface="Times New Roman" pitchFamily="18" charset="0"/>
              </a:rPr>
              <a:t>α</a:t>
            </a:r>
            <a:r>
              <a:rPr lang="en-US" altLang="zh-CN" sz="2800" dirty="0" smtClean="0">
                <a:ea typeface="宋体" pitchFamily="2" charset="-122"/>
              </a:rPr>
              <a:t>).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>
              <a:buFont typeface="Wingdings" pitchFamily="2" charset="2"/>
              <a:buNone/>
            </a:pPr>
            <a:endParaRPr lang="en-US" altLang="zh-CN" sz="2200" dirty="0" smtClean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zh-CN" altLang="zh-CN" u="none">
              <a:ea typeface="宋体" pitchFamily="2" charset="-122"/>
            </a:endParaRPr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>
            <p:ph sz="half" idx="2"/>
          </p:nvPr>
        </p:nvGraphicFramePr>
        <p:xfrm>
          <a:off x="3214678" y="2571744"/>
          <a:ext cx="2108200" cy="91440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Expected Cost – Interpretation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1" y="1428736"/>
            <a:ext cx="8429684" cy="4500594"/>
          </a:xfrm>
        </p:spPr>
        <p:txBody>
          <a:bodyPr/>
          <a:lstStyle/>
          <a:p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2800" i="1" dirty="0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 = </a:t>
            </a:r>
            <a:r>
              <a:rPr lang="en-US" altLang="zh-CN" sz="2800" i="1" dirty="0" smtClean="0">
                <a:ea typeface="宋体" pitchFamily="2" charset="-122"/>
                <a:sym typeface="Symbol" pitchFamily="18" charset="2"/>
              </a:rPr>
              <a:t>O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 dirty="0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), then =</a:t>
            </a:r>
            <a:r>
              <a:rPr lang="en-US" altLang="zh-CN" sz="2800" i="1" dirty="0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/</a:t>
            </a:r>
            <a:r>
              <a:rPr lang="en-US" altLang="zh-CN" sz="2800" i="1" dirty="0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 = </a:t>
            </a:r>
            <a:r>
              <a:rPr lang="en-US" altLang="zh-CN" sz="2800" i="1" dirty="0" smtClean="0">
                <a:ea typeface="宋体" pitchFamily="2" charset="-122"/>
                <a:sym typeface="Symbol" pitchFamily="18" charset="2"/>
              </a:rPr>
              <a:t>O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 dirty="0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)/</a:t>
            </a:r>
            <a:r>
              <a:rPr lang="en-US" altLang="zh-CN" sz="2800" i="1" dirty="0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 = </a:t>
            </a:r>
            <a:r>
              <a:rPr lang="en-US" altLang="zh-CN" sz="2800" i="1" dirty="0" smtClean="0">
                <a:ea typeface="宋体" pitchFamily="2" charset="-122"/>
                <a:sym typeface="Symbol" pitchFamily="18" charset="2"/>
              </a:rPr>
              <a:t>O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(1).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   </a:t>
            </a:r>
            <a:r>
              <a:rPr lang="en-US" altLang="zh-CN" sz="2800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Searching takes constant time on average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.</a:t>
            </a:r>
          </a:p>
          <a:p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Insertion is </a:t>
            </a:r>
            <a:r>
              <a:rPr lang="en-US" altLang="zh-CN" sz="2800" i="1" dirty="0" smtClean="0">
                <a:ea typeface="宋体" pitchFamily="2" charset="-122"/>
                <a:sym typeface="Symbol" pitchFamily="18" charset="2"/>
              </a:rPr>
              <a:t>O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(1) in the worst case.</a:t>
            </a:r>
          </a:p>
          <a:p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Deletion takes </a:t>
            </a:r>
            <a:r>
              <a:rPr lang="en-US" altLang="zh-CN" sz="2800" i="1" dirty="0" smtClean="0">
                <a:ea typeface="宋体" pitchFamily="2" charset="-122"/>
                <a:sym typeface="Symbol" pitchFamily="18" charset="2"/>
              </a:rPr>
              <a:t>O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(1) worst-case time when lists are doubly linked.</a:t>
            </a:r>
          </a:p>
          <a:p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Hence, 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all dictionary operations take </a:t>
            </a:r>
            <a:r>
              <a:rPr lang="en-US" altLang="zh-CN" sz="2800" i="1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O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(1) time on average with hash tables with chaining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Aim</a:t>
            </a:r>
          </a:p>
          <a:p>
            <a:pPr>
              <a:buNone/>
            </a:pPr>
            <a:r>
              <a:rPr lang="en-US" sz="2800" dirty="0" smtClean="0"/>
              <a:t>To develop a search procedure with running time O(1).</a:t>
            </a:r>
          </a:p>
          <a:p>
            <a:pPr>
              <a:buNone/>
            </a:pPr>
            <a:r>
              <a:rPr lang="en-US" sz="2800" dirty="0" smtClean="0"/>
              <a:t>Array is an immediate answer.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Example:</a:t>
            </a:r>
            <a:r>
              <a:rPr lang="en-US" sz="2800" dirty="0" smtClean="0"/>
              <a:t> Consider a sorted sequence stored in an array.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Focus on finding 44.</a:t>
            </a:r>
          </a:p>
          <a:p>
            <a:pPr>
              <a:buNone/>
            </a:pPr>
            <a:r>
              <a:rPr lang="en-US" sz="2800" dirty="0" smtClean="0"/>
              <a:t>Binary search does it in O(</a:t>
            </a:r>
            <a:r>
              <a:rPr lang="en-US" sz="2800" dirty="0" err="1" smtClean="0"/>
              <a:t>logn</a:t>
            </a:r>
            <a:r>
              <a:rPr lang="en-US" sz="2800" dirty="0" smtClean="0"/>
              <a:t>) time</a:t>
            </a:r>
          </a:p>
          <a:p>
            <a:pPr>
              <a:buNone/>
            </a:pPr>
            <a:r>
              <a:rPr lang="en-US" sz="2800" dirty="0" smtClean="0"/>
              <a:t>Can we retrieve faster than binary search?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4348" y="378619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If 44 was stored in A[44], search would be done in one</a:t>
            </a:r>
          </a:p>
          <a:p>
            <a:pPr>
              <a:buNone/>
            </a:pPr>
            <a:r>
              <a:rPr lang="en-US" sz="2800" dirty="0" smtClean="0"/>
              <a:t>step.</a:t>
            </a:r>
          </a:p>
          <a:p>
            <a:r>
              <a:rPr lang="en-US" sz="2800" dirty="0" smtClean="0"/>
              <a:t>Problem is if keys are very large.</a:t>
            </a:r>
          </a:p>
          <a:p>
            <a:pPr>
              <a:buNone/>
            </a:pPr>
            <a:r>
              <a:rPr lang="en-US" sz="2800" dirty="0" smtClean="0"/>
              <a:t>Lot of cells will be empty and so inefficient in terms of</a:t>
            </a:r>
          </a:p>
          <a:p>
            <a:pPr>
              <a:buNone/>
            </a:pPr>
            <a:r>
              <a:rPr lang="en-US" sz="2800" dirty="0" smtClean="0"/>
              <a:t>space requirement.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Answer : Hash Tables</a:t>
            </a:r>
          </a:p>
          <a:p>
            <a:pPr>
              <a:buFontTx/>
              <a:buChar char="-"/>
            </a:pPr>
            <a:r>
              <a:rPr lang="en-US" sz="2800" dirty="0" smtClean="0"/>
              <a:t>Uses an array of size proportional to the number of</a:t>
            </a:r>
          </a:p>
          <a:p>
            <a:pPr>
              <a:buNone/>
            </a:pPr>
            <a:r>
              <a:rPr lang="en-US" sz="2800" dirty="0" smtClean="0"/>
              <a:t>keys used.</a:t>
            </a:r>
          </a:p>
          <a:p>
            <a:pPr>
              <a:buFontTx/>
              <a:buChar char="-"/>
            </a:pPr>
            <a:r>
              <a:rPr lang="en-US" sz="2800" dirty="0" smtClean="0"/>
              <a:t>Instead of using key as an array  index, array index is</a:t>
            </a:r>
          </a:p>
          <a:p>
            <a:pPr>
              <a:buNone/>
            </a:pPr>
            <a:r>
              <a:rPr lang="en-US" sz="2800" dirty="0" smtClean="0"/>
              <a:t>computed from the key.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ea typeface="新細明體" pitchFamily="18" charset="-120"/>
              </a:rPr>
              <a:t>Array as table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135732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It is also called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Direct-address Hash Table.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MTSYN" charset="-122"/>
                <a:ea typeface="MTSYN" charset="-122"/>
              </a:rPr>
              <a:t>	</a:t>
            </a:r>
            <a:r>
              <a:rPr lang="en-US" altLang="zh-TW" sz="2000" dirty="0" smtClean="0">
                <a:latin typeface="Garamond"/>
                <a:ea typeface="MTSYN" charset="-122"/>
              </a:rPr>
              <a:t>•</a:t>
            </a:r>
            <a:r>
              <a:rPr lang="en-US" altLang="zh-TW" sz="2000" dirty="0" smtClean="0">
                <a:latin typeface="MTSYN" charset="-122"/>
                <a:ea typeface="MTSYN" charset="-122"/>
              </a:rPr>
              <a:t> </a:t>
            </a:r>
            <a:r>
              <a:rPr lang="en-US" altLang="zh-TW" sz="2000" dirty="0" smtClean="0">
                <a:latin typeface="Times-Roman" charset="0"/>
                <a:ea typeface="MTSYN" charset="-122"/>
              </a:rPr>
              <a:t>Each </a:t>
            </a:r>
            <a:r>
              <a:rPr lang="en-US" altLang="zh-TW" sz="2000" b="1" i="1" dirty="0" smtClean="0">
                <a:latin typeface="Times-BoldItalic" charset="0"/>
                <a:ea typeface="MTSYN" charset="-122"/>
              </a:rPr>
              <a:t>slot</a:t>
            </a:r>
            <a:r>
              <a:rPr lang="en-US" altLang="zh-TW" sz="2000" dirty="0" smtClean="0">
                <a:latin typeface="Times-Roman" charset="0"/>
                <a:ea typeface="MTSYN" charset="-122"/>
              </a:rPr>
              <a:t>, or position, corresponds to a key in </a:t>
            </a:r>
            <a:r>
              <a:rPr lang="en-US" altLang="zh-TW" sz="2000" i="1" dirty="0" smtClean="0">
                <a:latin typeface="Times-Italic" charset="0"/>
                <a:ea typeface="MTSYN" charset="-122"/>
              </a:rPr>
              <a:t>U</a:t>
            </a:r>
            <a:r>
              <a:rPr lang="en-US" altLang="zh-TW" sz="2000" dirty="0" smtClean="0">
                <a:latin typeface="Times-Roman" charset="0"/>
                <a:ea typeface="MTSYN" charset="-122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MTSYN" charset="-122"/>
                <a:ea typeface="MTSYN" charset="-122"/>
              </a:rPr>
              <a:t>	</a:t>
            </a:r>
            <a:r>
              <a:rPr lang="en-US" altLang="zh-TW" sz="2000" dirty="0" smtClean="0">
                <a:latin typeface="Garamond"/>
                <a:ea typeface="MTSYN" charset="-122"/>
              </a:rPr>
              <a:t>•</a:t>
            </a:r>
            <a:r>
              <a:rPr lang="en-US" altLang="zh-TW" sz="2000" dirty="0" smtClean="0">
                <a:latin typeface="MTSYN" charset="-122"/>
                <a:ea typeface="MTSYN" charset="-122"/>
              </a:rPr>
              <a:t> </a:t>
            </a:r>
            <a:r>
              <a:rPr lang="en-US" altLang="zh-TW" sz="2000" dirty="0" smtClean="0">
                <a:latin typeface="Times-Roman" charset="0"/>
                <a:ea typeface="MTSYN" charset="-122"/>
              </a:rPr>
              <a:t>If there’s an element </a:t>
            </a:r>
            <a:r>
              <a:rPr lang="en-US" altLang="zh-TW" sz="2000" i="1" dirty="0" smtClean="0">
                <a:latin typeface="Times-Italic" charset="0"/>
                <a:ea typeface="MTSYN" charset="-122"/>
              </a:rPr>
              <a:t>x </a:t>
            </a:r>
            <a:r>
              <a:rPr lang="en-US" altLang="zh-TW" sz="2000" dirty="0" smtClean="0">
                <a:latin typeface="Times-Roman" charset="0"/>
                <a:ea typeface="MTSYN" charset="-122"/>
              </a:rPr>
              <a:t>with key </a:t>
            </a:r>
            <a:r>
              <a:rPr lang="en-US" altLang="zh-TW" sz="2000" i="1" dirty="0" smtClean="0">
                <a:latin typeface="Times-Italic" charset="0"/>
                <a:ea typeface="MTSYN" charset="-122"/>
              </a:rPr>
              <a:t>k</a:t>
            </a:r>
            <a:r>
              <a:rPr lang="en-US" altLang="zh-TW" sz="2000" dirty="0" smtClean="0">
                <a:latin typeface="Times-Roman" charset="0"/>
                <a:ea typeface="MTSYN" charset="-122"/>
              </a:rPr>
              <a:t>, then </a:t>
            </a:r>
            <a:r>
              <a:rPr lang="en-US" altLang="zh-TW" sz="2000" i="1" dirty="0" smtClean="0">
                <a:latin typeface="Times-Italic" charset="0"/>
                <a:ea typeface="MTSYN" charset="-122"/>
              </a:rPr>
              <a:t>T </a:t>
            </a:r>
            <a:r>
              <a:rPr lang="en-US" altLang="zh-TW" sz="2000" dirty="0" smtClean="0">
                <a:latin typeface="Times-Roman" charset="0"/>
                <a:ea typeface="MTSYN" charset="-122"/>
              </a:rPr>
              <a:t>[</a:t>
            </a:r>
            <a:r>
              <a:rPr lang="en-US" altLang="zh-TW" sz="2000" i="1" dirty="0" smtClean="0">
                <a:latin typeface="Times-Italic" charset="0"/>
                <a:ea typeface="MTSYN" charset="-122"/>
              </a:rPr>
              <a:t>k</a:t>
            </a:r>
            <a:r>
              <a:rPr lang="en-US" altLang="zh-TW" sz="2000" dirty="0" smtClean="0">
                <a:latin typeface="Times-Roman" charset="0"/>
                <a:ea typeface="MTSYN" charset="-122"/>
              </a:rPr>
              <a:t>] contains a pointer to </a:t>
            </a:r>
            <a:r>
              <a:rPr lang="en-US" altLang="zh-TW" sz="2000" i="1" dirty="0" smtClean="0">
                <a:latin typeface="Times-Italic" charset="0"/>
                <a:ea typeface="MTSYN" charset="-122"/>
              </a:rPr>
              <a:t>x</a:t>
            </a:r>
            <a:r>
              <a:rPr lang="en-US" altLang="zh-TW" sz="2000" dirty="0" smtClean="0">
                <a:latin typeface="Times-Roman" charset="0"/>
                <a:ea typeface="MTSYN" charset="-122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MTSYN" charset="-122"/>
                <a:ea typeface="MTSYN" charset="-122"/>
              </a:rPr>
              <a:t>	</a:t>
            </a:r>
            <a:r>
              <a:rPr lang="en-US" altLang="zh-TW" sz="2000" dirty="0" smtClean="0">
                <a:latin typeface="Garamond"/>
                <a:ea typeface="MTSYN" charset="-122"/>
              </a:rPr>
              <a:t>•</a:t>
            </a:r>
            <a:r>
              <a:rPr lang="en-US" altLang="zh-TW" sz="2000" dirty="0" smtClean="0">
                <a:latin typeface="MTSYN" charset="-122"/>
                <a:ea typeface="MTSYN" charset="-122"/>
              </a:rPr>
              <a:t> </a:t>
            </a:r>
            <a:r>
              <a:rPr lang="en-US" altLang="zh-TW" sz="2000" dirty="0" smtClean="0">
                <a:latin typeface="Times-Roman" charset="0"/>
                <a:ea typeface="MTSYN" charset="-122"/>
              </a:rPr>
              <a:t>Otherwise, </a:t>
            </a:r>
            <a:r>
              <a:rPr lang="en-US" altLang="zh-TW" sz="2000" i="1" dirty="0" smtClean="0">
                <a:latin typeface="Times-Italic" charset="0"/>
                <a:ea typeface="MTSYN" charset="-122"/>
              </a:rPr>
              <a:t>T </a:t>
            </a:r>
            <a:r>
              <a:rPr lang="en-US" altLang="zh-TW" sz="2000" dirty="0" smtClean="0">
                <a:latin typeface="Times-Roman" charset="0"/>
                <a:ea typeface="MTSYN" charset="-122"/>
              </a:rPr>
              <a:t>[</a:t>
            </a:r>
            <a:r>
              <a:rPr lang="en-US" altLang="zh-TW" sz="2000" i="1" dirty="0" smtClean="0">
                <a:latin typeface="Times-Italic" charset="0"/>
                <a:ea typeface="MTSYN" charset="-122"/>
              </a:rPr>
              <a:t>k</a:t>
            </a:r>
            <a:r>
              <a:rPr lang="en-US" altLang="zh-TW" sz="2000" dirty="0" smtClean="0">
                <a:latin typeface="Times-Roman" charset="0"/>
                <a:ea typeface="MTSYN" charset="-122"/>
              </a:rPr>
              <a:t>] is empty, represented by NIL.</a:t>
            </a:r>
            <a:endParaRPr lang="en-US" altLang="zh-TW" sz="2000" dirty="0" smtClean="0">
              <a:ea typeface="新細明體" pitchFamily="18" charset="-120"/>
            </a:endParaRPr>
          </a:p>
        </p:txBody>
      </p:sp>
      <p:pic>
        <p:nvPicPr>
          <p:cNvPr id="321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57500"/>
            <a:ext cx="6781800" cy="30861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sz="4000" dirty="0" smtClean="0">
                <a:ea typeface="新細明體" pitchFamily="18" charset="-120"/>
              </a:rPr>
              <a:t>Array as table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Store the records in a huge array where the index corresponds to the key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add - </a:t>
            </a:r>
            <a:r>
              <a:rPr lang="en-US" altLang="zh-TW" dirty="0" smtClean="0">
                <a:solidFill>
                  <a:srgbClr val="FF0000"/>
                </a:solidFill>
                <a:latin typeface="Comic Sans MS" pitchFamily="66" charset="0"/>
                <a:ea typeface="新細明體" pitchFamily="18" charset="-120"/>
              </a:rPr>
              <a:t>very fast </a:t>
            </a:r>
            <a:r>
              <a:rPr lang="en-US" altLang="zh-TW" i="1" dirty="0" smtClean="0">
                <a:ea typeface="新細明體" pitchFamily="18" charset="-120"/>
              </a:rPr>
              <a:t>O(1)</a:t>
            </a:r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delete - </a:t>
            </a:r>
            <a:r>
              <a:rPr lang="en-US" altLang="zh-TW" dirty="0" smtClean="0">
                <a:solidFill>
                  <a:srgbClr val="FF0000"/>
                </a:solidFill>
                <a:latin typeface="Comic Sans MS" pitchFamily="66" charset="0"/>
                <a:ea typeface="新細明體" pitchFamily="18" charset="-120"/>
              </a:rPr>
              <a:t>very fast </a:t>
            </a:r>
            <a:r>
              <a:rPr lang="en-US" altLang="zh-TW" i="1" dirty="0" smtClean="0">
                <a:ea typeface="新細明體" pitchFamily="18" charset="-120"/>
              </a:rPr>
              <a:t>O(1)</a:t>
            </a:r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search - </a:t>
            </a:r>
            <a:r>
              <a:rPr lang="en-US" altLang="zh-TW" dirty="0" smtClean="0">
                <a:solidFill>
                  <a:srgbClr val="FF0000"/>
                </a:solidFill>
                <a:latin typeface="Comic Sans MS" pitchFamily="66" charset="0"/>
                <a:ea typeface="新細明體" pitchFamily="18" charset="-120"/>
              </a:rPr>
              <a:t>very fast </a:t>
            </a:r>
            <a:r>
              <a:rPr lang="en-US" altLang="zh-TW" i="1" dirty="0" smtClean="0">
                <a:ea typeface="新細明體" pitchFamily="18" charset="-120"/>
              </a:rPr>
              <a:t>O(1)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Direct Address 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Disadvantage</a:t>
            </a:r>
            <a:r>
              <a:rPr lang="en-US" dirty="0" smtClean="0"/>
              <a:t> of Direct Address table</a:t>
            </a:r>
          </a:p>
          <a:p>
            <a:pPr>
              <a:buFontTx/>
              <a:buChar char="-"/>
            </a:pPr>
            <a:r>
              <a:rPr lang="en-US" dirty="0" smtClean="0"/>
              <a:t>If the universe U is very large, storing a table of size |U| may be impractical.</a:t>
            </a:r>
          </a:p>
          <a:p>
            <a:pPr>
              <a:buFontTx/>
              <a:buChar char="-"/>
            </a:pPr>
            <a:r>
              <a:rPr lang="en-US" dirty="0" smtClean="0"/>
              <a:t>The set K of keys actually stored may be small relative to U, so that most of the space allocated for table is wasted.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Hash function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direct addressing, an element with key k is stored in slot k.</a:t>
            </a:r>
          </a:p>
          <a:p>
            <a:r>
              <a:rPr lang="en-US" dirty="0" smtClean="0"/>
              <a:t>With hashing, the </a:t>
            </a:r>
            <a:r>
              <a:rPr lang="en-US" dirty="0" smtClean="0">
                <a:solidFill>
                  <a:srgbClr val="FF0000"/>
                </a:solidFill>
              </a:rPr>
              <a:t>hash function </a:t>
            </a:r>
            <a:r>
              <a:rPr lang="en-US" dirty="0" smtClean="0"/>
              <a:t>is used to compute the slot h(k)</a:t>
            </a:r>
          </a:p>
          <a:p>
            <a:pPr>
              <a:buNone/>
            </a:pPr>
            <a:r>
              <a:rPr lang="en-US" dirty="0" smtClean="0"/>
              <a:t>	h : U </a:t>
            </a:r>
            <a:r>
              <a:rPr lang="en-US" dirty="0" smtClean="0">
                <a:sym typeface="Symbol"/>
              </a:rPr>
              <a:t> {0, 1,….,m-1}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We say that h(k) is the hash value of k.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Aim</a:t>
            </a:r>
          </a:p>
          <a:p>
            <a:pPr>
              <a:buNone/>
            </a:pPr>
            <a:r>
              <a:rPr lang="en-US" dirty="0" smtClean="0"/>
              <a:t>  	To reduce  the range of array of indices that needs to be handled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Division Method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h(k) = k mod m</a:t>
            </a:r>
          </a:p>
          <a:p>
            <a:r>
              <a:rPr lang="en-US" sz="2400" dirty="0" smtClean="0"/>
              <a:t>Certain values of m may not be good:</a:t>
            </a:r>
          </a:p>
          <a:p>
            <a:r>
              <a:rPr lang="en-US" sz="2400" dirty="0" smtClean="0"/>
              <a:t>Good values for m are prime numbers which are not close to exact powers of 2. For example, if you want to store 2000 elements then m=701 (m = </a:t>
            </a:r>
            <a:r>
              <a:rPr lang="en-US" sz="2400" i="1" dirty="0" smtClean="0"/>
              <a:t>hash table length</a:t>
            </a:r>
            <a:r>
              <a:rPr lang="en-US" sz="2400" dirty="0" smtClean="0"/>
              <a:t>) yields a hash function:  h(k) = k mod 701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MAD Method </a:t>
            </a:r>
            <a:r>
              <a:rPr lang="en-US" dirty="0" smtClean="0"/>
              <a:t>(Multiply, Add and Divide)</a:t>
            </a:r>
          </a:p>
          <a:p>
            <a:pPr>
              <a:buNone/>
            </a:pPr>
            <a:r>
              <a:rPr lang="en-US" dirty="0" smtClean="0"/>
              <a:t>Define h(k) = (</a:t>
            </a:r>
            <a:r>
              <a:rPr lang="en-US" dirty="0" err="1" smtClean="0"/>
              <a:t>ak</a:t>
            </a:r>
            <a:r>
              <a:rPr lang="en-US" dirty="0" smtClean="0"/>
              <a:t> +b) mod n,</a:t>
            </a:r>
          </a:p>
          <a:p>
            <a:pPr>
              <a:buNone/>
            </a:pPr>
            <a:r>
              <a:rPr lang="en-US" dirty="0" smtClean="0"/>
              <a:t>where n is a prime number and a and b are</a:t>
            </a:r>
          </a:p>
          <a:p>
            <a:pPr>
              <a:buNone/>
            </a:pPr>
            <a:r>
              <a:rPr lang="en-US" dirty="0" smtClean="0"/>
              <a:t>chosen randomly so that a mod n </a:t>
            </a:r>
            <a:r>
              <a:rPr lang="en-US" dirty="0" smtClean="0">
                <a:sym typeface="Symbol"/>
              </a:rPr>
              <a:t> 0.</a:t>
            </a:r>
          </a:p>
          <a:p>
            <a:r>
              <a:rPr lang="en-US" dirty="0" smtClean="0">
                <a:sym typeface="Symbol"/>
              </a:rPr>
              <a:t>This function is chosen in order to eliminate repeated patterns.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860</Words>
  <Application>Microsoft Office PowerPoint</Application>
  <PresentationFormat>On-screen Show (4:3)</PresentationFormat>
  <Paragraphs>141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1_Office Theme</vt:lpstr>
      <vt:lpstr>Microsoft Equation 3.0</vt:lpstr>
      <vt:lpstr>Course Name :  Data Structures &amp; Algorithms</vt:lpstr>
      <vt:lpstr>Hash Tables</vt:lpstr>
      <vt:lpstr>Hash Tables</vt:lpstr>
      <vt:lpstr>Array as table</vt:lpstr>
      <vt:lpstr>  Array as table</vt:lpstr>
      <vt:lpstr>Direct Address table</vt:lpstr>
      <vt:lpstr>Hash function</vt:lpstr>
      <vt:lpstr>Compression Maps</vt:lpstr>
      <vt:lpstr>Compression Maps</vt:lpstr>
      <vt:lpstr>Hash function</vt:lpstr>
      <vt:lpstr>Collision Resolving</vt:lpstr>
      <vt:lpstr>Chained Hash Table</vt:lpstr>
      <vt:lpstr>Performance Analysis</vt:lpstr>
      <vt:lpstr>Performance Analysis</vt:lpstr>
      <vt:lpstr>Unsuccessful Search</vt:lpstr>
      <vt:lpstr>  Successful Search</vt:lpstr>
      <vt:lpstr>Expected Cost of a Successful Search</vt:lpstr>
      <vt:lpstr>Expected Cost – Interpretation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BITS</cp:lastModifiedBy>
  <cp:revision>182</cp:revision>
  <dcterms:created xsi:type="dcterms:W3CDTF">2012-01-02T05:05:52Z</dcterms:created>
  <dcterms:modified xsi:type="dcterms:W3CDTF">2012-06-27T19:59:34Z</dcterms:modified>
</cp:coreProperties>
</file>