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6"/>
  </p:notesMasterIdLst>
  <p:sldIdLst>
    <p:sldId id="256" r:id="rId2"/>
    <p:sldId id="350" r:id="rId3"/>
    <p:sldId id="352" r:id="rId4"/>
    <p:sldId id="348" r:id="rId5"/>
    <p:sldId id="349" r:id="rId6"/>
    <p:sldId id="260" r:id="rId7"/>
    <p:sldId id="259" r:id="rId8"/>
    <p:sldId id="321" r:id="rId9"/>
    <p:sldId id="263" r:id="rId10"/>
    <p:sldId id="353" r:id="rId11"/>
    <p:sldId id="354" r:id="rId12"/>
    <p:sldId id="267" r:id="rId13"/>
    <p:sldId id="358" r:id="rId14"/>
    <p:sldId id="355" r:id="rId15"/>
    <p:sldId id="357" r:id="rId16"/>
    <p:sldId id="356" r:id="rId17"/>
    <p:sldId id="322" r:id="rId18"/>
    <p:sldId id="273" r:id="rId19"/>
    <p:sldId id="274" r:id="rId20"/>
    <p:sldId id="275" r:id="rId21"/>
    <p:sldId id="276" r:id="rId22"/>
    <p:sldId id="277" r:id="rId23"/>
    <p:sldId id="278" r:id="rId24"/>
    <p:sldId id="279" r:id="rId25"/>
    <p:sldId id="323" r:id="rId26"/>
    <p:sldId id="282" r:id="rId27"/>
    <p:sldId id="283" r:id="rId28"/>
    <p:sldId id="288" r:id="rId29"/>
    <p:sldId id="292" r:id="rId30"/>
    <p:sldId id="300" r:id="rId31"/>
    <p:sldId id="324" r:id="rId32"/>
    <p:sldId id="302" r:id="rId33"/>
    <p:sldId id="325" r:id="rId34"/>
    <p:sldId id="311" r:id="rId35"/>
    <p:sldId id="312" r:id="rId36"/>
    <p:sldId id="313" r:id="rId37"/>
    <p:sldId id="314" r:id="rId38"/>
    <p:sldId id="315" r:id="rId39"/>
    <p:sldId id="318" r:id="rId40"/>
    <p:sldId id="326" r:id="rId41"/>
    <p:sldId id="319" r:id="rId42"/>
    <p:sldId id="316" r:id="rId43"/>
    <p:sldId id="320" r:id="rId44"/>
    <p:sldId id="35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69"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E909A-06FF-4928-B420-B1126D52C311}"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5A605-2162-4B7A-8ED5-478DC8A839F2}" type="slidenum">
              <a:rPr lang="en-US" smtClean="0"/>
              <a:t>‹#›</a:t>
            </a:fld>
            <a:endParaRPr lang="en-US"/>
          </a:p>
        </p:txBody>
      </p:sp>
    </p:spTree>
    <p:extLst>
      <p:ext uri="{BB962C8B-B14F-4D97-AF65-F5344CB8AC3E}">
        <p14:creationId xmlns:p14="http://schemas.microsoft.com/office/powerpoint/2010/main" val="416754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22089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5"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6"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27424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1654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9" name="Picture 10" descr="BITS_university_logo_whitevert.png"/>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455377" y="3352804"/>
            <a:ext cx="2389423"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p:nvGrpSpPr>
        <p:grpSpPr bwMode="auto">
          <a:xfrm>
            <a:off x="126089" y="5257805"/>
            <a:ext cx="2946400" cy="832213"/>
            <a:chOff x="246967" y="2209800"/>
            <a:chExt cx="2209800" cy="832212"/>
          </a:xfrm>
        </p:grpSpPr>
        <p:sp>
          <p:nvSpPr>
            <p:cNvPr id="11" name="TextBox 10"/>
            <p:cNvSpPr txBox="1"/>
            <p:nvPr/>
          </p:nvSpPr>
          <p:spPr>
            <a:xfrm>
              <a:off x="246967" y="2209800"/>
              <a:ext cx="2209800" cy="687431"/>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2" name="TextBox 11"/>
            <p:cNvSpPr txBox="1"/>
            <p:nvPr/>
          </p:nvSpPr>
          <p:spPr>
            <a:xfrm>
              <a:off x="410039" y="27650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hasCustomPrompt="1"/>
          </p:nvPr>
        </p:nvSpPr>
        <p:spPr>
          <a:xfrm>
            <a:off x="3352800" y="3810000"/>
            <a:ext cx="8026400" cy="1524000"/>
          </a:xfrm>
        </p:spPr>
        <p:txBody>
          <a:bodyPr>
            <a:noAutofit/>
          </a:bodyPr>
          <a:lstStyle>
            <a:lvl1pPr algn="l">
              <a:lnSpc>
                <a:spcPts val="5333"/>
              </a:lnSpc>
              <a:defRPr sz="5867" baseline="0">
                <a:solidFill>
                  <a:schemeClr val="bg1"/>
                </a:solidFill>
              </a:defRPr>
            </a:lvl1pPr>
          </a:lstStyle>
          <a:p>
            <a:r>
              <a:rPr lang="en-US" dirty="0"/>
              <a:t>Click to edit Mater title style</a:t>
            </a:r>
          </a:p>
        </p:txBody>
      </p:sp>
    </p:spTree>
    <p:extLst>
      <p:ext uri="{BB962C8B-B14F-4D97-AF65-F5344CB8AC3E}">
        <p14:creationId xmlns:p14="http://schemas.microsoft.com/office/powerpoint/2010/main" val="23776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3843867" y="6775451"/>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p:cNvSpPr/>
          <p:nvPr/>
        </p:nvSpPr>
        <p:spPr>
          <a:xfrm>
            <a:off x="-16933" y="6775451"/>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04667" y="6775451"/>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9" name="Group 11"/>
          <p:cNvGrpSpPr>
            <a:grpSpLocks/>
          </p:cNvGrpSpPr>
          <p:nvPr/>
        </p:nvGrpSpPr>
        <p:grpSpPr bwMode="auto">
          <a:xfrm>
            <a:off x="9144000" y="762002"/>
            <a:ext cx="2946400" cy="732612"/>
            <a:chOff x="76200" y="2209800"/>
            <a:chExt cx="2209800" cy="732612"/>
          </a:xfrm>
        </p:grpSpPr>
        <p:sp>
          <p:nvSpPr>
            <p:cNvPr id="10" name="TextBox 9"/>
            <p:cNvSpPr txBox="1"/>
            <p:nvPr/>
          </p:nvSpPr>
          <p:spPr>
            <a:xfrm>
              <a:off x="76200" y="2209800"/>
              <a:ext cx="2209800" cy="687432"/>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1" name="TextBox 10"/>
            <p:cNvSpPr txBox="1"/>
            <p:nvPr/>
          </p:nvSpPr>
          <p:spPr>
            <a:xfrm>
              <a:off x="228600" y="26654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5600"/>
              </a:lnSpc>
              <a:spcBef>
                <a:spcPts val="0"/>
              </a:spcBef>
              <a:buNone/>
              <a:defRPr sz="5333" b="1" spc="-20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42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sp>
        <p:nvSpPr>
          <p:cNvPr id="2" name="Title 1"/>
          <p:cNvSpPr>
            <a:spLocks noGrp="1"/>
          </p:cNvSpPr>
          <p:nvPr>
            <p:ph type="title" hasCustomPrompt="1"/>
          </p:nvPr>
        </p:nvSpPr>
        <p:spPr>
          <a:xfrm>
            <a:off x="607370" y="90488"/>
            <a:ext cx="10931352" cy="1143000"/>
          </a:xfrm>
        </p:spPr>
        <p:txBody>
          <a:bodyPr/>
          <a:lstStyle>
            <a:lvl1pPr algn="l">
              <a:defRPr sz="2667"/>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4"/>
          <p:cNvSpPr>
            <a:spLocks noGrp="1"/>
          </p:cNvSpPr>
          <p:nvPr>
            <p:ph type="ftr" sz="quarter" idx="11"/>
          </p:nvPr>
        </p:nvSpPr>
        <p:spPr>
          <a:xfrm>
            <a:off x="554990" y="6535559"/>
            <a:ext cx="7936719" cy="365125"/>
          </a:xfrm>
        </p:spPr>
        <p:txBody>
          <a:bodyPr/>
          <a:lstStyle>
            <a:lvl1pPr>
              <a:defRPr sz="1467">
                <a:solidFill>
                  <a:srgbClr val="000000"/>
                </a:solidFill>
              </a:defRPr>
            </a:lvl1pPr>
          </a:lstStyle>
          <a:p>
            <a:r>
              <a:rPr lang="en-US"/>
              <a:t>SSWT ZG526 - Distributed Computing  Dt: 16th April 2023</a:t>
            </a:r>
          </a:p>
        </p:txBody>
      </p:sp>
      <p:sp>
        <p:nvSpPr>
          <p:cNvPr id="16" name="Slide Number Placeholder 5"/>
          <p:cNvSpPr>
            <a:spLocks noGrp="1"/>
          </p:cNvSpPr>
          <p:nvPr>
            <p:ph type="sldNum" sz="quarter" idx="12"/>
          </p:nvPr>
        </p:nvSpPr>
        <p:spPr>
          <a:xfrm>
            <a:off x="5677978" y="6521331"/>
            <a:ext cx="718845" cy="365125"/>
          </a:xfrm>
        </p:spPr>
        <p:txBody>
          <a:bodyPr/>
          <a:lstStyle>
            <a:lvl1pPr>
              <a:defRPr sz="1467" b="1">
                <a:solidFill>
                  <a:schemeClr val="tx1"/>
                </a:solidFill>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7144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656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7"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4628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9"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06246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4" name="Picture 7" descr="Picture 7.png"/>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4" y="1"/>
            <a:ext cx="2925233"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8"/>
          <p:cNvGrpSpPr>
            <a:grpSpLocks/>
          </p:cNvGrpSpPr>
          <p:nvPr/>
        </p:nvGrpSpPr>
        <p:grpSpPr bwMode="auto">
          <a:xfrm>
            <a:off x="2844800" y="6553201"/>
            <a:ext cx="9347200" cy="46039"/>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2"/>
          <p:cNvGrpSpPr>
            <a:grpSpLocks/>
          </p:cNvGrpSpPr>
          <p:nvPr/>
        </p:nvGrpSpPr>
        <p:grpSpPr bwMode="auto">
          <a:xfrm>
            <a:off x="0" y="1295401"/>
            <a:ext cx="9347200" cy="46039"/>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2" name="Title 1"/>
          <p:cNvSpPr>
            <a:spLocks noGrp="1"/>
          </p:cNvSpPr>
          <p:nvPr>
            <p:ph type="title"/>
          </p:nvPr>
        </p:nvSpPr>
        <p:spPr/>
        <p:txBody>
          <a:bodyPr/>
          <a:lstStyle/>
          <a:p>
            <a:r>
              <a:rPr lang="en-US"/>
              <a:t>Click to edit Master title style</a:t>
            </a:r>
          </a:p>
        </p:txBody>
      </p:sp>
      <p:sp>
        <p:nvSpPr>
          <p:cNvPr id="13"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14"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15"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6914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3"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4"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56811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1" y="6324603"/>
            <a:ext cx="11324167"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3944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6"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7"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7511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5" name="Footer Placeholder 4"/>
          <p:cNvSpPr>
            <a:spLocks noGrp="1"/>
          </p:cNvSpPr>
          <p:nvPr>
            <p:ph type="ftr" sz="quarter" idx="3"/>
          </p:nvPr>
        </p:nvSpPr>
        <p:spPr>
          <a:xfrm>
            <a:off x="607969" y="6327896"/>
            <a:ext cx="3860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en-US"/>
              <a:t>SSWT ZG526 - Distributed Computing  Dt: 16th April 2023</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5996419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dt="0"/>
  <p:txStyles>
    <p:titleStyle>
      <a:lvl1pPr algn="l" rtl="0" eaLnBrk="1" fontAlgn="base" hangingPunct="1">
        <a:spcBef>
          <a:spcPct val="0"/>
        </a:spcBef>
        <a:spcAft>
          <a:spcPct val="0"/>
        </a:spcAft>
        <a:defRPr sz="2667"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65620B-657E-C57F-43C8-8CF460D922CB}"/>
              </a:ext>
            </a:extLst>
          </p:cNvPr>
          <p:cNvSpPr>
            <a:spLocks noGrp="1"/>
          </p:cNvSpPr>
          <p:nvPr>
            <p:ph sz="quarter" idx="13"/>
          </p:nvPr>
        </p:nvSpPr>
        <p:spPr>
          <a:xfrm>
            <a:off x="3352800" y="5094303"/>
            <a:ext cx="8026400" cy="849297"/>
          </a:xfrm>
        </p:spPr>
        <p:txBody>
          <a:bodyPr/>
          <a:lstStyle/>
          <a:p>
            <a:r>
              <a:rPr lang="nn-NO" sz="2000" dirty="0"/>
              <a:t>Dr. Srinivasa Kosiganti</a:t>
            </a:r>
          </a:p>
          <a:p>
            <a:r>
              <a:rPr lang="nn-NO" sz="2000" dirty="0"/>
              <a:t>srinikosi@wilp.bits-pilani.ac.in</a:t>
            </a:r>
          </a:p>
        </p:txBody>
      </p:sp>
      <p:sp>
        <p:nvSpPr>
          <p:cNvPr id="4" name="Title 3">
            <a:extLst>
              <a:ext uri="{FF2B5EF4-FFF2-40B4-BE49-F238E27FC236}">
                <a16:creationId xmlns:a16="http://schemas.microsoft.com/office/drawing/2014/main" id="{089A454F-DAC1-00EF-8041-1B6338551451}"/>
              </a:ext>
            </a:extLst>
          </p:cNvPr>
          <p:cNvSpPr>
            <a:spLocks noGrp="1"/>
          </p:cNvSpPr>
          <p:nvPr>
            <p:ph type="title"/>
          </p:nvPr>
        </p:nvSpPr>
        <p:spPr>
          <a:xfrm>
            <a:off x="3352800" y="3570303"/>
            <a:ext cx="8026400" cy="1524000"/>
          </a:xfrm>
        </p:spPr>
        <p:txBody>
          <a:bodyPr/>
          <a:lstStyle/>
          <a:p>
            <a:pPr algn="r"/>
            <a:r>
              <a:rPr lang="en-US" sz="4400" dirty="0"/>
              <a:t>SSWT ZG526</a:t>
            </a:r>
            <a:br>
              <a:rPr lang="en-US" sz="4400" dirty="0"/>
            </a:br>
            <a:r>
              <a:rPr lang="en-US" sz="4400" dirty="0"/>
              <a:t>Distributed Computing</a:t>
            </a:r>
          </a:p>
        </p:txBody>
      </p:sp>
      <p:sp>
        <p:nvSpPr>
          <p:cNvPr id="3" name="TextBox 2">
            <a:extLst>
              <a:ext uri="{FF2B5EF4-FFF2-40B4-BE49-F238E27FC236}">
                <a16:creationId xmlns:a16="http://schemas.microsoft.com/office/drawing/2014/main" id="{3C0DC7A8-DEB4-D1CE-9D4F-C01C7E7AF0DB}"/>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480328F9-AF51-2723-CCE1-AB487084941F}"/>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31952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a:xfrm>
            <a:off x="609601" y="-50830"/>
            <a:ext cx="10931352" cy="397003"/>
          </a:xfrm>
        </p:spPr>
        <p:txBody>
          <a:bodyPr/>
          <a:lstStyle/>
          <a:p>
            <a:pPr algn="ctr"/>
            <a:r>
              <a:rPr lang="en-US" sz="1400" b="1" dirty="0">
                <a:highlight>
                  <a:srgbClr val="00FFFF"/>
                </a:highlight>
                <a:latin typeface="+mn-lt"/>
              </a:rPr>
              <a:t>DISTRIBUTED COMPUTING PREVALANCE AND RELEVANCE</a:t>
            </a:r>
          </a:p>
        </p:txBody>
      </p:sp>
      <p:graphicFrame>
        <p:nvGraphicFramePr>
          <p:cNvPr id="9" name="Table 8">
            <a:extLst>
              <a:ext uri="{FF2B5EF4-FFF2-40B4-BE49-F238E27FC236}">
                <a16:creationId xmlns:a16="http://schemas.microsoft.com/office/drawing/2014/main" id="{A96F29D1-FE01-D718-66F4-9A4E17D73968}"/>
              </a:ext>
            </a:extLst>
          </p:cNvPr>
          <p:cNvGraphicFramePr>
            <a:graphicFrameLocks noGrp="1"/>
          </p:cNvGraphicFramePr>
          <p:nvPr>
            <p:extLst>
              <p:ext uri="{D42A27DB-BD31-4B8C-83A1-F6EECF244321}">
                <p14:modId xmlns:p14="http://schemas.microsoft.com/office/powerpoint/2010/main" val="1273588267"/>
              </p:ext>
            </p:extLst>
          </p:nvPr>
        </p:nvGraphicFramePr>
        <p:xfrm>
          <a:off x="192505" y="254736"/>
          <a:ext cx="11869262" cy="6388970"/>
        </p:xfrm>
        <a:graphic>
          <a:graphicData uri="http://schemas.openxmlformats.org/drawingml/2006/table">
            <a:tbl>
              <a:tblPr firstRow="1" firstCol="1" bandRow="1"/>
              <a:tblGrid>
                <a:gridCol w="1397625">
                  <a:extLst>
                    <a:ext uri="{9D8B030D-6E8A-4147-A177-3AD203B41FA5}">
                      <a16:colId xmlns:a16="http://schemas.microsoft.com/office/drawing/2014/main" val="3139792612"/>
                    </a:ext>
                  </a:extLst>
                </a:gridCol>
                <a:gridCol w="1397625">
                  <a:extLst>
                    <a:ext uri="{9D8B030D-6E8A-4147-A177-3AD203B41FA5}">
                      <a16:colId xmlns:a16="http://schemas.microsoft.com/office/drawing/2014/main" val="2709106514"/>
                    </a:ext>
                  </a:extLst>
                </a:gridCol>
                <a:gridCol w="1592558">
                  <a:extLst>
                    <a:ext uri="{9D8B030D-6E8A-4147-A177-3AD203B41FA5}">
                      <a16:colId xmlns:a16="http://schemas.microsoft.com/office/drawing/2014/main" val="540501952"/>
                    </a:ext>
                  </a:extLst>
                </a:gridCol>
                <a:gridCol w="1280160">
                  <a:extLst>
                    <a:ext uri="{9D8B030D-6E8A-4147-A177-3AD203B41FA5}">
                      <a16:colId xmlns:a16="http://schemas.microsoft.com/office/drawing/2014/main" val="2100184038"/>
                    </a:ext>
                  </a:extLst>
                </a:gridCol>
                <a:gridCol w="1885670">
                  <a:extLst>
                    <a:ext uri="{9D8B030D-6E8A-4147-A177-3AD203B41FA5}">
                      <a16:colId xmlns:a16="http://schemas.microsoft.com/office/drawing/2014/main" val="1249247441"/>
                    </a:ext>
                  </a:extLst>
                </a:gridCol>
                <a:gridCol w="4315624">
                  <a:extLst>
                    <a:ext uri="{9D8B030D-6E8A-4147-A177-3AD203B41FA5}">
                      <a16:colId xmlns:a16="http://schemas.microsoft.com/office/drawing/2014/main" val="1934564695"/>
                    </a:ext>
                  </a:extLst>
                </a:gridCol>
              </a:tblGrid>
              <a:tr h="273267">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CONCEPT</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NECESSITY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REASONS FOR ADOPTION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REPERCUSSIONS IF ABSENT</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EXAMPLE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295515161"/>
                  </a:ext>
                </a:extLst>
              </a:tr>
              <a:tr h="1419700">
                <a:tc>
                  <a:txBody>
                    <a:bodyPr/>
                    <a:lstStyle/>
                    <a:p>
                      <a:pP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DISTRIBUTED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Systems where components on different networked computers interact via message passing.</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Facilitates scalable, resilient, and efficient processing of large-scale tasks.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need to handle large-scale, complex tasks that are beyond the capability of a single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systems would struggle with scalability and resilience, leading to potential system failures and inefficiencies.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Decision Review System (DRS) in Cricket</a:t>
                      </a:r>
                      <a:endParaRPr lang="en-IN" sz="95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In a DRS review, high-speed cameras and ultrasonic sound sensors are used to determine whether the ball would have hit the stumps in a Leg Before Wicket (LBW) decision, or if the batsman edged the ball in a caught-behind decision. This data is processed and relayed to the third umpire, who reviews it in conjunction with the on-field umpire's decision.  </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DRS uses various technologies like Hawk-Eye for ball tracking, UltraEdge for sound detection, and Hot Spot for thermal imaging. Distributing these systems across multiple servers allows each technology to process its data efficiently and accurately. For instance, the Hawk-Eye system requires significant computational power to track and predict the ball's trajectory, which is best handled by a dedicated server.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1790777"/>
                  </a:ext>
                </a:extLst>
              </a:tr>
              <a:tr h="651739">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ON NETWORKED COMPUTERS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hosted on different computers connected via a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task distribution across multiple nodes, improving performance and fault tolerance.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To leverage computational power and storage across various locations, enhancing resource utilization.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Single-point failures could cause entire system collapse, and performance bottlenecks would be common.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Spotify's Music Streaming Service: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When a user plays a song on Spotify, the request is handled by a server that might be geographically closest to them for faster streaming. At the same time, other servers are working on tasks like updating playlists, analysing listening habits for recommendations, and handling user account information.</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0346246"/>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COMMUNICATION BY PASSING MESSAGES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Inter-component interaction through messages over the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Essential for coordination among distributed components, ensuring system coherence and task fulfillment.</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necessity for different system components to work in unison despite being geographically dispersed.</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Lack of coordination would lead to disjointed operations and failure in achieving unified objectives.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Financial Trading Platforms:</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Different services communicate to execute trades efficiently.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237915"/>
                  </a:ext>
                </a:extLst>
              </a:tr>
              <a:tr h="1304317">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INDEPENDENT ENTITIES COOPERATING</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Each component operates independently but collaborates for a common goal.</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Allows for specialization of components and resilience; if one fails, others continue.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problems often require diverse, specialized inputs from various sources, which single entities cannot provide.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tasks requiring diverse inputs would be unmanageable, leading to limited functionality.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Indian Railway Reservation System (IRCTC):  </a:t>
                      </a:r>
                      <a:endParaRPr lang="en-IN" sz="950" b="1"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Core data, such as train schedules, routes, and fare information, is likely to be managed in a centralized manner. This ensures consistency and reliability of critical information across the entire network.</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For handling reservations and ticketing, the system employs a distributed approach. This means that the computing power and data storage necessary to process millions of bookings, cancellations, and inquiries are spread across multiple servers in different locations. This distribution helps in managing the load efficiently, ensuring system availability, and reducing the risk of a single point of failure that could disrupt the entire service.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0741763"/>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PROBLEM SOLVING BEYOND INDIVIDUAL CAPABILITY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Collective problem-solving that surpasses the capacity of individual entities.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tackling of problems that are too large or complex for a single machine.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sheer scale and complexity of certain problems necessitate pooling resources and computational power.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Many scientific, financial, and technological advancements would be impossible due to computational limitations.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Aadhaar employs a distributed computing system to manage and authenticate the vast amount of biometric and demographic data collected from over a billion residents. This data includes fingerprints, iris scans, and facial photographs..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987692"/>
                  </a:ext>
                </a:extLst>
              </a:tr>
            </a:tbl>
          </a:graphicData>
        </a:graphic>
      </p:graphicFrame>
    </p:spTree>
    <p:extLst>
      <p:ext uri="{BB962C8B-B14F-4D97-AF65-F5344CB8AC3E}">
        <p14:creationId xmlns:p14="http://schemas.microsoft.com/office/powerpoint/2010/main" val="331318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5CFEF50-E0E9-851D-5CB1-04CFA1B8CCE1}"/>
              </a:ext>
            </a:extLst>
          </p:cNvPr>
          <p:cNvGraphicFramePr>
            <a:graphicFrameLocks noGrp="1"/>
          </p:cNvGraphicFramePr>
          <p:nvPr>
            <p:extLst>
              <p:ext uri="{D42A27DB-BD31-4B8C-83A1-F6EECF244321}">
                <p14:modId xmlns:p14="http://schemas.microsoft.com/office/powerpoint/2010/main" val="2950978421"/>
              </p:ext>
            </p:extLst>
          </p:nvPr>
        </p:nvGraphicFramePr>
        <p:xfrm>
          <a:off x="99753" y="312924"/>
          <a:ext cx="11995264" cy="6438402"/>
        </p:xfrm>
        <a:graphic>
          <a:graphicData uri="http://schemas.openxmlformats.org/drawingml/2006/table">
            <a:tbl>
              <a:tblPr firstRow="1" firstCol="1" bandRow="1"/>
              <a:tblGrid>
                <a:gridCol w="1039091">
                  <a:extLst>
                    <a:ext uri="{9D8B030D-6E8A-4147-A177-3AD203B41FA5}">
                      <a16:colId xmlns:a16="http://schemas.microsoft.com/office/drawing/2014/main" val="1611628824"/>
                    </a:ext>
                  </a:extLst>
                </a:gridCol>
                <a:gridCol w="3056853">
                  <a:extLst>
                    <a:ext uri="{9D8B030D-6E8A-4147-A177-3AD203B41FA5}">
                      <a16:colId xmlns:a16="http://schemas.microsoft.com/office/drawing/2014/main" val="4155350825"/>
                    </a:ext>
                  </a:extLst>
                </a:gridCol>
                <a:gridCol w="2566234">
                  <a:extLst>
                    <a:ext uri="{9D8B030D-6E8A-4147-A177-3AD203B41FA5}">
                      <a16:colId xmlns:a16="http://schemas.microsoft.com/office/drawing/2014/main" val="1359246299"/>
                    </a:ext>
                  </a:extLst>
                </a:gridCol>
                <a:gridCol w="1960924">
                  <a:extLst>
                    <a:ext uri="{9D8B030D-6E8A-4147-A177-3AD203B41FA5}">
                      <a16:colId xmlns:a16="http://schemas.microsoft.com/office/drawing/2014/main" val="1713597615"/>
                    </a:ext>
                  </a:extLst>
                </a:gridCol>
                <a:gridCol w="3372162">
                  <a:extLst>
                    <a:ext uri="{9D8B030D-6E8A-4147-A177-3AD203B41FA5}">
                      <a16:colId xmlns:a16="http://schemas.microsoft.com/office/drawing/2014/main" val="3264808029"/>
                    </a:ext>
                  </a:extLst>
                </a:gridCol>
              </a:tblGrid>
              <a:tr h="310874">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MULTIPROCESSOR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MULTICOMPUTER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MOTIVATION FOR DISTRIBUTED SYSTEMS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EXAMPLES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1964222863"/>
                  </a:ext>
                </a:extLst>
              </a:tr>
              <a:tr h="1029021">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Definition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CPUs within a single computer, sharing common memory. </a:t>
                      </a:r>
                    </a:p>
                    <a:p>
                      <a:pPr algn="l"/>
                      <a:r>
                        <a:rPr lang="en-US" sz="1000" b="1" i="0" u="sng" dirty="0">
                          <a:solidFill>
                            <a:srgbClr val="374151"/>
                          </a:solidFill>
                          <a:effectLst/>
                          <a:latin typeface="Söhne"/>
                        </a:rPr>
                        <a:t>Dell PowerEdge R940:</a:t>
                      </a:r>
                      <a:endParaRPr lang="en-US" sz="1000" b="0" i="0" u="sng" dirty="0">
                        <a:solidFill>
                          <a:srgbClr val="374151"/>
                        </a:solidFill>
                        <a:effectLst/>
                        <a:latin typeface="Söhne"/>
                      </a:endParaRPr>
                    </a:p>
                    <a:p>
                      <a:pPr algn="l">
                        <a:buFont typeface="Arial" panose="020B0604020202020204" pitchFamily="34" charset="0"/>
                        <a:buChar char="•"/>
                      </a:pPr>
                      <a:r>
                        <a:rPr lang="en-US" sz="1000" b="1" i="0" u="sng" dirty="0">
                          <a:solidFill>
                            <a:srgbClr val="374151"/>
                          </a:solidFill>
                          <a:effectLst/>
                          <a:latin typeface="Söhne"/>
                        </a:rPr>
                        <a:t>Description</a:t>
                      </a:r>
                      <a:r>
                        <a:rPr lang="en-US" sz="1000" b="0" i="0" dirty="0">
                          <a:solidFill>
                            <a:srgbClr val="374151"/>
                          </a:solidFill>
                          <a:effectLst/>
                          <a:latin typeface="Söhne"/>
                        </a:rPr>
                        <a:t>: The Dell PowerEdge R940 is designed to power mission-critical applications and support massive data processing and performance demands (4 Intel Xeon Scalable Processors).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computers, each with its own CPU and memory, connected by a network. </a:t>
                      </a:r>
                      <a:r>
                        <a:rPr lang="en-US" sz="1000" b="1" i="0" u="sng" dirty="0">
                          <a:solidFill>
                            <a:srgbClr val="374151"/>
                          </a:solidFill>
                          <a:effectLst/>
                          <a:latin typeface="Söhne"/>
                        </a:rPr>
                        <a:t>Google's search engine </a:t>
                      </a:r>
                      <a:r>
                        <a:rPr lang="en-US" sz="1000" b="0" i="0" dirty="0">
                          <a:solidFill>
                            <a:srgbClr val="374151"/>
                          </a:solidFill>
                          <a:effectLst/>
                          <a:latin typeface="Söhne"/>
                        </a:rPr>
                        <a:t>operates on a massive scale, processing billions of queries every day. To handle this, Google uses a distributed network of computers (servers) spread across multiple data centers around the world.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enhance processing power, reliability, and scalability.</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computer system used in a cricket stadium for instant replay and analysis, handling multiple video feeds simultaneously.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Different computers used in a lawn tennis tournament, one for scoring, one for statistical analysis, and others for live streaming.</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5356837"/>
                  </a:ext>
                </a:extLst>
              </a:tr>
              <a:tr h="133997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Memory Architecture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Shared memory architecture; </a:t>
                      </a:r>
                      <a:r>
                        <a:rPr lang="en-US" sz="1000" b="0" i="0" dirty="0">
                          <a:solidFill>
                            <a:srgbClr val="374151"/>
                          </a:solidFill>
                          <a:effectLst/>
                          <a:latin typeface="Söhne"/>
                        </a:rPr>
                        <a:t>he main advantage of shared memory, particularly in a multi-processor system, is the ease of data sharing and communication. Processors can quickly access and modify data in the shared memory, allowing for faster processing and less complex programming models compared to systems where data must be sent between processors over a network (message-passing systems).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Distributed memory architecture.</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utilize the specific advantages of shared and distributed memory models.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central server at a cricket broadcast center, processing and storing large amounts of game footage.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 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Computers at various umpire chairs in a tennis Grand Slam, each independently tracking scores and player statistics.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619683"/>
                  </a:ext>
                </a:extLst>
              </a:tr>
              <a:tr h="159182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Data Processing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buFont typeface="Arial" panose="020B0604020202020204" pitchFamily="34" charset="0"/>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through shared memory. </a:t>
                      </a:r>
                      <a:r>
                        <a:rPr lang="en-US" sz="1000" b="0" i="0" dirty="0">
                          <a:solidFill>
                            <a:srgbClr val="374151"/>
                          </a:solidFill>
                          <a:effectLst/>
                          <a:latin typeface="Söhne"/>
                        </a:rPr>
                        <a:t>In this computer, let's say it has a quad-core processor. When running a video editing software, this task can be broken down into smaller sub-tasks (like rendering effects, encoding, decoding, etc.).</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377" rtl="0" eaLnBrk="1" fontAlgn="auto" latinLnBrk="0" hangingPunct="1">
                        <a:lnSpc>
                          <a:spcPct val="107000"/>
                        </a:lnSpc>
                        <a:spcBef>
                          <a:spcPts val="0"/>
                        </a:spcBef>
                        <a:spcAft>
                          <a:spcPts val="800"/>
                        </a:spcAft>
                        <a:buClrTx/>
                        <a:buSzTx/>
                        <a:buFontTx/>
                        <a:buNone/>
                        <a:tabLst/>
                        <a:defRP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via network and message passing. </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kern="1200" dirty="0">
                          <a:solidFill>
                            <a:srgbClr val="374151"/>
                          </a:solidFill>
                          <a:effectLst/>
                          <a:latin typeface="Söhne"/>
                          <a:ea typeface="+mn-ea"/>
                          <a:cs typeface="+mn-cs"/>
                        </a:rPr>
                        <a:t>Each core of the processor might work on a different sub-task simultaneously to speed up the overall process.</a:t>
                      </a:r>
                      <a:endParaRPr lang="en-IN" sz="1000" b="0" i="0" kern="1200" dirty="0">
                        <a:solidFill>
                          <a:srgbClr val="374151"/>
                        </a:solidFill>
                        <a:effectLst/>
                        <a:latin typeface="Söhne"/>
                        <a:ea typeface="+mn-ea"/>
                        <a:cs typeface="+mn-cs"/>
                      </a:endParaRPr>
                    </a:p>
                    <a:p>
                      <a:pPr algn="l">
                        <a:buFont typeface="Arial" panose="020B0604020202020204" pitchFamily="34" charset="0"/>
                        <a:buChar char="•"/>
                      </a:pPr>
                      <a:r>
                        <a:rPr lang="en-US" sz="1000" b="0" i="0" dirty="0">
                          <a:solidFill>
                            <a:srgbClr val="374151"/>
                          </a:solidFill>
                          <a:effectLst/>
                          <a:latin typeface="Söhne"/>
                        </a:rPr>
                        <a:t>These cores communicate and coordinate their efforts by reading from and writing to the same shared memory space (the computer's RAM).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optimize data processing based on task requirements.</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dirty="0">
                          <a:solidFill>
                            <a:srgbClr val="374151"/>
                          </a:solidFill>
                          <a:effectLst/>
                          <a:latin typeface="Söhne"/>
                        </a:rPr>
                        <a:t>For instance, one core might process a video frame and store the result in shared memory, and another core might retrieve this processed frame from the shared memory to apply further effects or for encoding.</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high-performance analysis tool used by cricket coaches, simultaneously processing player performance data and match strategies.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network of computers used in tennis for Hawk-Eye ball tracking, player tracking, and digital scoreboards.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5944264"/>
                  </a:ext>
                </a:extLst>
              </a:tr>
              <a:tr h="1042247">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Limited by the number of processors connectable to shared memory. </a:t>
                      </a:r>
                      <a:r>
                        <a:rPr lang="en-US" sz="1000" b="1" i="0" u="sng" dirty="0">
                          <a:effectLst/>
                          <a:latin typeface="Söhne"/>
                        </a:rPr>
                        <a:t>Multi-Processor Limitation</a:t>
                      </a:r>
                      <a:r>
                        <a:rPr lang="en-US" sz="1000" b="0" i="0" u="none" dirty="0">
                          <a:solidFill>
                            <a:srgbClr val="374151"/>
                          </a:solidFill>
                          <a:effectLst/>
                          <a:latin typeface="Söhne"/>
                        </a:rPr>
                        <a:t>: Imagine </a:t>
                      </a:r>
                      <a:r>
                        <a:rPr lang="en-US" sz="1000" b="0" i="0" dirty="0">
                          <a:solidFill>
                            <a:srgbClr val="374151"/>
                          </a:solidFill>
                          <a:effectLst/>
                          <a:latin typeface="Söhne"/>
                        </a:rPr>
                        <a:t>a web hosting server with multiple processors. As the number of websites hosted increases, the server might struggle to keep up due to shared memory and I/O bandwidth limitations, even if more processors are added.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Easily scalable by adding more computers.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achieve the required scalability for different applications.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server used for compiling and analysing decades of cricket match data for historical analysis.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Expanding the IT infrastructure for a tennis tournament to include more courts and additional services like mobile apps for live updates.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3393817"/>
                  </a:ext>
                </a:extLst>
              </a:tr>
              <a:tr h="873681">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Use Case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requiring fast shared data access.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that can be divided into independent units.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select the right system architecture based on the specific use case and application demands.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Real-time strategy analysis tools used by cricket teams, requiring quick access to shared databases.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distributed system of score tracking, live broadcasting, and online updates in international tennis tournaments.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1962425"/>
                  </a:ext>
                </a:extLst>
              </a:tr>
            </a:tbl>
          </a:graphicData>
        </a:graphic>
      </p:graphicFrame>
      <p:sp>
        <p:nvSpPr>
          <p:cNvPr id="8" name="Title 1">
            <a:extLst>
              <a:ext uri="{FF2B5EF4-FFF2-40B4-BE49-F238E27FC236}">
                <a16:creationId xmlns:a16="http://schemas.microsoft.com/office/drawing/2014/main" id="{7214CEAF-7C91-38CC-A19A-05E3E38D5D0D}"/>
              </a:ext>
            </a:extLst>
          </p:cNvPr>
          <p:cNvSpPr>
            <a:spLocks noGrp="1"/>
          </p:cNvSpPr>
          <p:nvPr>
            <p:ph type="title"/>
          </p:nvPr>
        </p:nvSpPr>
        <p:spPr>
          <a:xfrm>
            <a:off x="609601" y="-84082"/>
            <a:ext cx="10931352" cy="397003"/>
          </a:xfrm>
        </p:spPr>
        <p:txBody>
          <a:bodyPr/>
          <a:lstStyle/>
          <a:p>
            <a:pPr algn="ctr"/>
            <a:r>
              <a:rPr lang="en-US" sz="1400" b="1" dirty="0">
                <a:highlight>
                  <a:srgbClr val="00FFFF"/>
                </a:highlight>
                <a:latin typeface="+mn-lt"/>
              </a:rPr>
              <a:t>MOTIVATION, MULTIPROCESSOR vs MULTICOMPUTER SYSTEMS</a:t>
            </a:r>
          </a:p>
        </p:txBody>
      </p:sp>
    </p:spTree>
    <p:extLst>
      <p:ext uri="{BB962C8B-B14F-4D97-AF65-F5344CB8AC3E}">
        <p14:creationId xmlns:p14="http://schemas.microsoft.com/office/powerpoint/2010/main" val="135894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1756-AA47-C9A5-BAC5-3C9B1805AF00}"/>
              </a:ext>
            </a:extLst>
          </p:cNvPr>
          <p:cNvSpPr>
            <a:spLocks noGrp="1"/>
          </p:cNvSpPr>
          <p:nvPr>
            <p:ph type="title"/>
          </p:nvPr>
        </p:nvSpPr>
        <p:spPr/>
        <p:txBody>
          <a:bodyPr/>
          <a:lstStyle/>
          <a:p>
            <a:r>
              <a:rPr lang="en-US" dirty="0"/>
              <a:t>Examples of Distributed Systems</a:t>
            </a:r>
          </a:p>
        </p:txBody>
      </p:sp>
      <p:sp>
        <p:nvSpPr>
          <p:cNvPr id="3" name="Content Placeholder 2">
            <a:extLst>
              <a:ext uri="{FF2B5EF4-FFF2-40B4-BE49-F238E27FC236}">
                <a16:creationId xmlns:a16="http://schemas.microsoft.com/office/drawing/2014/main" id="{F79AF788-F5F6-68EE-BB0E-784703BE1AB6}"/>
              </a:ext>
            </a:extLst>
          </p:cNvPr>
          <p:cNvSpPr>
            <a:spLocks noGrp="1"/>
          </p:cNvSpPr>
          <p:nvPr>
            <p:ph idx="1"/>
          </p:nvPr>
        </p:nvSpPr>
        <p:spPr/>
        <p:txBody>
          <a:bodyPr/>
          <a:lstStyle/>
          <a:p>
            <a:r>
              <a:rPr lang="en-US" dirty="0"/>
              <a:t>Cluster computing systems</a:t>
            </a:r>
          </a:p>
          <a:p>
            <a:r>
              <a:rPr lang="en-US" dirty="0"/>
              <a:t>Banking applications</a:t>
            </a:r>
          </a:p>
          <a:p>
            <a:r>
              <a:rPr lang="en-US" dirty="0"/>
              <a:t>Internet caching systems, e.g. Akamai</a:t>
            </a:r>
          </a:p>
          <a:p>
            <a:pPr marL="0" indent="0">
              <a:buNone/>
            </a:pPr>
            <a:r>
              <a:rPr lang="en-US" b="0" i="0" dirty="0">
                <a:solidFill>
                  <a:srgbClr val="374151"/>
                </a:solidFill>
                <a:effectLst/>
                <a:latin typeface="Söhne"/>
              </a:rPr>
              <a:t>(Akamai is a content delivery network (CDN) that provides a distributed caching system to help improve the performance and availability of web-based applications and services) </a:t>
            </a:r>
            <a:endParaRPr lang="en-US" dirty="0"/>
          </a:p>
          <a:p>
            <a:r>
              <a:rPr lang="en-US" dirty="0"/>
              <a:t>Distributed Databases</a:t>
            </a:r>
          </a:p>
          <a:p>
            <a:r>
              <a:rPr lang="en-US" dirty="0"/>
              <a:t>Peer-to-peer systems for content sharing</a:t>
            </a:r>
          </a:p>
          <a:p>
            <a:r>
              <a:rPr lang="en-US" dirty="0"/>
              <a:t>Media streaming systems</a:t>
            </a:r>
          </a:p>
          <a:p>
            <a:r>
              <a:rPr lang="en-US" dirty="0"/>
              <a:t>Real-time process control, e.g. aircraft control systems</a:t>
            </a:r>
          </a:p>
          <a:p>
            <a:r>
              <a:rPr lang="en-US" dirty="0"/>
              <a:t>IoT or sensor networks</a:t>
            </a:r>
          </a:p>
          <a:p>
            <a:endParaRPr lang="en-US" dirty="0"/>
          </a:p>
        </p:txBody>
      </p:sp>
      <p:sp>
        <p:nvSpPr>
          <p:cNvPr id="4" name="Footer Placeholder 3">
            <a:extLst>
              <a:ext uri="{FF2B5EF4-FFF2-40B4-BE49-F238E27FC236}">
                <a16:creationId xmlns:a16="http://schemas.microsoft.com/office/drawing/2014/main" id="{6DE6BCC6-D862-9870-6D6C-2759C9EAA2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8B1FE8-D0AE-5333-0CA0-BB604DE7870F}"/>
              </a:ext>
            </a:extLst>
          </p:cNvPr>
          <p:cNvSpPr>
            <a:spLocks noGrp="1"/>
          </p:cNvSpPr>
          <p:nvPr>
            <p:ph type="sldNum" sz="quarter" idx="12"/>
          </p:nvPr>
        </p:nvSpPr>
        <p:spPr/>
        <p:txBody>
          <a:bodyPr/>
          <a:lstStyle/>
          <a:p>
            <a:fld id="{F888D34C-E739-4539-906B-BD387CBA0667}" type="slidenum">
              <a:rPr lang="en-US" smtClean="0"/>
              <a:t>12</a:t>
            </a:fld>
            <a:endParaRPr lang="en-US"/>
          </a:p>
        </p:txBody>
      </p:sp>
    </p:spTree>
    <p:extLst>
      <p:ext uri="{BB962C8B-B14F-4D97-AF65-F5344CB8AC3E}">
        <p14:creationId xmlns:p14="http://schemas.microsoft.com/office/powerpoint/2010/main" val="142118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5496-F7DE-7AAD-DDEE-FCAC3738DC87}"/>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REMOTE PROCEDURE CALL AND ITS IMPORTANCE</a:t>
            </a:r>
          </a:p>
        </p:txBody>
      </p:sp>
      <p:sp>
        <p:nvSpPr>
          <p:cNvPr id="4" name="Footer Placeholder 3">
            <a:extLst>
              <a:ext uri="{FF2B5EF4-FFF2-40B4-BE49-F238E27FC236}">
                <a16:creationId xmlns:a16="http://schemas.microsoft.com/office/drawing/2014/main" id="{70BD3AC2-4AFE-40B0-B4E9-56F791CBAEF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77AAC5-4990-F917-11BF-4294B5854302}"/>
              </a:ext>
            </a:extLst>
          </p:cNvPr>
          <p:cNvSpPr>
            <a:spLocks noGrp="1"/>
          </p:cNvSpPr>
          <p:nvPr>
            <p:ph type="sldNum" sz="quarter" idx="12"/>
          </p:nvPr>
        </p:nvSpPr>
        <p:spPr/>
        <p:txBody>
          <a:bodyPr/>
          <a:lstStyle/>
          <a:p>
            <a:fld id="{F888D34C-E739-4539-906B-BD387CBA0667}" type="slidenum">
              <a:rPr lang="en-US" smtClean="0"/>
              <a:t>13</a:t>
            </a:fld>
            <a:endParaRPr lang="en-US"/>
          </a:p>
        </p:txBody>
      </p:sp>
      <p:graphicFrame>
        <p:nvGraphicFramePr>
          <p:cNvPr id="7" name="Table 6">
            <a:extLst>
              <a:ext uri="{FF2B5EF4-FFF2-40B4-BE49-F238E27FC236}">
                <a16:creationId xmlns:a16="http://schemas.microsoft.com/office/drawing/2014/main" id="{9A7A809F-ED07-F847-FA0D-C9E2A53C952D}"/>
              </a:ext>
            </a:extLst>
          </p:cNvPr>
          <p:cNvGraphicFramePr>
            <a:graphicFrameLocks noGrp="1"/>
          </p:cNvGraphicFramePr>
          <p:nvPr>
            <p:extLst>
              <p:ext uri="{D42A27DB-BD31-4B8C-83A1-F6EECF244321}">
                <p14:modId xmlns:p14="http://schemas.microsoft.com/office/powerpoint/2010/main" val="902243319"/>
              </p:ext>
            </p:extLst>
          </p:nvPr>
        </p:nvGraphicFramePr>
        <p:xfrm>
          <a:off x="607370" y="1437711"/>
          <a:ext cx="10931352" cy="5023743"/>
        </p:xfrm>
        <a:graphic>
          <a:graphicData uri="http://schemas.openxmlformats.org/drawingml/2006/table">
            <a:tbl>
              <a:tblPr firstRow="1" firstCol="1" bandRow="1"/>
              <a:tblGrid>
                <a:gridCol w="2732838">
                  <a:extLst>
                    <a:ext uri="{9D8B030D-6E8A-4147-A177-3AD203B41FA5}">
                      <a16:colId xmlns:a16="http://schemas.microsoft.com/office/drawing/2014/main" val="2726848539"/>
                    </a:ext>
                  </a:extLst>
                </a:gridCol>
                <a:gridCol w="2732838">
                  <a:extLst>
                    <a:ext uri="{9D8B030D-6E8A-4147-A177-3AD203B41FA5}">
                      <a16:colId xmlns:a16="http://schemas.microsoft.com/office/drawing/2014/main" val="467338253"/>
                    </a:ext>
                  </a:extLst>
                </a:gridCol>
                <a:gridCol w="2732838">
                  <a:extLst>
                    <a:ext uri="{9D8B030D-6E8A-4147-A177-3AD203B41FA5}">
                      <a16:colId xmlns:a16="http://schemas.microsoft.com/office/drawing/2014/main" val="91450419"/>
                    </a:ext>
                  </a:extLst>
                </a:gridCol>
                <a:gridCol w="2732838">
                  <a:extLst>
                    <a:ext uri="{9D8B030D-6E8A-4147-A177-3AD203B41FA5}">
                      <a16:colId xmlns:a16="http://schemas.microsoft.com/office/drawing/2014/main" val="2839599821"/>
                    </a:ext>
                  </a:extLst>
                </a:gridCol>
              </a:tblGrid>
              <a:tr h="569262">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IMPORTANCE OF RPC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MODERN DAY RELEVANCE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855570649"/>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SIMPLICITY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Eases development of distributed applications.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Remains essential for system design.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Microservices, Cloud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96109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INTEROPERABILITY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Enables communication across different systems/languages.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Crucial in diverse tech environments.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Web services (SOAP, JSON-RPC)</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629269"/>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Efficient in distributed system communication.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Important, complemented by advanced techniques.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High-performance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266254"/>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Aids in building scalable systems.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Key in cloud computing and big data.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Load balancing, Distributed caching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671978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EVOLUTION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Evolved from rigid and less secure to flexible and secure.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Modern variants integrate well with web tech.</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gRPC, Thrift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8744731"/>
                  </a:ext>
                </a:extLst>
              </a:tr>
            </a:tbl>
          </a:graphicData>
        </a:graphic>
      </p:graphicFrame>
      <p:sp>
        <p:nvSpPr>
          <p:cNvPr id="8" name="TextBox 7">
            <a:extLst>
              <a:ext uri="{FF2B5EF4-FFF2-40B4-BE49-F238E27FC236}">
                <a16:creationId xmlns:a16="http://schemas.microsoft.com/office/drawing/2014/main" id="{FE34043A-4A35-5D15-14DB-81CEB6B0F6AB}"/>
              </a:ext>
            </a:extLst>
          </p:cNvPr>
          <p:cNvSpPr txBox="1"/>
          <p:nvPr/>
        </p:nvSpPr>
        <p:spPr>
          <a:xfrm>
            <a:off x="607370" y="894080"/>
            <a:ext cx="10963138" cy="834203"/>
          </a:xfrm>
          <a:prstGeom prst="rect">
            <a:avLst/>
          </a:prstGeom>
          <a:noFill/>
        </p:spPr>
        <p:txBody>
          <a:bodyPr wrap="square" rtlCol="0">
            <a:sp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Remote Procedure Call (RPC) is a protocol that one program can use to request a service from a program located in another computer on a network without having to understand network details. RPC is used extensively in distributed systems. Below is a table that outlines the importance of RPC and its relevance in the modern context, along with examples: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71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220499-B960-EAD2-D2DF-C63F52A524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D380196-EFBB-D363-C76C-AD152BB2D5CE}"/>
              </a:ext>
            </a:extLst>
          </p:cNvPr>
          <p:cNvSpPr>
            <a:spLocks noGrp="1"/>
          </p:cNvSpPr>
          <p:nvPr>
            <p:ph type="sldNum" sz="quarter" idx="12"/>
          </p:nvPr>
        </p:nvSpPr>
        <p:spPr/>
        <p:txBody>
          <a:bodyPr/>
          <a:lstStyle/>
          <a:p>
            <a:fld id="{F888D34C-E739-4539-906B-BD387CBA0667}" type="slidenum">
              <a:rPr lang="en-US" smtClean="0"/>
              <a:t>14</a:t>
            </a:fld>
            <a:endParaRPr lang="en-US"/>
          </a:p>
        </p:txBody>
      </p:sp>
      <p:sp>
        <p:nvSpPr>
          <p:cNvPr id="6" name="TextBox 5">
            <a:extLst>
              <a:ext uri="{FF2B5EF4-FFF2-40B4-BE49-F238E27FC236}">
                <a16:creationId xmlns:a16="http://schemas.microsoft.com/office/drawing/2014/main" id="{EB97EAD6-3369-BFC6-B117-D0045101B3DC}"/>
              </a:ext>
            </a:extLst>
          </p:cNvPr>
          <p:cNvSpPr txBox="1"/>
          <p:nvPr/>
        </p:nvSpPr>
        <p:spPr>
          <a:xfrm>
            <a:off x="554990" y="1544320"/>
            <a:ext cx="11322050" cy="4189608"/>
          </a:xfrm>
          <a:prstGeom prst="rect">
            <a:avLst/>
          </a:prstGeom>
          <a:noFill/>
        </p:spPr>
        <p:txBody>
          <a:bodyPr wrap="square" rtlCol="0">
            <a:spAutoFit/>
          </a:bodyPr>
          <a:lstStyle/>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gRPC:</a:t>
            </a:r>
            <a:r>
              <a:rPr lang="en-IN" sz="1100" dirty="0">
                <a:effectLst/>
                <a:latin typeface="Calibri" panose="020F0502020204030204" pitchFamily="34" charset="0"/>
                <a:ea typeface="Calibri" panose="020F0502020204030204" pitchFamily="34" charset="0"/>
                <a:cs typeface="Times New Roman" panose="02020603050405020304" pitchFamily="18" charset="0"/>
              </a:rPr>
              <a:t> Developed by Google, gRPC is a high-performance RPC framework that uses HTTP/2 for transport and Protocol Buffers as the interface description language. It's widely used in microservices, for example, enabling efficient communication between services in a cloud-native application.</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Thrift:</a:t>
            </a:r>
            <a:r>
              <a:rPr lang="en-IN" sz="1100" dirty="0">
                <a:effectLst/>
                <a:latin typeface="Calibri" panose="020F0502020204030204" pitchFamily="34" charset="0"/>
                <a:ea typeface="Calibri" panose="020F0502020204030204" pitchFamily="34" charset="0"/>
                <a:cs typeface="Times New Roman" panose="02020603050405020304" pitchFamily="18" charset="0"/>
              </a:rPr>
              <a:t> Created by Apache, Thrift is a scalable cross-language service development framework. It combines a software stack with a code generation engine to build services that work efficiently between C++, Java, Python, and other languages, often used in scalable backend services like those in social media platforms.</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100" dirty="0">
                <a:effectLst/>
                <a:latin typeface="Calibri" panose="020F0502020204030204" pitchFamily="34" charset="0"/>
                <a:ea typeface="Calibri" panose="020F0502020204030204" pitchFamily="34" charset="0"/>
                <a:cs typeface="Times New Roman" panose="02020603050405020304" pitchFamily="18" charset="0"/>
              </a:rPr>
              <a:t>   Imagine you have a service that adds two numbers together. You want this service to be accessible from different programming languages, like Python and   Java.</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First, you define the service in a Thrift Interface Definition Language (IDL),</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HTTP/2</a:t>
            </a:r>
            <a:r>
              <a:rPr lang="en-IN" sz="1100" dirty="0">
                <a:effectLst/>
                <a:latin typeface="Calibri" panose="020F0502020204030204" pitchFamily="34" charset="0"/>
                <a:ea typeface="Calibri" panose="020F0502020204030204" pitchFamily="34" charset="0"/>
                <a:cs typeface="Times New Roman" panose="02020603050405020304" pitchFamily="18" charset="0"/>
              </a:rPr>
              <a:t> is the second major version of the HTTP network protocol, used by the World Wide Web. Here are two key points about HTTP/2:</a:t>
            </a:r>
          </a:p>
          <a:p>
            <a:pPr marL="342900" lvl="0" indent="-342900">
              <a:lnSpc>
                <a:spcPct val="107000"/>
              </a:lnSpc>
              <a:spcAft>
                <a:spcPts val="800"/>
              </a:spcAft>
              <a:buFont typeface="+mj-lt"/>
              <a:buAutoNum type="arabicPeriod"/>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Performance Improvement:</a:t>
            </a:r>
            <a:r>
              <a:rPr lang="en-IN" sz="1100" dirty="0">
                <a:effectLst/>
                <a:latin typeface="Calibri" panose="020F0502020204030204" pitchFamily="34" charset="0"/>
                <a:ea typeface="Calibri" panose="020F0502020204030204" pitchFamily="34" charset="0"/>
                <a:cs typeface="Times New Roman" panose="02020603050405020304" pitchFamily="18" charset="0"/>
              </a:rPr>
              <a:t> HTTP/2 introduces several features aimed at reducing latency and improving overall web performance, such as multiplexing (multiple requests and responses in parallel over a single TCP connection), header compression, and prioritization of requests.</a:t>
            </a:r>
          </a:p>
          <a:p>
            <a:pPr marL="342900" lvl="0" indent="-342900">
              <a:lnSpc>
                <a:spcPct val="107000"/>
              </a:lnSpc>
              <a:spcAft>
                <a:spcPts val="800"/>
              </a:spcAft>
              <a:buFont typeface="+mj-lt"/>
              <a:buAutoNum type="arabicPeriod"/>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Backward Compatibility:</a:t>
            </a:r>
            <a:r>
              <a:rPr lang="en-IN" sz="1100" dirty="0">
                <a:effectLst/>
                <a:latin typeface="Calibri" panose="020F0502020204030204" pitchFamily="34" charset="0"/>
                <a:ea typeface="Calibri" panose="020F0502020204030204" pitchFamily="34" charset="0"/>
                <a:cs typeface="Times New Roman" panose="02020603050405020304" pitchFamily="18" charset="0"/>
              </a:rPr>
              <a:t> It maintains high-level compatibility with HTTP/1.1, meaning that concepts like HTTP methods, status codes, URIs, and header fields remain the same. However, it differs in how the data is framed and transported between the client and server.</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An example of its use is in modern web browsers and web servers, which utilize HTTP/2 to load webpages faster and more efficiently than the older HTTP/1.1.</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High-performance computing (HPC)</a:t>
            </a:r>
            <a:r>
              <a:rPr lang="en-IN" sz="1100" dirty="0">
                <a:effectLst/>
                <a:latin typeface="Calibri" panose="020F0502020204030204" pitchFamily="34" charset="0"/>
                <a:ea typeface="Calibri" panose="020F0502020204030204" pitchFamily="34" charset="0"/>
                <a:cs typeface="Times New Roman" panose="02020603050405020304" pitchFamily="18" charset="0"/>
              </a:rPr>
              <a:t> refers to the practice of aggregating computing power in a way that delivers much higher performance than one could get out of a typical desktop computer or workstation. The primary goal is to solve large problems in science, engineering, or business that require vast amounts of computing resources.</a:t>
            </a:r>
          </a:p>
          <a:p>
            <a:pPr>
              <a:lnSpc>
                <a:spcPct val="107000"/>
              </a:lnSpc>
              <a:spcAft>
                <a:spcPts val="800"/>
              </a:spcAft>
            </a:pPr>
            <a:r>
              <a:rPr lang="en-IN" sz="11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Examples of HPC applications include scientific research, financial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modelling, oil and gas exploration, advanced rendering and graphics for movies, and complex data analysis tasks in fields like genomics and astrophysics</a:t>
            </a:r>
            <a:r>
              <a:rPr lang="en-IN" sz="1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Title 1">
            <a:extLst>
              <a:ext uri="{FF2B5EF4-FFF2-40B4-BE49-F238E27FC236}">
                <a16:creationId xmlns:a16="http://schemas.microsoft.com/office/drawing/2014/main" id="{7AB7752F-1E11-225D-8C5A-D4444875A9F1}"/>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TECHNICAL DESCRIPTIONS OF ACRONYMS USED</a:t>
            </a:r>
          </a:p>
        </p:txBody>
      </p:sp>
    </p:spTree>
    <p:extLst>
      <p:ext uri="{BB962C8B-B14F-4D97-AF65-F5344CB8AC3E}">
        <p14:creationId xmlns:p14="http://schemas.microsoft.com/office/powerpoint/2010/main" val="32738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2753D7-9126-DDC5-BA96-226987F7DED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7455E49-4C2B-E98B-D7E0-8B99E3333F88}"/>
              </a:ext>
            </a:extLst>
          </p:cNvPr>
          <p:cNvSpPr>
            <a:spLocks noGrp="1"/>
          </p:cNvSpPr>
          <p:nvPr>
            <p:ph type="sldNum" sz="quarter" idx="12"/>
          </p:nvPr>
        </p:nvSpPr>
        <p:spPr/>
        <p:txBody>
          <a:bodyPr/>
          <a:lstStyle/>
          <a:p>
            <a:fld id="{F888D34C-E739-4539-906B-BD387CBA0667}" type="slidenum">
              <a:rPr lang="en-US" smtClean="0"/>
              <a:t>15</a:t>
            </a:fld>
            <a:endParaRPr lang="en-US"/>
          </a:p>
        </p:txBody>
      </p:sp>
      <p:graphicFrame>
        <p:nvGraphicFramePr>
          <p:cNvPr id="7" name="Table 6">
            <a:extLst>
              <a:ext uri="{FF2B5EF4-FFF2-40B4-BE49-F238E27FC236}">
                <a16:creationId xmlns:a16="http://schemas.microsoft.com/office/drawing/2014/main" id="{E35C2903-8744-81B6-AA82-A66EF8DE0D60}"/>
              </a:ext>
            </a:extLst>
          </p:cNvPr>
          <p:cNvGraphicFramePr>
            <a:graphicFrameLocks noGrp="1"/>
          </p:cNvGraphicFramePr>
          <p:nvPr>
            <p:extLst>
              <p:ext uri="{D42A27DB-BD31-4B8C-83A1-F6EECF244321}">
                <p14:modId xmlns:p14="http://schemas.microsoft.com/office/powerpoint/2010/main" val="469970292"/>
              </p:ext>
            </p:extLst>
          </p:nvPr>
        </p:nvGraphicFramePr>
        <p:xfrm>
          <a:off x="554990" y="985520"/>
          <a:ext cx="11098530" cy="5347580"/>
        </p:xfrm>
        <a:graphic>
          <a:graphicData uri="http://schemas.openxmlformats.org/drawingml/2006/table">
            <a:tbl>
              <a:tblPr firstRow="1" firstCol="1" bandRow="1"/>
              <a:tblGrid>
                <a:gridCol w="3699510">
                  <a:extLst>
                    <a:ext uri="{9D8B030D-6E8A-4147-A177-3AD203B41FA5}">
                      <a16:colId xmlns:a16="http://schemas.microsoft.com/office/drawing/2014/main" val="2576544244"/>
                    </a:ext>
                  </a:extLst>
                </a:gridCol>
                <a:gridCol w="3699510">
                  <a:extLst>
                    <a:ext uri="{9D8B030D-6E8A-4147-A177-3AD203B41FA5}">
                      <a16:colId xmlns:a16="http://schemas.microsoft.com/office/drawing/2014/main" val="364079586"/>
                    </a:ext>
                  </a:extLst>
                </a:gridCol>
                <a:gridCol w="3699510">
                  <a:extLst>
                    <a:ext uri="{9D8B030D-6E8A-4147-A177-3AD203B41FA5}">
                      <a16:colId xmlns:a16="http://schemas.microsoft.com/office/drawing/2014/main" val="3268022741"/>
                    </a:ext>
                  </a:extLst>
                </a:gridCol>
              </a:tblGrid>
              <a:tr h="182849">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3378180562"/>
                  </a:ext>
                </a:extLst>
              </a:tr>
              <a:tr h="997320">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Client-Server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Centralized server provides resources or services to client machines. Clients request services; the server processes and returns responses.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Web browsing (Apache server serving web pages to browsers), Email (Gmail server and clients)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4691623"/>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Peer-to-Peer (P2P)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All nodes (peers) have equal capabilities and responsibilities, sharing resources directly without a centralized coordinator.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File sharing (BitTorrent), VoIP (Skype)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7193436"/>
                  </a:ext>
                </a:extLst>
              </a:tr>
              <a:tr h="997320">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Publish-Subscribe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Publishers send messages without knowing receivers (subscribers), who receive messages based on subscriptions. Often involves a message broker.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News feeds (RSS), Real-time stock market updates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5936907"/>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Request-Response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One node requests information or action, and another node responds. Often seen as a subset of client-server architecture.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RESTful APIs (web services responding to HTTP requests), Database queries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742226"/>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Message Queuing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Messages are sent to a queue and stored until processed by a receiver. This decouples the sender and receiver processes.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Message-oriented middleware (IBM MQ), Job scheduling systems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330783"/>
                  </a:ext>
                </a:extLst>
              </a:tr>
              <a:tr h="66827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Distributed Objects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Objects distributed across networked environments, allowing remote invocation and object interaction.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CORBA (Object Request Brokers), Java RMI (Remote Method Invocation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756659"/>
                  </a:ext>
                </a:extLst>
              </a:tr>
            </a:tbl>
          </a:graphicData>
        </a:graphic>
      </p:graphicFrame>
      <p:sp>
        <p:nvSpPr>
          <p:cNvPr id="8" name="Title 1">
            <a:extLst>
              <a:ext uri="{FF2B5EF4-FFF2-40B4-BE49-F238E27FC236}">
                <a16:creationId xmlns:a16="http://schemas.microsoft.com/office/drawing/2014/main" id="{8738DBBF-A924-F2CE-BACE-5B8942C95103}"/>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DIFFERENT COMMUNICATION MODELS</a:t>
            </a:r>
          </a:p>
        </p:txBody>
      </p:sp>
    </p:spTree>
    <p:extLst>
      <p:ext uri="{BB962C8B-B14F-4D97-AF65-F5344CB8AC3E}">
        <p14:creationId xmlns:p14="http://schemas.microsoft.com/office/powerpoint/2010/main" val="76952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695077-05A9-1759-E96D-0068AE40C83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40508788-94D0-5728-89FF-6DDC73B814C6}"/>
              </a:ext>
            </a:extLst>
          </p:cNvPr>
          <p:cNvSpPr>
            <a:spLocks noGrp="1"/>
          </p:cNvSpPr>
          <p:nvPr>
            <p:ph type="sldNum" sz="quarter" idx="12"/>
          </p:nvPr>
        </p:nvSpPr>
        <p:spPr/>
        <p:txBody>
          <a:bodyPr/>
          <a:lstStyle/>
          <a:p>
            <a:fld id="{F888D34C-E739-4539-906B-BD387CBA0667}" type="slidenum">
              <a:rPr lang="en-US" smtClean="0"/>
              <a:t>16</a:t>
            </a:fld>
            <a:endParaRPr lang="en-US"/>
          </a:p>
        </p:txBody>
      </p:sp>
      <p:graphicFrame>
        <p:nvGraphicFramePr>
          <p:cNvPr id="7" name="Table 6">
            <a:extLst>
              <a:ext uri="{FF2B5EF4-FFF2-40B4-BE49-F238E27FC236}">
                <a16:creationId xmlns:a16="http://schemas.microsoft.com/office/drawing/2014/main" id="{CD5F5DBA-B599-7A49-729D-125B67FFE64F}"/>
              </a:ext>
            </a:extLst>
          </p:cNvPr>
          <p:cNvGraphicFramePr>
            <a:graphicFrameLocks noGrp="1"/>
          </p:cNvGraphicFramePr>
          <p:nvPr>
            <p:extLst>
              <p:ext uri="{D42A27DB-BD31-4B8C-83A1-F6EECF244321}">
                <p14:modId xmlns:p14="http://schemas.microsoft.com/office/powerpoint/2010/main" val="2560667063"/>
              </p:ext>
            </p:extLst>
          </p:nvPr>
        </p:nvGraphicFramePr>
        <p:xfrm>
          <a:off x="468923" y="715109"/>
          <a:ext cx="10773510" cy="5673971"/>
        </p:xfrm>
        <a:graphic>
          <a:graphicData uri="http://schemas.openxmlformats.org/drawingml/2006/table">
            <a:tbl>
              <a:tblPr firstRow="1" firstCol="1" bandRow="1"/>
              <a:tblGrid>
                <a:gridCol w="3591170">
                  <a:extLst>
                    <a:ext uri="{9D8B030D-6E8A-4147-A177-3AD203B41FA5}">
                      <a16:colId xmlns:a16="http://schemas.microsoft.com/office/drawing/2014/main" val="667386757"/>
                    </a:ext>
                  </a:extLst>
                </a:gridCol>
                <a:gridCol w="3591170">
                  <a:extLst>
                    <a:ext uri="{9D8B030D-6E8A-4147-A177-3AD203B41FA5}">
                      <a16:colId xmlns:a16="http://schemas.microsoft.com/office/drawing/2014/main" val="2167863233"/>
                    </a:ext>
                  </a:extLst>
                </a:gridCol>
                <a:gridCol w="3591170">
                  <a:extLst>
                    <a:ext uri="{9D8B030D-6E8A-4147-A177-3AD203B41FA5}">
                      <a16:colId xmlns:a16="http://schemas.microsoft.com/office/drawing/2014/main" val="1072782214"/>
                    </a:ext>
                  </a:extLst>
                </a:gridCol>
              </a:tblGrid>
              <a:tr h="193995">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ISSUE/CHALLENGE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402365010"/>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Heterogeneity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Integrating diverse hardware, software, networks, and data formats.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Combining Linux and Windows servers, different database systems (SQL and NoSQL).</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5681143"/>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System's ability to handle growing workload or expand in response to demand.</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Scaling a web application from handling hundreds to millions of users.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6431947"/>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Fault Tolerance and Reliability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Ensuring system reliability and consistency despite failures.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Implementing redundancy in cloud storage, automatic failover for servers.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8251925"/>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Concurrency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Managing multiple concurrent operations and data consistency.</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Concurrent user transactions in a banking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650103"/>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Transparency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Making distributed systems as easy to use as a single-user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Providing a unified file system view in a distributed file system like NFS.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125903"/>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Security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Protecting against unauthorized access and attacks.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Securing data communication in a distributed network using encryption.</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5291522"/>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Latency and 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Optimizing response time and throughput over a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Reducing latency in a global content delivery network (CDN) like Akamai.</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8121987"/>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Resource Sharing and Management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Efficient allocation and management of resources across the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Load balancing in a distributed computing environment like Google Cloud Platform.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2861512"/>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Network Issues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Handling network delays, bandwidth limitations, and connectivity losses.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Optimizing performance over varying network conditions for a video streaming service.</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9483338"/>
                  </a:ext>
                </a:extLst>
              </a:tr>
            </a:tbl>
          </a:graphicData>
        </a:graphic>
      </p:graphicFrame>
      <p:sp>
        <p:nvSpPr>
          <p:cNvPr id="11" name="TextBox 10">
            <a:extLst>
              <a:ext uri="{FF2B5EF4-FFF2-40B4-BE49-F238E27FC236}">
                <a16:creationId xmlns:a16="http://schemas.microsoft.com/office/drawing/2014/main" id="{94BCF872-CB8C-89D3-B848-816697DA8D46}"/>
              </a:ext>
            </a:extLst>
          </p:cNvPr>
          <p:cNvSpPr txBox="1"/>
          <p:nvPr/>
        </p:nvSpPr>
        <p:spPr>
          <a:xfrm>
            <a:off x="243840" y="-81554"/>
            <a:ext cx="11490960" cy="596382"/>
          </a:xfrm>
          <a:prstGeom prst="rect">
            <a:avLst/>
          </a:prstGeom>
          <a:noFill/>
        </p:spPr>
        <p:txBody>
          <a:bodyPr wrap="square">
            <a:spAutoFit/>
          </a:bodyPr>
          <a:lstStyle/>
          <a:p>
            <a:pPr marL="457200">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US" sz="14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REVIEW OF DESIGN ISSUES AND CHALLENGES FOR BUILDING DISTRIBUTED SYSTEMS</a:t>
            </a:r>
            <a:endParaRPr lang="en-IN" sz="14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81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4192545-A8A7-D5E2-4A3B-DBEC467EE1B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7FC4084C-39F0-3E21-F420-E805F15A7282}"/>
              </a:ext>
            </a:extLst>
          </p:cNvPr>
          <p:cNvSpPr>
            <a:spLocks noGrp="1"/>
          </p:cNvSpPr>
          <p:nvPr>
            <p:ph type="sldNum" sz="quarter" idx="12"/>
          </p:nvPr>
        </p:nvSpPr>
        <p:spPr/>
        <p:txBody>
          <a:bodyPr/>
          <a:lstStyle/>
          <a:p>
            <a:fld id="{F888D34C-E739-4539-906B-BD387CBA0667}" type="slidenum">
              <a:rPr lang="en-US" smtClean="0"/>
              <a:t>17</a:t>
            </a:fld>
            <a:endParaRPr lang="en-US"/>
          </a:p>
        </p:txBody>
      </p:sp>
    </p:spTree>
    <p:extLst>
      <p:ext uri="{BB962C8B-B14F-4D97-AF65-F5344CB8AC3E}">
        <p14:creationId xmlns:p14="http://schemas.microsoft.com/office/powerpoint/2010/main" val="129383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0E56-FAA1-C07B-98FB-2917F924219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1B26798-FD1E-1638-6AD9-88787AB41EAE}"/>
              </a:ext>
            </a:extLst>
          </p:cNvPr>
          <p:cNvSpPr>
            <a:spLocks noGrp="1"/>
          </p:cNvSpPr>
          <p:nvPr>
            <p:ph idx="1"/>
          </p:nvPr>
        </p:nvSpPr>
        <p:spPr/>
        <p:txBody>
          <a:bodyPr/>
          <a:lstStyle/>
          <a:p>
            <a:pPr marL="0" indent="0">
              <a:buNone/>
            </a:pPr>
            <a:r>
              <a:rPr lang="en-US" dirty="0"/>
              <a:t>The motivation for using a distributed system is some or all of the following requirements:</a:t>
            </a:r>
          </a:p>
          <a:p>
            <a:endParaRPr lang="en-US" dirty="0"/>
          </a:p>
          <a:p>
            <a:pPr marL="0" indent="0">
              <a:buNone/>
            </a:pPr>
            <a:r>
              <a:rPr lang="en-US" b="1" dirty="0"/>
              <a:t>1. Inherently distributed computations </a:t>
            </a:r>
          </a:p>
          <a:p>
            <a:r>
              <a:rPr lang="en-US" dirty="0"/>
              <a:t>In many applications such as money transfer in banking, or reaching consensus among parties that are geographically distant, the computation is inherently distributed.</a:t>
            </a:r>
          </a:p>
          <a:p>
            <a:endParaRPr lang="en-US" dirty="0"/>
          </a:p>
        </p:txBody>
      </p:sp>
      <p:sp>
        <p:nvSpPr>
          <p:cNvPr id="4" name="Footer Placeholder 3">
            <a:extLst>
              <a:ext uri="{FF2B5EF4-FFF2-40B4-BE49-F238E27FC236}">
                <a16:creationId xmlns:a16="http://schemas.microsoft.com/office/drawing/2014/main" id="{BB19BA30-4434-6800-D76A-C0525DC5CC8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C0FDF4E-831E-E5C2-3456-ED68D0D788EA}"/>
              </a:ext>
            </a:extLst>
          </p:cNvPr>
          <p:cNvSpPr>
            <a:spLocks noGrp="1"/>
          </p:cNvSpPr>
          <p:nvPr>
            <p:ph type="sldNum" sz="quarter" idx="12"/>
          </p:nvPr>
        </p:nvSpPr>
        <p:spPr/>
        <p:txBody>
          <a:bodyPr/>
          <a:lstStyle/>
          <a:p>
            <a:fld id="{F888D34C-E739-4539-906B-BD387CBA0667}" type="slidenum">
              <a:rPr lang="en-US" smtClean="0"/>
              <a:t>18</a:t>
            </a:fld>
            <a:endParaRPr lang="en-US"/>
          </a:p>
        </p:txBody>
      </p:sp>
    </p:spTree>
    <p:extLst>
      <p:ext uri="{BB962C8B-B14F-4D97-AF65-F5344CB8AC3E}">
        <p14:creationId xmlns:p14="http://schemas.microsoft.com/office/powerpoint/2010/main" val="345337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2. Resource sharing </a:t>
            </a:r>
          </a:p>
          <a:p>
            <a:r>
              <a:rPr lang="en-US" dirty="0"/>
              <a:t>Resources such as peripherals, complete data sets in databases, special libraries, as well as data (variable/files) cannot be fully replicated at all the sites because it is often neither practical nor cost-effective. </a:t>
            </a:r>
          </a:p>
          <a:p>
            <a:r>
              <a:rPr lang="en-US" dirty="0"/>
              <a:t>Further, they cannot be placed at a single site because access to that site might prove to be a bottleneck. Therefore, such resources are typically distributed across the system. </a:t>
            </a:r>
          </a:p>
          <a:p>
            <a:r>
              <a:rPr lang="en-US" dirty="0"/>
              <a:t>For example, distributed databases such as DB2 partition the data sets across several servers, in addition to replicating them at a few sites for rapid access as well as reliability.</a:t>
            </a:r>
          </a:p>
          <a:p>
            <a:endParaRPr lang="en-US" dirty="0"/>
          </a:p>
        </p:txBody>
      </p:sp>
      <p:sp>
        <p:nvSpPr>
          <p:cNvPr id="4" name="Footer Placeholder 3">
            <a:extLst>
              <a:ext uri="{FF2B5EF4-FFF2-40B4-BE49-F238E27FC236}">
                <a16:creationId xmlns:a16="http://schemas.microsoft.com/office/drawing/2014/main" id="{CC06A693-BB3C-3058-158C-A00EDF1BFE2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9A3B7DA-7703-6413-AEAE-1988E7C7979E}"/>
              </a:ext>
            </a:extLst>
          </p:cNvPr>
          <p:cNvSpPr>
            <a:spLocks noGrp="1"/>
          </p:cNvSpPr>
          <p:nvPr>
            <p:ph type="sldNum" sz="quarter" idx="12"/>
          </p:nvPr>
        </p:nvSpPr>
        <p:spPr/>
        <p:txBody>
          <a:bodyPr/>
          <a:lstStyle/>
          <a:p>
            <a:fld id="{F888D34C-E739-4539-906B-BD387CBA0667}" type="slidenum">
              <a:rPr lang="en-US" smtClean="0"/>
              <a:t>19</a:t>
            </a:fld>
            <a:endParaRPr lang="en-US"/>
          </a:p>
        </p:txBody>
      </p:sp>
    </p:spTree>
    <p:extLst>
      <p:ext uri="{BB962C8B-B14F-4D97-AF65-F5344CB8AC3E}">
        <p14:creationId xmlns:p14="http://schemas.microsoft.com/office/powerpoint/2010/main" val="343527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2</a:t>
            </a:fld>
            <a:endParaRPr lang="en-US"/>
          </a:p>
        </p:txBody>
      </p:sp>
      <p:sp>
        <p:nvSpPr>
          <p:cNvPr id="9" name="Content Placeholder 9">
            <a:extLst>
              <a:ext uri="{FF2B5EF4-FFF2-40B4-BE49-F238E27FC236}">
                <a16:creationId xmlns:a16="http://schemas.microsoft.com/office/drawing/2014/main" id="{ABB503EE-9D8D-468A-6D0B-E243DEC50902}"/>
              </a:ext>
            </a:extLst>
          </p:cNvPr>
          <p:cNvSpPr>
            <a:spLocks noGrp="1"/>
          </p:cNvSpPr>
          <p:nvPr>
            <p:ph idx="1"/>
          </p:nvPr>
        </p:nvSpPr>
        <p:spPr>
          <a:xfrm>
            <a:off x="609600" y="4305670"/>
            <a:ext cx="10972800" cy="1820493"/>
          </a:xfrm>
        </p:spPr>
        <p:txBody>
          <a:bodyPr/>
          <a:lstStyle/>
          <a:p>
            <a:pPr marL="0" indent="0" algn="ctr">
              <a:buNone/>
            </a:pPr>
            <a:r>
              <a:rPr lang="en-US" sz="6600" b="1" dirty="0">
                <a:ln w="22225">
                  <a:solidFill>
                    <a:schemeClr val="accent2"/>
                  </a:solidFill>
                  <a:prstDash val="solid"/>
                </a:ln>
                <a:solidFill>
                  <a:srgbClr val="FF0000"/>
                </a:solidFill>
              </a:rPr>
              <a:t>START RECORDING</a:t>
            </a:r>
          </a:p>
        </p:txBody>
      </p:sp>
      <p:pic>
        <p:nvPicPr>
          <p:cNvPr id="2050" name="Picture 2" descr="86,797 Recording Icon Images, Stock Photos &amp; Vectors | Shutterstock">
            <a:extLst>
              <a:ext uri="{FF2B5EF4-FFF2-40B4-BE49-F238E27FC236}">
                <a16:creationId xmlns:a16="http://schemas.microsoft.com/office/drawing/2014/main" id="{C3058D31-4792-CABD-F5A0-D0EEAA5EE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78" b="13801"/>
          <a:stretch/>
        </p:blipFill>
        <p:spPr bwMode="auto">
          <a:xfrm>
            <a:off x="3598777" y="1770983"/>
            <a:ext cx="4953000" cy="21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4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3. Access to geographically remote data and resources </a:t>
            </a:r>
          </a:p>
          <a:p>
            <a:r>
              <a:rPr lang="en-US" dirty="0"/>
              <a:t>In many scenarios, the data cannot be replicated at every site participating in the distributed execution because it may be too large or too sensitive to be replicated. </a:t>
            </a:r>
          </a:p>
          <a:p>
            <a:r>
              <a:rPr lang="en-US" dirty="0"/>
              <a:t>For example, payroll data within a multinational corporation is both too large and too sensitive to be replicated at every branch office/site. It is therefore stored at a central server which can be queried by branch offices. </a:t>
            </a:r>
          </a:p>
          <a:p>
            <a:r>
              <a:rPr lang="en-US" dirty="0"/>
              <a:t>Similarly, special resources such as supercomputers exist only in certain locations. </a:t>
            </a:r>
          </a:p>
          <a:p>
            <a:r>
              <a:rPr lang="en-US" dirty="0"/>
              <a:t>Advances in the design of resource-constrained mobile devices as well as in the wireless technology with which these devices communicate have given further impetus to the importance of distributed protocols and middleware.</a:t>
            </a:r>
          </a:p>
          <a:p>
            <a:endParaRPr lang="en-US" dirty="0"/>
          </a:p>
          <a:p>
            <a:endParaRPr lang="en-US" dirty="0"/>
          </a:p>
        </p:txBody>
      </p:sp>
      <p:sp>
        <p:nvSpPr>
          <p:cNvPr id="4" name="Footer Placeholder 3">
            <a:extLst>
              <a:ext uri="{FF2B5EF4-FFF2-40B4-BE49-F238E27FC236}">
                <a16:creationId xmlns:a16="http://schemas.microsoft.com/office/drawing/2014/main" id="{5B09015D-3327-0A77-DF56-1C989BE89B9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53A432A-FE8F-BED0-A8E3-E0DFE74CDF03}"/>
              </a:ext>
            </a:extLst>
          </p:cNvPr>
          <p:cNvSpPr>
            <a:spLocks noGrp="1"/>
          </p:cNvSpPr>
          <p:nvPr>
            <p:ph type="sldNum" sz="quarter" idx="12"/>
          </p:nvPr>
        </p:nvSpPr>
        <p:spPr/>
        <p:txBody>
          <a:bodyPr/>
          <a:lstStyle/>
          <a:p>
            <a:fld id="{F888D34C-E739-4539-906B-BD387CBA0667}" type="slidenum">
              <a:rPr lang="en-US" smtClean="0"/>
              <a:t>20</a:t>
            </a:fld>
            <a:endParaRPr lang="en-US"/>
          </a:p>
        </p:txBody>
      </p:sp>
    </p:spTree>
    <p:extLst>
      <p:ext uri="{BB962C8B-B14F-4D97-AF65-F5344CB8AC3E}">
        <p14:creationId xmlns:p14="http://schemas.microsoft.com/office/powerpoint/2010/main" val="330542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4. Enhanced reliability</a:t>
            </a:r>
          </a:p>
          <a:p>
            <a:r>
              <a:rPr lang="en-US" dirty="0"/>
              <a:t>A distributed system has the inherent potential to provide increased reliability because of the possibility of replicating resources and executions, as well as the reality that geographically distributed resources are not likely to crash or malfunction at the same time under normal circumstances. </a:t>
            </a:r>
          </a:p>
          <a:p>
            <a:pPr marL="0" indent="0">
              <a:buNone/>
            </a:pPr>
            <a:endParaRPr lang="en-US" dirty="0"/>
          </a:p>
          <a:p>
            <a:pPr marL="0" indent="0">
              <a:buNone/>
            </a:pPr>
            <a:r>
              <a:rPr lang="en-US" dirty="0"/>
              <a:t>Reliability entails several aspects:</a:t>
            </a:r>
          </a:p>
          <a:p>
            <a:pPr marL="860425" lvl="2" indent="-342900">
              <a:buFont typeface="+mj-lt"/>
              <a:buAutoNum type="arabicPeriod"/>
            </a:pPr>
            <a:r>
              <a:rPr lang="en-US" sz="2000" dirty="0"/>
              <a:t>Availability, i.e., the resource should be accessible at all times</a:t>
            </a:r>
          </a:p>
          <a:p>
            <a:pPr marL="860425" lvl="2" indent="-342900">
              <a:buFont typeface="+mj-lt"/>
              <a:buAutoNum type="arabicPeriod"/>
            </a:pPr>
            <a:r>
              <a:rPr lang="en-US" sz="2000" dirty="0"/>
              <a:t>Integrity, i.e., the value/state of the resource should be correct</a:t>
            </a:r>
          </a:p>
          <a:p>
            <a:pPr marL="860425" lvl="2" indent="-342900">
              <a:buFont typeface="+mj-lt"/>
              <a:buAutoNum type="arabicPeriod"/>
            </a:pPr>
            <a:r>
              <a:rPr lang="en-US" sz="2000" dirty="0"/>
              <a:t>Fault-tolerance, i.e., the ability to recover from system failures</a:t>
            </a:r>
          </a:p>
          <a:p>
            <a:endParaRPr lang="en-US" dirty="0"/>
          </a:p>
        </p:txBody>
      </p:sp>
      <p:sp>
        <p:nvSpPr>
          <p:cNvPr id="4" name="Footer Placeholder 3">
            <a:extLst>
              <a:ext uri="{FF2B5EF4-FFF2-40B4-BE49-F238E27FC236}">
                <a16:creationId xmlns:a16="http://schemas.microsoft.com/office/drawing/2014/main" id="{FE9E2EC7-EAC0-B0C7-B68C-6FE228F8634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67FDBD9-50E3-C67B-E310-B3E119CC0A62}"/>
              </a:ext>
            </a:extLst>
          </p:cNvPr>
          <p:cNvSpPr>
            <a:spLocks noGrp="1"/>
          </p:cNvSpPr>
          <p:nvPr>
            <p:ph type="sldNum" sz="quarter" idx="12"/>
          </p:nvPr>
        </p:nvSpPr>
        <p:spPr/>
        <p:txBody>
          <a:bodyPr/>
          <a:lstStyle/>
          <a:p>
            <a:fld id="{F888D34C-E739-4539-906B-BD387CBA0667}" type="slidenum">
              <a:rPr lang="en-US" smtClean="0"/>
              <a:t>21</a:t>
            </a:fld>
            <a:endParaRPr lang="en-US"/>
          </a:p>
        </p:txBody>
      </p:sp>
    </p:spTree>
    <p:extLst>
      <p:ext uri="{BB962C8B-B14F-4D97-AF65-F5344CB8AC3E}">
        <p14:creationId xmlns:p14="http://schemas.microsoft.com/office/powerpoint/2010/main" val="34525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5. Increased performance/cost ratio </a:t>
            </a:r>
          </a:p>
          <a:p>
            <a:r>
              <a:rPr lang="en-US" dirty="0"/>
              <a:t>By resource sharing and accessing geographically remote data and resources, the performance/cost ratio is increased. Although higher throughput has not necessarily been the main objective behind using a distributed system, nevertheless, any task can be partitioned across the various computers in the distributed system. </a:t>
            </a:r>
          </a:p>
          <a:p>
            <a:r>
              <a:rPr lang="en-US" dirty="0"/>
              <a:t>Such a configuration provides a better performance/cost ratio than using special parallel machines. This is particularly true of the NOW configuration. (</a:t>
            </a:r>
            <a:r>
              <a:rPr lang="en-US" b="0" i="0" dirty="0">
                <a:solidFill>
                  <a:srgbClr val="374151"/>
                </a:solidFill>
                <a:effectLst/>
                <a:latin typeface="Söhne"/>
              </a:rPr>
              <a:t>In computer science, "NOW" stands for Network Of Workstations, which refers to a type of parallel computing architecture that connects multiple independent workstations or servers to create a single large computing resource.)</a:t>
            </a:r>
            <a:endParaRPr lang="en-US" dirty="0"/>
          </a:p>
          <a:p>
            <a:endParaRPr lang="en-US" dirty="0"/>
          </a:p>
        </p:txBody>
      </p:sp>
      <p:sp>
        <p:nvSpPr>
          <p:cNvPr id="4" name="Footer Placeholder 3">
            <a:extLst>
              <a:ext uri="{FF2B5EF4-FFF2-40B4-BE49-F238E27FC236}">
                <a16:creationId xmlns:a16="http://schemas.microsoft.com/office/drawing/2014/main" id="{035102F8-C9D9-EC6F-AC78-C3B47F806D8D}"/>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20D3D8-B542-611B-155D-4EF9DB27A928}"/>
              </a:ext>
            </a:extLst>
          </p:cNvPr>
          <p:cNvSpPr>
            <a:spLocks noGrp="1"/>
          </p:cNvSpPr>
          <p:nvPr>
            <p:ph type="sldNum" sz="quarter" idx="12"/>
          </p:nvPr>
        </p:nvSpPr>
        <p:spPr/>
        <p:txBody>
          <a:bodyPr/>
          <a:lstStyle/>
          <a:p>
            <a:fld id="{F888D34C-E739-4539-906B-BD387CBA0667}" type="slidenum">
              <a:rPr lang="en-US" smtClean="0"/>
              <a:t>22</a:t>
            </a:fld>
            <a:endParaRPr lang="en-US"/>
          </a:p>
        </p:txBody>
      </p:sp>
    </p:spTree>
    <p:extLst>
      <p:ext uri="{BB962C8B-B14F-4D97-AF65-F5344CB8AC3E}">
        <p14:creationId xmlns:p14="http://schemas.microsoft.com/office/powerpoint/2010/main" val="184123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6. Scalability </a:t>
            </a:r>
          </a:p>
          <a:p>
            <a:r>
              <a:rPr lang="en-US" dirty="0"/>
              <a:t>As the processors are usually connected by a wide-area network, adding more processors does not pose a direct bottleneck for the communication network.</a:t>
            </a:r>
          </a:p>
          <a:p>
            <a:endParaRPr lang="en-US" dirty="0"/>
          </a:p>
          <a:p>
            <a:pPr marL="0" indent="0">
              <a:buNone/>
            </a:pPr>
            <a:r>
              <a:rPr lang="en-US" b="1" dirty="0"/>
              <a:t>7. Modularity and incremental expandability</a:t>
            </a:r>
          </a:p>
          <a:p>
            <a:r>
              <a:rPr lang="en-US" dirty="0"/>
              <a:t>Heterogeneous processors may be easily added into the system without affecting the performance, as long as those processors are running the same middleware algorithms. Similarly, existing processors may be easily replaced by other processors.</a:t>
            </a:r>
          </a:p>
          <a:p>
            <a:endParaRPr lang="en-US" dirty="0"/>
          </a:p>
        </p:txBody>
      </p:sp>
      <p:sp>
        <p:nvSpPr>
          <p:cNvPr id="4" name="Footer Placeholder 3">
            <a:extLst>
              <a:ext uri="{FF2B5EF4-FFF2-40B4-BE49-F238E27FC236}">
                <a16:creationId xmlns:a16="http://schemas.microsoft.com/office/drawing/2014/main" id="{3D312A96-8AFD-F318-6468-0299A80757B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123AC2-C3EC-A5C7-C37F-7719E111B74F}"/>
              </a:ext>
            </a:extLst>
          </p:cNvPr>
          <p:cNvSpPr>
            <a:spLocks noGrp="1"/>
          </p:cNvSpPr>
          <p:nvPr>
            <p:ph type="sldNum" sz="quarter" idx="12"/>
          </p:nvPr>
        </p:nvSpPr>
        <p:spPr/>
        <p:txBody>
          <a:bodyPr/>
          <a:lstStyle/>
          <a:p>
            <a:fld id="{F888D34C-E739-4539-906B-BD387CBA0667}" type="slidenum">
              <a:rPr lang="en-US" smtClean="0"/>
              <a:t>23</a:t>
            </a:fld>
            <a:endParaRPr lang="en-US"/>
          </a:p>
        </p:txBody>
      </p:sp>
    </p:spTree>
    <p:extLst>
      <p:ext uri="{BB962C8B-B14F-4D97-AF65-F5344CB8AC3E}">
        <p14:creationId xmlns:p14="http://schemas.microsoft.com/office/powerpoint/2010/main" val="181781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dirty="0"/>
              <a:t>Example Distributed System : Netflix </a:t>
            </a:r>
          </a:p>
        </p:txBody>
      </p:sp>
      <p:pic>
        <p:nvPicPr>
          <p:cNvPr id="4" name="Content Placeholder 3">
            <a:extLst>
              <a:ext uri="{FF2B5EF4-FFF2-40B4-BE49-F238E27FC236}">
                <a16:creationId xmlns:a16="http://schemas.microsoft.com/office/drawing/2014/main" id="{84310A33-9DEE-F21F-672D-A063CE20D513}"/>
              </a:ext>
            </a:extLst>
          </p:cNvPr>
          <p:cNvPicPr>
            <a:picLocks noGrp="1" noChangeAspect="1"/>
          </p:cNvPicPr>
          <p:nvPr>
            <p:ph idx="1"/>
          </p:nvPr>
        </p:nvPicPr>
        <p:blipFill>
          <a:blip r:embed="rId2"/>
          <a:stretch>
            <a:fillRect/>
          </a:stretch>
        </p:blipFill>
        <p:spPr>
          <a:xfrm>
            <a:off x="2272826" y="1600200"/>
            <a:ext cx="7646348" cy="4525963"/>
          </a:xfrm>
          <a:prstGeom prst="rect">
            <a:avLst/>
          </a:prstGeom>
        </p:spPr>
      </p:pic>
      <p:sp>
        <p:nvSpPr>
          <p:cNvPr id="5" name="Footer Placeholder 4">
            <a:extLst>
              <a:ext uri="{FF2B5EF4-FFF2-40B4-BE49-F238E27FC236}">
                <a16:creationId xmlns:a16="http://schemas.microsoft.com/office/drawing/2014/main" id="{F360D698-0A8C-54FE-6AEB-A62257EF2345}"/>
              </a:ext>
            </a:extLst>
          </p:cNvPr>
          <p:cNvSpPr>
            <a:spLocks noGrp="1"/>
          </p:cNvSpPr>
          <p:nvPr>
            <p:ph type="ftr" sz="quarter" idx="11"/>
          </p:nvPr>
        </p:nvSpPr>
        <p:spPr/>
        <p:txBody>
          <a:bodyPr/>
          <a:lstStyle/>
          <a:p>
            <a:r>
              <a:rPr lang="en-US"/>
              <a:t>SSWT ZG526 - Distributed Computing  Dt: 16th April 2023</a:t>
            </a:r>
          </a:p>
        </p:txBody>
      </p:sp>
      <p:sp>
        <p:nvSpPr>
          <p:cNvPr id="6" name="Slide Number Placeholder 5">
            <a:extLst>
              <a:ext uri="{FF2B5EF4-FFF2-40B4-BE49-F238E27FC236}">
                <a16:creationId xmlns:a16="http://schemas.microsoft.com/office/drawing/2014/main" id="{9F9BFF8F-58D6-DA98-991C-4EF3690E867E}"/>
              </a:ext>
            </a:extLst>
          </p:cNvPr>
          <p:cNvSpPr>
            <a:spLocks noGrp="1"/>
          </p:cNvSpPr>
          <p:nvPr>
            <p:ph type="sldNum" sz="quarter" idx="12"/>
          </p:nvPr>
        </p:nvSpPr>
        <p:spPr/>
        <p:txBody>
          <a:bodyPr/>
          <a:lstStyle/>
          <a:p>
            <a:fld id="{F888D34C-E739-4539-906B-BD387CBA0667}" type="slidenum">
              <a:rPr lang="en-US" smtClean="0"/>
              <a:t>24</a:t>
            </a:fld>
            <a:endParaRPr lang="en-US"/>
          </a:p>
        </p:txBody>
      </p:sp>
    </p:spTree>
    <p:extLst>
      <p:ext uri="{BB962C8B-B14F-4D97-AF65-F5344CB8AC3E}">
        <p14:creationId xmlns:p14="http://schemas.microsoft.com/office/powerpoint/2010/main" val="355052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3201E56E-CA78-2C6E-C4E5-72A774A1FCB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E575795-E57E-BAA9-FF62-CEE3FD91607F}"/>
              </a:ext>
            </a:extLst>
          </p:cNvPr>
          <p:cNvSpPr>
            <a:spLocks noGrp="1"/>
          </p:cNvSpPr>
          <p:nvPr>
            <p:ph type="sldNum" sz="quarter" idx="12"/>
          </p:nvPr>
        </p:nvSpPr>
        <p:spPr/>
        <p:txBody>
          <a:bodyPr/>
          <a:lstStyle/>
          <a:p>
            <a:fld id="{F888D34C-E739-4539-906B-BD387CBA0667}" type="slidenum">
              <a:rPr lang="en-US" smtClean="0"/>
              <a:t>25</a:t>
            </a:fld>
            <a:endParaRPr lang="en-US"/>
          </a:p>
        </p:txBody>
      </p:sp>
    </p:spTree>
    <p:extLst>
      <p:ext uri="{BB962C8B-B14F-4D97-AF65-F5344CB8AC3E}">
        <p14:creationId xmlns:p14="http://schemas.microsoft.com/office/powerpoint/2010/main" val="251563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PARALLEL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pPr marL="0" indent="0">
              <a:buNone/>
            </a:pPr>
            <a:r>
              <a:rPr lang="en-US" dirty="0"/>
              <a:t>A parallel system may be broadly classified as belonging to one of two types:</a:t>
            </a:r>
          </a:p>
          <a:p>
            <a:endParaRPr lang="en-US" dirty="0"/>
          </a:p>
          <a:p>
            <a:pPr marL="457200" indent="-457200">
              <a:buFont typeface="+mj-lt"/>
              <a:buAutoNum type="arabicPeriod"/>
            </a:pPr>
            <a:r>
              <a:rPr lang="en-US" dirty="0"/>
              <a:t>A multiprocessor system</a:t>
            </a:r>
          </a:p>
          <a:p>
            <a:pPr marL="457200" indent="-457200">
              <a:buFont typeface="+mj-lt"/>
              <a:buAutoNum type="arabicPeriod"/>
            </a:pPr>
            <a:r>
              <a:rPr lang="en-US" dirty="0"/>
              <a:t>A multicomputer parallel system</a:t>
            </a:r>
          </a:p>
          <a:p>
            <a:endParaRPr lang="en-US" dirty="0"/>
          </a:p>
        </p:txBody>
      </p:sp>
      <p:sp>
        <p:nvSpPr>
          <p:cNvPr id="4" name="Footer Placeholder 3">
            <a:extLst>
              <a:ext uri="{FF2B5EF4-FFF2-40B4-BE49-F238E27FC236}">
                <a16:creationId xmlns:a16="http://schemas.microsoft.com/office/drawing/2014/main" id="{2616E181-255E-9E1C-9DAF-C613FF7A407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B9F4196-B17E-5D41-F75E-935FD7C6CF16}"/>
              </a:ext>
            </a:extLst>
          </p:cNvPr>
          <p:cNvSpPr>
            <a:spLocks noGrp="1"/>
          </p:cNvSpPr>
          <p:nvPr>
            <p:ph type="sldNum" sz="quarter" idx="12"/>
          </p:nvPr>
        </p:nvSpPr>
        <p:spPr/>
        <p:txBody>
          <a:bodyPr/>
          <a:lstStyle/>
          <a:p>
            <a:fld id="{F888D34C-E739-4539-906B-BD387CBA0667}" type="slidenum">
              <a:rPr lang="en-US" smtClean="0"/>
              <a:t>26</a:t>
            </a:fld>
            <a:endParaRPr lang="en-US"/>
          </a:p>
        </p:txBody>
      </p:sp>
    </p:spTree>
    <p:extLst>
      <p:ext uri="{BB962C8B-B14F-4D97-AF65-F5344CB8AC3E}">
        <p14:creationId xmlns:p14="http://schemas.microsoft.com/office/powerpoint/2010/main" val="125384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multiprocessor system is a parallel system in which the multiple processors have direct access to shared memory which forms a common address space. </a:t>
            </a:r>
          </a:p>
          <a:p>
            <a:r>
              <a:rPr lang="en-US" dirty="0"/>
              <a:t>Such processors usually do not have a common clock.</a:t>
            </a:r>
          </a:p>
          <a:p>
            <a:r>
              <a:rPr lang="en-US" dirty="0"/>
              <a:t>A multiprocessor system usually corresponds to a uniform memory access (UMA) architecture in which the access latency, i.e., waiting time, to complete an access to any memory location from any processor is the same.</a:t>
            </a:r>
          </a:p>
          <a:p>
            <a:r>
              <a:rPr lang="en-US" dirty="0"/>
              <a:t>The processors are in very close physical proximity and are connected by an interconnection network.</a:t>
            </a:r>
          </a:p>
          <a:p>
            <a:r>
              <a:rPr lang="en-US" dirty="0"/>
              <a:t>All the processors usually run the same operating system, and both the hardware and software are very tightly coupled.</a:t>
            </a:r>
          </a:p>
          <a:p>
            <a:endParaRPr lang="en-US" dirty="0"/>
          </a:p>
          <a:p>
            <a:endParaRPr lang="en-US" dirty="0"/>
          </a:p>
        </p:txBody>
      </p:sp>
      <p:sp>
        <p:nvSpPr>
          <p:cNvPr id="4" name="Footer Placeholder 3">
            <a:extLst>
              <a:ext uri="{FF2B5EF4-FFF2-40B4-BE49-F238E27FC236}">
                <a16:creationId xmlns:a16="http://schemas.microsoft.com/office/drawing/2014/main" id="{C9A6BD07-D22F-5505-C8AC-FDCF3445661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1904E52-60BE-88A1-FB43-AACED4E2C8F9}"/>
              </a:ext>
            </a:extLst>
          </p:cNvPr>
          <p:cNvSpPr>
            <a:spLocks noGrp="1"/>
          </p:cNvSpPr>
          <p:nvPr>
            <p:ph type="sldNum" sz="quarter" idx="12"/>
          </p:nvPr>
        </p:nvSpPr>
        <p:spPr/>
        <p:txBody>
          <a:bodyPr/>
          <a:lstStyle/>
          <a:p>
            <a:fld id="{F888D34C-E739-4539-906B-BD387CBA0667}" type="slidenum">
              <a:rPr lang="en-US" smtClean="0"/>
              <a:t>27</a:t>
            </a:fld>
            <a:endParaRPr lang="en-US"/>
          </a:p>
        </p:txBody>
      </p:sp>
    </p:spTree>
    <p:extLst>
      <p:ext uri="{BB962C8B-B14F-4D97-AF65-F5344CB8AC3E}">
        <p14:creationId xmlns:p14="http://schemas.microsoft.com/office/powerpoint/2010/main" val="303684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All the processors usually run the same operating system, and both the hardware and software are very tightly coupled.</a:t>
            </a:r>
          </a:p>
          <a:p>
            <a:r>
              <a:rPr lang="en-US" dirty="0"/>
              <a:t>The processors are usually of the same type and are housed within the same box/container with a shared memory. </a:t>
            </a:r>
          </a:p>
          <a:p>
            <a:r>
              <a:rPr lang="en-US" dirty="0"/>
              <a:t>The interconnection network to access the memory may be a bus, although for greater efficiency, it is usually a multistage switch with a symmetric and regular design.</a:t>
            </a:r>
          </a:p>
          <a:p>
            <a:r>
              <a:rPr lang="en-US" dirty="0"/>
              <a:t>There are two popular interconnection networks </a:t>
            </a:r>
          </a:p>
          <a:p>
            <a:pPr marL="1257280" lvl="2" indent="-457200">
              <a:buFont typeface="+mj-lt"/>
              <a:buAutoNum type="arabicPeriod"/>
            </a:pPr>
            <a:r>
              <a:rPr lang="en-US" sz="2000" dirty="0"/>
              <a:t>The Omega network and </a:t>
            </a:r>
          </a:p>
          <a:p>
            <a:pPr marL="1257280" lvl="2" indent="-457200">
              <a:buFont typeface="+mj-lt"/>
              <a:buAutoNum type="arabicPeriod"/>
            </a:pPr>
            <a:r>
              <a:rPr lang="en-US" sz="2000" dirty="0"/>
              <a:t>The Butterfly network</a:t>
            </a:r>
          </a:p>
          <a:p>
            <a:endParaRPr lang="en-US" dirty="0"/>
          </a:p>
        </p:txBody>
      </p:sp>
      <p:sp>
        <p:nvSpPr>
          <p:cNvPr id="4" name="Footer Placeholder 3">
            <a:extLst>
              <a:ext uri="{FF2B5EF4-FFF2-40B4-BE49-F238E27FC236}">
                <a16:creationId xmlns:a16="http://schemas.microsoft.com/office/drawing/2014/main" id="{103BFAFB-17CE-5A85-E704-594A0AF2AC17}"/>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3E99A566-99DE-EA78-370E-2128CA53111E}"/>
              </a:ext>
            </a:extLst>
          </p:cNvPr>
          <p:cNvSpPr>
            <a:spLocks noGrp="1"/>
          </p:cNvSpPr>
          <p:nvPr>
            <p:ph type="sldNum" sz="quarter" idx="12"/>
          </p:nvPr>
        </p:nvSpPr>
        <p:spPr/>
        <p:txBody>
          <a:bodyPr/>
          <a:lstStyle/>
          <a:p>
            <a:fld id="{F888D34C-E739-4539-906B-BD387CBA0667}" type="slidenum">
              <a:rPr lang="en-US" smtClean="0"/>
              <a:t>28</a:t>
            </a:fld>
            <a:endParaRPr lang="en-US"/>
          </a:p>
        </p:txBody>
      </p:sp>
    </p:spTree>
    <p:extLst>
      <p:ext uri="{BB962C8B-B14F-4D97-AF65-F5344CB8AC3E}">
        <p14:creationId xmlns:p14="http://schemas.microsoft.com/office/powerpoint/2010/main" val="2207668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MULTICOMPUTER PARALLEL SYSTEM</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multicomputer parallel system is a parallel system in which the multiple processors do not have direct access to shared memory. </a:t>
            </a:r>
          </a:p>
          <a:p>
            <a:r>
              <a:rPr lang="en-US" dirty="0"/>
              <a:t>The memory of the multiple processors may or may not form a common address space. Such computers usually do not have a common clock.</a:t>
            </a:r>
          </a:p>
          <a:p>
            <a:r>
              <a:rPr lang="en-US" dirty="0"/>
              <a:t>The processors are in close physical proximity and are usually very tightly coupled (homogenous hardware and software), and connected by an interconnection network. </a:t>
            </a:r>
          </a:p>
          <a:p>
            <a:r>
              <a:rPr lang="en-US" dirty="0"/>
              <a:t>The processors communicate either via a common address space or via message-passing usually corresponds to a non-uniform memory access (NUMA) architecture in which the latency to access various shared memory locations from the different processors varies.</a:t>
            </a:r>
          </a:p>
          <a:p>
            <a:endParaRPr lang="en-US" dirty="0"/>
          </a:p>
        </p:txBody>
      </p:sp>
      <p:sp>
        <p:nvSpPr>
          <p:cNvPr id="4" name="Footer Placeholder 3">
            <a:extLst>
              <a:ext uri="{FF2B5EF4-FFF2-40B4-BE49-F238E27FC236}">
                <a16:creationId xmlns:a16="http://schemas.microsoft.com/office/drawing/2014/main" id="{53A72D26-275E-4CF4-1E80-3B55CC3B25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9A4594-9729-B965-6059-34E7F4E501AE}"/>
              </a:ext>
            </a:extLst>
          </p:cNvPr>
          <p:cNvSpPr>
            <a:spLocks noGrp="1"/>
          </p:cNvSpPr>
          <p:nvPr>
            <p:ph type="sldNum" sz="quarter" idx="12"/>
          </p:nvPr>
        </p:nvSpPr>
        <p:spPr/>
        <p:txBody>
          <a:bodyPr/>
          <a:lstStyle/>
          <a:p>
            <a:fld id="{F888D34C-E739-4539-906B-BD387CBA0667}" type="slidenum">
              <a:rPr lang="en-US" smtClean="0"/>
              <a:t>29</a:t>
            </a:fld>
            <a:endParaRPr lang="en-US"/>
          </a:p>
        </p:txBody>
      </p:sp>
    </p:spTree>
    <p:extLst>
      <p:ext uri="{BB962C8B-B14F-4D97-AF65-F5344CB8AC3E}">
        <p14:creationId xmlns:p14="http://schemas.microsoft.com/office/powerpoint/2010/main" val="190238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3D8-6A41-CE13-E256-0C928D227755}"/>
              </a:ext>
            </a:extLst>
          </p:cNvPr>
          <p:cNvSpPr>
            <a:spLocks noGrp="1"/>
          </p:cNvSpPr>
          <p:nvPr>
            <p:ph type="title"/>
          </p:nvPr>
        </p:nvSpPr>
        <p:spPr/>
        <p:txBody>
          <a:bodyPr/>
          <a:lstStyle/>
          <a:p>
            <a:r>
              <a:rPr lang="en-US" sz="2800" b="1" dirty="0"/>
              <a:t>IMP Note to Students</a:t>
            </a:r>
            <a:endParaRPr lang="en-US" dirty="0"/>
          </a:p>
        </p:txBody>
      </p:sp>
      <p:sp>
        <p:nvSpPr>
          <p:cNvPr id="3" name="Content Placeholder 2">
            <a:extLst>
              <a:ext uri="{FF2B5EF4-FFF2-40B4-BE49-F238E27FC236}">
                <a16:creationId xmlns:a16="http://schemas.microsoft.com/office/drawing/2014/main" id="{C7C70CCC-05A2-E882-D6C7-2BFADC7EADCA}"/>
              </a:ext>
            </a:extLst>
          </p:cNvPr>
          <p:cNvSpPr>
            <a:spLocks noGrp="1"/>
          </p:cNvSpPr>
          <p:nvPr>
            <p:ph idx="1"/>
          </p:nvPr>
        </p:nvSpPr>
        <p:spPr/>
        <p:txBody>
          <a:bodyPr/>
          <a:lstStyle/>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It is important  to know that just login to the session does not guarantee the  attendance.</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Once you join the session, continue till the end to consider you as present in the class.</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IMPORTANTLY, you need to make the class more interactive by responding to Professors queries in the session.</a:t>
            </a:r>
          </a:p>
          <a:p>
            <a:pPr marL="457200" lvl="0" indent="-336550" algn="just" rtl="0">
              <a:lnSpc>
                <a:spcPct val="150000"/>
              </a:lnSpc>
              <a:spcBef>
                <a:spcPts val="0"/>
              </a:spcBef>
              <a:spcAft>
                <a:spcPts val="0"/>
              </a:spcAft>
              <a:buSzPts val="1700"/>
              <a:buFont typeface="Arial"/>
              <a:buChar char="●"/>
            </a:pPr>
            <a:r>
              <a:rPr lang="en-US" sz="2400" b="1" dirty="0">
                <a:solidFill>
                  <a:srgbClr val="FF0000"/>
                </a:solidFill>
                <a:latin typeface="Arial"/>
                <a:ea typeface="Arial"/>
                <a:cs typeface="Arial"/>
                <a:sym typeface="Arial"/>
              </a:rPr>
              <a:t>Whenever Professor calls your number / name, you need to respond, otherwise it will be considered as ABSENT</a:t>
            </a:r>
          </a:p>
        </p:txBody>
      </p:sp>
      <p:sp>
        <p:nvSpPr>
          <p:cNvPr id="4" name="Footer Placeholder 3">
            <a:extLst>
              <a:ext uri="{FF2B5EF4-FFF2-40B4-BE49-F238E27FC236}">
                <a16:creationId xmlns:a16="http://schemas.microsoft.com/office/drawing/2014/main" id="{38073727-77A3-7D05-96C3-950A9A875E0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B8924F7-3599-F017-82EE-F431F12258FD}"/>
              </a:ext>
            </a:extLst>
          </p:cNvPr>
          <p:cNvSpPr>
            <a:spLocks noGrp="1"/>
          </p:cNvSpPr>
          <p:nvPr>
            <p:ph type="sldNum" sz="quarter" idx="12"/>
          </p:nvPr>
        </p:nvSpPr>
        <p:spPr/>
        <p:txBody>
          <a:bodyPr/>
          <a:lstStyle/>
          <a:p>
            <a:fld id="{F888D34C-E739-4539-906B-BD387CBA0667}" type="slidenum">
              <a:rPr lang="en-US" smtClean="0"/>
              <a:t>3</a:t>
            </a:fld>
            <a:endParaRPr lang="en-US"/>
          </a:p>
        </p:txBody>
      </p:sp>
    </p:spTree>
    <p:extLst>
      <p:ext uri="{BB962C8B-B14F-4D97-AF65-F5344CB8AC3E}">
        <p14:creationId xmlns:p14="http://schemas.microsoft.com/office/powerpoint/2010/main" val="58737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Some basic concepts</a:t>
            </a:r>
            <a:endParaRPr lang="en-US" dirty="0"/>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sz="1800" dirty="0"/>
              <a:t>Coupling</a:t>
            </a:r>
          </a:p>
          <a:p>
            <a:pPr lvl="1"/>
            <a:r>
              <a:rPr lang="en-US" sz="1800" dirty="0"/>
              <a:t>Tight - SIMD, MISD shared memory systems</a:t>
            </a:r>
          </a:p>
          <a:p>
            <a:pPr lvl="1"/>
            <a:r>
              <a:rPr lang="en-US" sz="1800" dirty="0"/>
              <a:t>Loose - NOW, distributed systems, no shared memory</a:t>
            </a:r>
          </a:p>
          <a:p>
            <a:r>
              <a:rPr lang="en-US" sz="1800" dirty="0"/>
              <a:t>Speedup</a:t>
            </a:r>
          </a:p>
          <a:p>
            <a:pPr lvl="1"/>
            <a:r>
              <a:rPr lang="en-US" sz="1800" dirty="0"/>
              <a:t>how much faster can a program run when given N processors as opposed to 1 processor — T(N) / T(1)</a:t>
            </a:r>
          </a:p>
          <a:p>
            <a:pPr lvl="1"/>
            <a:r>
              <a:rPr lang="en-US" sz="1800" dirty="0"/>
              <a:t>Optional reading: Amdahl’s Law, Gustafson’s Law</a:t>
            </a:r>
          </a:p>
          <a:p>
            <a:r>
              <a:rPr lang="en-US" sz="1800" dirty="0"/>
              <a:t>Parallelism / Concurrency of program</a:t>
            </a:r>
          </a:p>
          <a:p>
            <a:pPr lvl="1"/>
            <a:r>
              <a:rPr lang="en-US" sz="1800" dirty="0"/>
              <a:t>Compare time spent in computations to time spent for communication via shared memory or message passing</a:t>
            </a:r>
          </a:p>
          <a:p>
            <a:r>
              <a:rPr lang="en-US" sz="1800" dirty="0"/>
              <a:t>Granularity</a:t>
            </a:r>
          </a:p>
          <a:p>
            <a:pPr lvl="1"/>
            <a:r>
              <a:rPr lang="en-US" sz="1800" dirty="0"/>
              <a:t>Average number of compute instructions before communication is needed across processors</a:t>
            </a:r>
          </a:p>
          <a:p>
            <a:r>
              <a:rPr lang="en-US" sz="1800" dirty="0"/>
              <a:t>Note: </a:t>
            </a:r>
          </a:p>
          <a:p>
            <a:pPr lvl="1"/>
            <a:r>
              <a:rPr lang="en-US" sz="1800" dirty="0"/>
              <a:t>Coarse granularity —&gt; Distributed systems else use tightly coupled multi-processors/computers</a:t>
            </a:r>
          </a:p>
          <a:p>
            <a:pPr lvl="1"/>
            <a:r>
              <a:rPr lang="en-US" sz="1800" dirty="0"/>
              <a:t>High concurrency doesn’t lead to high speedup if granularity is too small leading to high overheads</a:t>
            </a:r>
          </a:p>
          <a:p>
            <a:endParaRPr lang="en-US" sz="1800" dirty="0"/>
          </a:p>
        </p:txBody>
      </p:sp>
      <p:sp>
        <p:nvSpPr>
          <p:cNvPr id="4" name="Footer Placeholder 3">
            <a:extLst>
              <a:ext uri="{FF2B5EF4-FFF2-40B4-BE49-F238E27FC236}">
                <a16:creationId xmlns:a16="http://schemas.microsoft.com/office/drawing/2014/main" id="{F7F39D18-D138-19A3-5294-646DC168DF0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BFDB9F-29EE-CE37-BB3D-AF6C0B5C138B}"/>
              </a:ext>
            </a:extLst>
          </p:cNvPr>
          <p:cNvSpPr>
            <a:spLocks noGrp="1"/>
          </p:cNvSpPr>
          <p:nvPr>
            <p:ph type="sldNum" sz="quarter" idx="12"/>
          </p:nvPr>
        </p:nvSpPr>
        <p:spPr/>
        <p:txBody>
          <a:bodyPr/>
          <a:lstStyle/>
          <a:p>
            <a:fld id="{F888D34C-E739-4539-906B-BD387CBA0667}" type="slidenum">
              <a:rPr lang="en-US" smtClean="0"/>
              <a:t>30</a:t>
            </a:fld>
            <a:endParaRPr lang="en-US"/>
          </a:p>
        </p:txBody>
      </p:sp>
    </p:spTree>
    <p:extLst>
      <p:ext uri="{BB962C8B-B14F-4D97-AF65-F5344CB8AC3E}">
        <p14:creationId xmlns:p14="http://schemas.microsoft.com/office/powerpoint/2010/main" val="185705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F5DC8287-3DA6-8A3A-01BC-659ABBB3659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D07B5924-5478-6A55-7BE5-8FCF7E5AC895}"/>
              </a:ext>
            </a:extLst>
          </p:cNvPr>
          <p:cNvSpPr>
            <a:spLocks noGrp="1"/>
          </p:cNvSpPr>
          <p:nvPr>
            <p:ph type="sldNum" sz="quarter" idx="12"/>
          </p:nvPr>
        </p:nvSpPr>
        <p:spPr/>
        <p:txBody>
          <a:bodyPr/>
          <a:lstStyle/>
          <a:p>
            <a:fld id="{F888D34C-E739-4539-906B-BD387CBA0667}" type="slidenum">
              <a:rPr lang="en-US" smtClean="0"/>
              <a:t>31</a:t>
            </a:fld>
            <a:endParaRPr lang="en-US"/>
          </a:p>
        </p:txBody>
      </p:sp>
    </p:spTree>
    <p:extLst>
      <p:ext uri="{BB962C8B-B14F-4D97-AF65-F5344CB8AC3E}">
        <p14:creationId xmlns:p14="http://schemas.microsoft.com/office/powerpoint/2010/main" val="2362613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DC24-E7A6-22A9-EEDB-1FFA456C7F4D}"/>
              </a:ext>
            </a:extLst>
          </p:cNvPr>
          <p:cNvSpPr>
            <a:spLocks noGrp="1"/>
          </p:cNvSpPr>
          <p:nvPr>
            <p:ph type="title"/>
          </p:nvPr>
        </p:nvSpPr>
        <p:spPr/>
        <p:txBody>
          <a:bodyPr/>
          <a:lstStyle/>
          <a:p>
            <a:r>
              <a:rPr lang="en-US" dirty="0"/>
              <a:t>REMOTE PROCEDURE CALL (RPC)</a:t>
            </a:r>
          </a:p>
        </p:txBody>
      </p:sp>
      <p:sp>
        <p:nvSpPr>
          <p:cNvPr id="3" name="Content Placeholder 2">
            <a:extLst>
              <a:ext uri="{FF2B5EF4-FFF2-40B4-BE49-F238E27FC236}">
                <a16:creationId xmlns:a16="http://schemas.microsoft.com/office/drawing/2014/main" id="{8167CB0D-A2D3-83AD-A2B5-AFA0C63D4EA6}"/>
              </a:ext>
            </a:extLst>
          </p:cNvPr>
          <p:cNvSpPr>
            <a:spLocks noGrp="1"/>
          </p:cNvSpPr>
          <p:nvPr>
            <p:ph idx="1"/>
          </p:nvPr>
        </p:nvSpPr>
        <p:spPr/>
        <p:txBody>
          <a:bodyPr/>
          <a:lstStyle/>
          <a:p>
            <a:r>
              <a:rPr lang="en-US" dirty="0"/>
              <a:t>Remote Procedure Call (RPC) is a powerful technique for constructing distributed, client-server-based applications. </a:t>
            </a:r>
          </a:p>
          <a:p>
            <a:r>
              <a:rPr lang="en-US" dirty="0"/>
              <a:t>It is based on extending the conventional local procedure calling, so that the called procedure need not exist in the same address space as the calling procedure. </a:t>
            </a:r>
          </a:p>
          <a:p>
            <a:r>
              <a:rPr lang="en-US" dirty="0"/>
              <a:t>The two processes may be on the same system, or they may be on different systems with a network connecting them.</a:t>
            </a:r>
          </a:p>
          <a:p>
            <a:endParaRPr lang="en-US" dirty="0"/>
          </a:p>
        </p:txBody>
      </p:sp>
      <p:sp>
        <p:nvSpPr>
          <p:cNvPr id="4" name="Footer Placeholder 3">
            <a:extLst>
              <a:ext uri="{FF2B5EF4-FFF2-40B4-BE49-F238E27FC236}">
                <a16:creationId xmlns:a16="http://schemas.microsoft.com/office/drawing/2014/main" id="{10A0CBA0-CF04-48ED-C978-AA69F0646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A854524-0171-9364-489C-9A05D8F2659A}"/>
              </a:ext>
            </a:extLst>
          </p:cNvPr>
          <p:cNvSpPr>
            <a:spLocks noGrp="1"/>
          </p:cNvSpPr>
          <p:nvPr>
            <p:ph type="sldNum" sz="quarter" idx="12"/>
          </p:nvPr>
        </p:nvSpPr>
        <p:spPr/>
        <p:txBody>
          <a:bodyPr/>
          <a:lstStyle/>
          <a:p>
            <a:fld id="{F888D34C-E739-4539-906B-BD387CBA0667}" type="slidenum">
              <a:rPr lang="en-US" smtClean="0"/>
              <a:t>32</a:t>
            </a:fld>
            <a:endParaRPr lang="en-US"/>
          </a:p>
        </p:txBody>
      </p:sp>
    </p:spTree>
    <p:extLst>
      <p:ext uri="{BB962C8B-B14F-4D97-AF65-F5344CB8AC3E}">
        <p14:creationId xmlns:p14="http://schemas.microsoft.com/office/powerpoint/2010/main" val="332680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D18E68C8-2885-3CBD-012E-9760A6BA151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17D4921-3ED5-3751-309B-29707C2E4858}"/>
              </a:ext>
            </a:extLst>
          </p:cNvPr>
          <p:cNvSpPr>
            <a:spLocks noGrp="1"/>
          </p:cNvSpPr>
          <p:nvPr>
            <p:ph type="sldNum" sz="quarter" idx="12"/>
          </p:nvPr>
        </p:nvSpPr>
        <p:spPr/>
        <p:txBody>
          <a:bodyPr/>
          <a:lstStyle/>
          <a:p>
            <a:fld id="{F888D34C-E739-4539-906B-BD387CBA0667}" type="slidenum">
              <a:rPr lang="en-US" smtClean="0"/>
              <a:t>33</a:t>
            </a:fld>
            <a:endParaRPr lang="en-US"/>
          </a:p>
        </p:txBody>
      </p:sp>
    </p:spTree>
    <p:extLst>
      <p:ext uri="{BB962C8B-B14F-4D97-AF65-F5344CB8AC3E}">
        <p14:creationId xmlns:p14="http://schemas.microsoft.com/office/powerpoint/2010/main" val="313014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dirty="0"/>
              <a:t>The following functions must be addressed when designing and building a distributed system:</a:t>
            </a:r>
          </a:p>
          <a:p>
            <a:endParaRPr lang="en-US" sz="2000" dirty="0"/>
          </a:p>
          <a:p>
            <a:pPr marL="0" indent="0">
              <a:buNone/>
            </a:pPr>
            <a:r>
              <a:rPr lang="en-US" sz="2000" b="1" dirty="0"/>
              <a:t>Communication </a:t>
            </a:r>
          </a:p>
          <a:p>
            <a:r>
              <a:rPr lang="en-US" sz="2000" dirty="0"/>
              <a:t>This task involves designing appropriate mechanisms for communication among the processes in the network. Some example mechanisms are: remote procedure call (RPC), remote object invocation (ROI), message-oriented communication versus stream-oriented communication.</a:t>
            </a:r>
          </a:p>
          <a:p>
            <a:pPr marL="0" indent="0">
              <a:buNone/>
            </a:pPr>
            <a:endParaRPr lang="en-US" sz="2000" b="1" dirty="0"/>
          </a:p>
          <a:p>
            <a:pPr marL="0" indent="0">
              <a:buNone/>
            </a:pPr>
            <a:r>
              <a:rPr lang="en-US" sz="2000" b="1" dirty="0"/>
              <a:t>Processes </a:t>
            </a:r>
          </a:p>
          <a:p>
            <a:r>
              <a:rPr lang="en-US" sz="2000" dirty="0"/>
              <a:t>Some of the issues involved are: management of processes and threads at clients/servers; code migration; and the design of software and mobile agents. </a:t>
            </a:r>
          </a:p>
          <a:p>
            <a:endParaRPr lang="en-US" sz="2000" dirty="0"/>
          </a:p>
        </p:txBody>
      </p:sp>
      <p:sp>
        <p:nvSpPr>
          <p:cNvPr id="4" name="Footer Placeholder 3">
            <a:extLst>
              <a:ext uri="{FF2B5EF4-FFF2-40B4-BE49-F238E27FC236}">
                <a16:creationId xmlns:a16="http://schemas.microsoft.com/office/drawing/2014/main" id="{E29F098E-C69D-482B-087A-65716F88621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4DFC057-C30F-3900-3956-6E8E14E1338E}"/>
              </a:ext>
            </a:extLst>
          </p:cNvPr>
          <p:cNvSpPr>
            <a:spLocks noGrp="1"/>
          </p:cNvSpPr>
          <p:nvPr>
            <p:ph type="sldNum" sz="quarter" idx="12"/>
          </p:nvPr>
        </p:nvSpPr>
        <p:spPr/>
        <p:txBody>
          <a:bodyPr/>
          <a:lstStyle/>
          <a:p>
            <a:fld id="{F888D34C-E739-4539-906B-BD387CBA0667}" type="slidenum">
              <a:rPr lang="en-US" smtClean="0"/>
              <a:t>34</a:t>
            </a:fld>
            <a:endParaRPr lang="en-US"/>
          </a:p>
        </p:txBody>
      </p:sp>
    </p:spTree>
    <p:extLst>
      <p:ext uri="{BB962C8B-B14F-4D97-AF65-F5344CB8AC3E}">
        <p14:creationId xmlns:p14="http://schemas.microsoft.com/office/powerpoint/2010/main" val="1461956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Naming </a:t>
            </a:r>
          </a:p>
          <a:p>
            <a:r>
              <a:rPr lang="en-US" sz="2000" dirty="0"/>
              <a:t>Naming Devising easy to use and robust schemes for names, identifiers, and addresses is essential for locating resources and processes in a transparent and scalable manner.</a:t>
            </a:r>
          </a:p>
          <a:p>
            <a:pPr marL="0" indent="0">
              <a:buNone/>
            </a:pPr>
            <a:endParaRPr lang="en-US" sz="2000" b="1" dirty="0"/>
          </a:p>
          <a:p>
            <a:pPr marL="0" indent="0">
              <a:buNone/>
            </a:pPr>
            <a:r>
              <a:rPr lang="en-US" sz="2000" b="1" dirty="0"/>
              <a:t>Synchronization</a:t>
            </a:r>
          </a:p>
          <a:p>
            <a:r>
              <a:rPr lang="en-US" sz="2000" dirty="0"/>
              <a:t>Synchronization Mechanisms for synchronization or coordination among the processes are essential.</a:t>
            </a:r>
          </a:p>
          <a:p>
            <a:pPr marL="0" indent="0">
              <a:buNone/>
            </a:pPr>
            <a:endParaRPr lang="en-US" sz="2000" b="1" dirty="0"/>
          </a:p>
          <a:p>
            <a:pPr marL="0" indent="0">
              <a:buNone/>
            </a:pPr>
            <a:r>
              <a:rPr lang="en-US" sz="2000" b="1" dirty="0"/>
              <a:t>Data storage and access</a:t>
            </a:r>
          </a:p>
          <a:p>
            <a:r>
              <a:rPr lang="en-US" sz="2000" dirty="0"/>
              <a:t>Data storage and access Schemes for data storage, and implicitly for accessing the data in a fast and scalable manner across the network are important for efficiency.</a:t>
            </a:r>
          </a:p>
          <a:p>
            <a:endParaRPr lang="en-US" sz="2000" dirty="0"/>
          </a:p>
          <a:p>
            <a:endParaRPr lang="en-US" sz="2000" dirty="0"/>
          </a:p>
        </p:txBody>
      </p:sp>
      <p:sp>
        <p:nvSpPr>
          <p:cNvPr id="4" name="Footer Placeholder 3">
            <a:extLst>
              <a:ext uri="{FF2B5EF4-FFF2-40B4-BE49-F238E27FC236}">
                <a16:creationId xmlns:a16="http://schemas.microsoft.com/office/drawing/2014/main" id="{334FE7EC-43C7-CE83-EC3B-71864000832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5B2E833-054E-1108-B93E-2C0CDC0A2517}"/>
              </a:ext>
            </a:extLst>
          </p:cNvPr>
          <p:cNvSpPr>
            <a:spLocks noGrp="1"/>
          </p:cNvSpPr>
          <p:nvPr>
            <p:ph type="sldNum" sz="quarter" idx="12"/>
          </p:nvPr>
        </p:nvSpPr>
        <p:spPr/>
        <p:txBody>
          <a:bodyPr/>
          <a:lstStyle/>
          <a:p>
            <a:fld id="{F888D34C-E739-4539-906B-BD387CBA0667}" type="slidenum">
              <a:rPr lang="en-US" smtClean="0"/>
              <a:t>35</a:t>
            </a:fld>
            <a:endParaRPr lang="en-US"/>
          </a:p>
        </p:txBody>
      </p:sp>
    </p:spTree>
    <p:extLst>
      <p:ext uri="{BB962C8B-B14F-4D97-AF65-F5344CB8AC3E}">
        <p14:creationId xmlns:p14="http://schemas.microsoft.com/office/powerpoint/2010/main" val="126925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Consistency and replication</a:t>
            </a:r>
          </a:p>
          <a:p>
            <a:r>
              <a:rPr lang="en-US" sz="2000" dirty="0"/>
              <a:t>To avoid bottlenecks, to provide fast access to data, and to provide scalability, replication of data objects is highly desirable</a:t>
            </a:r>
          </a:p>
          <a:p>
            <a:endParaRPr lang="en-US" sz="2000" dirty="0"/>
          </a:p>
          <a:p>
            <a:pPr marL="0" indent="0">
              <a:buNone/>
            </a:pPr>
            <a:r>
              <a:rPr lang="en-US" sz="2000" b="1" dirty="0"/>
              <a:t>Fault tolerance</a:t>
            </a:r>
          </a:p>
          <a:p>
            <a:r>
              <a:rPr lang="en-US" sz="2000" dirty="0"/>
              <a:t>Fault tolerance requires maintaining correct and efficient operation in spite of any failures of links, nodes, and processes</a:t>
            </a:r>
          </a:p>
          <a:p>
            <a:endParaRPr lang="en-US" sz="2000" dirty="0"/>
          </a:p>
          <a:p>
            <a:pPr marL="0" indent="0">
              <a:buNone/>
            </a:pPr>
            <a:r>
              <a:rPr lang="en-US" sz="2000" b="1" dirty="0"/>
              <a:t>Security</a:t>
            </a:r>
          </a:p>
          <a:p>
            <a:r>
              <a:rPr lang="en-US" sz="2000" dirty="0"/>
              <a:t>Distributed systems security involves various aspects of cryptography, secure channels, access control, key management – generation and distribution, authorization, and secure group management.</a:t>
            </a:r>
          </a:p>
          <a:p>
            <a:endParaRPr lang="en-US" sz="2000" dirty="0"/>
          </a:p>
          <a:p>
            <a:endParaRPr lang="en-US" sz="2000" dirty="0"/>
          </a:p>
        </p:txBody>
      </p:sp>
      <p:sp>
        <p:nvSpPr>
          <p:cNvPr id="4" name="Footer Placeholder 3">
            <a:extLst>
              <a:ext uri="{FF2B5EF4-FFF2-40B4-BE49-F238E27FC236}">
                <a16:creationId xmlns:a16="http://schemas.microsoft.com/office/drawing/2014/main" id="{AA529E6E-B68C-AB3B-805F-68A21A38260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F120BB8-E136-3C4A-A274-42D31A4B4828}"/>
              </a:ext>
            </a:extLst>
          </p:cNvPr>
          <p:cNvSpPr>
            <a:spLocks noGrp="1"/>
          </p:cNvSpPr>
          <p:nvPr>
            <p:ph type="sldNum" sz="quarter" idx="12"/>
          </p:nvPr>
        </p:nvSpPr>
        <p:spPr/>
        <p:txBody>
          <a:bodyPr/>
          <a:lstStyle/>
          <a:p>
            <a:fld id="{F888D34C-E739-4539-906B-BD387CBA0667}" type="slidenum">
              <a:rPr lang="en-US" smtClean="0"/>
              <a:t>36</a:t>
            </a:fld>
            <a:endParaRPr lang="en-US"/>
          </a:p>
        </p:txBody>
      </p:sp>
    </p:spTree>
    <p:extLst>
      <p:ext uri="{BB962C8B-B14F-4D97-AF65-F5344CB8AC3E}">
        <p14:creationId xmlns:p14="http://schemas.microsoft.com/office/powerpoint/2010/main" val="22999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Applications Programming Interface (API) and transparency </a:t>
            </a:r>
          </a:p>
          <a:p>
            <a:r>
              <a:rPr lang="en-US" sz="2000" dirty="0"/>
              <a:t>The API for communication and other specialized services is important for the ease of use and wider adoption of the distributed systems services by non-technical users.</a:t>
            </a:r>
          </a:p>
          <a:p>
            <a:endParaRPr lang="en-US" sz="2000" dirty="0"/>
          </a:p>
          <a:p>
            <a:pPr marL="0" indent="0">
              <a:buNone/>
            </a:pPr>
            <a:r>
              <a:rPr lang="en-US" sz="2000" b="1" dirty="0"/>
              <a:t>Scalability and modularity </a:t>
            </a:r>
          </a:p>
          <a:p>
            <a:r>
              <a:rPr lang="en-US" sz="2000" dirty="0"/>
              <a:t>The algorithms, data (objects), and services must be as distributed as possible. Various techniques such as replication, caching and cache management, and asynchronous processing help to achieve scalability.</a:t>
            </a:r>
          </a:p>
          <a:p>
            <a:endParaRPr lang="en-US" sz="2000" dirty="0"/>
          </a:p>
          <a:p>
            <a:endParaRPr lang="en-US" sz="2000" dirty="0"/>
          </a:p>
          <a:p>
            <a:endParaRPr lang="en-US" sz="2000" dirty="0"/>
          </a:p>
        </p:txBody>
      </p:sp>
      <p:sp>
        <p:nvSpPr>
          <p:cNvPr id="4" name="Footer Placeholder 3">
            <a:extLst>
              <a:ext uri="{FF2B5EF4-FFF2-40B4-BE49-F238E27FC236}">
                <a16:creationId xmlns:a16="http://schemas.microsoft.com/office/drawing/2014/main" id="{CB3AD520-3835-9CBD-5AD8-15A1998A0FF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BD7AA49-BD58-E8A4-84D9-F158CD2EE32E}"/>
              </a:ext>
            </a:extLst>
          </p:cNvPr>
          <p:cNvSpPr>
            <a:spLocks noGrp="1"/>
          </p:cNvSpPr>
          <p:nvPr>
            <p:ph type="sldNum" sz="quarter" idx="12"/>
          </p:nvPr>
        </p:nvSpPr>
        <p:spPr/>
        <p:txBody>
          <a:bodyPr/>
          <a:lstStyle/>
          <a:p>
            <a:fld id="{F888D34C-E739-4539-906B-BD387CBA0667}" type="slidenum">
              <a:rPr lang="en-US" smtClean="0"/>
              <a:t>37</a:t>
            </a:fld>
            <a:endParaRPr lang="en-US"/>
          </a:p>
        </p:txBody>
      </p:sp>
    </p:spTree>
    <p:extLst>
      <p:ext uri="{BB962C8B-B14F-4D97-AF65-F5344CB8AC3E}">
        <p14:creationId xmlns:p14="http://schemas.microsoft.com/office/powerpoint/2010/main" val="246519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Mobile networks </a:t>
            </a:r>
          </a:p>
          <a:p>
            <a:pPr lvl="1"/>
            <a:r>
              <a:rPr lang="en-US" sz="2000" dirty="0"/>
              <a:t>distributed graph algorithms</a:t>
            </a:r>
          </a:p>
          <a:p>
            <a:r>
              <a:rPr lang="en-US" sz="2000" dirty="0"/>
              <a:t>Sensor networks collecting and transmitting physical parameters</a:t>
            </a:r>
          </a:p>
          <a:p>
            <a:pPr lvl="1"/>
            <a:r>
              <a:rPr lang="en-US" sz="2000" dirty="0"/>
              <a:t>large volume streaming, algorithms for location estimation</a:t>
            </a:r>
          </a:p>
          <a:p>
            <a:r>
              <a:rPr lang="en-US" sz="2000" dirty="0"/>
              <a:t>Ubiquitous or Pervasive computing where processors are embedded everywhere to perform application functions e.g. smart homes</a:t>
            </a:r>
          </a:p>
          <a:p>
            <a:pPr lvl="1"/>
            <a:r>
              <a:rPr lang="en-US" sz="2000" dirty="0"/>
              <a:t>groups of wireless sensors/actuators connected to Cloud backend</a:t>
            </a:r>
          </a:p>
          <a:p>
            <a:r>
              <a:rPr lang="en-US" sz="2000" dirty="0"/>
              <a:t>Peer-to-peer e.g. gaming, content distribution</a:t>
            </a:r>
          </a:p>
          <a:p>
            <a:pPr lvl="1"/>
            <a:r>
              <a:rPr lang="en-US" sz="2000" dirty="0"/>
              <a:t>object storage/lookup/retrieval/replication, self-</a:t>
            </a:r>
            <a:r>
              <a:rPr lang="en-US" sz="2000" dirty="0" err="1"/>
              <a:t>organising</a:t>
            </a:r>
            <a:r>
              <a:rPr lang="en-US" sz="2000" dirty="0"/>
              <a:t> networks, privacy</a:t>
            </a:r>
          </a:p>
          <a:p>
            <a:endParaRPr lang="en-US" sz="2000" dirty="0"/>
          </a:p>
        </p:txBody>
      </p:sp>
      <p:sp>
        <p:nvSpPr>
          <p:cNvPr id="4" name="Footer Placeholder 3">
            <a:extLst>
              <a:ext uri="{FF2B5EF4-FFF2-40B4-BE49-F238E27FC236}">
                <a16:creationId xmlns:a16="http://schemas.microsoft.com/office/drawing/2014/main" id="{F2900231-054A-BA74-09E4-73ED6B8CC9F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AAE0150-5F78-B8D2-9FAE-D38617A5DD03}"/>
              </a:ext>
            </a:extLst>
          </p:cNvPr>
          <p:cNvSpPr>
            <a:spLocks noGrp="1"/>
          </p:cNvSpPr>
          <p:nvPr>
            <p:ph type="sldNum" sz="quarter" idx="12"/>
          </p:nvPr>
        </p:nvSpPr>
        <p:spPr/>
        <p:txBody>
          <a:bodyPr/>
          <a:lstStyle/>
          <a:p>
            <a:fld id="{F888D34C-E739-4539-906B-BD387CBA0667}" type="slidenum">
              <a:rPr lang="en-US" smtClean="0"/>
              <a:t>38</a:t>
            </a:fld>
            <a:endParaRPr lang="en-US"/>
          </a:p>
        </p:txBody>
      </p:sp>
    </p:spTree>
    <p:extLst>
      <p:ext uri="{BB962C8B-B14F-4D97-AF65-F5344CB8AC3E}">
        <p14:creationId xmlns:p14="http://schemas.microsoft.com/office/powerpoint/2010/main" val="92212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Publish-subscribe e.g. movie streaming, online trading markets - receive only data of interest </a:t>
            </a:r>
          </a:p>
          <a:p>
            <a:pPr lvl="1"/>
            <a:r>
              <a:rPr lang="en-US" sz="2000" dirty="0"/>
              <a:t>data streaming systems and filtering / matching algorithms</a:t>
            </a:r>
          </a:p>
          <a:p>
            <a:r>
              <a:rPr lang="en-US" sz="2000" dirty="0"/>
              <a:t>Distributed agents or robots e.g. in mobile computing</a:t>
            </a:r>
          </a:p>
          <a:p>
            <a:pPr lvl="1"/>
            <a:r>
              <a:rPr lang="en-US" sz="2000" dirty="0"/>
              <a:t>swarm algorithms, coordination among agents (like an ant colony)</a:t>
            </a:r>
          </a:p>
          <a:p>
            <a:r>
              <a:rPr lang="en-US" sz="2000" dirty="0"/>
              <a:t>Distributed data mining</a:t>
            </a:r>
          </a:p>
          <a:p>
            <a:pPr lvl="1"/>
            <a:r>
              <a:rPr lang="en-US" sz="2000" dirty="0"/>
              <a:t>e.g. user profiling - Data is spread in many repositories</a:t>
            </a:r>
          </a:p>
          <a:p>
            <a:endParaRPr lang="en-US" sz="2000" dirty="0"/>
          </a:p>
        </p:txBody>
      </p:sp>
      <p:sp>
        <p:nvSpPr>
          <p:cNvPr id="4" name="Footer Placeholder 3">
            <a:extLst>
              <a:ext uri="{FF2B5EF4-FFF2-40B4-BE49-F238E27FC236}">
                <a16:creationId xmlns:a16="http://schemas.microsoft.com/office/drawing/2014/main" id="{D82CB8BB-6080-5112-3CAD-DCAE79E21E4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1DFFF7A-98C5-BFC1-36BC-FEA7C3E979DC}"/>
              </a:ext>
            </a:extLst>
          </p:cNvPr>
          <p:cNvSpPr>
            <a:spLocks noGrp="1"/>
          </p:cNvSpPr>
          <p:nvPr>
            <p:ph type="sldNum" sz="quarter" idx="12"/>
          </p:nvPr>
        </p:nvSpPr>
        <p:spPr/>
        <p:txBody>
          <a:bodyPr/>
          <a:lstStyle/>
          <a:p>
            <a:fld id="{F888D34C-E739-4539-906B-BD387CBA0667}" type="slidenum">
              <a:rPr lang="en-US" smtClean="0"/>
              <a:t>39</a:t>
            </a:fld>
            <a:endParaRPr lang="en-US"/>
          </a:p>
        </p:txBody>
      </p:sp>
    </p:spTree>
    <p:extLst>
      <p:ext uri="{BB962C8B-B14F-4D97-AF65-F5344CB8AC3E}">
        <p14:creationId xmlns:p14="http://schemas.microsoft.com/office/powerpoint/2010/main" val="321061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563A85-1F7F-7907-ED7A-799BB83DD3E4}"/>
              </a:ext>
            </a:extLst>
          </p:cNvPr>
          <p:cNvSpPr>
            <a:spLocks noGrp="1"/>
          </p:cNvSpPr>
          <p:nvPr>
            <p:ph sz="quarter" idx="10"/>
          </p:nvPr>
        </p:nvSpPr>
        <p:spPr/>
        <p:txBody>
          <a:bodyPr/>
          <a:lstStyle/>
          <a:p>
            <a:pPr algn="ctr">
              <a:lnSpc>
                <a:spcPct val="150000"/>
              </a:lnSpc>
            </a:pPr>
            <a:r>
              <a:rPr lang="en-US" sz="2800" b="0" dirty="0"/>
              <a:t>Contact Session – 1 and 2 (Some basics are covered)</a:t>
            </a:r>
            <a:br>
              <a:rPr lang="en-US" sz="2800" b="0" dirty="0"/>
            </a:br>
            <a:r>
              <a:rPr lang="en-US" sz="2800" b="0" dirty="0"/>
              <a:t>M1 - </a:t>
            </a:r>
            <a:r>
              <a:rPr lang="en-US" sz="2800" b="0" dirty="0">
                <a:effectLst/>
              </a:rPr>
              <a:t>Introduction to Distributed Computing</a:t>
            </a:r>
          </a:p>
          <a:p>
            <a:pPr marL="0" marR="0" lvl="0" indent="0" algn="ctr" defTabSz="914400" rtl="0" eaLnBrk="1" fontAlgn="base" latinLnBrk="0" hangingPunct="1">
              <a:lnSpc>
                <a:spcPct val="150000"/>
              </a:lnSpc>
              <a:spcBef>
                <a:spcPts val="0"/>
              </a:spcBef>
              <a:spcAft>
                <a:spcPct val="0"/>
              </a:spcAft>
              <a:buClrTx/>
              <a:buSzTx/>
              <a:buFont typeface="Arial" panose="020B0604020202020204" pitchFamily="34" charset="0"/>
              <a:buNone/>
              <a:tabLst>
                <a:tab pos="19748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References :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T1 (Chap.1)</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algn="ctr">
              <a:lnSpc>
                <a:spcPct val="150000"/>
              </a:lnSpc>
            </a:pPr>
            <a:endParaRPr lang="en-US" sz="2800" b="0" dirty="0">
              <a:effectLst/>
            </a:endParaRPr>
          </a:p>
          <a:p>
            <a:pPr algn="ctr">
              <a:lnSpc>
                <a:spcPct val="150000"/>
              </a:lnSpc>
            </a:pPr>
            <a:endParaRPr lang="en-US" sz="2800" dirty="0"/>
          </a:p>
        </p:txBody>
      </p:sp>
    </p:spTree>
    <p:extLst>
      <p:ext uri="{BB962C8B-B14F-4D97-AF65-F5344CB8AC3E}">
        <p14:creationId xmlns:p14="http://schemas.microsoft.com/office/powerpoint/2010/main" val="267137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4DEFCC2E-8660-F7CE-71EA-C5AFAD6F437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00637F6-0E49-6983-0F75-20540AF4F22B}"/>
              </a:ext>
            </a:extLst>
          </p:cNvPr>
          <p:cNvSpPr>
            <a:spLocks noGrp="1"/>
          </p:cNvSpPr>
          <p:nvPr>
            <p:ph type="sldNum" sz="quarter" idx="12"/>
          </p:nvPr>
        </p:nvSpPr>
        <p:spPr/>
        <p:txBody>
          <a:bodyPr/>
          <a:lstStyle/>
          <a:p>
            <a:fld id="{F888D34C-E739-4539-906B-BD387CBA0667}" type="slidenum">
              <a:rPr lang="en-US" smtClean="0"/>
              <a:t>40</a:t>
            </a:fld>
            <a:endParaRPr lang="en-US"/>
          </a:p>
        </p:txBody>
      </p:sp>
    </p:spTree>
    <p:extLst>
      <p:ext uri="{BB962C8B-B14F-4D97-AF65-F5344CB8AC3E}">
        <p14:creationId xmlns:p14="http://schemas.microsoft.com/office/powerpoint/2010/main" val="311616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SUMMARY AND ADDITIONAL READING</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Basic concepts and motivation of a Parallel and Distributed Systems</a:t>
            </a:r>
          </a:p>
          <a:p>
            <a:r>
              <a:rPr lang="en-US" sz="2000" dirty="0"/>
              <a:t>Challenges in systems, algorithms, new applications</a:t>
            </a:r>
          </a:p>
          <a:p>
            <a:r>
              <a:rPr lang="en-US" sz="2000" dirty="0"/>
              <a:t>Virtual Labs</a:t>
            </a:r>
          </a:p>
          <a:p>
            <a:pPr lvl="1"/>
            <a:r>
              <a:rPr lang="en-US" sz="2000" dirty="0"/>
              <a:t>Complete the RPC exercise</a:t>
            </a:r>
          </a:p>
          <a:p>
            <a:r>
              <a:rPr lang="en-US" sz="2000" dirty="0"/>
              <a:t>Study material: Chapter 1 of Textbook 1 (T1)</a:t>
            </a:r>
          </a:p>
          <a:p>
            <a:r>
              <a:rPr lang="en-US" sz="2000" dirty="0"/>
              <a:t>Optional reading: </a:t>
            </a:r>
          </a:p>
          <a:p>
            <a:pPr lvl="1"/>
            <a:r>
              <a:rPr lang="en-US" sz="2000" dirty="0"/>
              <a:t>NFS and RPC: https://cseweb.ucsd.edu/classes/fa06/cse120/lectures/120-fa06-l15.pdf</a:t>
            </a:r>
          </a:p>
          <a:p>
            <a:pPr lvl="1"/>
            <a:r>
              <a:rPr lang="en-US" sz="2000" dirty="0"/>
              <a:t>Netflix architecture : https://medium.com/swlh/a-design-analysis-of-cloud-based-microservices-architecture-at-netflix-98836b2da45f</a:t>
            </a:r>
          </a:p>
          <a:p>
            <a:endParaRPr lang="en-US" sz="2000" dirty="0"/>
          </a:p>
        </p:txBody>
      </p:sp>
      <p:sp>
        <p:nvSpPr>
          <p:cNvPr id="4" name="Footer Placeholder 3">
            <a:extLst>
              <a:ext uri="{FF2B5EF4-FFF2-40B4-BE49-F238E27FC236}">
                <a16:creationId xmlns:a16="http://schemas.microsoft.com/office/drawing/2014/main" id="{C3C32F67-3225-C83B-5D48-F4B64ADD270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F799279-EEE9-24E0-C551-51EE600AFA47}"/>
              </a:ext>
            </a:extLst>
          </p:cNvPr>
          <p:cNvSpPr>
            <a:spLocks noGrp="1"/>
          </p:cNvSpPr>
          <p:nvPr>
            <p:ph type="sldNum" sz="quarter" idx="12"/>
          </p:nvPr>
        </p:nvSpPr>
        <p:spPr/>
        <p:txBody>
          <a:bodyPr/>
          <a:lstStyle/>
          <a:p>
            <a:fld id="{F888D34C-E739-4539-906B-BD387CBA0667}" type="slidenum">
              <a:rPr lang="en-US" smtClean="0"/>
              <a:t>41</a:t>
            </a:fld>
            <a:endParaRPr lang="en-US"/>
          </a:p>
        </p:txBody>
      </p:sp>
    </p:spTree>
    <p:extLst>
      <p:ext uri="{BB962C8B-B14F-4D97-AF65-F5344CB8AC3E}">
        <p14:creationId xmlns:p14="http://schemas.microsoft.com/office/powerpoint/2010/main" val="1880236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Next Session</a:t>
            </a:r>
            <a:endParaRPr lang="en-US" dirty="0"/>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dirty="0"/>
              <a:t>Logical Time : </a:t>
            </a:r>
          </a:p>
          <a:p>
            <a:pPr lvl="1"/>
            <a:r>
              <a:rPr lang="en-US" dirty="0"/>
              <a:t>How do we logically correlate time across distributed machines with no common clock</a:t>
            </a:r>
          </a:p>
          <a:p>
            <a:endParaRPr lang="en-US" dirty="0"/>
          </a:p>
        </p:txBody>
      </p:sp>
      <p:sp>
        <p:nvSpPr>
          <p:cNvPr id="4" name="Footer Placeholder 3">
            <a:extLst>
              <a:ext uri="{FF2B5EF4-FFF2-40B4-BE49-F238E27FC236}">
                <a16:creationId xmlns:a16="http://schemas.microsoft.com/office/drawing/2014/main" id="{5524A59E-30F1-7C28-B089-371C642DD6F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18A039C-1F3F-E044-F243-DB6C0D55D67D}"/>
              </a:ext>
            </a:extLst>
          </p:cNvPr>
          <p:cNvSpPr>
            <a:spLocks noGrp="1"/>
          </p:cNvSpPr>
          <p:nvPr>
            <p:ph type="sldNum" sz="quarter" idx="12"/>
          </p:nvPr>
        </p:nvSpPr>
        <p:spPr/>
        <p:txBody>
          <a:bodyPr/>
          <a:lstStyle/>
          <a:p>
            <a:fld id="{F888D34C-E739-4539-906B-BD387CBA0667}" type="slidenum">
              <a:rPr lang="en-US" smtClean="0"/>
              <a:t>42</a:t>
            </a:fld>
            <a:endParaRPr lang="en-US"/>
          </a:p>
        </p:txBody>
      </p:sp>
    </p:spTree>
    <p:extLst>
      <p:ext uri="{BB962C8B-B14F-4D97-AF65-F5344CB8AC3E}">
        <p14:creationId xmlns:p14="http://schemas.microsoft.com/office/powerpoint/2010/main" val="4281895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6B550-6ADC-6C30-CF2E-6CA1D72A7E3D}"/>
              </a:ext>
            </a:extLst>
          </p:cNvPr>
          <p:cNvSpPr>
            <a:spLocks noGrp="1"/>
          </p:cNvSpPr>
          <p:nvPr>
            <p:ph idx="1"/>
          </p:nvPr>
        </p:nvSpPr>
        <p:spPr/>
        <p:txBody>
          <a:bodyPr/>
          <a:lstStyle/>
          <a:p>
            <a:pPr marL="0" indent="0" algn="ctr">
              <a:buNone/>
            </a:pPr>
            <a:endParaRPr lang="en-US" sz="3200" b="1" dirty="0"/>
          </a:p>
          <a:p>
            <a:pPr marL="0" indent="0" algn="ctr">
              <a:buNone/>
            </a:pPr>
            <a:endParaRPr lang="en-US" sz="3200" b="1" dirty="0"/>
          </a:p>
          <a:p>
            <a:pPr marL="0" indent="0" algn="ctr">
              <a:buNone/>
            </a:pPr>
            <a:r>
              <a:rPr lang="en-US" sz="3200" b="1" dirty="0"/>
              <a:t>THANK YOU </a:t>
            </a:r>
          </a:p>
        </p:txBody>
      </p:sp>
      <p:sp>
        <p:nvSpPr>
          <p:cNvPr id="4" name="Footer Placeholder 3">
            <a:extLst>
              <a:ext uri="{FF2B5EF4-FFF2-40B4-BE49-F238E27FC236}">
                <a16:creationId xmlns:a16="http://schemas.microsoft.com/office/drawing/2014/main" id="{BAFEBA32-1684-1AD5-8D46-D85E0A8FA85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AB51FB79-82A6-F6BA-4B98-95151DD3D006}"/>
              </a:ext>
            </a:extLst>
          </p:cNvPr>
          <p:cNvSpPr>
            <a:spLocks noGrp="1"/>
          </p:cNvSpPr>
          <p:nvPr>
            <p:ph type="sldNum" sz="quarter" idx="12"/>
          </p:nvPr>
        </p:nvSpPr>
        <p:spPr/>
        <p:txBody>
          <a:bodyPr/>
          <a:lstStyle/>
          <a:p>
            <a:fld id="{F888D34C-E739-4539-906B-BD387CBA0667}" type="slidenum">
              <a:rPr lang="en-US" smtClean="0"/>
              <a:t>43</a:t>
            </a:fld>
            <a:endParaRPr lang="en-US"/>
          </a:p>
        </p:txBody>
      </p:sp>
    </p:spTree>
    <p:extLst>
      <p:ext uri="{BB962C8B-B14F-4D97-AF65-F5344CB8AC3E}">
        <p14:creationId xmlns:p14="http://schemas.microsoft.com/office/powerpoint/2010/main" val="2624669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44</a:t>
            </a:fld>
            <a:endParaRPr lang="en-US"/>
          </a:p>
        </p:txBody>
      </p:sp>
      <p:sp>
        <p:nvSpPr>
          <p:cNvPr id="10" name="Content Placeholder 9">
            <a:extLst>
              <a:ext uri="{FF2B5EF4-FFF2-40B4-BE49-F238E27FC236}">
                <a16:creationId xmlns:a16="http://schemas.microsoft.com/office/drawing/2014/main" id="{ACF574EC-9C1F-7FBD-CFCB-0BB79276A77D}"/>
              </a:ext>
            </a:extLst>
          </p:cNvPr>
          <p:cNvSpPr>
            <a:spLocks noGrp="1"/>
          </p:cNvSpPr>
          <p:nvPr>
            <p:ph idx="1"/>
          </p:nvPr>
        </p:nvSpPr>
        <p:spPr>
          <a:xfrm>
            <a:off x="609600" y="4396112"/>
            <a:ext cx="10972800" cy="1730054"/>
          </a:xfrm>
        </p:spPr>
        <p:txBody>
          <a:bodyPr/>
          <a:lstStyle/>
          <a:p>
            <a:pPr marL="0" indent="0" algn="ctr">
              <a:buNone/>
            </a:pPr>
            <a:r>
              <a:rPr lang="en-US" sz="6600" b="1" dirty="0">
                <a:ln w="22225">
                  <a:solidFill>
                    <a:schemeClr val="accent2"/>
                  </a:solidFill>
                  <a:prstDash val="solid"/>
                </a:ln>
                <a:solidFill>
                  <a:srgbClr val="FF0000"/>
                </a:solidFill>
              </a:rPr>
              <a:t>STOP RECORDING</a:t>
            </a:r>
          </a:p>
        </p:txBody>
      </p:sp>
      <p:pic>
        <p:nvPicPr>
          <p:cNvPr id="1028" name="Picture 4" descr="Covert Recording In The Workplace | Knowing When To Press The Stop Button |  Valemus Law">
            <a:extLst>
              <a:ext uri="{FF2B5EF4-FFF2-40B4-BE49-F238E27FC236}">
                <a16:creationId xmlns:a16="http://schemas.microsoft.com/office/drawing/2014/main" id="{8D8B49C1-69F6-4040-6E75-E1946D63B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650" y="153861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1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CBA-C9E1-6225-DAAA-3C9508C64FA4}"/>
              </a:ext>
            </a:extLst>
          </p:cNvPr>
          <p:cNvSpPr>
            <a:spLocks noGrp="1"/>
          </p:cNvSpPr>
          <p:nvPr>
            <p:ph type="title"/>
          </p:nvPr>
        </p:nvSpPr>
        <p:spPr/>
        <p:txBody>
          <a:bodyPr/>
          <a:lstStyle/>
          <a:p>
            <a:r>
              <a:rPr lang="en-US" dirty="0"/>
              <a:t>Text and References</a:t>
            </a:r>
          </a:p>
        </p:txBody>
      </p:sp>
      <p:sp>
        <p:nvSpPr>
          <p:cNvPr id="23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dirty="0"/>
          </a:p>
        </p:txBody>
      </p:sp>
      <p:pic>
        <p:nvPicPr>
          <p:cNvPr id="231" name="image.png" descr="image.png"/>
          <p:cNvPicPr>
            <a:picLocks noChangeAspect="1"/>
          </p:cNvPicPr>
          <p:nvPr/>
        </p:nvPicPr>
        <p:blipFill>
          <a:blip r:embed="rId2"/>
          <a:stretch>
            <a:fillRect/>
          </a:stretch>
        </p:blipFill>
        <p:spPr>
          <a:xfrm>
            <a:off x="609600" y="1492250"/>
            <a:ext cx="1200150" cy="1524000"/>
          </a:xfrm>
          <a:prstGeom prst="rect">
            <a:avLst/>
          </a:prstGeom>
          <a:ln w="12700">
            <a:miter lim="400000"/>
          </a:ln>
        </p:spPr>
      </p:pic>
      <p:graphicFrame>
        <p:nvGraphicFramePr>
          <p:cNvPr id="232" name="Table"/>
          <p:cNvGraphicFramePr/>
          <p:nvPr>
            <p:extLst>
              <p:ext uri="{D42A27DB-BD31-4B8C-83A1-F6EECF244321}">
                <p14:modId xmlns:p14="http://schemas.microsoft.com/office/powerpoint/2010/main" val="3184233104"/>
              </p:ext>
            </p:extLst>
          </p:nvPr>
        </p:nvGraphicFramePr>
        <p:xfrm>
          <a:off x="2133600" y="1600200"/>
          <a:ext cx="8610600" cy="947737"/>
        </p:xfrm>
        <a:graphic>
          <a:graphicData uri="http://schemas.openxmlformats.org/drawingml/2006/table">
            <a:tbl>
              <a:tblPr/>
              <a:tblGrid>
                <a:gridCol w="977900">
                  <a:extLst>
                    <a:ext uri="{9D8B030D-6E8A-4147-A177-3AD203B41FA5}">
                      <a16:colId xmlns:a16="http://schemas.microsoft.com/office/drawing/2014/main" val="20000"/>
                    </a:ext>
                  </a:extLst>
                </a:gridCol>
                <a:gridCol w="7632700">
                  <a:extLst>
                    <a:ext uri="{9D8B030D-6E8A-4147-A177-3AD203B41FA5}">
                      <a16:colId xmlns:a16="http://schemas.microsoft.com/office/drawing/2014/main" val="20001"/>
                    </a:ext>
                  </a:extLst>
                </a:gridCol>
              </a:tblGrid>
              <a:tr h="947737">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T1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Ajay D. </a:t>
                      </a:r>
                      <a:r>
                        <a:rPr dirty="0" err="1">
                          <a:latin typeface="Calibri" panose="020F0502020204030204" pitchFamily="34" charset="0"/>
                          <a:ea typeface="Avenir Book"/>
                          <a:cs typeface="Calibri" panose="020F0502020204030204" pitchFamily="34" charset="0"/>
                          <a:sym typeface="Avenir Book"/>
                        </a:rPr>
                        <a:t>Kshemkalyani</a:t>
                      </a:r>
                      <a:r>
                        <a:rPr dirty="0">
                          <a:latin typeface="Calibri" panose="020F0502020204030204" pitchFamily="34" charset="0"/>
                          <a:ea typeface="Avenir Book"/>
                          <a:cs typeface="Calibri" panose="020F0502020204030204" pitchFamily="34" charset="0"/>
                          <a:sym typeface="Avenir Book"/>
                        </a:rPr>
                        <a:t>, and Mukesh Singhal “Distributed Computing: Principles, Algorithms, and Systems”, Cambridge University Press, 2008 (Reprint 2013).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3" name="Table"/>
          <p:cNvGraphicFramePr/>
          <p:nvPr>
            <p:extLst>
              <p:ext uri="{D42A27DB-BD31-4B8C-83A1-F6EECF244321}">
                <p14:modId xmlns:p14="http://schemas.microsoft.com/office/powerpoint/2010/main" val="1985905470"/>
              </p:ext>
            </p:extLst>
          </p:nvPr>
        </p:nvGraphicFramePr>
        <p:xfrm>
          <a:off x="2133600" y="3276600"/>
          <a:ext cx="8686800" cy="2524125"/>
        </p:xfrm>
        <a:graphic>
          <a:graphicData uri="http://schemas.openxmlformats.org/drawingml/2006/table">
            <a:tbl>
              <a:tblPr/>
              <a:tblGrid>
                <a:gridCol w="993775">
                  <a:extLst>
                    <a:ext uri="{9D8B030D-6E8A-4147-A177-3AD203B41FA5}">
                      <a16:colId xmlns:a16="http://schemas.microsoft.com/office/drawing/2014/main" val="20000"/>
                    </a:ext>
                  </a:extLst>
                </a:gridCol>
                <a:gridCol w="7693025">
                  <a:extLst>
                    <a:ext uri="{9D8B030D-6E8A-4147-A177-3AD203B41FA5}">
                      <a16:colId xmlns:a16="http://schemas.microsoft.com/office/drawing/2014/main" val="20001"/>
                    </a:ext>
                  </a:extLst>
                </a:gridCol>
              </a:tblGrid>
              <a:tr h="1577975">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latin typeface="Avenir Book"/>
                          <a:ea typeface="Avenir Book"/>
                          <a:cs typeface="Avenir Book"/>
                          <a:sym typeface="Avenir Book"/>
                        </a:defRPr>
                      </a:pPr>
                      <a:r>
                        <a:rPr dirty="0">
                          <a:latin typeface="Calibri" panose="020F0502020204030204" pitchFamily="34" charset="0"/>
                          <a:cs typeface="Calibri" panose="020F0502020204030204" pitchFamily="34" charset="0"/>
                        </a:rPr>
                        <a:t>Kai Hwang, Geoffrey C. Fox, and Jack J. Dongarra, “Distributed and Cloud Computing: From Parallel processing to the Internet of Things”, Morgan Kaufmann, 2012 Elsevier Inc.</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46150">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R2</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John F. Buford, Heather Yu, and </a:t>
                      </a:r>
                      <a:r>
                        <a:rPr dirty="0" err="1">
                          <a:latin typeface="Calibri" panose="020F0502020204030204" pitchFamily="34" charset="0"/>
                          <a:ea typeface="Avenir Book"/>
                          <a:cs typeface="Calibri" panose="020F0502020204030204" pitchFamily="34" charset="0"/>
                          <a:sym typeface="Avenir Book"/>
                        </a:rPr>
                        <a:t>Eng</a:t>
                      </a:r>
                      <a:r>
                        <a:rPr dirty="0">
                          <a:latin typeface="Calibri" panose="020F0502020204030204" pitchFamily="34" charset="0"/>
                          <a:ea typeface="Avenir Book"/>
                          <a:cs typeface="Calibri" panose="020F0502020204030204" pitchFamily="34" charset="0"/>
                          <a:sym typeface="Avenir Book"/>
                        </a:rPr>
                        <a:t> K. Lua, “P2P Networking and Applications”, Morgan Kaufmann, 2009 Elsevier Inc.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234" name="image.png" descr="image.png"/>
          <p:cNvPicPr>
            <a:picLocks noChangeAspect="1"/>
          </p:cNvPicPr>
          <p:nvPr/>
        </p:nvPicPr>
        <p:blipFill>
          <a:blip r:embed="rId3"/>
          <a:stretch>
            <a:fillRect/>
          </a:stretch>
        </p:blipFill>
        <p:spPr>
          <a:xfrm>
            <a:off x="619125" y="3092450"/>
            <a:ext cx="1190625" cy="1470025"/>
          </a:xfrm>
          <a:prstGeom prst="rect">
            <a:avLst/>
          </a:prstGeom>
          <a:ln w="12700">
            <a:miter lim="400000"/>
          </a:ln>
        </p:spPr>
      </p:pic>
      <p:pic>
        <p:nvPicPr>
          <p:cNvPr id="235" name="image.png" descr="image.png"/>
          <p:cNvPicPr>
            <a:picLocks noChangeAspect="1"/>
          </p:cNvPicPr>
          <p:nvPr/>
        </p:nvPicPr>
        <p:blipFill>
          <a:blip r:embed="rId4"/>
          <a:stretch>
            <a:fillRect/>
          </a:stretch>
        </p:blipFill>
        <p:spPr>
          <a:xfrm>
            <a:off x="617537" y="4692650"/>
            <a:ext cx="1192213" cy="1468438"/>
          </a:xfrm>
          <a:prstGeom prst="rect">
            <a:avLst/>
          </a:prstGeom>
          <a:ln w="12700">
            <a:miter lim="400000"/>
          </a:ln>
        </p:spPr>
      </p:pic>
      <p:sp>
        <p:nvSpPr>
          <p:cNvPr id="3" name="Footer Placeholder 2">
            <a:extLst>
              <a:ext uri="{FF2B5EF4-FFF2-40B4-BE49-F238E27FC236}">
                <a16:creationId xmlns:a16="http://schemas.microsoft.com/office/drawing/2014/main" id="{94B30964-D7A8-1BE7-6209-C74D98990A8D}"/>
              </a:ext>
            </a:extLst>
          </p:cNvPr>
          <p:cNvSpPr>
            <a:spLocks noGrp="1"/>
          </p:cNvSpPr>
          <p:nvPr>
            <p:ph type="ftr" sz="quarter" idx="11"/>
          </p:nvPr>
        </p:nvSpPr>
        <p:spPr/>
        <p:txBody>
          <a:bodyPr/>
          <a:lstStyle/>
          <a:p>
            <a:r>
              <a:rPr lang="en-US"/>
              <a:t>SSWT ZG526 - Distributed Computing  Dt: 16th April 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Module Details</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pPr marL="0" indent="0">
              <a:buNone/>
            </a:pPr>
            <a:r>
              <a:rPr lang="en-US" b="1" dirty="0"/>
              <a:t>M1 - Introduction to Distributed Computing</a:t>
            </a:r>
          </a:p>
          <a:p>
            <a:endParaRPr lang="en-US" dirty="0"/>
          </a:p>
          <a:p>
            <a:r>
              <a:rPr lang="en-US" dirty="0"/>
              <a:t>Introduction to Distributed computing</a:t>
            </a:r>
          </a:p>
          <a:p>
            <a:r>
              <a:rPr lang="en-US" dirty="0"/>
              <a:t>Motivation, Multiprocessor Vs Multicomputer Systems</a:t>
            </a:r>
          </a:p>
          <a:p>
            <a:r>
              <a:rPr lang="en-US" dirty="0"/>
              <a:t>Distributed Communication Model; RPC</a:t>
            </a:r>
          </a:p>
          <a:p>
            <a:r>
              <a:rPr lang="en-US" dirty="0"/>
              <a:t>Design issues and challenge</a:t>
            </a:r>
          </a:p>
          <a:p>
            <a:endParaRPr lang="en-US" dirty="0"/>
          </a:p>
          <a:p>
            <a:endParaRPr lang="en-US" dirty="0"/>
          </a:p>
          <a:p>
            <a:pPr marL="0" indent="0">
              <a:buNone/>
            </a:pPr>
            <a:r>
              <a:rPr lang="en-US" sz="1800" dirty="0"/>
              <a:t>References : T1 (Chap.1)</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3BAC6EF-5111-3046-EBDA-44D60CB5CD0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A4F216F-F54F-0E32-B1C1-F804CC892433}"/>
              </a:ext>
            </a:extLst>
          </p:cNvPr>
          <p:cNvSpPr>
            <a:spLocks noGrp="1"/>
          </p:cNvSpPr>
          <p:nvPr>
            <p:ph type="sldNum" sz="quarter" idx="12"/>
          </p:nvPr>
        </p:nvSpPr>
        <p:spPr/>
        <p:txBody>
          <a:bodyPr/>
          <a:lstStyle/>
          <a:p>
            <a:fld id="{F888D34C-E739-4539-906B-BD387CBA0667}" type="slidenum">
              <a:rPr lang="en-US" smtClean="0"/>
              <a:t>6</a:t>
            </a:fld>
            <a:endParaRPr lang="en-US"/>
          </a:p>
        </p:txBody>
      </p:sp>
    </p:spTree>
    <p:extLst>
      <p:ext uri="{BB962C8B-B14F-4D97-AF65-F5344CB8AC3E}">
        <p14:creationId xmlns:p14="http://schemas.microsoft.com/office/powerpoint/2010/main" val="245198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t>Motivation</a:t>
            </a:r>
          </a:p>
          <a:p>
            <a:r>
              <a:rPr lang="en-US" dirty="0"/>
              <a:t>Classification and introduction to Parallel Systems</a:t>
            </a:r>
          </a:p>
          <a:p>
            <a:r>
              <a:rPr lang="en-US" dirty="0"/>
              <a:t>Distributed Communication Models</a:t>
            </a:r>
          </a:p>
          <a:p>
            <a:r>
              <a:rPr lang="en-US" dirty="0"/>
              <a:t>Design issues and challenges </a:t>
            </a:r>
          </a:p>
          <a:p>
            <a:r>
              <a:rPr lang="en-US" dirty="0"/>
              <a:t>Summary</a:t>
            </a:r>
          </a:p>
          <a:p>
            <a:endParaRPr lang="en-US" dirty="0"/>
          </a:p>
          <a:p>
            <a:endParaRPr lang="en-US" dirty="0"/>
          </a:p>
        </p:txBody>
      </p:sp>
      <p:sp>
        <p:nvSpPr>
          <p:cNvPr id="4" name="Footer Placeholder 3">
            <a:extLst>
              <a:ext uri="{FF2B5EF4-FFF2-40B4-BE49-F238E27FC236}">
                <a16:creationId xmlns:a16="http://schemas.microsoft.com/office/drawing/2014/main" id="{68BA72ED-510E-2589-A4F2-712A7934A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0381C47-BC3E-3809-6819-1A390608EAC2}"/>
              </a:ext>
            </a:extLst>
          </p:cNvPr>
          <p:cNvSpPr>
            <a:spLocks noGrp="1"/>
          </p:cNvSpPr>
          <p:nvPr>
            <p:ph type="sldNum" sz="quarter" idx="12"/>
          </p:nvPr>
        </p:nvSpPr>
        <p:spPr/>
        <p:txBody>
          <a:bodyPr/>
          <a:lstStyle/>
          <a:p>
            <a:fld id="{F888D34C-E739-4539-906B-BD387CBA0667}" type="slidenum">
              <a:rPr lang="en-US" smtClean="0"/>
              <a:t>7</a:t>
            </a:fld>
            <a:endParaRPr lang="en-US"/>
          </a:p>
        </p:txBody>
      </p:sp>
    </p:spTree>
    <p:extLst>
      <p:ext uri="{BB962C8B-B14F-4D97-AF65-F5344CB8AC3E}">
        <p14:creationId xmlns:p14="http://schemas.microsoft.com/office/powerpoint/2010/main" val="317444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8591109-B116-AF0B-8884-E772437CC34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549B6F4-52B7-5374-6AE3-7625AF370170}"/>
              </a:ext>
            </a:extLst>
          </p:cNvPr>
          <p:cNvSpPr>
            <a:spLocks noGrp="1"/>
          </p:cNvSpPr>
          <p:nvPr>
            <p:ph type="sldNum" sz="quarter" idx="12"/>
          </p:nvPr>
        </p:nvSpPr>
        <p:spPr/>
        <p:txBody>
          <a:bodyPr/>
          <a:lstStyle/>
          <a:p>
            <a:fld id="{F888D34C-E739-4539-906B-BD387CBA0667}" type="slidenum">
              <a:rPr lang="en-US" smtClean="0"/>
              <a:t>8</a:t>
            </a:fld>
            <a:endParaRPr lang="en-US"/>
          </a:p>
        </p:txBody>
      </p:sp>
    </p:spTree>
    <p:extLst>
      <p:ext uri="{BB962C8B-B14F-4D97-AF65-F5344CB8AC3E}">
        <p14:creationId xmlns:p14="http://schemas.microsoft.com/office/powerpoint/2010/main" val="21141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p:txBody>
          <a:bodyPr/>
          <a:lstStyle/>
          <a:p>
            <a:r>
              <a:rPr lang="en-US" dirty="0"/>
              <a:t>DISTRIBUTED COMPUTING</a:t>
            </a:r>
          </a:p>
        </p:txBody>
      </p:sp>
      <p:sp>
        <p:nvSpPr>
          <p:cNvPr id="3" name="Content Placeholder 2">
            <a:extLst>
              <a:ext uri="{FF2B5EF4-FFF2-40B4-BE49-F238E27FC236}">
                <a16:creationId xmlns:a16="http://schemas.microsoft.com/office/drawing/2014/main" id="{0F7C8EF5-AF52-E03A-FA14-F4B5A1864F17}"/>
              </a:ext>
            </a:extLst>
          </p:cNvPr>
          <p:cNvSpPr>
            <a:spLocks noGrp="1"/>
          </p:cNvSpPr>
          <p:nvPr>
            <p:ph idx="1"/>
          </p:nvPr>
        </p:nvSpPr>
        <p:spPr/>
        <p:txBody>
          <a:bodyPr/>
          <a:lstStyle/>
          <a:p>
            <a:r>
              <a:rPr lang="en-US" dirty="0"/>
              <a:t>A distributed system is a software system in which components located on networked computers communicate and coordinate their actions by passing messages.</a:t>
            </a:r>
          </a:p>
          <a:p>
            <a:r>
              <a:rPr lang="en-US" dirty="0"/>
              <a:t>A distributed system is a collection of independent entities that cooperate to solve a problem that cannot be individually solved.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5488203-2C32-44E8-A4A0-141133591EC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94992B4-8A89-5E6B-252D-67F8FA0278C4}"/>
              </a:ext>
            </a:extLst>
          </p:cNvPr>
          <p:cNvSpPr>
            <a:spLocks noGrp="1"/>
          </p:cNvSpPr>
          <p:nvPr>
            <p:ph type="sldNum" sz="quarter" idx="12"/>
          </p:nvPr>
        </p:nvSpPr>
        <p:spPr/>
        <p:txBody>
          <a:bodyPr/>
          <a:lstStyle/>
          <a:p>
            <a:fld id="{F888D34C-E739-4539-906B-BD387CBA0667}" type="slidenum">
              <a:rPr lang="en-US" smtClean="0"/>
              <a:t>9</a:t>
            </a:fld>
            <a:endParaRPr lang="en-US"/>
          </a:p>
        </p:txBody>
      </p:sp>
    </p:spTree>
    <p:extLst>
      <p:ext uri="{BB962C8B-B14F-4D97-AF65-F5344CB8AC3E}">
        <p14:creationId xmlns:p14="http://schemas.microsoft.com/office/powerpoint/2010/main" val="3348603097"/>
      </p:ext>
    </p:extLst>
  </p:cSld>
  <p:clrMapOvr>
    <a:masterClrMapping/>
  </p:clrMapOvr>
</p:sld>
</file>

<file path=ppt/theme/theme1.xml><?xml version="1.0" encoding="utf-8"?>
<a:theme xmlns:a="http://schemas.openxmlformats.org/drawingml/2006/main" name="bi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ts" id="{AF0401A5-29EF-4101-A7F4-2FED6000E730}" vid="{AEB98291-01D4-4EC3-AC19-8E0D1C7CE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2d33f57148a5fde3cad528797420d3cc">
  <xsd:schema xmlns:xsd="http://www.w3.org/2001/XMLSchema" xmlns:xs="http://www.w3.org/2001/XMLSchema" xmlns:p="http://schemas.microsoft.com/office/2006/metadata/properties" xmlns:ns2="dc7f2d29-e4a3-434f-906a-70b1fc2df21c" targetNamespace="http://schemas.microsoft.com/office/2006/metadata/properties" ma:root="true" ma:fieldsID="27ef3e9684c519c1798d1e4540a7a21b"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0DADA9-8940-4A15-A474-3AF6EE88C952}"/>
</file>

<file path=customXml/itemProps2.xml><?xml version="1.0" encoding="utf-8"?>
<ds:datastoreItem xmlns:ds="http://schemas.openxmlformats.org/officeDocument/2006/customXml" ds:itemID="{0D0DB91B-C83B-413B-8877-0651DAF740BB}"/>
</file>

<file path=docProps/app.xml><?xml version="1.0" encoding="utf-8"?>
<Properties xmlns="http://schemas.openxmlformats.org/officeDocument/2006/extended-properties" xmlns:vt="http://schemas.openxmlformats.org/officeDocument/2006/docPropsVTypes">
  <Template>bits</Template>
  <TotalTime>1611</TotalTime>
  <Words>5049</Words>
  <Application>Microsoft Office PowerPoint</Application>
  <PresentationFormat>Widescreen</PresentationFormat>
  <Paragraphs>492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Segoe UI</vt:lpstr>
      <vt:lpstr>Söhne</vt:lpstr>
      <vt:lpstr>bits</vt:lpstr>
      <vt:lpstr>SSWT ZG526 Distributed Computing</vt:lpstr>
      <vt:lpstr> IMP Note to Self</vt:lpstr>
      <vt:lpstr>IMP Note to Students</vt:lpstr>
      <vt:lpstr>PowerPoint Presentation</vt:lpstr>
      <vt:lpstr>Text and References</vt:lpstr>
      <vt:lpstr>Module Details</vt:lpstr>
      <vt:lpstr>Topics for today</vt:lpstr>
      <vt:lpstr>Topics for today</vt:lpstr>
      <vt:lpstr>DISTRIBUTED COMPUTING</vt:lpstr>
      <vt:lpstr>DISTRIBUTED COMPUTING PREVALANCE AND RELEVANCE</vt:lpstr>
      <vt:lpstr>MOTIVATION, MULTIPROCESSOR vs MULTICOMPUTER SYSTEMS</vt:lpstr>
      <vt:lpstr>Examples of Distributed Systems</vt:lpstr>
      <vt:lpstr>REMOTE PROCEDURE CALL AND ITS IMPORTANCE</vt:lpstr>
      <vt:lpstr>TECHNICAL DESCRIPTIONS OF ACRONYMS USED</vt:lpstr>
      <vt:lpstr>DIFFERENT COMMUNICATION MODELS</vt:lpstr>
      <vt:lpstr>PowerPoint Presentation</vt:lpstr>
      <vt:lpstr>Topics for today</vt:lpstr>
      <vt:lpstr>MOTIVATION</vt:lpstr>
      <vt:lpstr>MOTIVATION</vt:lpstr>
      <vt:lpstr>MOTIVATION</vt:lpstr>
      <vt:lpstr>MOTIVATION</vt:lpstr>
      <vt:lpstr>MOTIVATION</vt:lpstr>
      <vt:lpstr>MOTIVATION</vt:lpstr>
      <vt:lpstr>Example Distributed System : Netflix </vt:lpstr>
      <vt:lpstr>Topics for today</vt:lpstr>
      <vt:lpstr>PARALLEL SYSTEMS</vt:lpstr>
      <vt:lpstr>MULTIPROCESSOR SYSTEMS</vt:lpstr>
      <vt:lpstr>MULTIPROCESSOR SYSTEMS</vt:lpstr>
      <vt:lpstr>MULTICOMPUTER PARALLEL SYSTEM</vt:lpstr>
      <vt:lpstr>Some basic concepts</vt:lpstr>
      <vt:lpstr>Topics for today</vt:lpstr>
      <vt:lpstr>REMOTE PROCEDURE CALL (RPC)</vt:lpstr>
      <vt:lpstr>Topics for today</vt:lpstr>
      <vt:lpstr>DESIGN ISSUES AND CHALLENGES</vt:lpstr>
      <vt:lpstr>DESIGN ISSUES AND CHALLENGES</vt:lpstr>
      <vt:lpstr>DESIGN ISSUES AND CHALLENGES</vt:lpstr>
      <vt:lpstr>DESIGN ISSUES AND CHALLENGES</vt:lpstr>
      <vt:lpstr>NEW APPLICATIONS POSE NEW CHALLENGES</vt:lpstr>
      <vt:lpstr>NEW APPLICATIONS POSE NEW CHALLENGES</vt:lpstr>
      <vt:lpstr>Topics for today</vt:lpstr>
      <vt:lpstr>SUMMARY AND ADDITIONAL READING</vt:lpstr>
      <vt:lpstr>Next Session</vt:lpstr>
      <vt:lpstr>PowerPoint Presentation</vt:lpstr>
      <vt:lpstr> IMP Note to 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Ghadiyaram</dc:creator>
  <cp:lastModifiedBy>Srinivasa Kosiganti</cp:lastModifiedBy>
  <cp:revision>52</cp:revision>
  <dcterms:created xsi:type="dcterms:W3CDTF">2022-05-06T05:13:18Z</dcterms:created>
  <dcterms:modified xsi:type="dcterms:W3CDTF">2024-02-03T10:21:37Z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655256-13e9-4c0b-ba73-c54361842301_Enabled">
    <vt:lpwstr>true</vt:lpwstr>
  </property>
  <property fmtid="{D5CDD505-2E9C-101B-9397-08002B2CF9AE}" pid="3" name="MSIP_Label_ec655256-13e9-4c0b-ba73-c54361842301_SetDate">
    <vt:lpwstr>2024-02-03T09:49:46Z</vt:lpwstr>
  </property>
  <property fmtid="{D5CDD505-2E9C-101B-9397-08002B2CF9AE}" pid="4" name="MSIP_Label_ec655256-13e9-4c0b-ba73-c54361842301_Method">
    <vt:lpwstr>Privileged</vt:lpwstr>
  </property>
  <property fmtid="{D5CDD505-2E9C-101B-9397-08002B2CF9AE}" pid="5" name="MSIP_Label_ec655256-13e9-4c0b-ba73-c54361842301_Name">
    <vt:lpwstr>Public</vt:lpwstr>
  </property>
  <property fmtid="{D5CDD505-2E9C-101B-9397-08002B2CF9AE}" pid="6" name="MSIP_Label_ec655256-13e9-4c0b-ba73-c54361842301_SiteId">
    <vt:lpwstr>edf442f5-b994-4c86-a131-b42b03a16c95</vt:lpwstr>
  </property>
  <property fmtid="{D5CDD505-2E9C-101B-9397-08002B2CF9AE}" pid="7" name="MSIP_Label_ec655256-13e9-4c0b-ba73-c54361842301_ActionId">
    <vt:lpwstr>279f9ea3-12ba-4a57-ab12-b7b1694711ac</vt:lpwstr>
  </property>
  <property fmtid="{D5CDD505-2E9C-101B-9397-08002B2CF9AE}" pid="8" name="MSIP_Label_ec655256-13e9-4c0b-ba73-c54361842301_ContentBits">
    <vt:lpwstr>0</vt:lpwstr>
  </property>
</Properties>
</file>