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285" r:id="rId3"/>
    <p:sldId id="289" r:id="rId4"/>
    <p:sldId id="288" r:id="rId5"/>
    <p:sldId id="257" r:id="rId6"/>
    <p:sldId id="325" r:id="rId7"/>
    <p:sldId id="326" r:id="rId8"/>
    <p:sldId id="327" r:id="rId9"/>
    <p:sldId id="328" r:id="rId10"/>
    <p:sldId id="329"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10-08-2018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987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129136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353985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418568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2659690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6147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59070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80834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68860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2479383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325160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6945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356767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3540931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27</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658860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28</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4137654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29</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329638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30</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3298609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31</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443374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32</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638204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33</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594552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34</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286638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0962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35</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124980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36</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67479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467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435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319709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89188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703789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3057131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2593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14496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69843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81566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1527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66416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3808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2672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4885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5780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1189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76821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87420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7241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3462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842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2.wmf"/><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r>
              <a:rPr lang="en-US" sz="3600" dirty="0" smtClean="0"/>
              <a:t>BITS ZG553: </a:t>
            </a:r>
            <a:r>
              <a:rPr lang="en-US" sz="3600" b="0" dirty="0" smtClean="0"/>
              <a:t>Real Time Systems</a:t>
            </a:r>
            <a:endParaRPr lang="en-US" sz="36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6526213" cy="596900"/>
          </a:xfrm>
        </p:spPr>
        <p:txBody>
          <a:bodyPr>
            <a:normAutofit/>
          </a:bodyPr>
          <a:lstStyle/>
          <a:p>
            <a:r>
              <a:rPr lang="en-IN" sz="3200" b="1" dirty="0" smtClean="0"/>
              <a:t>Types of Real Time Tasks</a:t>
            </a:r>
            <a:endParaRPr lang="en-US" sz="3200" dirty="0"/>
          </a:p>
        </p:txBody>
      </p:sp>
      <p:sp>
        <p:nvSpPr>
          <p:cNvPr id="3" name="Content Placeholder 2"/>
          <p:cNvSpPr txBox="1">
            <a:spLocks/>
          </p:cNvSpPr>
          <p:nvPr/>
        </p:nvSpPr>
        <p:spPr>
          <a:xfrm>
            <a:off x="228600" y="1371600"/>
            <a:ext cx="7620000" cy="4876800"/>
          </a:xfrm>
          <a:prstGeom prst="rect">
            <a:avLst/>
          </a:prstGeom>
        </p:spPr>
        <p:txBody>
          <a:bodyPr/>
          <a:lstStyle/>
          <a:p>
            <a:pPr>
              <a:lnSpc>
                <a:spcPct val="120000"/>
              </a:lnSpc>
              <a:buFont typeface="Wingdings" panose="05000000000000000000" pitchFamily="2" charset="2"/>
              <a:buChar char="Ø"/>
            </a:pPr>
            <a:r>
              <a:rPr lang="en-IN" sz="2000" dirty="0" smtClean="0">
                <a:solidFill>
                  <a:srgbClr val="0000CC"/>
                </a:solidFill>
              </a:rPr>
              <a:t>Periodic Task</a:t>
            </a:r>
          </a:p>
          <a:p>
            <a:pPr marL="645750" lvl="8" indent="-285750">
              <a:lnSpc>
                <a:spcPct val="120000"/>
              </a:lnSpc>
              <a:buFont typeface="Courier New" panose="02070309020205020404" pitchFamily="49" charset="0"/>
              <a:buChar char="o"/>
            </a:pPr>
            <a:r>
              <a:rPr lang="en-IN" dirty="0" smtClean="0"/>
              <a:t>The specified task is executed at a </a:t>
            </a:r>
            <a:r>
              <a:rPr lang="en-IN" dirty="0" smtClean="0">
                <a:solidFill>
                  <a:srgbClr val="0000CC"/>
                </a:solidFill>
              </a:rPr>
              <a:t>fixed period</a:t>
            </a:r>
            <a:r>
              <a:rPr lang="en-IN" dirty="0" smtClean="0"/>
              <a:t>.</a:t>
            </a:r>
          </a:p>
          <a:p>
            <a:pPr marL="645750" lvl="2" indent="-285750">
              <a:lnSpc>
                <a:spcPct val="120000"/>
              </a:lnSpc>
              <a:buFont typeface="Courier New" panose="02070309020205020404" pitchFamily="49" charset="0"/>
              <a:buChar char="o"/>
            </a:pPr>
            <a:r>
              <a:rPr lang="en-IN" dirty="0" smtClean="0"/>
              <a:t>Example: A process control system sampling temperature from a temperature sensor every 5 sec and processing it.</a:t>
            </a:r>
          </a:p>
          <a:p>
            <a:pPr lvl="1">
              <a:lnSpc>
                <a:spcPct val="120000"/>
              </a:lnSpc>
              <a:buFont typeface="Courier New" panose="02070309020205020404" pitchFamily="49" charset="0"/>
              <a:buChar char="o"/>
            </a:pPr>
            <a:endParaRPr lang="en-IN" sz="2000" dirty="0" smtClean="0"/>
          </a:p>
          <a:p>
            <a:pPr>
              <a:lnSpc>
                <a:spcPct val="120000"/>
              </a:lnSpc>
              <a:buFont typeface="Wingdings" panose="05000000000000000000" pitchFamily="2" charset="2"/>
              <a:buChar char="Ø"/>
            </a:pPr>
            <a:r>
              <a:rPr lang="en-IN" sz="2000" dirty="0" err="1" smtClean="0">
                <a:solidFill>
                  <a:srgbClr val="0000CC"/>
                </a:solidFill>
              </a:rPr>
              <a:t>Aperiodic</a:t>
            </a:r>
            <a:r>
              <a:rPr lang="en-IN" sz="2000" dirty="0" smtClean="0">
                <a:solidFill>
                  <a:srgbClr val="0000CC"/>
                </a:solidFill>
              </a:rPr>
              <a:t> Task</a:t>
            </a:r>
          </a:p>
          <a:p>
            <a:pPr marL="645750" lvl="1" indent="-285750">
              <a:lnSpc>
                <a:spcPct val="120000"/>
              </a:lnSpc>
              <a:buFont typeface="Courier New" panose="02070309020205020404" pitchFamily="49" charset="0"/>
              <a:buChar char="o"/>
            </a:pPr>
            <a:r>
              <a:rPr lang="en-IN" dirty="0" smtClean="0"/>
              <a:t>A </a:t>
            </a:r>
            <a:r>
              <a:rPr lang="en-IN" dirty="0"/>
              <a:t>task is said to be Aperiodic, when it is asynchronously arrived and it has a soft or no deadline.</a:t>
            </a:r>
          </a:p>
          <a:p>
            <a:pPr marL="645750" lvl="1" indent="-285750">
              <a:lnSpc>
                <a:spcPct val="120000"/>
              </a:lnSpc>
              <a:buFont typeface="Courier New" panose="02070309020205020404" pitchFamily="49" charset="0"/>
              <a:buChar char="o"/>
            </a:pPr>
            <a:r>
              <a:rPr lang="en-IN" dirty="0" smtClean="0"/>
              <a:t>Example</a:t>
            </a:r>
            <a:r>
              <a:rPr lang="en-IN" dirty="0"/>
              <a:t>: Low priority interrupts</a:t>
            </a:r>
          </a:p>
          <a:p>
            <a:pPr lvl="1">
              <a:lnSpc>
                <a:spcPct val="120000"/>
              </a:lnSpc>
              <a:buFont typeface="Courier New" panose="02070309020205020404" pitchFamily="49" charset="0"/>
              <a:buChar char="o"/>
            </a:pPr>
            <a:endParaRPr lang="en-IN" sz="2000" dirty="0" smtClean="0"/>
          </a:p>
          <a:p>
            <a:pPr>
              <a:lnSpc>
                <a:spcPct val="120000"/>
              </a:lnSpc>
              <a:buFont typeface="Wingdings" panose="05000000000000000000" pitchFamily="2" charset="2"/>
              <a:buChar char="Ø"/>
            </a:pPr>
            <a:r>
              <a:rPr lang="en-IN" sz="2000" dirty="0" smtClean="0">
                <a:solidFill>
                  <a:srgbClr val="0000CC"/>
                </a:solidFill>
              </a:rPr>
              <a:t>Sporadic Task</a:t>
            </a:r>
          </a:p>
          <a:p>
            <a:pPr marL="645750" lvl="1" indent="-285750">
              <a:lnSpc>
                <a:spcPct val="120000"/>
              </a:lnSpc>
              <a:buFont typeface="Courier New" panose="02070309020205020404" pitchFamily="49" charset="0"/>
              <a:buChar char="o"/>
            </a:pPr>
            <a:r>
              <a:rPr lang="en-IN" dirty="0" smtClean="0"/>
              <a:t>A </a:t>
            </a:r>
            <a:r>
              <a:rPr lang="en-IN" dirty="0"/>
              <a:t>task is said to be Sporadic, when it is asynchronously arrived and it has a hard deadline.</a:t>
            </a:r>
          </a:p>
          <a:p>
            <a:pPr marL="645750" lvl="1" indent="-285750">
              <a:lnSpc>
                <a:spcPct val="120000"/>
              </a:lnSpc>
              <a:buFont typeface="Courier New" panose="02070309020205020404" pitchFamily="49" charset="0"/>
              <a:buChar char="o"/>
            </a:pPr>
            <a:r>
              <a:rPr lang="en-IN" dirty="0" smtClean="0"/>
              <a:t>Example</a:t>
            </a:r>
            <a:r>
              <a:rPr lang="en-IN" dirty="0"/>
              <a:t>: High priority interrupts</a:t>
            </a:r>
          </a:p>
        </p:txBody>
      </p:sp>
    </p:spTree>
    <p:extLst>
      <p:ext uri="{BB962C8B-B14F-4D97-AF65-F5344CB8AC3E}">
        <p14:creationId xmlns:p14="http://schemas.microsoft.com/office/powerpoint/2010/main" val="371335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down)">
                                      <p:cBhvr>
                                        <p:cTn id="29" dur="500"/>
                                        <p:tgtEl>
                                          <p:spTgt spid="3">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down)">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b="1" dirty="0" smtClean="0"/>
              <a:t>Each system is characterised by three elements</a:t>
            </a:r>
          </a:p>
          <a:p>
            <a:pPr>
              <a:buFont typeface="Wingdings" pitchFamily="2" charset="2"/>
              <a:buChar char="q"/>
            </a:pPr>
            <a:r>
              <a:rPr lang="en-IN" b="1" dirty="0" smtClean="0"/>
              <a:t>Workload model:</a:t>
            </a:r>
          </a:p>
          <a:p>
            <a:pPr lvl="1">
              <a:buFont typeface="Wingdings" pitchFamily="2" charset="2"/>
              <a:buChar char="§"/>
            </a:pPr>
            <a:r>
              <a:rPr lang="en-IN" sz="2000" dirty="0" smtClean="0"/>
              <a:t>Describes applications supported by the system</a:t>
            </a:r>
          </a:p>
          <a:p>
            <a:pPr>
              <a:buFont typeface="Wingdings" pitchFamily="2" charset="2"/>
              <a:buChar char="q"/>
            </a:pPr>
            <a:r>
              <a:rPr lang="en-IN" b="1" dirty="0" smtClean="0"/>
              <a:t>Resource model</a:t>
            </a:r>
          </a:p>
          <a:p>
            <a:pPr lvl="1">
              <a:buFont typeface="Wingdings" pitchFamily="2" charset="2"/>
              <a:buChar char="§"/>
            </a:pPr>
            <a:r>
              <a:rPr lang="en-IN" sz="2000" dirty="0" smtClean="0"/>
              <a:t>Resources available to the system</a:t>
            </a:r>
          </a:p>
          <a:p>
            <a:pPr>
              <a:buFont typeface="Wingdings" pitchFamily="2" charset="2"/>
              <a:buChar char="q"/>
            </a:pPr>
            <a:r>
              <a:rPr lang="en-IN" b="1" dirty="0" smtClean="0"/>
              <a:t>Algorithms</a:t>
            </a:r>
          </a:p>
          <a:p>
            <a:pPr lvl="1">
              <a:buFont typeface="Wingdings" pitchFamily="2" charset="2"/>
              <a:buChar char="§"/>
            </a:pPr>
            <a:r>
              <a:rPr lang="en-IN" sz="2000" dirty="0" smtClean="0"/>
              <a:t>Algorithm that defines how the system utilizes the resources at all times</a:t>
            </a:r>
          </a:p>
        </p:txBody>
      </p:sp>
      <p:sp>
        <p:nvSpPr>
          <p:cNvPr id="6" name="Content Placeholder 5"/>
          <p:cNvSpPr>
            <a:spLocks noGrp="1"/>
          </p:cNvSpPr>
          <p:nvPr>
            <p:ph sz="quarter" idx="10"/>
          </p:nvPr>
        </p:nvSpPr>
        <p:spPr/>
        <p:txBody>
          <a:bodyPr/>
          <a:lstStyle/>
          <a:p>
            <a:r>
              <a:rPr lang="en-US" dirty="0" smtClean="0"/>
              <a:t>RTS: Reference Model </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00306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b="1" dirty="0" smtClean="0"/>
              <a:t>All system resources are divided into two categories:</a:t>
            </a:r>
          </a:p>
          <a:p>
            <a:r>
              <a:rPr lang="en-IN" sz="2000" b="1" u="sng" dirty="0" smtClean="0"/>
              <a:t>Processors</a:t>
            </a:r>
          </a:p>
          <a:p>
            <a:pPr lvl="1">
              <a:buFont typeface="Wingdings" pitchFamily="2" charset="2"/>
              <a:buChar char="q"/>
            </a:pPr>
            <a:r>
              <a:rPr lang="en-IN" dirty="0" smtClean="0"/>
              <a:t>Active resources e.g. Computers, Transmission links, Disks etc</a:t>
            </a:r>
          </a:p>
          <a:p>
            <a:pPr lvl="1">
              <a:buFont typeface="Wingdings" pitchFamily="2" charset="2"/>
              <a:buChar char="q"/>
            </a:pPr>
            <a:r>
              <a:rPr lang="en-IN" dirty="0" smtClean="0"/>
              <a:t>Denoted by </a:t>
            </a:r>
            <a:r>
              <a:rPr lang="en-IN" dirty="0" smtClean="0">
                <a:solidFill>
                  <a:srgbClr val="0000CC"/>
                </a:solidFill>
              </a:rPr>
              <a:t>P</a:t>
            </a:r>
          </a:p>
          <a:p>
            <a:r>
              <a:rPr lang="en-IN" sz="2000" b="1" u="sng" dirty="0" smtClean="0"/>
              <a:t>Resources</a:t>
            </a:r>
          </a:p>
          <a:p>
            <a:pPr lvl="1">
              <a:buFont typeface="Wingdings" pitchFamily="2" charset="2"/>
              <a:buChar char="q"/>
            </a:pPr>
            <a:r>
              <a:rPr lang="en-IN" dirty="0" smtClean="0"/>
              <a:t>Passive resources e.g. Memory, Sequence numbers, </a:t>
            </a:r>
            <a:r>
              <a:rPr lang="en-IN" dirty="0" err="1" smtClean="0"/>
              <a:t>Mutexes</a:t>
            </a:r>
            <a:r>
              <a:rPr lang="en-IN" dirty="0" smtClean="0"/>
              <a:t>, Database locks etc</a:t>
            </a:r>
          </a:p>
          <a:p>
            <a:pPr lvl="1">
              <a:buFont typeface="Wingdings" pitchFamily="2" charset="2"/>
              <a:buChar char="q"/>
            </a:pPr>
            <a:r>
              <a:rPr lang="en-IN" dirty="0" smtClean="0"/>
              <a:t>Denoted by </a:t>
            </a:r>
            <a:r>
              <a:rPr lang="en-IN" dirty="0" smtClean="0">
                <a:solidFill>
                  <a:srgbClr val="0000CC"/>
                </a:solidFill>
              </a:rPr>
              <a:t>R</a:t>
            </a:r>
          </a:p>
        </p:txBody>
      </p:sp>
      <p:sp>
        <p:nvSpPr>
          <p:cNvPr id="6" name="Content Placeholder 5"/>
          <p:cNvSpPr>
            <a:spLocks noGrp="1"/>
          </p:cNvSpPr>
          <p:nvPr>
            <p:ph sz="quarter" idx="10"/>
          </p:nvPr>
        </p:nvSpPr>
        <p:spPr/>
        <p:txBody>
          <a:bodyPr/>
          <a:lstStyle/>
          <a:p>
            <a:r>
              <a:rPr lang="en-US" dirty="0" smtClean="0"/>
              <a:t>Processors and Resources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72089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sz="1800" dirty="0" smtClean="0">
                <a:solidFill>
                  <a:srgbClr val="0000CC"/>
                </a:solidFill>
              </a:rPr>
              <a:t>Many parameters of hard real-time jobs are known at all time</a:t>
            </a:r>
          </a:p>
          <a:p>
            <a:pPr lvl="1">
              <a:buFont typeface="Wingdings" pitchFamily="2" charset="2"/>
              <a:buChar char="§"/>
            </a:pPr>
            <a:r>
              <a:rPr lang="en-IN" dirty="0" smtClean="0"/>
              <a:t>For example, number of tasks in a hard-real time system is known at the beginning</a:t>
            </a:r>
          </a:p>
          <a:p>
            <a:pPr>
              <a:buFont typeface="Wingdings" pitchFamily="2" charset="2"/>
              <a:buChar char="q"/>
            </a:pPr>
            <a:r>
              <a:rPr lang="en-IN" sz="1800" dirty="0" smtClean="0"/>
              <a:t>Rate of progress of a job depends upon the speed of the processor on which it executes</a:t>
            </a:r>
          </a:p>
          <a:p>
            <a:pPr>
              <a:buFont typeface="Wingdings" pitchFamily="2" charset="2"/>
              <a:buChar char="q"/>
            </a:pPr>
            <a:r>
              <a:rPr lang="en-IN" sz="1800" dirty="0" smtClean="0"/>
              <a:t>Rate of progress of a job doesn’t depend upon the resources it use during execution</a:t>
            </a:r>
          </a:p>
          <a:p>
            <a:pPr>
              <a:buFont typeface="Wingdings" pitchFamily="2" charset="2"/>
              <a:buChar char="q"/>
            </a:pPr>
            <a:r>
              <a:rPr lang="en-IN" sz="1800" dirty="0" smtClean="0"/>
              <a:t>Plentiful resources (resources for which no job is prevented from execution) are omitted from the consideration</a:t>
            </a:r>
          </a:p>
          <a:p>
            <a:pPr>
              <a:buFont typeface="Wingdings" pitchFamily="2" charset="2"/>
              <a:buChar char="q"/>
            </a:pPr>
            <a:r>
              <a:rPr lang="en-IN" sz="1800" dirty="0" smtClean="0"/>
              <a:t>Memory is considered as a plentiful resource, hence omitted from the consideration</a:t>
            </a:r>
          </a:p>
          <a:p>
            <a:pPr>
              <a:buFont typeface="Wingdings" pitchFamily="2" charset="2"/>
              <a:buChar char="q"/>
            </a:pPr>
            <a:endParaRPr lang="en-IN" sz="1800" dirty="0" smtClean="0"/>
          </a:p>
          <a:p>
            <a:pPr>
              <a:buFont typeface="Wingdings" pitchFamily="2" charset="2"/>
              <a:buChar char="q"/>
            </a:pPr>
            <a:endParaRPr lang="en-IN" sz="1800" dirty="0" smtClean="0"/>
          </a:p>
        </p:txBody>
      </p:sp>
      <p:sp>
        <p:nvSpPr>
          <p:cNvPr id="6" name="Content Placeholder 5"/>
          <p:cNvSpPr>
            <a:spLocks noGrp="1"/>
          </p:cNvSpPr>
          <p:nvPr>
            <p:ph sz="quarter" idx="10"/>
          </p:nvPr>
        </p:nvSpPr>
        <p:spPr/>
        <p:txBody>
          <a:bodyPr/>
          <a:lstStyle/>
          <a:p>
            <a:r>
              <a:rPr lang="en-US" dirty="0" smtClean="0"/>
              <a:t>Assumptions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64490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sz="2000" b="1" dirty="0" smtClean="0"/>
              <a:t>Job: </a:t>
            </a:r>
            <a:r>
              <a:rPr lang="en-IN" sz="2000" dirty="0" smtClean="0"/>
              <a:t>Work done by a system e.g. computation of a control law, FFT computation etc </a:t>
            </a:r>
          </a:p>
          <a:p>
            <a:endParaRPr lang="en-IN" sz="2000" dirty="0" smtClean="0"/>
          </a:p>
          <a:p>
            <a:r>
              <a:rPr lang="en-IN" sz="2000" dirty="0" smtClean="0"/>
              <a:t>Each job </a:t>
            </a:r>
            <a:r>
              <a:rPr lang="en-IN" sz="2000" i="1" dirty="0" smtClean="0">
                <a:solidFill>
                  <a:srgbClr val="0000CC"/>
                </a:solidFill>
              </a:rPr>
              <a:t>J</a:t>
            </a:r>
            <a:r>
              <a:rPr lang="en-IN" sz="2000" i="1" baseline="-25000" dirty="0" smtClean="0">
                <a:solidFill>
                  <a:srgbClr val="0000CC"/>
                </a:solidFill>
              </a:rPr>
              <a:t>i</a:t>
            </a:r>
            <a:r>
              <a:rPr lang="en-IN" sz="2000" dirty="0" smtClean="0"/>
              <a:t> is characterized by its</a:t>
            </a:r>
          </a:p>
          <a:p>
            <a:pPr lvl="1">
              <a:buFont typeface="Wingdings" pitchFamily="2" charset="2"/>
              <a:buChar char="Ø"/>
            </a:pPr>
            <a:r>
              <a:rPr lang="en-IN" sz="1400" dirty="0" smtClean="0"/>
              <a:t>Temporal Parameters</a:t>
            </a:r>
          </a:p>
          <a:p>
            <a:pPr lvl="1">
              <a:buFont typeface="Wingdings" pitchFamily="2" charset="2"/>
              <a:buChar char="Ø"/>
            </a:pPr>
            <a:r>
              <a:rPr lang="en-IN" sz="1400" dirty="0" smtClean="0"/>
              <a:t>Functional Parameters</a:t>
            </a:r>
          </a:p>
          <a:p>
            <a:pPr lvl="1">
              <a:buFont typeface="Wingdings" pitchFamily="2" charset="2"/>
              <a:buChar char="Ø"/>
            </a:pPr>
            <a:r>
              <a:rPr lang="en-IN" sz="1400" dirty="0" smtClean="0"/>
              <a:t>Resource Parameters</a:t>
            </a:r>
          </a:p>
          <a:p>
            <a:pPr lvl="1">
              <a:buFont typeface="Wingdings" pitchFamily="2" charset="2"/>
              <a:buChar char="Ø"/>
            </a:pPr>
            <a:r>
              <a:rPr lang="en-IN" sz="1400" dirty="0" smtClean="0"/>
              <a:t>Interconnection Parameters</a:t>
            </a:r>
          </a:p>
        </p:txBody>
      </p:sp>
      <p:sp>
        <p:nvSpPr>
          <p:cNvPr id="6" name="Content Placeholder 5"/>
          <p:cNvSpPr>
            <a:spLocks noGrp="1"/>
          </p:cNvSpPr>
          <p:nvPr>
            <p:ph sz="quarter" idx="10"/>
          </p:nvPr>
        </p:nvSpPr>
        <p:spPr>
          <a:xfrm>
            <a:off x="304800" y="152400"/>
            <a:ext cx="5181600" cy="1143000"/>
          </a:xfrm>
        </p:spPr>
        <p:txBody>
          <a:bodyPr/>
          <a:lstStyle/>
          <a:p>
            <a:r>
              <a:rPr lang="en-US" dirty="0" smtClean="0"/>
              <a:t>Parameters associated with a </a:t>
            </a:r>
            <a:r>
              <a:rPr lang="en-US" u="sng" dirty="0" smtClean="0"/>
              <a:t>Job</a:t>
            </a:r>
            <a:endParaRPr lang="en-US" u="sng"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6209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181600"/>
          </a:xfrm>
        </p:spPr>
        <p:txBody>
          <a:bodyPr>
            <a:noAutofit/>
          </a:bodyPr>
          <a:lstStyle/>
          <a:p>
            <a:pPr>
              <a:lnSpc>
                <a:spcPct val="120000"/>
              </a:lnSpc>
              <a:buFont typeface="Wingdings" pitchFamily="2" charset="2"/>
              <a:buChar char="q"/>
            </a:pPr>
            <a:r>
              <a:rPr lang="en-IN" sz="1600" b="1" dirty="0" smtClean="0"/>
              <a:t>Release Time </a:t>
            </a:r>
            <a:r>
              <a:rPr lang="en-IN" sz="1600" i="1" dirty="0" smtClean="0">
                <a:solidFill>
                  <a:srgbClr val="0000CC"/>
                </a:solidFill>
              </a:rPr>
              <a:t>(</a:t>
            </a:r>
            <a:r>
              <a:rPr lang="en-US" sz="1600" i="1" dirty="0" err="1" smtClean="0">
                <a:solidFill>
                  <a:srgbClr val="0000CC"/>
                </a:solidFill>
              </a:rPr>
              <a:t>r</a:t>
            </a:r>
            <a:r>
              <a:rPr lang="en-US" sz="1600" i="1" baseline="-25000" dirty="0" err="1" smtClean="0">
                <a:solidFill>
                  <a:srgbClr val="0000CC"/>
                </a:solidFill>
              </a:rPr>
              <a:t>i</a:t>
            </a:r>
            <a:r>
              <a:rPr lang="en-IN" sz="1600" i="1" dirty="0" smtClean="0">
                <a:solidFill>
                  <a:srgbClr val="0000CC"/>
                </a:solidFill>
              </a:rPr>
              <a:t>)</a:t>
            </a:r>
            <a:r>
              <a:rPr lang="en-IN" sz="1600" dirty="0" smtClean="0"/>
              <a:t>: The instance of time at which the job becomes available for execution</a:t>
            </a:r>
          </a:p>
          <a:p>
            <a:pPr>
              <a:lnSpc>
                <a:spcPct val="120000"/>
              </a:lnSpc>
              <a:buFont typeface="Wingdings" pitchFamily="2" charset="2"/>
              <a:buChar char="q"/>
            </a:pPr>
            <a:r>
              <a:rPr lang="en-IN" sz="1600" b="1" dirty="0" smtClean="0"/>
              <a:t>Deadline </a:t>
            </a:r>
            <a:r>
              <a:rPr lang="en-IN" sz="1600" dirty="0" smtClean="0"/>
              <a:t>: Deadline of a job is the instant of time by which its execution is required to be completed</a:t>
            </a:r>
          </a:p>
          <a:p>
            <a:pPr>
              <a:lnSpc>
                <a:spcPct val="120000"/>
              </a:lnSpc>
              <a:buFont typeface="Wingdings" pitchFamily="2" charset="2"/>
              <a:buChar char="q"/>
            </a:pPr>
            <a:r>
              <a:rPr lang="en-IN" sz="1600" b="1" dirty="0" smtClean="0"/>
              <a:t>Execution time </a:t>
            </a:r>
            <a:r>
              <a:rPr lang="en-US" sz="1600" i="1" dirty="0" smtClean="0">
                <a:solidFill>
                  <a:srgbClr val="0000CC"/>
                </a:solidFill>
              </a:rPr>
              <a:t>(</a:t>
            </a:r>
            <a:r>
              <a:rPr lang="en-US" sz="1600" i="1" dirty="0" err="1" smtClean="0">
                <a:solidFill>
                  <a:srgbClr val="0000CC"/>
                </a:solidFill>
              </a:rPr>
              <a:t>e</a:t>
            </a:r>
            <a:r>
              <a:rPr lang="en-US" sz="1600" i="1" baseline="-25000" dirty="0" err="1" smtClean="0">
                <a:solidFill>
                  <a:srgbClr val="0000CC"/>
                </a:solidFill>
              </a:rPr>
              <a:t>i</a:t>
            </a:r>
            <a:r>
              <a:rPr lang="en-US" sz="1600" i="1" dirty="0" smtClean="0">
                <a:solidFill>
                  <a:srgbClr val="0000CC"/>
                </a:solidFill>
              </a:rPr>
              <a:t>)</a:t>
            </a:r>
            <a:r>
              <a:rPr lang="en-IN" sz="1600" dirty="0" smtClean="0"/>
              <a:t>: The amount of time required to complete the execution of the job. The actual amount of time required by a job may vary due to various reasons like conditional branches, performance enhancing features like caches and pipelines etc.</a:t>
            </a:r>
          </a:p>
          <a:p>
            <a:pPr>
              <a:lnSpc>
                <a:spcPct val="120000"/>
              </a:lnSpc>
              <a:buFont typeface="Wingdings" pitchFamily="2" charset="2"/>
              <a:buChar char="q"/>
            </a:pPr>
            <a:r>
              <a:rPr lang="en-IN" sz="1600" b="1" dirty="0" smtClean="0"/>
              <a:t>Response Time</a:t>
            </a:r>
            <a:r>
              <a:rPr lang="en-IN" sz="1600" dirty="0" smtClean="0"/>
              <a:t>: The length of time from the release time of the job to the instance when it completes</a:t>
            </a:r>
          </a:p>
          <a:p>
            <a:pPr>
              <a:lnSpc>
                <a:spcPct val="120000"/>
              </a:lnSpc>
              <a:buFont typeface="Wingdings" pitchFamily="2" charset="2"/>
              <a:buChar char="q"/>
            </a:pPr>
            <a:r>
              <a:rPr lang="en-IN" sz="1600" b="1" dirty="0" smtClean="0"/>
              <a:t>Relative Deadline </a:t>
            </a:r>
            <a:r>
              <a:rPr lang="en-US" sz="1600" i="1" dirty="0" smtClean="0">
                <a:solidFill>
                  <a:srgbClr val="0000CC"/>
                </a:solidFill>
              </a:rPr>
              <a:t>(D</a:t>
            </a:r>
            <a:r>
              <a:rPr lang="en-US" sz="1600" i="1" baseline="-25000" dirty="0" smtClean="0">
                <a:solidFill>
                  <a:srgbClr val="0000CC"/>
                </a:solidFill>
              </a:rPr>
              <a:t>i</a:t>
            </a:r>
            <a:r>
              <a:rPr lang="en-US" sz="1600" i="1" dirty="0" smtClean="0">
                <a:solidFill>
                  <a:srgbClr val="0000CC"/>
                </a:solidFill>
              </a:rPr>
              <a:t>) </a:t>
            </a:r>
            <a:r>
              <a:rPr lang="en-IN" sz="1600" dirty="0" smtClean="0"/>
              <a:t>: Maximum allowable response time</a:t>
            </a:r>
          </a:p>
          <a:p>
            <a:pPr>
              <a:lnSpc>
                <a:spcPct val="120000"/>
              </a:lnSpc>
              <a:buFont typeface="Wingdings" pitchFamily="2" charset="2"/>
              <a:buChar char="q"/>
            </a:pPr>
            <a:r>
              <a:rPr lang="en-IN" sz="1600" b="1" dirty="0" smtClean="0"/>
              <a:t>Absolute Deadline </a:t>
            </a:r>
            <a:r>
              <a:rPr lang="en-US" sz="1600" i="1" dirty="0" smtClean="0">
                <a:solidFill>
                  <a:srgbClr val="0000CC"/>
                </a:solidFill>
              </a:rPr>
              <a:t>(</a:t>
            </a:r>
            <a:r>
              <a:rPr lang="en-US" sz="1600" i="1" dirty="0" err="1" smtClean="0">
                <a:solidFill>
                  <a:srgbClr val="0000CC"/>
                </a:solidFill>
              </a:rPr>
              <a:t>d</a:t>
            </a:r>
            <a:r>
              <a:rPr lang="en-US" sz="1600" i="1" baseline="-25000" dirty="0" err="1" smtClean="0">
                <a:solidFill>
                  <a:srgbClr val="0000CC"/>
                </a:solidFill>
              </a:rPr>
              <a:t>i</a:t>
            </a:r>
            <a:r>
              <a:rPr lang="en-US" sz="1600" i="1" dirty="0" smtClean="0">
                <a:solidFill>
                  <a:srgbClr val="0000CC"/>
                </a:solidFill>
              </a:rPr>
              <a:t>)</a:t>
            </a:r>
            <a:r>
              <a:rPr lang="en-IN" sz="1600" dirty="0" smtClean="0"/>
              <a:t> = Release time + Relative deadline</a:t>
            </a:r>
          </a:p>
          <a:p>
            <a:pPr>
              <a:lnSpc>
                <a:spcPct val="120000"/>
              </a:lnSpc>
              <a:buFont typeface="Wingdings" pitchFamily="2" charset="2"/>
              <a:buChar char="q"/>
            </a:pPr>
            <a:r>
              <a:rPr lang="en-IN" sz="1600" b="1" dirty="0" smtClean="0"/>
              <a:t>Timing Constraint</a:t>
            </a:r>
            <a:r>
              <a:rPr lang="en-IN" sz="1600" dirty="0" smtClean="0"/>
              <a:t> is specified in terms of its release time and relative or absolute deadlines</a:t>
            </a:r>
          </a:p>
          <a:p>
            <a:pPr>
              <a:lnSpc>
                <a:spcPct val="120000"/>
              </a:lnSpc>
              <a:buFont typeface="Wingdings" pitchFamily="2" charset="2"/>
              <a:buChar char="q"/>
            </a:pPr>
            <a:r>
              <a:rPr lang="en-IN" sz="1600" b="1" dirty="0" smtClean="0"/>
              <a:t>Feasible interval</a:t>
            </a:r>
            <a:r>
              <a:rPr lang="en-IN" sz="1600" dirty="0" smtClean="0"/>
              <a:t>: The time between the release time and the absolute deadline i.e. </a:t>
            </a:r>
            <a:r>
              <a:rPr lang="en-IN" sz="1600" i="1" dirty="0" smtClean="0">
                <a:solidFill>
                  <a:srgbClr val="0000CC"/>
                </a:solidFill>
              </a:rPr>
              <a:t>(</a:t>
            </a:r>
            <a:r>
              <a:rPr lang="en-US" sz="1600" i="1" dirty="0" err="1" smtClean="0">
                <a:solidFill>
                  <a:srgbClr val="0000CC"/>
                </a:solidFill>
              </a:rPr>
              <a:t>r</a:t>
            </a:r>
            <a:r>
              <a:rPr lang="en-US" sz="1600" i="1" baseline="-25000" dirty="0" err="1" smtClean="0">
                <a:solidFill>
                  <a:srgbClr val="0000CC"/>
                </a:solidFill>
              </a:rPr>
              <a:t>i</a:t>
            </a:r>
            <a:r>
              <a:rPr lang="en-US" sz="1600" i="1" baseline="-25000" dirty="0" smtClean="0">
                <a:solidFill>
                  <a:srgbClr val="0000CC"/>
                </a:solidFill>
              </a:rPr>
              <a:t> </a:t>
            </a:r>
            <a:r>
              <a:rPr lang="en-IN" sz="1600" i="1" dirty="0" smtClean="0">
                <a:solidFill>
                  <a:srgbClr val="0000CC"/>
                </a:solidFill>
              </a:rPr>
              <a:t>, d</a:t>
            </a:r>
            <a:r>
              <a:rPr lang="en-US" sz="1600" i="1" baseline="-25000" dirty="0" err="1" smtClean="0">
                <a:solidFill>
                  <a:srgbClr val="0000CC"/>
                </a:solidFill>
              </a:rPr>
              <a:t>i</a:t>
            </a:r>
            <a:r>
              <a:rPr lang="en-IN" sz="1600" i="1" dirty="0" smtClean="0">
                <a:solidFill>
                  <a:srgbClr val="0000CC"/>
                </a:solidFill>
              </a:rPr>
              <a:t>]</a:t>
            </a:r>
          </a:p>
          <a:p>
            <a:pPr>
              <a:lnSpc>
                <a:spcPct val="120000"/>
              </a:lnSpc>
              <a:buFont typeface="Wingdings" pitchFamily="2" charset="2"/>
              <a:buChar char="q"/>
            </a:pPr>
            <a:endParaRPr lang="en-IN" sz="1600" i="1" dirty="0" smtClean="0">
              <a:solidFill>
                <a:srgbClr val="0000CC"/>
              </a:solidFill>
            </a:endParaRPr>
          </a:p>
          <a:p>
            <a:pPr>
              <a:lnSpc>
                <a:spcPct val="120000"/>
              </a:lnSpc>
            </a:pPr>
            <a:r>
              <a:rPr lang="en-IN" sz="1600" i="1" dirty="0" smtClean="0">
                <a:solidFill>
                  <a:srgbClr val="0000CC"/>
                </a:solidFill>
              </a:rPr>
              <a:t>Release Time, Relative Deadline and Absolute Deadline are the </a:t>
            </a:r>
            <a:r>
              <a:rPr lang="en-IN" sz="1600" b="1" i="1" dirty="0" smtClean="0">
                <a:solidFill>
                  <a:srgbClr val="0000CC"/>
                </a:solidFill>
              </a:rPr>
              <a:t>Temporal Parameters </a:t>
            </a:r>
            <a:r>
              <a:rPr lang="en-IN" sz="1600" i="1" dirty="0" smtClean="0">
                <a:solidFill>
                  <a:srgbClr val="0000CC"/>
                </a:solidFill>
              </a:rPr>
              <a:t>of Job J</a:t>
            </a:r>
            <a:r>
              <a:rPr lang="en-IN" sz="1600" i="1" baseline="-25000" dirty="0" smtClean="0">
                <a:solidFill>
                  <a:srgbClr val="0000CC"/>
                </a:solidFill>
              </a:rPr>
              <a:t>i</a:t>
            </a:r>
          </a:p>
        </p:txBody>
      </p:sp>
      <p:sp>
        <p:nvSpPr>
          <p:cNvPr id="6" name="Content Placeholder 5"/>
          <p:cNvSpPr>
            <a:spLocks noGrp="1"/>
          </p:cNvSpPr>
          <p:nvPr>
            <p:ph sz="quarter" idx="10"/>
          </p:nvPr>
        </p:nvSpPr>
        <p:spPr/>
        <p:txBody>
          <a:bodyPr/>
          <a:lstStyle/>
          <a:p>
            <a:r>
              <a:rPr lang="en-US" dirty="0" smtClean="0"/>
              <a:t>Timing Specifications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21466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486400"/>
          </a:xfrm>
        </p:spPr>
        <p:txBody>
          <a:bodyPr>
            <a:normAutofit fontScale="62500" lnSpcReduction="20000"/>
          </a:bodyPr>
          <a:lstStyle/>
          <a:p>
            <a:r>
              <a:rPr lang="en-IN" u="sng" dirty="0" smtClean="0"/>
              <a:t>A system which monitors and controls several furnaces</a:t>
            </a:r>
          </a:p>
          <a:p>
            <a:r>
              <a:rPr lang="en-IN" dirty="0" smtClean="0"/>
              <a:t>	</a:t>
            </a:r>
          </a:p>
          <a:p>
            <a:r>
              <a:rPr lang="en-IN" dirty="0" smtClean="0">
                <a:latin typeface="+mn-lt"/>
              </a:rPr>
              <a:t>	At the beginning, the system is initialized and starts execution (time 0 ms).</a:t>
            </a:r>
          </a:p>
          <a:p>
            <a:r>
              <a:rPr lang="en-IN" dirty="0" smtClean="0">
                <a:latin typeface="+mn-lt"/>
              </a:rPr>
              <a:t>	The system samples and reads each temperature sensor every 100 </a:t>
            </a:r>
            <a:r>
              <a:rPr lang="en-IN" dirty="0" err="1" smtClean="0">
                <a:latin typeface="+mn-lt"/>
              </a:rPr>
              <a:t>ms.</a:t>
            </a:r>
            <a:endParaRPr lang="en-IN" dirty="0" smtClean="0">
              <a:latin typeface="+mn-lt"/>
            </a:endParaRPr>
          </a:p>
          <a:p>
            <a:r>
              <a:rPr lang="en-IN" dirty="0" smtClean="0">
                <a:latin typeface="+mn-lt"/>
              </a:rPr>
              <a:t>	The system computes the control law of each furnace every 100 </a:t>
            </a:r>
            <a:r>
              <a:rPr lang="en-IN" dirty="0" err="1" smtClean="0">
                <a:latin typeface="+mn-lt"/>
              </a:rPr>
              <a:t>ms.</a:t>
            </a:r>
            <a:endParaRPr lang="en-IN" dirty="0" smtClean="0">
              <a:latin typeface="+mn-lt"/>
            </a:endParaRPr>
          </a:p>
          <a:p>
            <a:endParaRPr lang="en-IN" dirty="0" smtClean="0">
              <a:latin typeface="+mn-lt"/>
            </a:endParaRPr>
          </a:p>
          <a:p>
            <a:r>
              <a:rPr lang="en-IN" dirty="0" smtClean="0">
                <a:latin typeface="+mn-lt"/>
              </a:rPr>
              <a:t>	Each of the control law computation is a job, say </a:t>
            </a:r>
            <a:r>
              <a:rPr lang="en-IN" i="1" dirty="0" err="1" smtClean="0">
                <a:solidFill>
                  <a:srgbClr val="0000CC"/>
                </a:solidFill>
                <a:latin typeface="+mn-lt"/>
              </a:rPr>
              <a:t>J</a:t>
            </a:r>
            <a:r>
              <a:rPr lang="en-IN" i="1" baseline="-25000" dirty="0" err="1" smtClean="0">
                <a:solidFill>
                  <a:srgbClr val="0000CC"/>
                </a:solidFill>
                <a:latin typeface="+mn-lt"/>
              </a:rPr>
              <a:t>k</a:t>
            </a:r>
            <a:r>
              <a:rPr lang="en-IN" i="1" dirty="0" smtClean="0">
                <a:solidFill>
                  <a:srgbClr val="0000CC"/>
                </a:solidFill>
                <a:latin typeface="+mn-lt"/>
              </a:rPr>
              <a:t>, k = 0, 1, 2, ….</a:t>
            </a:r>
          </a:p>
          <a:p>
            <a:endParaRPr lang="en-IN" dirty="0" smtClean="0">
              <a:latin typeface="+mn-lt"/>
            </a:endParaRPr>
          </a:p>
          <a:p>
            <a:r>
              <a:rPr lang="en-IN" dirty="0" smtClean="0">
                <a:latin typeface="+mn-lt"/>
              </a:rPr>
              <a:t>	The first control law computation started at 20 </a:t>
            </a:r>
            <a:r>
              <a:rPr lang="en-IN" dirty="0" err="1" smtClean="0">
                <a:latin typeface="+mn-lt"/>
              </a:rPr>
              <a:t>ms.</a:t>
            </a:r>
            <a:endParaRPr lang="en-IN" dirty="0" smtClean="0">
              <a:latin typeface="+mn-lt"/>
            </a:endParaRPr>
          </a:p>
          <a:p>
            <a:endParaRPr lang="en-IN" dirty="0" smtClean="0">
              <a:latin typeface="+mn-lt"/>
            </a:endParaRPr>
          </a:p>
          <a:p>
            <a:r>
              <a:rPr lang="en-IN" dirty="0" smtClean="0">
                <a:latin typeface="+mn-lt"/>
              </a:rPr>
              <a:t>	So, release time of first job, </a:t>
            </a:r>
            <a:r>
              <a:rPr lang="en-IN" i="1" dirty="0" smtClean="0">
                <a:solidFill>
                  <a:srgbClr val="0000CC"/>
                </a:solidFill>
                <a:latin typeface="+mn-lt"/>
              </a:rPr>
              <a:t>r</a:t>
            </a:r>
            <a:r>
              <a:rPr lang="en-IN" i="1" baseline="-25000" dirty="0" smtClean="0">
                <a:solidFill>
                  <a:srgbClr val="0000CC"/>
                </a:solidFill>
                <a:latin typeface="+mn-lt"/>
              </a:rPr>
              <a:t>0</a:t>
            </a:r>
            <a:r>
              <a:rPr lang="en-IN" i="1" dirty="0" smtClean="0">
                <a:solidFill>
                  <a:srgbClr val="0000CC"/>
                </a:solidFill>
                <a:latin typeface="+mn-lt"/>
              </a:rPr>
              <a:t> = 20 ms</a:t>
            </a:r>
          </a:p>
          <a:p>
            <a:endParaRPr lang="en-IN" dirty="0" smtClean="0">
              <a:latin typeface="+mn-lt"/>
            </a:endParaRPr>
          </a:p>
          <a:p>
            <a:r>
              <a:rPr lang="en-IN" dirty="0" smtClean="0">
                <a:latin typeface="+mn-lt"/>
              </a:rPr>
              <a:t>	Subsequent release times: </a:t>
            </a:r>
            <a:r>
              <a:rPr lang="en-IN" i="1" dirty="0" smtClean="0">
                <a:solidFill>
                  <a:srgbClr val="0000CC"/>
                </a:solidFill>
                <a:latin typeface="+mn-lt"/>
              </a:rPr>
              <a:t>120 ms, 220 ms, …</a:t>
            </a:r>
          </a:p>
          <a:p>
            <a:endParaRPr lang="en-IN" dirty="0" smtClean="0">
              <a:latin typeface="+mn-lt"/>
            </a:endParaRPr>
          </a:p>
          <a:p>
            <a:r>
              <a:rPr lang="en-IN" dirty="0" smtClean="0">
                <a:latin typeface="+mn-lt"/>
              </a:rPr>
              <a:t>	So release time of </a:t>
            </a:r>
            <a:r>
              <a:rPr lang="en-IN" i="1" dirty="0" err="1" smtClean="0">
                <a:solidFill>
                  <a:srgbClr val="0000CC"/>
                </a:solidFill>
                <a:latin typeface="+mn-lt"/>
              </a:rPr>
              <a:t>k</a:t>
            </a:r>
            <a:r>
              <a:rPr lang="en-IN" dirty="0" err="1" smtClean="0">
                <a:latin typeface="+mn-lt"/>
              </a:rPr>
              <a:t>th</a:t>
            </a:r>
            <a:r>
              <a:rPr lang="en-IN" dirty="0" smtClean="0">
                <a:latin typeface="+mn-lt"/>
              </a:rPr>
              <a:t> job </a:t>
            </a:r>
            <a:r>
              <a:rPr lang="en-IN" i="1" dirty="0" err="1" smtClean="0">
                <a:solidFill>
                  <a:srgbClr val="0000CC"/>
                </a:solidFill>
                <a:latin typeface="+mn-lt"/>
              </a:rPr>
              <a:t>r</a:t>
            </a:r>
            <a:r>
              <a:rPr lang="en-IN" i="1" baseline="-25000" dirty="0" err="1" smtClean="0">
                <a:solidFill>
                  <a:srgbClr val="0000CC"/>
                </a:solidFill>
                <a:latin typeface="+mn-lt"/>
              </a:rPr>
              <a:t>k</a:t>
            </a:r>
            <a:r>
              <a:rPr lang="en-IN" i="1" dirty="0" smtClean="0">
                <a:solidFill>
                  <a:srgbClr val="0000CC"/>
                </a:solidFill>
                <a:latin typeface="+mn-lt"/>
              </a:rPr>
              <a:t> = 20 + 100 * k ms</a:t>
            </a:r>
          </a:p>
          <a:p>
            <a:endParaRPr lang="en-IN" dirty="0" smtClean="0">
              <a:latin typeface="+mn-lt"/>
            </a:endParaRPr>
          </a:p>
          <a:p>
            <a:r>
              <a:rPr lang="en-IN" dirty="0" smtClean="0">
                <a:latin typeface="+mn-lt"/>
              </a:rPr>
              <a:t>	Period</a:t>
            </a:r>
            <a:r>
              <a:rPr lang="en-IN" i="1" dirty="0" smtClean="0">
                <a:solidFill>
                  <a:srgbClr val="0000CC"/>
                </a:solidFill>
                <a:latin typeface="+mn-lt"/>
              </a:rPr>
              <a:t> </a:t>
            </a:r>
            <a:r>
              <a:rPr lang="en-IN" i="1" dirty="0" err="1" smtClean="0">
                <a:solidFill>
                  <a:srgbClr val="0000CC"/>
                </a:solidFill>
                <a:latin typeface="+mn-lt"/>
              </a:rPr>
              <a:t>p</a:t>
            </a:r>
            <a:r>
              <a:rPr lang="en-IN" i="1" baseline="-25000" dirty="0" err="1" smtClean="0">
                <a:solidFill>
                  <a:srgbClr val="0000CC"/>
                </a:solidFill>
                <a:latin typeface="+mn-lt"/>
              </a:rPr>
              <a:t>k</a:t>
            </a:r>
            <a:r>
              <a:rPr lang="en-IN" i="1" dirty="0" smtClean="0">
                <a:solidFill>
                  <a:srgbClr val="0000CC"/>
                </a:solidFill>
                <a:latin typeface="+mn-lt"/>
              </a:rPr>
              <a:t> = 100 ms</a:t>
            </a:r>
          </a:p>
          <a:p>
            <a:endParaRPr lang="en-IN" dirty="0" smtClean="0">
              <a:latin typeface="+mn-lt"/>
            </a:endParaRPr>
          </a:p>
          <a:p>
            <a:r>
              <a:rPr lang="en-IN" dirty="0" smtClean="0">
                <a:latin typeface="+mn-lt"/>
              </a:rPr>
              <a:t>	If each job needs to be completed within</a:t>
            </a:r>
            <a:r>
              <a:rPr lang="en-IN" i="1" dirty="0" smtClean="0">
                <a:solidFill>
                  <a:srgbClr val="0000CC"/>
                </a:solidFill>
                <a:latin typeface="+mn-lt"/>
              </a:rPr>
              <a:t> 70 ms, </a:t>
            </a:r>
            <a:r>
              <a:rPr lang="en-IN" dirty="0" smtClean="0">
                <a:latin typeface="+mn-lt"/>
              </a:rPr>
              <a:t>then the absolute deadlines of the jobs:</a:t>
            </a:r>
            <a:r>
              <a:rPr lang="en-IN" i="1" dirty="0" smtClean="0">
                <a:solidFill>
                  <a:srgbClr val="0000CC"/>
                </a:solidFill>
                <a:latin typeface="+mn-lt"/>
              </a:rPr>
              <a:t> 90 ms, 190 ms, 290 ms, …</a:t>
            </a:r>
          </a:p>
          <a:p>
            <a:r>
              <a:rPr lang="en-IN" dirty="0" smtClean="0">
                <a:latin typeface="+mn-lt"/>
              </a:rPr>
              <a:t>	</a:t>
            </a:r>
          </a:p>
          <a:p>
            <a:r>
              <a:rPr lang="en-IN" dirty="0" smtClean="0">
                <a:latin typeface="+mn-lt"/>
              </a:rPr>
              <a:t>	Relative deadline</a:t>
            </a:r>
            <a:r>
              <a:rPr lang="en-IN" i="1" dirty="0" smtClean="0">
                <a:solidFill>
                  <a:srgbClr val="0000CC"/>
                </a:solidFill>
                <a:latin typeface="+mn-lt"/>
              </a:rPr>
              <a:t> </a:t>
            </a:r>
            <a:r>
              <a:rPr lang="en-IN" i="1" dirty="0" err="1" smtClean="0">
                <a:solidFill>
                  <a:srgbClr val="0000CC"/>
                </a:solidFill>
                <a:latin typeface="+mn-lt"/>
              </a:rPr>
              <a:t>D</a:t>
            </a:r>
            <a:r>
              <a:rPr lang="en-IN" i="1" baseline="-25000" dirty="0" err="1" smtClean="0">
                <a:solidFill>
                  <a:srgbClr val="0000CC"/>
                </a:solidFill>
                <a:latin typeface="+mn-lt"/>
              </a:rPr>
              <a:t>k</a:t>
            </a:r>
            <a:r>
              <a:rPr lang="en-IN" i="1" baseline="-25000" dirty="0" smtClean="0">
                <a:solidFill>
                  <a:srgbClr val="0000CC"/>
                </a:solidFill>
                <a:latin typeface="+mn-lt"/>
              </a:rPr>
              <a:t> </a:t>
            </a:r>
            <a:r>
              <a:rPr lang="en-IN" i="1" dirty="0" smtClean="0">
                <a:solidFill>
                  <a:srgbClr val="0000CC"/>
                </a:solidFill>
                <a:latin typeface="+mn-lt"/>
              </a:rPr>
              <a:t>= 70 ms</a:t>
            </a:r>
          </a:p>
        </p:txBody>
      </p:sp>
      <p:sp>
        <p:nvSpPr>
          <p:cNvPr id="6" name="Content Placeholder 5"/>
          <p:cNvSpPr>
            <a:spLocks noGrp="1"/>
          </p:cNvSpPr>
          <p:nvPr>
            <p:ph sz="quarter" idx="10"/>
          </p:nvPr>
        </p:nvSpPr>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2130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Autofit/>
          </a:bodyPr>
          <a:lstStyle/>
          <a:p>
            <a:pPr>
              <a:lnSpc>
                <a:spcPct val="80000"/>
              </a:lnSpc>
            </a:pPr>
            <a:r>
              <a:rPr lang="en-IN" sz="1800" dirty="0" smtClean="0">
                <a:latin typeface="+mn-lt"/>
              </a:rPr>
              <a:t>	Well-known deterministic workload model</a:t>
            </a:r>
          </a:p>
          <a:p>
            <a:pPr>
              <a:lnSpc>
                <a:spcPct val="80000"/>
              </a:lnSpc>
            </a:pPr>
            <a:endParaRPr lang="en-IN" sz="1800" dirty="0" smtClean="0">
              <a:latin typeface="+mn-lt"/>
            </a:endParaRPr>
          </a:p>
          <a:p>
            <a:pPr>
              <a:lnSpc>
                <a:spcPct val="80000"/>
              </a:lnSpc>
            </a:pPr>
            <a:r>
              <a:rPr lang="en-IN" sz="1800" dirty="0" smtClean="0">
                <a:latin typeface="+mn-lt"/>
              </a:rPr>
              <a:t>	Each computation or data transmission is executed repeatedly at regular or semi regular intervals</a:t>
            </a:r>
            <a:r>
              <a:rPr lang="en-US" sz="1800" dirty="0" smtClean="0">
                <a:latin typeface="+mn-lt"/>
              </a:rPr>
              <a:t>.</a:t>
            </a:r>
          </a:p>
          <a:p>
            <a:pPr>
              <a:lnSpc>
                <a:spcPct val="80000"/>
              </a:lnSpc>
            </a:pPr>
            <a:endParaRPr lang="en-US" sz="1800" dirty="0" smtClean="0">
              <a:latin typeface="+mn-lt"/>
            </a:endParaRPr>
          </a:p>
          <a:p>
            <a:pPr>
              <a:lnSpc>
                <a:spcPct val="80000"/>
              </a:lnSpc>
            </a:pPr>
            <a:r>
              <a:rPr lang="en-US" sz="1800" b="1" dirty="0" smtClean="0">
                <a:latin typeface="+mn-lt"/>
              </a:rPr>
              <a:t>	Period</a:t>
            </a:r>
            <a:r>
              <a:rPr lang="en-US" sz="1800" dirty="0" smtClean="0">
                <a:latin typeface="+mn-lt"/>
              </a:rPr>
              <a:t> </a:t>
            </a:r>
            <a:r>
              <a:rPr lang="en-US" sz="1800" i="1" dirty="0" smtClean="0">
                <a:solidFill>
                  <a:srgbClr val="0000CC"/>
                </a:solidFill>
                <a:latin typeface="+mn-lt"/>
              </a:rPr>
              <a:t>p</a:t>
            </a:r>
            <a:r>
              <a:rPr lang="en-US" sz="1800" i="1" baseline="-25000" dirty="0" smtClean="0">
                <a:solidFill>
                  <a:srgbClr val="0000CC"/>
                </a:solidFill>
                <a:latin typeface="+mn-lt"/>
              </a:rPr>
              <a:t>i</a:t>
            </a:r>
            <a:r>
              <a:rPr lang="en-US" sz="1800" dirty="0" smtClean="0">
                <a:latin typeface="+mn-lt"/>
              </a:rPr>
              <a:t> of a periodic task </a:t>
            </a:r>
            <a:r>
              <a:rPr lang="en-US" sz="1800" i="1" dirty="0" smtClean="0">
                <a:solidFill>
                  <a:srgbClr val="0000CC"/>
                </a:solidFill>
                <a:latin typeface="+mn-lt"/>
              </a:rPr>
              <a:t>T</a:t>
            </a:r>
            <a:r>
              <a:rPr lang="en-US" sz="1800" i="1" baseline="-25000" dirty="0" smtClean="0">
                <a:solidFill>
                  <a:srgbClr val="0000CC"/>
                </a:solidFill>
                <a:latin typeface="+mn-lt"/>
              </a:rPr>
              <a:t>i  </a:t>
            </a:r>
            <a:r>
              <a:rPr lang="en-US" sz="1800" dirty="0" smtClean="0">
                <a:latin typeface="+mn-lt"/>
              </a:rPr>
              <a:t>is the minimum length of all time intervals between release time of all jobs in it.</a:t>
            </a:r>
          </a:p>
          <a:p>
            <a:pPr>
              <a:lnSpc>
                <a:spcPct val="80000"/>
              </a:lnSpc>
            </a:pPr>
            <a:endParaRPr lang="en-US" sz="1800" dirty="0" smtClean="0">
              <a:latin typeface="+mn-lt"/>
            </a:endParaRPr>
          </a:p>
          <a:p>
            <a:pPr>
              <a:lnSpc>
                <a:spcPct val="80000"/>
              </a:lnSpc>
            </a:pPr>
            <a:r>
              <a:rPr lang="en-US" sz="1800" b="1" dirty="0" smtClean="0">
                <a:latin typeface="+mn-lt"/>
              </a:rPr>
              <a:t>	Execution time</a:t>
            </a:r>
            <a:r>
              <a:rPr lang="en-US" sz="1800" dirty="0" smtClean="0">
                <a:latin typeface="+mn-lt"/>
              </a:rPr>
              <a:t> </a:t>
            </a:r>
            <a:r>
              <a:rPr lang="en-US" sz="1800" i="1" dirty="0" err="1" smtClean="0">
                <a:solidFill>
                  <a:srgbClr val="0000CC"/>
                </a:solidFill>
                <a:latin typeface="+mn-lt"/>
              </a:rPr>
              <a:t>e</a:t>
            </a:r>
            <a:r>
              <a:rPr lang="en-US" sz="1800" i="1" baseline="-25000" dirty="0" err="1" smtClean="0">
                <a:solidFill>
                  <a:srgbClr val="0000CC"/>
                </a:solidFill>
                <a:latin typeface="+mn-lt"/>
              </a:rPr>
              <a:t>i</a:t>
            </a:r>
            <a:r>
              <a:rPr lang="en-US" sz="1800" dirty="0" smtClean="0">
                <a:latin typeface="+mn-lt"/>
              </a:rPr>
              <a:t> is the maximum amount of time required to complete the execution of a task </a:t>
            </a:r>
            <a:r>
              <a:rPr lang="en-US" sz="1800" i="1" dirty="0" smtClean="0">
                <a:solidFill>
                  <a:srgbClr val="0000CC"/>
                </a:solidFill>
                <a:latin typeface="+mn-lt"/>
              </a:rPr>
              <a:t>T</a:t>
            </a:r>
            <a:r>
              <a:rPr lang="en-US" sz="1800" i="1" baseline="-25000" dirty="0" smtClean="0">
                <a:solidFill>
                  <a:srgbClr val="0000CC"/>
                </a:solidFill>
                <a:latin typeface="+mn-lt"/>
              </a:rPr>
              <a:t>i</a:t>
            </a:r>
            <a:r>
              <a:rPr lang="en-US" sz="1800" dirty="0" smtClean="0">
                <a:latin typeface="+mn-lt"/>
              </a:rPr>
              <a:t> when it executes alone and has all the resources it requires.</a:t>
            </a:r>
          </a:p>
          <a:p>
            <a:pPr>
              <a:lnSpc>
                <a:spcPct val="80000"/>
              </a:lnSpc>
            </a:pPr>
            <a:endParaRPr lang="en-US" sz="1800" dirty="0" smtClean="0">
              <a:latin typeface="+mn-lt"/>
            </a:endParaRPr>
          </a:p>
          <a:p>
            <a:pPr>
              <a:lnSpc>
                <a:spcPct val="80000"/>
              </a:lnSpc>
            </a:pPr>
            <a:r>
              <a:rPr lang="en-US" sz="1800" dirty="0" smtClean="0">
                <a:latin typeface="+mn-lt"/>
              </a:rPr>
              <a:t>	The accuracy of the periodic model decreases with increasing jitter in release time and variations in execution times.</a:t>
            </a:r>
          </a:p>
          <a:p>
            <a:pPr>
              <a:lnSpc>
                <a:spcPct val="80000"/>
              </a:lnSpc>
            </a:pPr>
            <a:endParaRPr lang="en-US" sz="1800" dirty="0" smtClean="0">
              <a:latin typeface="+mn-lt"/>
            </a:endParaRPr>
          </a:p>
          <a:p>
            <a:pPr>
              <a:lnSpc>
                <a:spcPct val="80000"/>
              </a:lnSpc>
            </a:pPr>
            <a:r>
              <a:rPr lang="en-US" sz="1800" dirty="0" smtClean="0">
                <a:latin typeface="+mn-lt"/>
              </a:rPr>
              <a:t>	Tasks in the system are denoted as: </a:t>
            </a:r>
            <a:r>
              <a:rPr lang="en-US" sz="1800" i="1" dirty="0" smtClean="0">
                <a:solidFill>
                  <a:srgbClr val="0000CC"/>
                </a:solidFill>
                <a:latin typeface="+mn-lt"/>
              </a:rPr>
              <a:t>T</a:t>
            </a:r>
            <a:r>
              <a:rPr lang="en-US" sz="1800" i="1" baseline="-25000" dirty="0" smtClean="0">
                <a:solidFill>
                  <a:srgbClr val="0000CC"/>
                </a:solidFill>
                <a:latin typeface="+mn-lt"/>
              </a:rPr>
              <a:t>1</a:t>
            </a:r>
            <a:r>
              <a:rPr lang="en-US" sz="1800" i="1" dirty="0" smtClean="0">
                <a:solidFill>
                  <a:srgbClr val="0000CC"/>
                </a:solidFill>
                <a:latin typeface="+mn-lt"/>
              </a:rPr>
              <a:t>, T</a:t>
            </a:r>
            <a:r>
              <a:rPr lang="en-US" sz="1800" i="1" baseline="-25000" dirty="0" smtClean="0">
                <a:solidFill>
                  <a:srgbClr val="0000CC"/>
                </a:solidFill>
                <a:latin typeface="+mn-lt"/>
              </a:rPr>
              <a:t>2</a:t>
            </a:r>
            <a:r>
              <a:rPr lang="en-US" sz="1800" i="1" dirty="0" smtClean="0">
                <a:solidFill>
                  <a:srgbClr val="0000CC"/>
                </a:solidFill>
                <a:latin typeface="+mn-lt"/>
              </a:rPr>
              <a:t>, T</a:t>
            </a:r>
            <a:r>
              <a:rPr lang="en-US" sz="1800" i="1" baseline="-25000" dirty="0" smtClean="0">
                <a:solidFill>
                  <a:srgbClr val="0000CC"/>
                </a:solidFill>
                <a:latin typeface="+mn-lt"/>
              </a:rPr>
              <a:t>3</a:t>
            </a:r>
            <a:r>
              <a:rPr lang="en-US" sz="1800" i="1" dirty="0" smtClean="0">
                <a:solidFill>
                  <a:srgbClr val="0000CC"/>
                </a:solidFill>
                <a:latin typeface="+mn-lt"/>
              </a:rPr>
              <a:t>, …., </a:t>
            </a:r>
            <a:r>
              <a:rPr lang="en-US" sz="1800" i="1" dirty="0" err="1" smtClean="0">
                <a:solidFill>
                  <a:srgbClr val="0000CC"/>
                </a:solidFill>
                <a:latin typeface="+mn-lt"/>
              </a:rPr>
              <a:t>T</a:t>
            </a:r>
            <a:r>
              <a:rPr lang="en-US" sz="1800" i="1" baseline="-25000" dirty="0" err="1" smtClean="0">
                <a:solidFill>
                  <a:srgbClr val="0000CC"/>
                </a:solidFill>
                <a:latin typeface="+mn-lt"/>
              </a:rPr>
              <a:t>n</a:t>
            </a:r>
            <a:endParaRPr lang="en-US" sz="1800" i="1" baseline="-25000" dirty="0" smtClean="0">
              <a:solidFill>
                <a:srgbClr val="0000CC"/>
              </a:solidFill>
              <a:latin typeface="+mn-lt"/>
            </a:endParaRPr>
          </a:p>
          <a:p>
            <a:pPr>
              <a:lnSpc>
                <a:spcPct val="80000"/>
              </a:lnSpc>
            </a:pPr>
            <a:endParaRPr lang="en-US" sz="1800" dirty="0" smtClean="0">
              <a:latin typeface="+mn-lt"/>
            </a:endParaRPr>
          </a:p>
          <a:p>
            <a:pPr>
              <a:lnSpc>
                <a:spcPct val="80000"/>
              </a:lnSpc>
            </a:pPr>
            <a:r>
              <a:rPr lang="en-US" sz="1800" dirty="0" smtClean="0">
                <a:latin typeface="+mn-lt"/>
              </a:rPr>
              <a:t>	Jobs in Task </a:t>
            </a:r>
            <a:r>
              <a:rPr lang="en-US" sz="1800" i="1" dirty="0" smtClean="0">
                <a:solidFill>
                  <a:srgbClr val="0000CC"/>
                </a:solidFill>
                <a:latin typeface="+mn-lt"/>
              </a:rPr>
              <a:t>T</a:t>
            </a:r>
            <a:r>
              <a:rPr lang="en-US" sz="1800" i="1" baseline="-25000" dirty="0" smtClean="0">
                <a:solidFill>
                  <a:srgbClr val="0000CC"/>
                </a:solidFill>
                <a:latin typeface="+mn-lt"/>
              </a:rPr>
              <a:t>i </a:t>
            </a:r>
            <a:r>
              <a:rPr lang="en-US" sz="1800" dirty="0" smtClean="0">
                <a:latin typeface="+mn-lt"/>
              </a:rPr>
              <a:t> are denoted as: </a:t>
            </a:r>
            <a:r>
              <a:rPr lang="en-US" sz="1800" i="1" dirty="0" smtClean="0">
                <a:solidFill>
                  <a:srgbClr val="0000CC"/>
                </a:solidFill>
                <a:latin typeface="+mn-lt"/>
              </a:rPr>
              <a:t>J</a:t>
            </a:r>
            <a:r>
              <a:rPr lang="en-US" sz="1800" i="1" baseline="-25000" dirty="0" smtClean="0">
                <a:solidFill>
                  <a:srgbClr val="0000CC"/>
                </a:solidFill>
                <a:latin typeface="+mn-lt"/>
              </a:rPr>
              <a:t>i,1</a:t>
            </a:r>
            <a:r>
              <a:rPr lang="en-US" sz="1800" i="1" dirty="0" smtClean="0">
                <a:solidFill>
                  <a:srgbClr val="0000CC"/>
                </a:solidFill>
                <a:latin typeface="+mn-lt"/>
              </a:rPr>
              <a:t>, J</a:t>
            </a:r>
            <a:r>
              <a:rPr lang="en-US" sz="1800" i="1" baseline="-25000" dirty="0" smtClean="0">
                <a:solidFill>
                  <a:srgbClr val="0000CC"/>
                </a:solidFill>
                <a:latin typeface="+mn-lt"/>
              </a:rPr>
              <a:t>i,2</a:t>
            </a:r>
            <a:r>
              <a:rPr lang="en-US" sz="1800" i="1" dirty="0" smtClean="0">
                <a:solidFill>
                  <a:srgbClr val="0000CC"/>
                </a:solidFill>
                <a:latin typeface="+mn-lt"/>
              </a:rPr>
              <a:t>, J</a:t>
            </a:r>
            <a:r>
              <a:rPr lang="en-US" sz="1800" i="1" baseline="-25000" dirty="0" smtClean="0">
                <a:solidFill>
                  <a:srgbClr val="0000CC"/>
                </a:solidFill>
                <a:latin typeface="+mn-lt"/>
              </a:rPr>
              <a:t>i,3</a:t>
            </a:r>
            <a:r>
              <a:rPr lang="en-US" sz="1800" i="1" dirty="0" smtClean="0">
                <a:solidFill>
                  <a:srgbClr val="0000CC"/>
                </a:solidFill>
                <a:latin typeface="+mn-lt"/>
              </a:rPr>
              <a:t>, …., </a:t>
            </a:r>
            <a:r>
              <a:rPr lang="en-US" sz="1800" i="1" smtClean="0">
                <a:solidFill>
                  <a:srgbClr val="0000CC"/>
                </a:solidFill>
                <a:latin typeface="+mn-lt"/>
              </a:rPr>
              <a:t>J</a:t>
            </a:r>
            <a:r>
              <a:rPr lang="en-US" sz="1800" i="1" baseline="-25000" smtClean="0">
                <a:solidFill>
                  <a:srgbClr val="0000CC"/>
                </a:solidFill>
                <a:latin typeface="+mn-lt"/>
              </a:rPr>
              <a:t>i,k</a:t>
            </a:r>
            <a:endParaRPr lang="en-US" sz="1800" i="1" baseline="-25000" dirty="0" smtClean="0">
              <a:solidFill>
                <a:srgbClr val="0000CC"/>
              </a:solidFill>
              <a:latin typeface="+mn-lt"/>
            </a:endParaRPr>
          </a:p>
          <a:p>
            <a:pPr>
              <a:lnSpc>
                <a:spcPct val="80000"/>
              </a:lnSpc>
            </a:pPr>
            <a:endParaRPr lang="en-US" sz="1800" dirty="0" smtClean="0">
              <a:latin typeface="+mn-lt"/>
            </a:endParaRPr>
          </a:p>
          <a:p>
            <a:pPr>
              <a:lnSpc>
                <a:spcPct val="80000"/>
              </a:lnSpc>
            </a:pPr>
            <a:r>
              <a:rPr lang="en-US" sz="1800" dirty="0" smtClean="0">
                <a:latin typeface="+mn-lt"/>
              </a:rPr>
              <a:t>	The </a:t>
            </a:r>
            <a:r>
              <a:rPr lang="en-US" sz="1800" b="1" dirty="0" smtClean="0">
                <a:latin typeface="+mn-lt"/>
              </a:rPr>
              <a:t>release times</a:t>
            </a:r>
            <a:r>
              <a:rPr lang="en-US" sz="1800" dirty="0" smtClean="0">
                <a:latin typeface="+mn-lt"/>
              </a:rPr>
              <a:t> of the jobs in Task </a:t>
            </a:r>
            <a:r>
              <a:rPr lang="en-US" sz="1800" i="1" dirty="0" smtClean="0">
                <a:solidFill>
                  <a:srgbClr val="0000CC"/>
                </a:solidFill>
                <a:latin typeface="+mn-lt"/>
              </a:rPr>
              <a:t>T</a:t>
            </a:r>
            <a:r>
              <a:rPr lang="en-US" sz="1800" i="1" baseline="-25000" dirty="0" smtClean="0">
                <a:solidFill>
                  <a:srgbClr val="0000CC"/>
                </a:solidFill>
                <a:latin typeface="+mn-lt"/>
              </a:rPr>
              <a:t>i </a:t>
            </a:r>
            <a:r>
              <a:rPr lang="en-US" sz="1800" dirty="0" smtClean="0">
                <a:latin typeface="+mn-lt"/>
              </a:rPr>
              <a:t> are denoted as: </a:t>
            </a:r>
            <a:r>
              <a:rPr lang="en-US" sz="1800" i="1" dirty="0" smtClean="0">
                <a:solidFill>
                  <a:srgbClr val="0000CC"/>
                </a:solidFill>
                <a:latin typeface="+mn-lt"/>
              </a:rPr>
              <a:t>r</a:t>
            </a:r>
            <a:r>
              <a:rPr lang="en-US" sz="1800" i="1" baseline="-25000" dirty="0" smtClean="0">
                <a:solidFill>
                  <a:srgbClr val="0000CC"/>
                </a:solidFill>
                <a:latin typeface="+mn-lt"/>
              </a:rPr>
              <a:t>i,1</a:t>
            </a:r>
            <a:r>
              <a:rPr lang="en-US" sz="1800" i="1" dirty="0" smtClean="0">
                <a:solidFill>
                  <a:srgbClr val="0000CC"/>
                </a:solidFill>
                <a:latin typeface="+mn-lt"/>
              </a:rPr>
              <a:t>, r</a:t>
            </a:r>
            <a:r>
              <a:rPr lang="en-US" sz="1800" i="1" baseline="-25000" dirty="0" smtClean="0">
                <a:solidFill>
                  <a:srgbClr val="0000CC"/>
                </a:solidFill>
                <a:latin typeface="+mn-lt"/>
              </a:rPr>
              <a:t>i,2</a:t>
            </a:r>
            <a:r>
              <a:rPr lang="en-US" sz="1800" i="1" dirty="0" smtClean="0">
                <a:solidFill>
                  <a:srgbClr val="0000CC"/>
                </a:solidFill>
                <a:latin typeface="+mn-lt"/>
              </a:rPr>
              <a:t>, r</a:t>
            </a:r>
            <a:r>
              <a:rPr lang="en-US" sz="1800" i="1" baseline="-25000" dirty="0" smtClean="0">
                <a:solidFill>
                  <a:srgbClr val="0000CC"/>
                </a:solidFill>
                <a:latin typeface="+mn-lt"/>
              </a:rPr>
              <a:t>i,3</a:t>
            </a:r>
            <a:r>
              <a:rPr lang="en-US" sz="1800" i="1" dirty="0" smtClean="0">
                <a:solidFill>
                  <a:srgbClr val="0000CC"/>
                </a:solidFill>
                <a:latin typeface="+mn-lt"/>
              </a:rPr>
              <a:t>, …., </a:t>
            </a:r>
            <a:r>
              <a:rPr lang="en-US" sz="1800" i="1" dirty="0" err="1" smtClean="0">
                <a:solidFill>
                  <a:srgbClr val="0000CC"/>
                </a:solidFill>
                <a:latin typeface="+mn-lt"/>
              </a:rPr>
              <a:t>r</a:t>
            </a:r>
            <a:r>
              <a:rPr lang="en-US" sz="1800" i="1" baseline="-25000" dirty="0" err="1" smtClean="0">
                <a:solidFill>
                  <a:srgbClr val="0000CC"/>
                </a:solidFill>
                <a:latin typeface="+mn-lt"/>
              </a:rPr>
              <a:t>i,k</a:t>
            </a:r>
            <a:endParaRPr lang="en-US" sz="1800" i="1" baseline="-25000" dirty="0" smtClean="0">
              <a:solidFill>
                <a:srgbClr val="0000CC"/>
              </a:solidFill>
              <a:latin typeface="+mn-lt"/>
            </a:endParaRPr>
          </a:p>
          <a:p>
            <a:pPr>
              <a:lnSpc>
                <a:spcPct val="80000"/>
              </a:lnSpc>
            </a:pPr>
            <a:endParaRPr lang="en-IN" sz="1800" dirty="0" smtClean="0">
              <a:latin typeface="+mn-lt"/>
            </a:endParaRPr>
          </a:p>
          <a:p>
            <a:pPr>
              <a:lnSpc>
                <a:spcPct val="80000"/>
              </a:lnSpc>
            </a:pPr>
            <a:endParaRPr lang="en-IN" sz="1800" dirty="0" smtClean="0">
              <a:latin typeface="+mn-lt"/>
            </a:endParaRPr>
          </a:p>
        </p:txBody>
      </p:sp>
      <p:sp>
        <p:nvSpPr>
          <p:cNvPr id="6" name="Content Placeholder 5"/>
          <p:cNvSpPr>
            <a:spLocks noGrp="1"/>
          </p:cNvSpPr>
          <p:nvPr>
            <p:ph sz="quarter" idx="10"/>
          </p:nvPr>
        </p:nvSpPr>
        <p:spPr/>
        <p:txBody>
          <a:bodyPr>
            <a:normAutofit/>
          </a:bodyPr>
          <a:lstStyle/>
          <a:p>
            <a:r>
              <a:rPr lang="en-US" dirty="0" smtClean="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90820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Timing Specifications – Periodic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cxnSp>
        <p:nvCxnSpPr>
          <p:cNvPr id="9" name="Straight Arrow Connector 7"/>
          <p:cNvCxnSpPr>
            <a:cxnSpLocks noChangeShapeType="1"/>
          </p:cNvCxnSpPr>
          <p:nvPr/>
        </p:nvCxnSpPr>
        <p:spPr bwMode="auto">
          <a:xfrm>
            <a:off x="304800" y="4419600"/>
            <a:ext cx="8610600"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763588"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900112" y="4808537"/>
            <a:ext cx="1770035" cy="369332"/>
          </a:xfrm>
          <a:prstGeom prst="rect">
            <a:avLst/>
          </a:prstGeom>
          <a:noFill/>
          <a:ln w="9525">
            <a:noFill/>
            <a:miter lim="800000"/>
            <a:headEnd/>
            <a:tailEnd/>
          </a:ln>
        </p:spPr>
        <p:txBody>
          <a:bodyPr wrap="none">
            <a:spAutoFit/>
          </a:bodyPr>
          <a:lstStyle/>
          <a:p>
            <a:pPr algn="ctr"/>
            <a:r>
              <a:rPr lang="en-US" dirty="0" smtClean="0"/>
              <a:t>release time (</a:t>
            </a:r>
            <a:r>
              <a:rPr lang="en-US" i="1" dirty="0" err="1" smtClean="0">
                <a:solidFill>
                  <a:srgbClr val="0000CC"/>
                </a:solidFill>
              </a:rPr>
              <a:t>r</a:t>
            </a:r>
            <a:r>
              <a:rPr lang="en-US" i="1" baseline="-25000" dirty="0" err="1" smtClean="0">
                <a:solidFill>
                  <a:srgbClr val="0000CC"/>
                </a:solidFill>
              </a:rPr>
              <a:t>i</a:t>
            </a:r>
            <a:r>
              <a:rPr lang="en-US" dirty="0" smtClean="0"/>
              <a:t>)</a:t>
            </a:r>
            <a:endParaRPr lang="en-US" dirty="0"/>
          </a:p>
        </p:txBody>
      </p:sp>
      <p:cxnSp>
        <p:nvCxnSpPr>
          <p:cNvPr id="14" name="Straight Connector 13"/>
          <p:cNvCxnSpPr/>
          <p:nvPr/>
        </p:nvCxnSpPr>
        <p:spPr bwMode="auto">
          <a:xfrm rot="5400000">
            <a:off x="34290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 name="TextBox 21"/>
          <p:cNvSpPr txBox="1">
            <a:spLocks noChangeArrowheads="1"/>
          </p:cNvSpPr>
          <p:nvPr/>
        </p:nvSpPr>
        <p:spPr bwMode="auto">
          <a:xfrm>
            <a:off x="2667000" y="1981200"/>
            <a:ext cx="1475084" cy="369332"/>
          </a:xfrm>
          <a:prstGeom prst="rect">
            <a:avLst/>
          </a:prstGeom>
          <a:noFill/>
          <a:ln w="9525">
            <a:noFill/>
            <a:miter lim="800000"/>
            <a:headEnd/>
            <a:tailEnd/>
          </a:ln>
        </p:spPr>
        <p:txBody>
          <a:bodyPr wrap="none">
            <a:spAutoFit/>
          </a:bodyPr>
          <a:lstStyle/>
          <a:p>
            <a:r>
              <a:rPr lang="en-US" dirty="0" smtClean="0"/>
              <a:t>deadline (</a:t>
            </a:r>
            <a:r>
              <a:rPr lang="en-US" i="1" dirty="0" smtClean="0">
                <a:solidFill>
                  <a:srgbClr val="0000CC"/>
                </a:solidFill>
              </a:rPr>
              <a:t>D</a:t>
            </a:r>
            <a:r>
              <a:rPr lang="en-US" i="1" baseline="-25000" dirty="0" smtClean="0">
                <a:solidFill>
                  <a:srgbClr val="0000CC"/>
                </a:solidFill>
              </a:rPr>
              <a:t>i</a:t>
            </a:r>
            <a:r>
              <a:rPr lang="en-US" dirty="0" smtClean="0"/>
              <a:t>)</a:t>
            </a:r>
            <a:endParaRPr lang="en-US" dirty="0"/>
          </a:p>
        </p:txBody>
      </p:sp>
      <p:cxnSp>
        <p:nvCxnSpPr>
          <p:cNvPr id="19" name="Straight Arrow Connector 18"/>
          <p:cNvCxnSpPr>
            <a:cxnSpLocks noChangeShapeType="1"/>
          </p:cNvCxnSpPr>
          <p:nvPr/>
        </p:nvCxnSpPr>
        <p:spPr bwMode="auto">
          <a:xfrm flipV="1">
            <a:off x="274638" y="4570412"/>
            <a:ext cx="4221162" cy="1588"/>
          </a:xfrm>
          <a:prstGeom prst="straightConnector1">
            <a:avLst/>
          </a:prstGeom>
          <a:noFill/>
          <a:ln w="9525" algn="ctr">
            <a:solidFill>
              <a:schemeClr val="tx1"/>
            </a:solidFill>
            <a:round/>
            <a:headEnd type="arrow" w="med" len="med"/>
            <a:tailEnd type="arrow" w="med" len="med"/>
          </a:ln>
        </p:spPr>
      </p:cxnSp>
      <p:sp>
        <p:nvSpPr>
          <p:cNvPr id="20" name="TextBox 19"/>
          <p:cNvSpPr txBox="1">
            <a:spLocks noChangeArrowheads="1"/>
          </p:cNvSpPr>
          <p:nvPr/>
        </p:nvSpPr>
        <p:spPr bwMode="auto">
          <a:xfrm>
            <a:off x="2895600" y="4495800"/>
            <a:ext cx="1172116" cy="369332"/>
          </a:xfrm>
          <a:prstGeom prst="rect">
            <a:avLst/>
          </a:prstGeom>
          <a:noFill/>
          <a:ln w="9525">
            <a:noFill/>
            <a:miter lim="800000"/>
            <a:headEnd/>
            <a:tailEnd/>
          </a:ln>
        </p:spPr>
        <p:txBody>
          <a:bodyPr wrap="none">
            <a:spAutoFit/>
          </a:bodyPr>
          <a:lstStyle/>
          <a:p>
            <a:r>
              <a:rPr lang="en-US" dirty="0" smtClean="0"/>
              <a:t>period (</a:t>
            </a:r>
            <a:r>
              <a:rPr lang="en-US" i="1" dirty="0" smtClean="0">
                <a:solidFill>
                  <a:srgbClr val="0000CC"/>
                </a:solidFill>
              </a:rPr>
              <a:t>p</a:t>
            </a:r>
            <a:r>
              <a:rPr lang="en-US" dirty="0" smtClean="0"/>
              <a:t>)</a:t>
            </a:r>
            <a:endParaRPr lang="en-US" dirty="0"/>
          </a:p>
        </p:txBody>
      </p:sp>
      <p:sp>
        <p:nvSpPr>
          <p:cNvPr id="22" name="Rectangle 21"/>
          <p:cNvSpPr>
            <a:spLocks noChangeArrowheads="1"/>
          </p:cNvSpPr>
          <p:nvPr/>
        </p:nvSpPr>
        <p:spPr bwMode="auto">
          <a:xfrm>
            <a:off x="838200" y="3657600"/>
            <a:ext cx="2209800" cy="762000"/>
          </a:xfrm>
          <a:prstGeom prst="rect">
            <a:avLst/>
          </a:prstGeom>
          <a:solidFill>
            <a:srgbClr val="0000CC"/>
          </a:solidFill>
          <a:ln w="9525" algn="ctr">
            <a:solidFill>
              <a:schemeClr val="tx1"/>
            </a:solidFill>
            <a:round/>
            <a:headEnd/>
            <a:tailEnd/>
          </a:ln>
        </p:spPr>
        <p:txBody>
          <a:bodyPr/>
          <a:lstStyle/>
          <a:p>
            <a:pPr algn="ctr"/>
            <a:r>
              <a:rPr lang="en-US" i="1" dirty="0" smtClean="0">
                <a:solidFill>
                  <a:schemeClr val="bg1"/>
                </a:solidFill>
              </a:rPr>
              <a:t>T</a:t>
            </a:r>
            <a:r>
              <a:rPr lang="en-US" i="1" baseline="-25000" dirty="0" smtClean="0">
                <a:solidFill>
                  <a:schemeClr val="bg1"/>
                </a:solidFill>
              </a:rPr>
              <a:t>i</a:t>
            </a:r>
            <a:endParaRPr lang="en-US" i="1" baseline="-25000" dirty="0">
              <a:solidFill>
                <a:schemeClr val="bg1"/>
              </a:solidFill>
            </a:endParaRPr>
          </a:p>
        </p:txBody>
      </p:sp>
      <p:cxnSp>
        <p:nvCxnSpPr>
          <p:cNvPr id="23" name="Straight Connector 22"/>
          <p:cNvCxnSpPr/>
          <p:nvPr/>
        </p:nvCxnSpPr>
        <p:spPr bwMode="auto">
          <a:xfrm rot="5400000">
            <a:off x="28956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304800" y="2362200"/>
            <a:ext cx="3657600" cy="1588"/>
          </a:xfrm>
          <a:prstGeom prst="straightConnector1">
            <a:avLst/>
          </a:prstGeom>
          <a:noFill/>
          <a:ln w="9525" algn="ctr">
            <a:solidFill>
              <a:schemeClr val="tx1"/>
            </a:solidFill>
            <a:round/>
            <a:headEnd type="arrow" w="med" len="med"/>
            <a:tailEnd type="arrow" w="med" len="med"/>
          </a:ln>
        </p:spPr>
      </p:cxnSp>
      <p:cxnSp>
        <p:nvCxnSpPr>
          <p:cNvPr id="32" name="Straight Connector 31"/>
          <p:cNvCxnSpPr/>
          <p:nvPr/>
        </p:nvCxnSpPr>
        <p:spPr bwMode="auto">
          <a:xfrm rot="5400000">
            <a:off x="76200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5" name="Rectangle 34"/>
          <p:cNvSpPr>
            <a:spLocks noChangeArrowheads="1"/>
          </p:cNvSpPr>
          <p:nvPr/>
        </p:nvSpPr>
        <p:spPr bwMode="auto">
          <a:xfrm>
            <a:off x="5027612" y="3656012"/>
            <a:ext cx="2209800" cy="762000"/>
          </a:xfrm>
          <a:prstGeom prst="rect">
            <a:avLst/>
          </a:prstGeom>
          <a:solidFill>
            <a:srgbClr val="0000CC"/>
          </a:solidFill>
          <a:ln w="9525" algn="ctr">
            <a:solidFill>
              <a:schemeClr val="tx1"/>
            </a:solidFill>
            <a:round/>
            <a:headEnd/>
            <a:tailEnd/>
          </a:ln>
        </p:spPr>
        <p:txBody>
          <a:bodyPr/>
          <a:lstStyle/>
          <a:p>
            <a:pPr algn="ctr"/>
            <a:r>
              <a:rPr lang="en-US" i="1" dirty="0" smtClean="0">
                <a:solidFill>
                  <a:schemeClr val="bg1"/>
                </a:solidFill>
              </a:rPr>
              <a:t>T</a:t>
            </a:r>
            <a:r>
              <a:rPr lang="en-US" i="1" baseline="-25000" dirty="0" smtClean="0">
                <a:solidFill>
                  <a:schemeClr val="bg1"/>
                </a:solidFill>
              </a:rPr>
              <a:t>i+1</a:t>
            </a:r>
            <a:endParaRPr lang="en-US" i="1" baseline="-25000" dirty="0">
              <a:solidFill>
                <a:schemeClr val="bg1"/>
              </a:solidFill>
            </a:endParaRPr>
          </a:p>
        </p:txBody>
      </p:sp>
      <p:cxnSp>
        <p:nvCxnSpPr>
          <p:cNvPr id="36" name="Straight Connector 35"/>
          <p:cNvCxnSpPr/>
          <p:nvPr/>
        </p:nvCxnSpPr>
        <p:spPr bwMode="auto">
          <a:xfrm rot="5400000">
            <a:off x="70866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cxnSpLocks noChangeShapeType="1"/>
          </p:cNvCxnSpPr>
          <p:nvPr/>
        </p:nvCxnSpPr>
        <p:spPr bwMode="auto">
          <a:xfrm>
            <a:off x="4494212" y="2360612"/>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73043"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073680" y="4808537"/>
            <a:ext cx="1880644" cy="369332"/>
          </a:xfrm>
          <a:prstGeom prst="rect">
            <a:avLst/>
          </a:prstGeom>
          <a:noFill/>
          <a:ln w="9525">
            <a:noFill/>
            <a:miter lim="800000"/>
            <a:headEnd/>
            <a:tailEnd/>
          </a:ln>
        </p:spPr>
        <p:txBody>
          <a:bodyPr wrap="none">
            <a:spAutoFit/>
          </a:bodyPr>
          <a:lstStyle/>
          <a:p>
            <a:pPr algn="ctr"/>
            <a:r>
              <a:rPr lang="en-US" dirty="0" smtClean="0"/>
              <a:t>release time(</a:t>
            </a:r>
            <a:r>
              <a:rPr lang="en-US" i="1" dirty="0" smtClean="0">
                <a:solidFill>
                  <a:srgbClr val="0000CC"/>
                </a:solidFill>
              </a:rPr>
              <a:t>r</a:t>
            </a:r>
            <a:r>
              <a:rPr lang="en-US" i="1" baseline="-25000" dirty="0" smtClean="0">
                <a:solidFill>
                  <a:srgbClr val="0000CC"/>
                </a:solidFill>
              </a:rPr>
              <a:t>i+1</a:t>
            </a:r>
            <a:r>
              <a:rPr lang="en-US" dirty="0" smtClean="0"/>
              <a:t>)</a:t>
            </a:r>
            <a:endParaRPr lang="en-US" dirty="0"/>
          </a:p>
        </p:txBody>
      </p:sp>
      <p:cxnSp>
        <p:nvCxnSpPr>
          <p:cNvPr id="43" name="Straight Arrow Connector 42"/>
          <p:cNvCxnSpPr/>
          <p:nvPr/>
        </p:nvCxnSpPr>
        <p:spPr>
          <a:xfrm rot="16200000" flipV="1">
            <a:off x="4446611"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808038"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1073180" y="3135868"/>
            <a:ext cx="2129109" cy="369332"/>
          </a:xfrm>
          <a:prstGeom prst="rect">
            <a:avLst/>
          </a:prstGeom>
          <a:noFill/>
          <a:ln w="9525">
            <a:noFill/>
            <a:miter lim="800000"/>
            <a:headEnd/>
            <a:tailEnd/>
          </a:ln>
        </p:spPr>
        <p:txBody>
          <a:bodyPr wrap="none">
            <a:spAutoFit/>
          </a:bodyPr>
          <a:lstStyle/>
          <a:p>
            <a:pPr algn="ctr"/>
            <a:r>
              <a:rPr lang="en-US" dirty="0" smtClean="0"/>
              <a:t>execution time (</a:t>
            </a:r>
            <a:r>
              <a:rPr lang="en-US" i="1" dirty="0" err="1" smtClean="0">
                <a:solidFill>
                  <a:srgbClr val="0000CC"/>
                </a:solidFill>
              </a:rPr>
              <a:t>e</a:t>
            </a:r>
            <a:r>
              <a:rPr lang="en-US" i="1" baseline="-25000" dirty="0" err="1" smtClean="0">
                <a:solidFill>
                  <a:srgbClr val="0000CC"/>
                </a:solidFill>
              </a:rPr>
              <a:t>i</a:t>
            </a:r>
            <a:r>
              <a:rPr lang="en-US" dirty="0" smtClean="0"/>
              <a:t>)</a:t>
            </a:r>
            <a:endParaRPr lang="en-US" dirty="0"/>
          </a:p>
        </p:txBody>
      </p:sp>
      <p:cxnSp>
        <p:nvCxnSpPr>
          <p:cNvPr id="48" name="Straight Arrow Connector 47"/>
          <p:cNvCxnSpPr>
            <a:cxnSpLocks noChangeShapeType="1"/>
          </p:cNvCxnSpPr>
          <p:nvPr/>
        </p:nvCxnSpPr>
        <p:spPr bwMode="auto">
          <a:xfrm flipV="1">
            <a:off x="4999038" y="3493532"/>
            <a:ext cx="2239962" cy="1588"/>
          </a:xfrm>
          <a:prstGeom prst="straightConnector1">
            <a:avLst/>
          </a:prstGeom>
          <a:noFill/>
          <a:ln w="9525" algn="ctr">
            <a:solidFill>
              <a:schemeClr val="tx1"/>
            </a:solidFill>
            <a:round/>
            <a:headEnd type="arrow" w="med" len="med"/>
            <a:tailEnd type="arrow" w="med" len="med"/>
          </a:ln>
        </p:spPr>
      </p:cxnSp>
      <p:sp>
        <p:nvSpPr>
          <p:cNvPr id="49" name="TextBox 48"/>
          <p:cNvSpPr txBox="1">
            <a:spLocks noChangeArrowheads="1"/>
          </p:cNvSpPr>
          <p:nvPr/>
        </p:nvSpPr>
        <p:spPr bwMode="auto">
          <a:xfrm>
            <a:off x="5264180" y="3124200"/>
            <a:ext cx="2226892" cy="369332"/>
          </a:xfrm>
          <a:prstGeom prst="rect">
            <a:avLst/>
          </a:prstGeom>
          <a:noFill/>
          <a:ln w="9525">
            <a:noFill/>
            <a:miter lim="800000"/>
            <a:headEnd/>
            <a:tailEnd/>
          </a:ln>
        </p:spPr>
        <p:txBody>
          <a:bodyPr wrap="none">
            <a:spAutoFit/>
          </a:bodyPr>
          <a:lstStyle/>
          <a:p>
            <a:pPr algn="ctr"/>
            <a:r>
              <a:rPr lang="en-US" dirty="0" smtClean="0"/>
              <a:t>execution time (</a:t>
            </a:r>
            <a:r>
              <a:rPr lang="en-US" i="1" dirty="0" smtClean="0">
                <a:solidFill>
                  <a:srgbClr val="0000CC"/>
                </a:solidFill>
              </a:rPr>
              <a:t>e</a:t>
            </a:r>
            <a:r>
              <a:rPr lang="en-US" i="1" baseline="-25000" dirty="0" smtClean="0">
                <a:solidFill>
                  <a:srgbClr val="0000CC"/>
                </a:solidFill>
              </a:rPr>
              <a:t>i+1</a:t>
            </a:r>
            <a:r>
              <a:rPr lang="en-US" dirty="0" smtClean="0"/>
              <a:t>)</a:t>
            </a:r>
            <a:endParaRPr lang="en-US" dirty="0"/>
          </a:p>
        </p:txBody>
      </p:sp>
      <p:sp>
        <p:nvSpPr>
          <p:cNvPr id="50" name="TextBox 8"/>
          <p:cNvSpPr txBox="1">
            <a:spLocks noChangeArrowheads="1"/>
          </p:cNvSpPr>
          <p:nvPr/>
        </p:nvSpPr>
        <p:spPr bwMode="auto">
          <a:xfrm>
            <a:off x="8382000" y="4491037"/>
            <a:ext cx="620683" cy="369332"/>
          </a:xfrm>
          <a:prstGeom prst="rect">
            <a:avLst/>
          </a:prstGeom>
          <a:noFill/>
          <a:ln w="9525">
            <a:noFill/>
            <a:miter lim="800000"/>
            <a:headEnd/>
            <a:tailEnd/>
          </a:ln>
        </p:spPr>
        <p:txBody>
          <a:bodyPr wrap="none">
            <a:spAutoFit/>
          </a:bodyPr>
          <a:lstStyle/>
          <a:p>
            <a:r>
              <a:rPr lang="en-US" i="1" dirty="0"/>
              <a:t>time</a:t>
            </a:r>
          </a:p>
        </p:txBody>
      </p:sp>
      <p:sp>
        <p:nvSpPr>
          <p:cNvPr id="51" name="TextBox 21"/>
          <p:cNvSpPr txBox="1">
            <a:spLocks noChangeArrowheads="1"/>
          </p:cNvSpPr>
          <p:nvPr/>
        </p:nvSpPr>
        <p:spPr bwMode="auto">
          <a:xfrm>
            <a:off x="6678316" y="1981200"/>
            <a:ext cx="1649811" cy="369332"/>
          </a:xfrm>
          <a:prstGeom prst="rect">
            <a:avLst/>
          </a:prstGeom>
          <a:noFill/>
          <a:ln w="9525">
            <a:noFill/>
            <a:miter lim="800000"/>
            <a:headEnd/>
            <a:tailEnd/>
          </a:ln>
        </p:spPr>
        <p:txBody>
          <a:bodyPr wrap="none">
            <a:spAutoFit/>
          </a:bodyPr>
          <a:lstStyle/>
          <a:p>
            <a:r>
              <a:rPr lang="en-US" dirty="0" smtClean="0"/>
              <a:t>deadline (</a:t>
            </a:r>
            <a:r>
              <a:rPr lang="en-US" i="1" dirty="0" smtClean="0">
                <a:solidFill>
                  <a:srgbClr val="0000CC"/>
                </a:solidFill>
              </a:rPr>
              <a:t>D</a:t>
            </a:r>
            <a:r>
              <a:rPr lang="en-US" i="1" baseline="-25000" dirty="0" smtClean="0">
                <a:solidFill>
                  <a:srgbClr val="0000CC"/>
                </a:solidFill>
              </a:rPr>
              <a:t>i+1</a:t>
            </a:r>
            <a:r>
              <a:rPr lang="en-US" dirty="0" smtClean="0"/>
              <a:t>)</a:t>
            </a:r>
            <a:endParaRPr lang="en-US" dirty="0"/>
          </a:p>
        </p:txBody>
      </p:sp>
      <p:cxnSp>
        <p:nvCxnSpPr>
          <p:cNvPr id="52" name="Straight Arrow Connector 51"/>
          <p:cNvCxnSpPr>
            <a:cxnSpLocks noChangeShapeType="1"/>
          </p:cNvCxnSpPr>
          <p:nvPr/>
        </p:nvCxnSpPr>
        <p:spPr bwMode="auto">
          <a:xfrm>
            <a:off x="304800"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569942" y="2590800"/>
            <a:ext cx="1633782" cy="369332"/>
          </a:xfrm>
          <a:prstGeom prst="rect">
            <a:avLst/>
          </a:prstGeom>
          <a:noFill/>
          <a:ln w="9525">
            <a:noFill/>
            <a:miter lim="800000"/>
            <a:headEnd/>
            <a:tailEnd/>
          </a:ln>
        </p:spPr>
        <p:txBody>
          <a:bodyPr wrap="none">
            <a:spAutoFit/>
          </a:bodyPr>
          <a:lstStyle/>
          <a:p>
            <a:pPr algn="ctr"/>
            <a:r>
              <a:rPr lang="en-US" dirty="0" smtClean="0"/>
              <a:t>response time</a:t>
            </a:r>
            <a:endParaRPr lang="en-US" dirty="0"/>
          </a:p>
        </p:txBody>
      </p:sp>
      <p:cxnSp>
        <p:nvCxnSpPr>
          <p:cNvPr id="60" name="Straight Arrow Connector 59"/>
          <p:cNvCxnSpPr>
            <a:cxnSpLocks noChangeShapeType="1"/>
          </p:cNvCxnSpPr>
          <p:nvPr/>
        </p:nvCxnSpPr>
        <p:spPr bwMode="auto">
          <a:xfrm>
            <a:off x="4495800" y="2961720"/>
            <a:ext cx="2743200" cy="10080"/>
          </a:xfrm>
          <a:prstGeom prst="straightConnector1">
            <a:avLst/>
          </a:prstGeom>
          <a:noFill/>
          <a:ln w="9525" algn="ctr">
            <a:solidFill>
              <a:schemeClr val="tx1"/>
            </a:solidFill>
            <a:round/>
            <a:headEnd type="arrow" w="med" len="med"/>
            <a:tailEnd type="arrow" w="med" len="med"/>
          </a:ln>
        </p:spPr>
      </p:cxnSp>
      <p:sp>
        <p:nvSpPr>
          <p:cNvPr id="61" name="TextBox 60"/>
          <p:cNvSpPr txBox="1">
            <a:spLocks noChangeArrowheads="1"/>
          </p:cNvSpPr>
          <p:nvPr/>
        </p:nvSpPr>
        <p:spPr bwMode="auto">
          <a:xfrm>
            <a:off x="4760942" y="2590800"/>
            <a:ext cx="1633782" cy="369332"/>
          </a:xfrm>
          <a:prstGeom prst="rect">
            <a:avLst/>
          </a:prstGeom>
          <a:noFill/>
          <a:ln w="9525">
            <a:noFill/>
            <a:miter lim="800000"/>
            <a:headEnd/>
            <a:tailEnd/>
          </a:ln>
        </p:spPr>
        <p:txBody>
          <a:bodyPr wrap="none">
            <a:spAutoFit/>
          </a:bodyPr>
          <a:lstStyle/>
          <a:p>
            <a:pPr algn="ctr"/>
            <a:r>
              <a:rPr lang="en-US" dirty="0" smtClean="0"/>
              <a:t>response time</a:t>
            </a:r>
            <a:endParaRPr lang="en-US" dirty="0"/>
          </a:p>
        </p:txBody>
      </p:sp>
    </p:spTree>
    <p:extLst>
      <p:ext uri="{BB962C8B-B14F-4D97-AF65-F5344CB8AC3E}">
        <p14:creationId xmlns:p14="http://schemas.microsoft.com/office/powerpoint/2010/main" val="1527409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62500" lnSpcReduction="20000"/>
          </a:bodyPr>
          <a:lstStyle/>
          <a:p>
            <a:pPr>
              <a:lnSpc>
                <a:spcPct val="120000"/>
              </a:lnSpc>
            </a:pPr>
            <a:r>
              <a:rPr lang="en-US" dirty="0" smtClean="0">
                <a:latin typeface="+mn-lt"/>
              </a:rPr>
              <a:t>	The release time of the first job </a:t>
            </a:r>
            <a:r>
              <a:rPr lang="en-US" i="1" dirty="0" smtClean="0">
                <a:solidFill>
                  <a:srgbClr val="0000CC"/>
                </a:solidFill>
                <a:latin typeface="+mn-lt"/>
              </a:rPr>
              <a:t>J</a:t>
            </a:r>
            <a:r>
              <a:rPr lang="en-US" i="1" baseline="-25000" dirty="0" smtClean="0">
                <a:solidFill>
                  <a:srgbClr val="0000CC"/>
                </a:solidFill>
                <a:latin typeface="+mn-lt"/>
              </a:rPr>
              <a:t>i,1 </a:t>
            </a:r>
            <a:r>
              <a:rPr lang="en-US" dirty="0" smtClean="0">
                <a:latin typeface="+mn-lt"/>
              </a:rPr>
              <a:t>of Task </a:t>
            </a:r>
            <a:r>
              <a:rPr lang="en-US" i="1" dirty="0" smtClean="0">
                <a:solidFill>
                  <a:srgbClr val="0000CC"/>
                </a:solidFill>
                <a:latin typeface="+mn-lt"/>
              </a:rPr>
              <a:t>T</a:t>
            </a:r>
            <a:r>
              <a:rPr lang="en-US" i="1" baseline="-25000" dirty="0" smtClean="0">
                <a:solidFill>
                  <a:srgbClr val="0000CC"/>
                </a:solidFill>
                <a:latin typeface="+mn-lt"/>
              </a:rPr>
              <a:t>i  </a:t>
            </a:r>
            <a:r>
              <a:rPr lang="en-US" dirty="0" smtClean="0">
                <a:latin typeface="+mn-lt"/>
              </a:rPr>
              <a:t>is called </a:t>
            </a:r>
            <a:r>
              <a:rPr lang="en-US" b="1" dirty="0" smtClean="0">
                <a:latin typeface="+mn-lt"/>
              </a:rPr>
              <a:t>Phase</a:t>
            </a:r>
            <a:r>
              <a:rPr lang="en-US" dirty="0" smtClean="0">
                <a:latin typeface="+mn-lt"/>
              </a:rPr>
              <a:t> </a:t>
            </a:r>
            <a:r>
              <a:rPr lang="el-GR" sz="2800" i="1" dirty="0" smtClean="0">
                <a:latin typeface="+mn-lt"/>
              </a:rPr>
              <a:t>Φ</a:t>
            </a:r>
            <a:r>
              <a:rPr lang="en-US" i="1" baseline="-25000" dirty="0" err="1" smtClean="0">
                <a:solidFill>
                  <a:srgbClr val="0000CC"/>
                </a:solidFill>
                <a:latin typeface="+mn-lt"/>
              </a:rPr>
              <a:t>i</a:t>
            </a:r>
            <a:r>
              <a:rPr lang="en-US" dirty="0" smtClean="0">
                <a:latin typeface="+mn-lt"/>
              </a:rPr>
              <a:t> of the Task </a:t>
            </a:r>
            <a:r>
              <a:rPr lang="en-US" i="1" dirty="0" smtClean="0">
                <a:solidFill>
                  <a:srgbClr val="0000CC"/>
                </a:solidFill>
                <a:latin typeface="+mn-lt"/>
              </a:rPr>
              <a:t>T</a:t>
            </a:r>
            <a:r>
              <a:rPr lang="en-US" i="1" baseline="-25000" dirty="0" smtClean="0">
                <a:solidFill>
                  <a:srgbClr val="0000CC"/>
                </a:solidFill>
                <a:latin typeface="+mn-lt"/>
              </a:rPr>
              <a:t>i  </a:t>
            </a:r>
            <a:r>
              <a:rPr lang="en-IN" sz="2800" dirty="0" smtClean="0">
                <a:latin typeface="+mn-lt"/>
              </a:rPr>
              <a:t>i.e. </a:t>
            </a:r>
            <a:endParaRPr lang="en-IN" sz="2800" i="1" dirty="0" smtClean="0">
              <a:latin typeface="+mn-lt"/>
            </a:endParaRPr>
          </a:p>
          <a:p>
            <a:pPr>
              <a:lnSpc>
                <a:spcPct val="120000"/>
              </a:lnSpc>
            </a:pPr>
            <a:r>
              <a:rPr lang="en-IN" sz="2800" i="1" dirty="0" smtClean="0">
                <a:solidFill>
                  <a:srgbClr val="0000CC"/>
                </a:solidFill>
                <a:latin typeface="+mn-lt"/>
              </a:rPr>
              <a:t>		</a:t>
            </a:r>
            <a:r>
              <a:rPr lang="el-GR" sz="2800" i="1" dirty="0" smtClean="0">
                <a:solidFill>
                  <a:srgbClr val="0000CC"/>
                </a:solidFill>
                <a:latin typeface="+mn-lt"/>
              </a:rPr>
              <a:t>Φ</a:t>
            </a:r>
            <a:r>
              <a:rPr lang="en-US" i="1" baseline="-25000" dirty="0" err="1" smtClean="0">
                <a:solidFill>
                  <a:srgbClr val="0000CC"/>
                </a:solidFill>
                <a:latin typeface="+mn-lt"/>
              </a:rPr>
              <a:t>i</a:t>
            </a:r>
            <a:r>
              <a:rPr lang="en-US" i="1" baseline="-25000" dirty="0" smtClean="0">
                <a:solidFill>
                  <a:srgbClr val="0000CC"/>
                </a:solidFill>
                <a:latin typeface="+mn-lt"/>
              </a:rPr>
              <a:t>  </a:t>
            </a:r>
            <a:r>
              <a:rPr lang="en-US" i="1" dirty="0" smtClean="0">
                <a:solidFill>
                  <a:srgbClr val="0000CC"/>
                </a:solidFill>
                <a:latin typeface="+mn-lt"/>
              </a:rPr>
              <a:t>=r</a:t>
            </a:r>
            <a:r>
              <a:rPr lang="en-US" i="1" baseline="-25000" dirty="0" smtClean="0">
                <a:solidFill>
                  <a:srgbClr val="0000CC"/>
                </a:solidFill>
                <a:latin typeface="+mn-lt"/>
              </a:rPr>
              <a:t>i,1</a:t>
            </a:r>
            <a:endParaRPr lang="en-US" dirty="0" smtClean="0">
              <a:latin typeface="+mn-lt"/>
            </a:endParaRPr>
          </a:p>
          <a:p>
            <a:pPr>
              <a:lnSpc>
                <a:spcPct val="120000"/>
              </a:lnSpc>
            </a:pPr>
            <a:r>
              <a:rPr lang="en-US" dirty="0" smtClean="0">
                <a:latin typeface="+mn-lt"/>
              </a:rPr>
              <a:t>	Two tasks are said to be in phase, when they have same phase.</a:t>
            </a:r>
          </a:p>
          <a:p>
            <a:pPr>
              <a:lnSpc>
                <a:spcPct val="120000"/>
              </a:lnSpc>
            </a:pPr>
            <a:endParaRPr lang="en-US" dirty="0" smtClean="0">
              <a:latin typeface="+mn-lt"/>
            </a:endParaRPr>
          </a:p>
          <a:p>
            <a:pPr>
              <a:lnSpc>
                <a:spcPct val="120000"/>
              </a:lnSpc>
            </a:pPr>
            <a:r>
              <a:rPr lang="en-US" b="1" dirty="0" smtClean="0">
                <a:latin typeface="+mn-lt"/>
              </a:rPr>
              <a:t>	</a:t>
            </a:r>
            <a:r>
              <a:rPr lang="en-US" b="1" dirty="0" err="1" smtClean="0">
                <a:latin typeface="+mn-lt"/>
              </a:rPr>
              <a:t>Hyperperiod</a:t>
            </a:r>
            <a:r>
              <a:rPr lang="en-US" dirty="0" smtClean="0">
                <a:latin typeface="+mn-lt"/>
              </a:rPr>
              <a:t> </a:t>
            </a:r>
            <a:r>
              <a:rPr lang="en-US" i="1" dirty="0" smtClean="0">
                <a:solidFill>
                  <a:srgbClr val="0000CC"/>
                </a:solidFill>
                <a:latin typeface="+mn-lt"/>
              </a:rPr>
              <a:t>H</a:t>
            </a:r>
            <a:r>
              <a:rPr lang="en-US" dirty="0" smtClean="0">
                <a:latin typeface="+mn-lt"/>
              </a:rPr>
              <a:t> of a periodic task </a:t>
            </a:r>
            <a:r>
              <a:rPr lang="en-US" i="1" dirty="0" smtClean="0">
                <a:solidFill>
                  <a:srgbClr val="0000CC"/>
                </a:solidFill>
                <a:latin typeface="+mn-lt"/>
              </a:rPr>
              <a:t>T</a:t>
            </a:r>
            <a:r>
              <a:rPr lang="en-US" i="1" baseline="-25000" dirty="0" smtClean="0">
                <a:solidFill>
                  <a:srgbClr val="0000CC"/>
                </a:solidFill>
                <a:latin typeface="+mn-lt"/>
              </a:rPr>
              <a:t>i</a:t>
            </a:r>
            <a:r>
              <a:rPr lang="en-US" dirty="0" smtClean="0">
                <a:latin typeface="+mn-lt"/>
              </a:rPr>
              <a:t> is LCM of all periods of that task i.e. </a:t>
            </a:r>
          </a:p>
          <a:p>
            <a:pPr>
              <a:lnSpc>
                <a:spcPct val="120000"/>
              </a:lnSpc>
            </a:pPr>
            <a:endParaRPr lang="en-US" dirty="0" smtClean="0">
              <a:latin typeface="+mn-lt"/>
            </a:endParaRPr>
          </a:p>
          <a:p>
            <a:pPr>
              <a:lnSpc>
                <a:spcPct val="120000"/>
              </a:lnSpc>
            </a:pPr>
            <a:r>
              <a:rPr lang="en-US" dirty="0" smtClean="0">
                <a:latin typeface="+mn-lt"/>
              </a:rPr>
              <a:t>		</a:t>
            </a:r>
            <a:r>
              <a:rPr lang="en-US" i="1" dirty="0" smtClean="0">
                <a:solidFill>
                  <a:srgbClr val="0000CC"/>
                </a:solidFill>
                <a:latin typeface="+mn-lt"/>
              </a:rPr>
              <a:t>H = LCM(p</a:t>
            </a:r>
            <a:r>
              <a:rPr lang="en-US" i="1" baseline="-25000" dirty="0" smtClean="0">
                <a:solidFill>
                  <a:srgbClr val="0000CC"/>
                </a:solidFill>
                <a:latin typeface="+mn-lt"/>
              </a:rPr>
              <a:t>1</a:t>
            </a:r>
            <a:r>
              <a:rPr lang="en-US" i="1" dirty="0" smtClean="0">
                <a:solidFill>
                  <a:srgbClr val="0000CC"/>
                </a:solidFill>
                <a:latin typeface="+mn-lt"/>
              </a:rPr>
              <a:t>, p</a:t>
            </a:r>
            <a:r>
              <a:rPr lang="en-US" i="1" baseline="-25000" dirty="0" smtClean="0">
                <a:solidFill>
                  <a:srgbClr val="0000CC"/>
                </a:solidFill>
                <a:latin typeface="+mn-lt"/>
              </a:rPr>
              <a:t>2</a:t>
            </a:r>
            <a:r>
              <a:rPr lang="en-US" i="1" dirty="0" smtClean="0">
                <a:solidFill>
                  <a:srgbClr val="0000CC"/>
                </a:solidFill>
                <a:latin typeface="+mn-lt"/>
              </a:rPr>
              <a:t>, …, </a:t>
            </a:r>
            <a:r>
              <a:rPr lang="en-US" i="1" dirty="0" err="1" smtClean="0">
                <a:solidFill>
                  <a:srgbClr val="0000CC"/>
                </a:solidFill>
                <a:latin typeface="+mn-lt"/>
              </a:rPr>
              <a:t>p</a:t>
            </a:r>
            <a:r>
              <a:rPr lang="en-US" i="1" baseline="-25000" dirty="0" err="1" smtClean="0">
                <a:solidFill>
                  <a:srgbClr val="0000CC"/>
                </a:solidFill>
                <a:latin typeface="+mn-lt"/>
              </a:rPr>
              <a:t>k</a:t>
            </a:r>
            <a:r>
              <a:rPr lang="en-US" i="1" dirty="0" smtClean="0">
                <a:solidFill>
                  <a:srgbClr val="0000CC"/>
                </a:solidFill>
                <a:latin typeface="+mn-lt"/>
              </a:rPr>
              <a:t>)</a:t>
            </a:r>
          </a:p>
          <a:p>
            <a:pPr>
              <a:lnSpc>
                <a:spcPct val="120000"/>
              </a:lnSpc>
            </a:pPr>
            <a:endParaRPr lang="en-US" i="1" dirty="0" smtClean="0">
              <a:solidFill>
                <a:srgbClr val="0000CC"/>
              </a:solidFill>
              <a:latin typeface="+mn-lt"/>
            </a:endParaRPr>
          </a:p>
          <a:p>
            <a:pPr>
              <a:lnSpc>
                <a:spcPct val="120000"/>
              </a:lnSpc>
            </a:pPr>
            <a:r>
              <a:rPr lang="en-IN" b="1" dirty="0" smtClean="0">
                <a:latin typeface="+mn-lt"/>
              </a:rPr>
              <a:t>	Relative deadline</a:t>
            </a:r>
            <a:r>
              <a:rPr lang="en-IN" dirty="0" smtClean="0">
                <a:latin typeface="+mn-lt"/>
              </a:rPr>
              <a:t> (or simply </a:t>
            </a:r>
            <a:r>
              <a:rPr lang="en-IN" b="1" dirty="0" smtClean="0">
                <a:latin typeface="+mn-lt"/>
              </a:rPr>
              <a:t>deadline</a:t>
            </a:r>
            <a:r>
              <a:rPr lang="en-IN" dirty="0" smtClean="0">
                <a:latin typeface="+mn-lt"/>
              </a:rPr>
              <a:t>) </a:t>
            </a:r>
            <a:r>
              <a:rPr lang="en-IN" i="1" dirty="0" smtClean="0">
                <a:solidFill>
                  <a:srgbClr val="0000CC"/>
                </a:solidFill>
                <a:latin typeface="+mn-lt"/>
              </a:rPr>
              <a:t>D</a:t>
            </a:r>
            <a:r>
              <a:rPr lang="en-US" i="1" baseline="-25000" dirty="0" err="1" smtClean="0">
                <a:solidFill>
                  <a:srgbClr val="0000CC"/>
                </a:solidFill>
                <a:latin typeface="+mn-lt"/>
              </a:rPr>
              <a:t>i</a:t>
            </a:r>
            <a:r>
              <a:rPr lang="en-US" baseline="-25000" dirty="0" smtClean="0">
                <a:latin typeface="+mn-lt"/>
              </a:rPr>
              <a:t>  </a:t>
            </a:r>
            <a:r>
              <a:rPr lang="en-IN" dirty="0" smtClean="0">
                <a:latin typeface="+mn-lt"/>
              </a:rPr>
              <a:t>of a task </a:t>
            </a:r>
            <a:r>
              <a:rPr lang="en-US" i="1" dirty="0" smtClean="0">
                <a:solidFill>
                  <a:srgbClr val="0000CC"/>
                </a:solidFill>
                <a:latin typeface="+mn-lt"/>
              </a:rPr>
              <a:t>T</a:t>
            </a:r>
            <a:r>
              <a:rPr lang="en-US" i="1" baseline="-25000" dirty="0" smtClean="0">
                <a:solidFill>
                  <a:srgbClr val="0000CC"/>
                </a:solidFill>
                <a:latin typeface="+mn-lt"/>
              </a:rPr>
              <a:t>i</a:t>
            </a:r>
            <a:r>
              <a:rPr lang="en-IN" dirty="0" smtClean="0">
                <a:latin typeface="+mn-lt"/>
              </a:rPr>
              <a:t> is the maximum allowable time for each job of the task to complete i.e. maximum response time for each job of the task. </a:t>
            </a:r>
          </a:p>
          <a:p>
            <a:pPr>
              <a:lnSpc>
                <a:spcPct val="120000"/>
              </a:lnSpc>
            </a:pPr>
            <a:endParaRPr lang="en-IN" dirty="0" smtClean="0">
              <a:latin typeface="+mn-lt"/>
            </a:endParaRPr>
          </a:p>
          <a:p>
            <a:pPr>
              <a:lnSpc>
                <a:spcPct val="120000"/>
              </a:lnSpc>
            </a:pPr>
            <a:r>
              <a:rPr lang="en-IN" dirty="0" smtClean="0">
                <a:latin typeface="+mn-lt"/>
              </a:rPr>
              <a:t>	We will often assume that for every task, a job is released and become ready at the beginning of each period and must complete by the end of the period. </a:t>
            </a:r>
            <a:r>
              <a:rPr lang="en-IN" b="1" dirty="0" smtClean="0">
                <a:latin typeface="+mn-lt"/>
              </a:rPr>
              <a:t>Hence </a:t>
            </a:r>
            <a:r>
              <a:rPr lang="en-IN" b="1" i="1" dirty="0" smtClean="0">
                <a:solidFill>
                  <a:srgbClr val="0000CC"/>
                </a:solidFill>
              </a:rPr>
              <a:t>D</a:t>
            </a:r>
            <a:r>
              <a:rPr lang="en-US" b="1" i="1" baseline="-25000" dirty="0" err="1" smtClean="0">
                <a:solidFill>
                  <a:srgbClr val="0000CC"/>
                </a:solidFill>
              </a:rPr>
              <a:t>i</a:t>
            </a:r>
            <a:r>
              <a:rPr lang="en-US" b="1" i="1" baseline="-25000" dirty="0" smtClean="0">
                <a:solidFill>
                  <a:srgbClr val="0000CC"/>
                </a:solidFill>
              </a:rPr>
              <a:t>  </a:t>
            </a:r>
            <a:r>
              <a:rPr lang="en-IN" b="1" dirty="0" smtClean="0">
                <a:latin typeface="+mn-lt"/>
              </a:rPr>
              <a:t>will become equal to </a:t>
            </a:r>
            <a:r>
              <a:rPr lang="en-US" b="1" i="1" dirty="0" smtClean="0">
                <a:solidFill>
                  <a:srgbClr val="0000CC"/>
                </a:solidFill>
              </a:rPr>
              <a:t>p</a:t>
            </a:r>
            <a:r>
              <a:rPr lang="en-US" b="1" i="1" baseline="-25000" dirty="0" smtClean="0">
                <a:solidFill>
                  <a:srgbClr val="0000CC"/>
                </a:solidFill>
              </a:rPr>
              <a:t>i</a:t>
            </a:r>
            <a:r>
              <a:rPr lang="en-IN" b="1" dirty="0" smtClean="0">
                <a:latin typeface="+mn-lt"/>
              </a:rPr>
              <a:t> </a:t>
            </a:r>
            <a:r>
              <a:rPr lang="en-IN" dirty="0" smtClean="0">
                <a:latin typeface="+mn-lt"/>
              </a:rPr>
              <a:t>. However, in general </a:t>
            </a:r>
            <a:r>
              <a:rPr lang="en-IN" i="1" dirty="0" smtClean="0">
                <a:solidFill>
                  <a:srgbClr val="0000CC"/>
                </a:solidFill>
              </a:rPr>
              <a:t>D</a:t>
            </a:r>
            <a:r>
              <a:rPr lang="en-US" i="1" baseline="-25000" dirty="0" err="1" smtClean="0">
                <a:solidFill>
                  <a:srgbClr val="0000CC"/>
                </a:solidFill>
              </a:rPr>
              <a:t>i</a:t>
            </a:r>
            <a:r>
              <a:rPr lang="en-IN" dirty="0" smtClean="0">
                <a:latin typeface="+mn-lt"/>
              </a:rPr>
              <a:t>  can have an arbitrary value less than </a:t>
            </a:r>
            <a:r>
              <a:rPr lang="en-US" i="1" dirty="0" smtClean="0">
                <a:solidFill>
                  <a:srgbClr val="0000CC"/>
                </a:solidFill>
              </a:rPr>
              <a:t>p</a:t>
            </a:r>
            <a:r>
              <a:rPr lang="en-US" i="1" baseline="-25000" dirty="0" smtClean="0">
                <a:solidFill>
                  <a:srgbClr val="0000CC"/>
                </a:solidFill>
              </a:rPr>
              <a:t>i</a:t>
            </a:r>
            <a:r>
              <a:rPr lang="en-IN" dirty="0" smtClean="0">
                <a:latin typeface="+mn-lt"/>
              </a:rPr>
              <a:t>.</a:t>
            </a:r>
          </a:p>
          <a:p>
            <a:pPr>
              <a:lnSpc>
                <a:spcPct val="120000"/>
              </a:lnSpc>
            </a:pPr>
            <a:endParaRPr lang="en-IN" dirty="0" smtClean="0">
              <a:latin typeface="+mn-lt"/>
            </a:endParaRPr>
          </a:p>
          <a:p>
            <a:pPr>
              <a:lnSpc>
                <a:spcPct val="120000"/>
              </a:lnSpc>
            </a:pPr>
            <a:r>
              <a:rPr lang="en-IN" dirty="0" smtClean="0">
                <a:latin typeface="+mn-lt"/>
              </a:rPr>
              <a:t>	</a:t>
            </a:r>
            <a:r>
              <a:rPr lang="en-IN" b="1" dirty="0" smtClean="0">
                <a:latin typeface="+mn-lt"/>
              </a:rPr>
              <a:t>Absolute deadline of the job </a:t>
            </a:r>
            <a:r>
              <a:rPr lang="en-IN" b="1" i="1" dirty="0" smtClean="0">
                <a:latin typeface="+mn-lt"/>
              </a:rPr>
              <a:t>J</a:t>
            </a:r>
            <a:r>
              <a:rPr lang="en-IN" b="1" i="1" baseline="-25000" dirty="0" smtClean="0">
                <a:latin typeface="+mn-lt"/>
              </a:rPr>
              <a:t>i,j</a:t>
            </a:r>
            <a:r>
              <a:rPr lang="en-IN" b="1" dirty="0" smtClean="0">
                <a:latin typeface="+mn-lt"/>
              </a:rPr>
              <a:t>,</a:t>
            </a:r>
            <a:r>
              <a:rPr lang="en-IN" dirty="0" smtClean="0">
                <a:latin typeface="+mn-lt"/>
              </a:rPr>
              <a:t> </a:t>
            </a:r>
            <a:r>
              <a:rPr lang="en-IN" i="1" dirty="0" smtClean="0">
                <a:solidFill>
                  <a:srgbClr val="0000CC"/>
                </a:solidFill>
                <a:latin typeface="+mn-lt"/>
              </a:rPr>
              <a:t>d</a:t>
            </a:r>
            <a:r>
              <a:rPr lang="en-US" i="1" baseline="-25000" dirty="0" err="1" smtClean="0">
                <a:solidFill>
                  <a:srgbClr val="0000CC"/>
                </a:solidFill>
              </a:rPr>
              <a:t>i,j</a:t>
            </a:r>
            <a:r>
              <a:rPr lang="en-US" i="1" baseline="-25000" dirty="0" smtClean="0">
                <a:solidFill>
                  <a:srgbClr val="0000CC"/>
                </a:solidFill>
              </a:rPr>
              <a:t>  </a:t>
            </a:r>
            <a:r>
              <a:rPr lang="en-IN" i="1" dirty="0" smtClean="0">
                <a:solidFill>
                  <a:srgbClr val="0000CC"/>
                </a:solidFill>
                <a:latin typeface="+mn-lt"/>
              </a:rPr>
              <a:t>= r</a:t>
            </a:r>
            <a:r>
              <a:rPr lang="en-US" i="1" baseline="-25000" dirty="0" err="1" smtClean="0">
                <a:solidFill>
                  <a:srgbClr val="0000CC"/>
                </a:solidFill>
              </a:rPr>
              <a:t>i,j</a:t>
            </a:r>
            <a:r>
              <a:rPr lang="en-IN" i="1" dirty="0" smtClean="0">
                <a:solidFill>
                  <a:srgbClr val="0000CC"/>
                </a:solidFill>
                <a:latin typeface="+mn-lt"/>
              </a:rPr>
              <a:t> + </a:t>
            </a:r>
            <a:r>
              <a:rPr lang="en-IN" i="1" dirty="0" smtClean="0">
                <a:solidFill>
                  <a:srgbClr val="0000CC"/>
                </a:solidFill>
              </a:rPr>
              <a:t>D</a:t>
            </a:r>
            <a:r>
              <a:rPr lang="en-US" i="1" baseline="-25000" dirty="0" err="1" smtClean="0">
                <a:solidFill>
                  <a:srgbClr val="0000CC"/>
                </a:solidFill>
              </a:rPr>
              <a:t>i</a:t>
            </a:r>
            <a:endParaRPr lang="en-IN" i="1" dirty="0" smtClean="0">
              <a:solidFill>
                <a:srgbClr val="0000CC"/>
              </a:solidFill>
              <a:latin typeface="+mn-lt"/>
            </a:endParaRPr>
          </a:p>
          <a:p>
            <a:pPr>
              <a:lnSpc>
                <a:spcPct val="120000"/>
              </a:lnSpc>
            </a:pPr>
            <a:endParaRPr lang="en-IN" dirty="0" smtClean="0">
              <a:latin typeface="+mn-lt"/>
            </a:endParaRPr>
          </a:p>
          <a:p>
            <a:pPr>
              <a:lnSpc>
                <a:spcPct val="120000"/>
              </a:lnSpc>
            </a:pPr>
            <a:r>
              <a:rPr lang="en-IN" dirty="0" smtClean="0">
                <a:latin typeface="+mn-lt"/>
              </a:rPr>
              <a:t>	</a:t>
            </a:r>
            <a:r>
              <a:rPr lang="en-IN" b="1" dirty="0" smtClean="0">
                <a:latin typeface="+mn-lt"/>
              </a:rPr>
              <a:t>Feasible Interval</a:t>
            </a:r>
            <a:r>
              <a:rPr lang="en-IN" dirty="0" smtClean="0">
                <a:latin typeface="+mn-lt"/>
              </a:rPr>
              <a:t> is </a:t>
            </a:r>
            <a:r>
              <a:rPr lang="en-IN" dirty="0" smtClean="0"/>
              <a:t> </a:t>
            </a:r>
            <a:r>
              <a:rPr lang="en-IN" i="1" dirty="0" smtClean="0">
                <a:solidFill>
                  <a:srgbClr val="0000CC"/>
                </a:solidFill>
              </a:rPr>
              <a:t>(r</a:t>
            </a:r>
            <a:r>
              <a:rPr lang="en-US" i="1" baseline="-25000" dirty="0" err="1" smtClean="0">
                <a:solidFill>
                  <a:srgbClr val="0000CC"/>
                </a:solidFill>
              </a:rPr>
              <a:t>i,j</a:t>
            </a:r>
            <a:r>
              <a:rPr lang="en-IN" i="1" dirty="0" smtClean="0">
                <a:solidFill>
                  <a:srgbClr val="0000CC"/>
                </a:solidFill>
              </a:rPr>
              <a:t> , d</a:t>
            </a:r>
            <a:r>
              <a:rPr lang="en-US" i="1" baseline="-25000" dirty="0" err="1" smtClean="0">
                <a:solidFill>
                  <a:srgbClr val="0000CC"/>
                </a:solidFill>
              </a:rPr>
              <a:t>i,j</a:t>
            </a:r>
            <a:r>
              <a:rPr lang="en-IN" i="1" dirty="0" smtClean="0">
                <a:solidFill>
                  <a:srgbClr val="0000CC"/>
                </a:solidFill>
                <a:latin typeface="+mn-lt"/>
              </a:rPr>
              <a:t>]</a:t>
            </a:r>
          </a:p>
          <a:p>
            <a:pPr>
              <a:lnSpc>
                <a:spcPct val="120000"/>
              </a:lnSpc>
            </a:pPr>
            <a:endParaRPr lang="en-IN" dirty="0" smtClean="0">
              <a:latin typeface="+mn-lt"/>
            </a:endParaRPr>
          </a:p>
          <a:p>
            <a:pPr>
              <a:lnSpc>
                <a:spcPct val="120000"/>
              </a:lnSpc>
            </a:pPr>
            <a:endParaRPr lang="en-IN" i="1" dirty="0" smtClean="0">
              <a:solidFill>
                <a:srgbClr val="0000CC"/>
              </a:solidFill>
              <a:latin typeface="+mn-lt"/>
            </a:endParaRPr>
          </a:p>
        </p:txBody>
      </p:sp>
      <p:sp>
        <p:nvSpPr>
          <p:cNvPr id="6" name="Content Placeholder 5"/>
          <p:cNvSpPr>
            <a:spLocks noGrp="1"/>
          </p:cNvSpPr>
          <p:nvPr>
            <p:ph sz="quarter" idx="10"/>
          </p:nvPr>
        </p:nvSpPr>
        <p:spPr/>
        <p:txBody>
          <a:bodyPr>
            <a:normAutofit/>
          </a:bodyPr>
          <a:lstStyle/>
          <a:p>
            <a:r>
              <a:rPr lang="en-US" dirty="0" smtClean="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224433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36066"/>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40126"/>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3461347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90600" y="4841240"/>
          <a:ext cx="7053942" cy="148336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tblGrid>
              <a:tr h="370840">
                <a:tc>
                  <a:txBody>
                    <a:bodyPr/>
                    <a:lstStyle/>
                    <a:p>
                      <a:r>
                        <a:rPr lang="en-IN" dirty="0" smtClean="0">
                          <a:solidFill>
                            <a:schemeClr val="bg1"/>
                          </a:solidFill>
                        </a:rPr>
                        <a:t>Tasks</a:t>
                      </a:r>
                      <a:endParaRPr lang="en-IN" dirty="0">
                        <a:solidFill>
                          <a:schemeClr val="bg1"/>
                        </a:solidFill>
                      </a:endParaRPr>
                    </a:p>
                  </a:txBody>
                  <a:tcPr/>
                </a:tc>
                <a:tc>
                  <a:txBody>
                    <a:bodyPr/>
                    <a:lstStyle/>
                    <a:p>
                      <a:r>
                        <a:rPr lang="el-GR" sz="1800" i="1" dirty="0" smtClean="0">
                          <a:solidFill>
                            <a:schemeClr val="bg1"/>
                          </a:solidFill>
                          <a:latin typeface="+mn-lt"/>
                        </a:rPr>
                        <a:t>Φ</a:t>
                      </a:r>
                      <a:r>
                        <a:rPr lang="en-US" i="1" baseline="-25000" dirty="0" err="1" smtClean="0">
                          <a:solidFill>
                            <a:schemeClr val="bg1"/>
                          </a:solidFill>
                          <a:latin typeface="+mn-lt"/>
                        </a:rPr>
                        <a:t>i</a:t>
                      </a:r>
                      <a:endParaRPr lang="en-IN" dirty="0">
                        <a:solidFill>
                          <a:schemeClr val="bg1"/>
                        </a:solidFill>
                      </a:endParaRPr>
                    </a:p>
                  </a:txBody>
                  <a:tcPr/>
                </a:tc>
                <a:tc>
                  <a:txBody>
                    <a:bodyPr/>
                    <a:lstStyle/>
                    <a:p>
                      <a:r>
                        <a:rPr lang="en-US" sz="1800" i="1" dirty="0" smtClean="0">
                          <a:solidFill>
                            <a:schemeClr val="bg1"/>
                          </a:solidFill>
                          <a:latin typeface="+mn-lt"/>
                        </a:rPr>
                        <a:t>p</a:t>
                      </a:r>
                      <a:r>
                        <a:rPr lang="en-US" sz="1800" i="1" baseline="-25000" dirty="0" smtClean="0">
                          <a:solidFill>
                            <a:schemeClr val="bg1"/>
                          </a:solidFill>
                          <a:latin typeface="+mn-lt"/>
                        </a:rPr>
                        <a:t>i</a:t>
                      </a:r>
                      <a:endParaRPr lang="en-IN" dirty="0">
                        <a:solidFill>
                          <a:schemeClr val="bg1"/>
                        </a:solidFill>
                      </a:endParaRPr>
                    </a:p>
                  </a:txBody>
                  <a:tcPr/>
                </a:tc>
                <a:tc>
                  <a:txBody>
                    <a:bodyPr/>
                    <a:lstStyle/>
                    <a:p>
                      <a:r>
                        <a:rPr lang="en-US" sz="1800" i="1" dirty="0" err="1" smtClean="0">
                          <a:solidFill>
                            <a:schemeClr val="bg1"/>
                          </a:solidFill>
                          <a:latin typeface="+mn-lt"/>
                        </a:rPr>
                        <a:t>e</a:t>
                      </a:r>
                      <a:r>
                        <a:rPr lang="en-US" sz="1800" i="1" baseline="-25000" dirty="0" err="1" smtClean="0">
                          <a:solidFill>
                            <a:schemeClr val="bg1"/>
                          </a:solidFill>
                          <a:latin typeface="+mn-lt"/>
                        </a:rPr>
                        <a:t>i</a:t>
                      </a:r>
                      <a:endParaRPr lang="en-IN" dirty="0">
                        <a:solidFill>
                          <a:schemeClr val="bg1"/>
                        </a:solidFill>
                      </a:endParaRPr>
                    </a:p>
                  </a:txBody>
                  <a:tcPr/>
                </a:tc>
                <a:tc>
                  <a:txBody>
                    <a:bodyPr/>
                    <a:lstStyle/>
                    <a:p>
                      <a:r>
                        <a:rPr lang="en-IN" i="1" dirty="0" smtClean="0">
                          <a:solidFill>
                            <a:schemeClr val="bg1"/>
                          </a:solidFill>
                          <a:latin typeface="+mn-lt"/>
                        </a:rPr>
                        <a:t>D</a:t>
                      </a:r>
                      <a:r>
                        <a:rPr lang="en-US" i="1" baseline="-25000" dirty="0" err="1" smtClean="0">
                          <a:solidFill>
                            <a:schemeClr val="bg1"/>
                          </a:solidFill>
                          <a:latin typeface="+mn-lt"/>
                        </a:rPr>
                        <a:t>i</a:t>
                      </a:r>
                      <a:endParaRPr lang="en-IN" dirty="0">
                        <a:solidFill>
                          <a:schemeClr val="bg1"/>
                        </a:solidFill>
                      </a:endParaRPr>
                    </a:p>
                  </a:txBody>
                  <a:tcPr/>
                </a:tc>
                <a:tc>
                  <a:txBody>
                    <a:bodyPr/>
                    <a:lstStyle/>
                    <a:p>
                      <a:r>
                        <a:rPr lang="en-IN" dirty="0" smtClean="0">
                          <a:solidFill>
                            <a:schemeClr val="bg1"/>
                          </a:solidFill>
                        </a:rPr>
                        <a:t>u</a:t>
                      </a:r>
                      <a:r>
                        <a:rPr lang="en-US" i="1" baseline="-25000" dirty="0" err="1" smtClean="0">
                          <a:solidFill>
                            <a:schemeClr val="bg1"/>
                          </a:solidFill>
                          <a:latin typeface="+mn-lt"/>
                        </a:rPr>
                        <a:t>i</a:t>
                      </a:r>
                      <a:endParaRPr lang="en-IN" dirty="0">
                        <a:solidFill>
                          <a:schemeClr val="bg1"/>
                        </a:solidFill>
                      </a:endParaRPr>
                    </a:p>
                  </a:txBody>
                  <a:tcPr/>
                </a:tc>
              </a:tr>
              <a:tr h="370840">
                <a:tc>
                  <a:txBody>
                    <a:bodyPr/>
                    <a:lstStyle/>
                    <a:p>
                      <a:r>
                        <a:rPr lang="en-IN" dirty="0" smtClean="0"/>
                        <a:t>T</a:t>
                      </a:r>
                      <a:r>
                        <a:rPr lang="en-IN" baseline="-25000" dirty="0" smtClean="0"/>
                        <a:t>1</a:t>
                      </a:r>
                      <a:endParaRPr lang="en-IN" baseline="-25000"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0.33</a:t>
                      </a:r>
                      <a:endParaRPr lang="en-IN" dirty="0"/>
                    </a:p>
                  </a:txBody>
                  <a:tcPr/>
                </a:tc>
              </a:tr>
              <a:tr h="370840">
                <a:tc>
                  <a:txBody>
                    <a:bodyPr/>
                    <a:lstStyle/>
                    <a:p>
                      <a:r>
                        <a:rPr lang="en-IN" dirty="0" smtClean="0"/>
                        <a:t>T</a:t>
                      </a:r>
                      <a:r>
                        <a:rPr lang="en-IN" baseline="-25000" dirty="0" smtClean="0"/>
                        <a:t>2</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0.25</a:t>
                      </a:r>
                      <a:endParaRPr lang="en-IN" dirty="0"/>
                    </a:p>
                  </a:txBody>
                  <a:tcPr/>
                </a:tc>
              </a:tr>
              <a:tr h="370840">
                <a:tc>
                  <a:txBody>
                    <a:bodyPr/>
                    <a:lstStyle/>
                    <a:p>
                      <a:r>
                        <a:rPr lang="en-IN" dirty="0" smtClean="0"/>
                        <a:t>T</a:t>
                      </a:r>
                      <a:r>
                        <a:rPr lang="en-IN" baseline="-25000" dirty="0" smtClean="0"/>
                        <a:t>3</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dirty="0" smtClean="0"/>
                        <a:t>0.4</a:t>
                      </a:r>
                      <a:endParaRPr lang="en-IN" dirty="0"/>
                    </a:p>
                  </a:txBody>
                  <a:tcPr/>
                </a:tc>
              </a:tr>
            </a:tbl>
          </a:graphicData>
        </a:graphic>
      </p:graphicFrame>
      <p:sp>
        <p:nvSpPr>
          <p:cNvPr id="6" name="Content Placeholder 5"/>
          <p:cNvSpPr>
            <a:spLocks noGrp="1"/>
          </p:cNvSpPr>
          <p:nvPr>
            <p:ph sz="quarter" idx="10"/>
          </p:nvPr>
        </p:nvSpPr>
        <p:spPr/>
        <p:txBody>
          <a:bodyPr>
            <a:normAutofit/>
          </a:bodyPr>
          <a:lstStyle/>
          <a:p>
            <a:r>
              <a:rPr lang="en-US" dirty="0" smtClean="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dirty="0"/>
          </a:p>
        </p:txBody>
      </p:sp>
      <p:graphicFrame>
        <p:nvGraphicFramePr>
          <p:cNvPr id="10" name="Table 9"/>
          <p:cNvGraphicFramePr>
            <a:graphicFrameLocks noGrp="1"/>
          </p:cNvGraphicFramePr>
          <p:nvPr/>
        </p:nvGraphicFramePr>
        <p:xfrm>
          <a:off x="1219200" y="1976120"/>
          <a:ext cx="6096000" cy="25958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IN" b="0" dirty="0" smtClean="0">
                          <a:solidFill>
                            <a:schemeClr val="tx1"/>
                          </a:solidFill>
                        </a:rPr>
                        <a:t>T1</a:t>
                      </a:r>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0000CC"/>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sz="1800" b="0" kern="1200" dirty="0">
                        <a:solidFill>
                          <a:schemeClr val="tx1"/>
                        </a:solidFill>
                        <a:latin typeface="+mn-lt"/>
                        <a:ea typeface="+mn-ea"/>
                        <a:cs typeface="+mn-cs"/>
                      </a:endParaRPr>
                    </a:p>
                  </a:txBody>
                  <a:tcPr>
                    <a:solidFill>
                      <a:srgbClr val="0000CC"/>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0000CC"/>
                    </a:solidFill>
                  </a:tcPr>
                </a:tc>
                <a:tc>
                  <a:txBody>
                    <a:bodyPr/>
                    <a:lstStyle/>
                    <a:p>
                      <a:endParaRPr lang="en-IN" b="0" dirty="0">
                        <a:solidFill>
                          <a:schemeClr val="tx1"/>
                        </a:solidFill>
                      </a:endParaRPr>
                    </a:p>
                  </a:txBody>
                  <a:tcPr>
                    <a:noFill/>
                  </a:tcPr>
                </a:tc>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r>
              <a:tr h="370840">
                <a:tc>
                  <a:txBody>
                    <a:bodyPr/>
                    <a:lstStyle/>
                    <a:p>
                      <a:r>
                        <a:rPr lang="en-IN" b="0" dirty="0" smtClean="0">
                          <a:solidFill>
                            <a:schemeClr val="tx1"/>
                          </a:solidFill>
                        </a:rPr>
                        <a:t>T2</a:t>
                      </a:r>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solidFill>
                      <a:srgbClr val="FF0000"/>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FF0000"/>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r>
              <a:tr h="370840">
                <a:tc>
                  <a:txBody>
                    <a:bodyPr/>
                    <a:lstStyle/>
                    <a:p>
                      <a:r>
                        <a:rPr lang="en-IN" b="0" dirty="0" smtClean="0">
                          <a:solidFill>
                            <a:schemeClr val="tx1"/>
                          </a:solidFill>
                        </a:rPr>
                        <a:t>T3</a:t>
                      </a:r>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noFill/>
                  </a:tcPr>
                </a:tc>
              </a:tr>
              <a:tr h="370840">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r>
              <a:tr h="370840">
                <a:tc>
                  <a:txBody>
                    <a:bodyPr/>
                    <a:lstStyle/>
                    <a:p>
                      <a:pPr algn="r"/>
                      <a:r>
                        <a:rPr lang="en-IN" b="0" dirty="0" smtClean="0">
                          <a:solidFill>
                            <a:schemeClr val="tx1"/>
                          </a:solidFill>
                        </a:rPr>
                        <a:t>0</a:t>
                      </a:r>
                      <a:endParaRPr lang="en-IN" b="0" dirty="0">
                        <a:solidFill>
                          <a:schemeClr val="tx1"/>
                        </a:solidFill>
                      </a:endParaRPr>
                    </a:p>
                  </a:txBody>
                  <a:tcPr>
                    <a:noFill/>
                  </a:tcPr>
                </a:tc>
                <a:tc>
                  <a:txBody>
                    <a:bodyPr/>
                    <a:lstStyle/>
                    <a:p>
                      <a:pPr algn="r"/>
                      <a:r>
                        <a:rPr lang="en-IN" b="0" dirty="0" smtClean="0">
                          <a:solidFill>
                            <a:schemeClr val="tx1"/>
                          </a:solidFill>
                        </a:rPr>
                        <a:t>1</a:t>
                      </a:r>
                      <a:endParaRPr lang="en-IN" b="0" dirty="0">
                        <a:solidFill>
                          <a:schemeClr val="tx1"/>
                        </a:solidFill>
                      </a:endParaRPr>
                    </a:p>
                  </a:txBody>
                  <a:tcPr>
                    <a:noFill/>
                  </a:tcPr>
                </a:tc>
                <a:tc>
                  <a:txBody>
                    <a:bodyPr/>
                    <a:lstStyle/>
                    <a:p>
                      <a:pPr algn="r"/>
                      <a:r>
                        <a:rPr lang="en-IN" b="0" dirty="0" smtClean="0">
                          <a:solidFill>
                            <a:schemeClr val="tx1"/>
                          </a:solidFill>
                        </a:rPr>
                        <a:t>2</a:t>
                      </a:r>
                      <a:endParaRPr lang="en-IN" b="0" dirty="0">
                        <a:solidFill>
                          <a:schemeClr val="tx1"/>
                        </a:solidFill>
                      </a:endParaRPr>
                    </a:p>
                  </a:txBody>
                  <a:tcPr>
                    <a:noFill/>
                  </a:tcPr>
                </a:tc>
                <a:tc>
                  <a:txBody>
                    <a:bodyPr/>
                    <a:lstStyle/>
                    <a:p>
                      <a:pPr algn="r"/>
                      <a:r>
                        <a:rPr lang="en-IN" b="0" dirty="0" smtClean="0">
                          <a:solidFill>
                            <a:schemeClr val="tx1"/>
                          </a:solidFill>
                        </a:rPr>
                        <a:t>3</a:t>
                      </a:r>
                      <a:endParaRPr lang="en-IN" b="0" dirty="0">
                        <a:solidFill>
                          <a:schemeClr val="tx1"/>
                        </a:solidFill>
                      </a:endParaRPr>
                    </a:p>
                  </a:txBody>
                  <a:tcPr>
                    <a:noFill/>
                  </a:tcPr>
                </a:tc>
                <a:tc>
                  <a:txBody>
                    <a:bodyPr/>
                    <a:lstStyle/>
                    <a:p>
                      <a:pPr algn="r"/>
                      <a:r>
                        <a:rPr lang="en-IN" b="0" dirty="0" smtClean="0">
                          <a:solidFill>
                            <a:schemeClr val="tx1"/>
                          </a:solidFill>
                        </a:rPr>
                        <a:t>4</a:t>
                      </a:r>
                      <a:endParaRPr lang="en-IN" b="0" dirty="0">
                        <a:solidFill>
                          <a:schemeClr val="tx1"/>
                        </a:solidFill>
                      </a:endParaRPr>
                    </a:p>
                  </a:txBody>
                  <a:tcPr>
                    <a:noFill/>
                  </a:tcPr>
                </a:tc>
                <a:tc>
                  <a:txBody>
                    <a:bodyPr/>
                    <a:lstStyle/>
                    <a:p>
                      <a:pPr algn="r"/>
                      <a:r>
                        <a:rPr lang="en-IN" b="0" dirty="0" smtClean="0">
                          <a:solidFill>
                            <a:schemeClr val="tx1"/>
                          </a:solidFill>
                        </a:rPr>
                        <a:t>5</a:t>
                      </a:r>
                      <a:endParaRPr lang="en-IN" b="0" dirty="0">
                        <a:solidFill>
                          <a:schemeClr val="tx1"/>
                        </a:solidFill>
                      </a:endParaRPr>
                    </a:p>
                  </a:txBody>
                  <a:tcPr>
                    <a:noFill/>
                  </a:tcPr>
                </a:tc>
                <a:tc>
                  <a:txBody>
                    <a:bodyPr/>
                    <a:lstStyle/>
                    <a:p>
                      <a:pPr algn="r"/>
                      <a:r>
                        <a:rPr lang="en-IN" b="0" dirty="0" smtClean="0">
                          <a:solidFill>
                            <a:schemeClr val="tx1"/>
                          </a:solidFill>
                        </a:rPr>
                        <a:t>6</a:t>
                      </a:r>
                      <a:endParaRPr lang="en-IN" b="0" dirty="0">
                        <a:solidFill>
                          <a:schemeClr val="tx1"/>
                        </a:solidFill>
                      </a:endParaRPr>
                    </a:p>
                  </a:txBody>
                  <a:tcPr>
                    <a:noFill/>
                  </a:tcPr>
                </a:tc>
                <a:tc>
                  <a:txBody>
                    <a:bodyPr/>
                    <a:lstStyle/>
                    <a:p>
                      <a:pPr algn="r"/>
                      <a:r>
                        <a:rPr lang="en-IN" b="0" dirty="0" smtClean="0">
                          <a:solidFill>
                            <a:schemeClr val="tx1"/>
                          </a:solidFill>
                        </a:rPr>
                        <a:t>7</a:t>
                      </a:r>
                      <a:endParaRPr lang="en-IN" b="0" dirty="0">
                        <a:solidFill>
                          <a:schemeClr val="tx1"/>
                        </a:solidFill>
                      </a:endParaRPr>
                    </a:p>
                  </a:txBody>
                  <a:tcPr>
                    <a:noFill/>
                  </a:tcPr>
                </a:tc>
                <a:tc>
                  <a:txBody>
                    <a:bodyPr/>
                    <a:lstStyle/>
                    <a:p>
                      <a:pPr algn="r"/>
                      <a:r>
                        <a:rPr lang="en-IN" b="0" dirty="0" smtClean="0">
                          <a:solidFill>
                            <a:schemeClr val="tx1"/>
                          </a:solidFill>
                        </a:rPr>
                        <a:t>8</a:t>
                      </a:r>
                      <a:endParaRPr lang="en-IN" b="0" dirty="0">
                        <a:solidFill>
                          <a:schemeClr val="tx1"/>
                        </a:solidFill>
                      </a:endParaRPr>
                    </a:p>
                  </a:txBody>
                  <a:tcPr>
                    <a:noFill/>
                  </a:tcPr>
                </a:tc>
                <a:tc>
                  <a:txBody>
                    <a:bodyPr/>
                    <a:lstStyle/>
                    <a:p>
                      <a:pPr algn="r"/>
                      <a:r>
                        <a:rPr lang="en-IN" b="0" dirty="0" smtClean="0">
                          <a:solidFill>
                            <a:schemeClr val="tx1"/>
                          </a:solidFill>
                        </a:rPr>
                        <a:t>9</a:t>
                      </a:r>
                      <a:endParaRPr lang="en-IN" b="0" dirty="0">
                        <a:solidFill>
                          <a:schemeClr val="tx1"/>
                        </a:solidFill>
                      </a:endParaRPr>
                    </a:p>
                  </a:txBody>
                  <a:tcPr>
                    <a:noFill/>
                  </a:tcPr>
                </a:tc>
              </a:tr>
            </a:tbl>
          </a:graphicData>
        </a:graphic>
      </p:graphicFrame>
      <p:cxnSp>
        <p:nvCxnSpPr>
          <p:cNvPr id="12" name="Straight Connector 11"/>
          <p:cNvCxnSpPr/>
          <p:nvPr/>
        </p:nvCxnSpPr>
        <p:spPr>
          <a:xfrm rot="5400000">
            <a:off x="2172097" y="2064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000103" y="2064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828903" y="2064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781697" y="2826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172097" y="35632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219303" y="2826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220097" y="35632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09600" y="3016726"/>
            <a:ext cx="2438400" cy="158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803400" y="4191000"/>
            <a:ext cx="5511800" cy="60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rot="20245752">
            <a:off x="6903422" y="1499991"/>
            <a:ext cx="2094989" cy="117668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Unscheduled view</a:t>
            </a:r>
            <a:endParaRPr lang="en-IN" dirty="0">
              <a:solidFill>
                <a:schemeClr val="tx1"/>
              </a:solidFill>
            </a:endParaRPr>
          </a:p>
        </p:txBody>
      </p:sp>
      <p:sp>
        <p:nvSpPr>
          <p:cNvPr id="30" name="TextBox 29"/>
          <p:cNvSpPr txBox="1"/>
          <p:nvPr/>
        </p:nvSpPr>
        <p:spPr>
          <a:xfrm>
            <a:off x="7467600" y="4038600"/>
            <a:ext cx="620683" cy="369332"/>
          </a:xfrm>
          <a:prstGeom prst="rect">
            <a:avLst/>
          </a:prstGeom>
          <a:noFill/>
        </p:spPr>
        <p:txBody>
          <a:bodyPr wrap="none" rtlCol="0">
            <a:spAutoFit/>
          </a:bodyPr>
          <a:lstStyle/>
          <a:p>
            <a:r>
              <a:rPr lang="en-IN" dirty="0" smtClean="0"/>
              <a:t>time</a:t>
            </a:r>
            <a:endParaRPr lang="en-IN" dirty="0"/>
          </a:p>
        </p:txBody>
      </p:sp>
      <p:sp>
        <p:nvSpPr>
          <p:cNvPr id="31" name="TextBox 30"/>
          <p:cNvSpPr txBox="1"/>
          <p:nvPr/>
        </p:nvSpPr>
        <p:spPr>
          <a:xfrm>
            <a:off x="1143000" y="1600200"/>
            <a:ext cx="723275" cy="369332"/>
          </a:xfrm>
          <a:prstGeom prst="rect">
            <a:avLst/>
          </a:prstGeom>
          <a:noFill/>
        </p:spPr>
        <p:txBody>
          <a:bodyPr wrap="none" rtlCol="0">
            <a:spAutoFit/>
          </a:bodyPr>
          <a:lstStyle/>
          <a:p>
            <a:r>
              <a:rPr lang="en-IN" dirty="0" smtClean="0"/>
              <a:t>tasks</a:t>
            </a:r>
            <a:endParaRPr lang="en-IN" dirty="0"/>
          </a:p>
        </p:txBody>
      </p:sp>
    </p:spTree>
    <p:extLst>
      <p:ext uri="{BB962C8B-B14F-4D97-AF65-F5344CB8AC3E}">
        <p14:creationId xmlns:p14="http://schemas.microsoft.com/office/powerpoint/2010/main" val="944824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lnSpc>
                <a:spcPct val="80000"/>
              </a:lnSpc>
            </a:pPr>
            <a:r>
              <a:rPr lang="en-IN" dirty="0" smtClean="0"/>
              <a:t>Utilization of task </a:t>
            </a:r>
            <a:r>
              <a:rPr lang="en-US" i="1" dirty="0" smtClean="0"/>
              <a:t>T</a:t>
            </a:r>
            <a:r>
              <a:rPr lang="en-US" i="1" baseline="-25000" dirty="0" smtClean="0"/>
              <a:t>i</a:t>
            </a:r>
          </a:p>
          <a:p>
            <a:pPr>
              <a:lnSpc>
                <a:spcPct val="80000"/>
              </a:lnSpc>
            </a:pPr>
            <a:endParaRPr lang="en-US" i="1" baseline="-25000" dirty="0" smtClean="0">
              <a:solidFill>
                <a:srgbClr val="0000CC"/>
              </a:solidFill>
            </a:endParaRPr>
          </a:p>
          <a:p>
            <a:pPr>
              <a:lnSpc>
                <a:spcPct val="80000"/>
              </a:lnSpc>
            </a:pPr>
            <a:r>
              <a:rPr lang="en-IN" dirty="0" smtClean="0"/>
              <a:t> </a:t>
            </a:r>
          </a:p>
          <a:p>
            <a:pPr>
              <a:lnSpc>
                <a:spcPct val="80000"/>
              </a:lnSpc>
            </a:pPr>
            <a:endParaRPr lang="en-IN" i="1" dirty="0" smtClean="0">
              <a:solidFill>
                <a:srgbClr val="0000CC"/>
              </a:solidFill>
            </a:endParaRPr>
          </a:p>
          <a:p>
            <a:pPr>
              <a:lnSpc>
                <a:spcPct val="80000"/>
              </a:lnSpc>
            </a:pPr>
            <a:endParaRPr lang="en-IN" i="1" dirty="0" smtClean="0">
              <a:solidFill>
                <a:srgbClr val="0000CC"/>
              </a:solidFill>
            </a:endParaRPr>
          </a:p>
          <a:p>
            <a:pPr>
              <a:lnSpc>
                <a:spcPct val="80000"/>
              </a:lnSpc>
            </a:pPr>
            <a:endParaRPr lang="en-IN" i="1" dirty="0" smtClean="0">
              <a:solidFill>
                <a:srgbClr val="0000CC"/>
              </a:solidFill>
            </a:endParaRPr>
          </a:p>
          <a:p>
            <a:pPr>
              <a:lnSpc>
                <a:spcPct val="80000"/>
              </a:lnSpc>
            </a:pPr>
            <a:r>
              <a:rPr lang="en-IN" dirty="0" smtClean="0"/>
              <a:t>Total Utilization</a:t>
            </a:r>
          </a:p>
          <a:p>
            <a:pPr>
              <a:lnSpc>
                <a:spcPct val="80000"/>
              </a:lnSpc>
            </a:pPr>
            <a:endParaRPr lang="en-IN" i="1" dirty="0" smtClean="0">
              <a:solidFill>
                <a:srgbClr val="0000CC"/>
              </a:solidFill>
            </a:endParaRPr>
          </a:p>
          <a:p>
            <a:pPr>
              <a:lnSpc>
                <a:spcPct val="80000"/>
              </a:lnSpc>
            </a:pPr>
            <a:endParaRPr lang="en-IN" i="1" dirty="0" smtClean="0">
              <a:solidFill>
                <a:srgbClr val="0000CC"/>
              </a:solidFill>
            </a:endParaRPr>
          </a:p>
        </p:txBody>
      </p:sp>
      <p:sp>
        <p:nvSpPr>
          <p:cNvPr id="6" name="Content Placeholder 5"/>
          <p:cNvSpPr>
            <a:spLocks noGrp="1"/>
          </p:cNvSpPr>
          <p:nvPr>
            <p:ph sz="quarter" idx="10"/>
          </p:nvPr>
        </p:nvSpPr>
        <p:spPr/>
        <p:txBody>
          <a:bodyPr>
            <a:normAutofit/>
          </a:bodyPr>
          <a:lstStyle/>
          <a:p>
            <a:r>
              <a:rPr lang="en-US" dirty="0" smtClean="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dirty="0"/>
          </a:p>
        </p:txBody>
      </p:sp>
      <p:graphicFrame>
        <p:nvGraphicFramePr>
          <p:cNvPr id="7" name="Object 6"/>
          <p:cNvGraphicFramePr>
            <a:graphicFrameLocks noChangeAspect="1"/>
          </p:cNvGraphicFramePr>
          <p:nvPr/>
        </p:nvGraphicFramePr>
        <p:xfrm>
          <a:off x="2590800" y="1828800"/>
          <a:ext cx="1524000" cy="914400"/>
        </p:xfrm>
        <a:graphic>
          <a:graphicData uri="http://schemas.openxmlformats.org/presentationml/2006/ole">
            <mc:AlternateContent xmlns:mc="http://schemas.openxmlformats.org/markup-compatibility/2006">
              <mc:Choice xmlns:v="urn:schemas-microsoft-com:vml" Requires="v">
                <p:oleObj spid="_x0000_s7184" name="Equation" r:id="rId4" imgW="482400" imgH="431640" progId="Equation.3">
                  <p:embed/>
                </p:oleObj>
              </mc:Choice>
              <mc:Fallback>
                <p:oleObj name="Equation" r:id="rId4" imgW="4824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828800"/>
                        <a:ext cx="1524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819400" y="4114800"/>
          <a:ext cx="1905000" cy="1077058"/>
        </p:xfrm>
        <a:graphic>
          <a:graphicData uri="http://schemas.openxmlformats.org/presentationml/2006/ole">
            <mc:AlternateContent xmlns:mc="http://schemas.openxmlformats.org/markup-compatibility/2006">
              <mc:Choice xmlns:v="urn:schemas-microsoft-com:vml" Requires="v">
                <p:oleObj spid="_x0000_s7185" name="Equation" r:id="rId6" imgW="660240" imgH="444240" progId="Equation.3">
                  <p:embed/>
                </p:oleObj>
              </mc:Choice>
              <mc:Fallback>
                <p:oleObj name="Equation" r:id="rId6" imgW="66024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114800"/>
                        <a:ext cx="1905000" cy="1077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8554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fi-FI" dirty="0" smtClean="0"/>
              <a:t>CPU Utilization Zones</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graphicFrame>
        <p:nvGraphicFramePr>
          <p:cNvPr id="8" name="Content Placeholder 3"/>
          <p:cNvGraphicFramePr>
            <a:graphicFrameLocks/>
          </p:cNvGraphicFramePr>
          <p:nvPr>
            <p:extLst/>
          </p:nvPr>
        </p:nvGraphicFramePr>
        <p:xfrm>
          <a:off x="457200" y="1935163"/>
          <a:ext cx="8229600" cy="3606800"/>
        </p:xfrm>
        <a:graphic>
          <a:graphicData uri="http://schemas.openxmlformats.org/drawingml/2006/table">
            <a:tbl>
              <a:tblPr firstRow="1" bandRow="1">
                <a:tableStyleId>{5C22544A-7EE6-4342-B048-85BDC9FD1C3A}</a:tableStyleId>
              </a:tblPr>
              <a:tblGrid>
                <a:gridCol w="2170584"/>
                <a:gridCol w="2592288"/>
                <a:gridCol w="3466728"/>
              </a:tblGrid>
              <a:tr h="370840">
                <a:tc>
                  <a:txBody>
                    <a:bodyPr/>
                    <a:lstStyle/>
                    <a:p>
                      <a:r>
                        <a:rPr lang="fi-FI" dirty="0" smtClean="0"/>
                        <a:t>Utilization %</a:t>
                      </a:r>
                      <a:endParaRPr lang="en-US" dirty="0"/>
                    </a:p>
                  </a:txBody>
                  <a:tcPr/>
                </a:tc>
                <a:tc>
                  <a:txBody>
                    <a:bodyPr/>
                    <a:lstStyle/>
                    <a:p>
                      <a:r>
                        <a:rPr lang="fi-FI" dirty="0" smtClean="0"/>
                        <a:t>Zone Type</a:t>
                      </a:r>
                      <a:endParaRPr lang="en-US" dirty="0"/>
                    </a:p>
                  </a:txBody>
                  <a:tcPr/>
                </a:tc>
                <a:tc>
                  <a:txBody>
                    <a:bodyPr/>
                    <a:lstStyle/>
                    <a:p>
                      <a:r>
                        <a:rPr lang="fi-FI" dirty="0" smtClean="0"/>
                        <a:t>Typical Application</a:t>
                      </a:r>
                      <a:endParaRPr lang="en-US" dirty="0"/>
                    </a:p>
                  </a:txBody>
                  <a:tcPr/>
                </a:tc>
              </a:tr>
              <a:tr h="370840">
                <a:tc>
                  <a:txBody>
                    <a:bodyPr/>
                    <a:lstStyle/>
                    <a:p>
                      <a:r>
                        <a:rPr lang="fi-FI" dirty="0" smtClean="0"/>
                        <a:t>&lt;</a:t>
                      </a:r>
                      <a:r>
                        <a:rPr lang="fi-FI" baseline="0" dirty="0" smtClean="0"/>
                        <a:t> </a:t>
                      </a:r>
                      <a:r>
                        <a:rPr lang="fi-FI" dirty="0" smtClean="0"/>
                        <a:t>26</a:t>
                      </a:r>
                      <a:endParaRPr lang="en-US" dirty="0"/>
                    </a:p>
                  </a:txBody>
                  <a:tcPr/>
                </a:tc>
                <a:tc>
                  <a:txBody>
                    <a:bodyPr/>
                    <a:lstStyle/>
                    <a:p>
                      <a:r>
                        <a:rPr lang="fi-FI" dirty="0" smtClean="0"/>
                        <a:t>Unnecessarily safe</a:t>
                      </a:r>
                      <a:endParaRPr lang="en-US" dirty="0"/>
                    </a:p>
                  </a:txBody>
                  <a:tcPr/>
                </a:tc>
                <a:tc>
                  <a:txBody>
                    <a:bodyPr/>
                    <a:lstStyle/>
                    <a:p>
                      <a:r>
                        <a:rPr lang="fi-FI" dirty="0" smtClean="0"/>
                        <a:t>Various</a:t>
                      </a:r>
                      <a:endParaRPr lang="en-US" dirty="0"/>
                    </a:p>
                  </a:txBody>
                  <a:tcPr/>
                </a:tc>
              </a:tr>
              <a:tr h="370840">
                <a:tc>
                  <a:txBody>
                    <a:bodyPr/>
                    <a:lstStyle/>
                    <a:p>
                      <a:r>
                        <a:rPr lang="fi-FI" dirty="0" smtClean="0"/>
                        <a:t>26 – 50</a:t>
                      </a:r>
                      <a:endParaRPr lang="en-US" dirty="0"/>
                    </a:p>
                  </a:txBody>
                  <a:tcPr/>
                </a:tc>
                <a:tc>
                  <a:txBody>
                    <a:bodyPr/>
                    <a:lstStyle/>
                    <a:p>
                      <a:r>
                        <a:rPr lang="fi-FI" dirty="0" smtClean="0"/>
                        <a:t>Very safe</a:t>
                      </a:r>
                      <a:endParaRPr lang="en-US" dirty="0"/>
                    </a:p>
                  </a:txBody>
                  <a:tcPr/>
                </a:tc>
                <a:tc>
                  <a:txBody>
                    <a:bodyPr/>
                    <a:lstStyle/>
                    <a:p>
                      <a:r>
                        <a:rPr lang="fi-FI" dirty="0" smtClean="0"/>
                        <a:t>Various</a:t>
                      </a:r>
                      <a:endParaRPr lang="en-US" dirty="0"/>
                    </a:p>
                  </a:txBody>
                  <a:tcPr/>
                </a:tc>
              </a:tr>
              <a:tr h="370840">
                <a:tc>
                  <a:txBody>
                    <a:bodyPr/>
                    <a:lstStyle/>
                    <a:p>
                      <a:r>
                        <a:rPr lang="fi-FI" dirty="0" smtClean="0"/>
                        <a:t>51 – 68</a:t>
                      </a:r>
                      <a:endParaRPr lang="en-US" dirty="0"/>
                    </a:p>
                  </a:txBody>
                  <a:tcPr/>
                </a:tc>
                <a:tc>
                  <a:txBody>
                    <a:bodyPr/>
                    <a:lstStyle/>
                    <a:p>
                      <a:r>
                        <a:rPr lang="fi-FI" dirty="0" smtClean="0"/>
                        <a:t>Safe</a:t>
                      </a:r>
                      <a:endParaRPr lang="en-US" dirty="0"/>
                    </a:p>
                  </a:txBody>
                  <a:tcPr/>
                </a:tc>
                <a:tc>
                  <a:txBody>
                    <a:bodyPr/>
                    <a:lstStyle/>
                    <a:p>
                      <a:r>
                        <a:rPr lang="fi-FI" dirty="0" smtClean="0"/>
                        <a:t>Various</a:t>
                      </a:r>
                      <a:endParaRPr lang="en-US" dirty="0"/>
                    </a:p>
                  </a:txBody>
                  <a:tcPr/>
                </a:tc>
              </a:tr>
              <a:tr h="370840">
                <a:tc>
                  <a:txBody>
                    <a:bodyPr/>
                    <a:lstStyle/>
                    <a:p>
                      <a:r>
                        <a:rPr lang="fi-FI" b="1" dirty="0" smtClean="0">
                          <a:solidFill>
                            <a:srgbClr val="0000CC"/>
                          </a:solidFill>
                        </a:rPr>
                        <a:t>69</a:t>
                      </a:r>
                      <a:endParaRPr lang="en-US" b="1" dirty="0">
                        <a:solidFill>
                          <a:srgbClr val="0000CC"/>
                        </a:solidFill>
                      </a:endParaRPr>
                    </a:p>
                  </a:txBody>
                  <a:tcPr/>
                </a:tc>
                <a:tc>
                  <a:txBody>
                    <a:bodyPr/>
                    <a:lstStyle/>
                    <a:p>
                      <a:r>
                        <a:rPr lang="fi-FI" b="1" dirty="0" smtClean="0">
                          <a:solidFill>
                            <a:srgbClr val="0000CC"/>
                          </a:solidFill>
                        </a:rPr>
                        <a:t>Theoretical limit (RM Scheduling)</a:t>
                      </a:r>
                      <a:endParaRPr lang="en-US" b="1" dirty="0">
                        <a:solidFill>
                          <a:srgbClr val="0000CC"/>
                        </a:solidFill>
                      </a:endParaRPr>
                    </a:p>
                  </a:txBody>
                  <a:tcPr/>
                </a:tc>
                <a:tc>
                  <a:txBody>
                    <a:bodyPr/>
                    <a:lstStyle/>
                    <a:p>
                      <a:r>
                        <a:rPr lang="fi-FI" b="1" dirty="0" smtClean="0">
                          <a:solidFill>
                            <a:srgbClr val="0000CC"/>
                          </a:solidFill>
                        </a:rPr>
                        <a:t>Embedded systems</a:t>
                      </a:r>
                      <a:endParaRPr lang="en-US" b="1" dirty="0">
                        <a:solidFill>
                          <a:srgbClr val="0000CC"/>
                        </a:solidFill>
                      </a:endParaRPr>
                    </a:p>
                  </a:txBody>
                  <a:tcPr/>
                </a:tc>
              </a:tr>
              <a:tr h="370840">
                <a:tc>
                  <a:txBody>
                    <a:bodyPr/>
                    <a:lstStyle/>
                    <a:p>
                      <a:r>
                        <a:rPr lang="fi-FI" dirty="0" smtClean="0">
                          <a:solidFill>
                            <a:srgbClr val="FF0000"/>
                          </a:solidFill>
                        </a:rPr>
                        <a:t>70 – 82</a:t>
                      </a:r>
                      <a:endParaRPr lang="en-US" dirty="0">
                        <a:solidFill>
                          <a:srgbClr val="FF0000"/>
                        </a:solidFill>
                      </a:endParaRPr>
                    </a:p>
                  </a:txBody>
                  <a:tcPr/>
                </a:tc>
                <a:tc>
                  <a:txBody>
                    <a:bodyPr/>
                    <a:lstStyle/>
                    <a:p>
                      <a:r>
                        <a:rPr lang="fi-FI" dirty="0" smtClean="0">
                          <a:solidFill>
                            <a:srgbClr val="FF0000"/>
                          </a:solidFill>
                        </a:rPr>
                        <a:t>Questionable</a:t>
                      </a:r>
                      <a:endParaRPr lang="en-US" dirty="0">
                        <a:solidFill>
                          <a:srgbClr val="FF0000"/>
                        </a:solidFill>
                      </a:endParaRPr>
                    </a:p>
                  </a:txBody>
                  <a:tcPr/>
                </a:tc>
                <a:tc>
                  <a:txBody>
                    <a:bodyPr/>
                    <a:lstStyle/>
                    <a:p>
                      <a:r>
                        <a:rPr lang="fi-FI" dirty="0" smtClean="0">
                          <a:solidFill>
                            <a:srgbClr val="FF0000"/>
                          </a:solidFill>
                        </a:rPr>
                        <a:t>Embedded systems</a:t>
                      </a:r>
                      <a:endParaRPr lang="en-US" dirty="0">
                        <a:solidFill>
                          <a:srgbClr val="FF0000"/>
                        </a:solidFill>
                      </a:endParaRPr>
                    </a:p>
                  </a:txBody>
                  <a:tcPr/>
                </a:tc>
              </a:tr>
              <a:tr h="370840">
                <a:tc>
                  <a:txBody>
                    <a:bodyPr/>
                    <a:lstStyle/>
                    <a:p>
                      <a:r>
                        <a:rPr lang="fi-FI" dirty="0" smtClean="0">
                          <a:solidFill>
                            <a:srgbClr val="FF0000"/>
                          </a:solidFill>
                        </a:rPr>
                        <a:t>83 – 99</a:t>
                      </a:r>
                      <a:endParaRPr lang="en-US" dirty="0">
                        <a:solidFill>
                          <a:srgbClr val="FF0000"/>
                        </a:solidFill>
                      </a:endParaRPr>
                    </a:p>
                  </a:txBody>
                  <a:tcPr/>
                </a:tc>
                <a:tc>
                  <a:txBody>
                    <a:bodyPr/>
                    <a:lstStyle/>
                    <a:p>
                      <a:r>
                        <a:rPr lang="fi-FI" dirty="0" smtClean="0">
                          <a:solidFill>
                            <a:srgbClr val="FF0000"/>
                          </a:solidFill>
                        </a:rPr>
                        <a:t>Dangerous</a:t>
                      </a:r>
                      <a:endParaRPr lang="en-US" dirty="0">
                        <a:solidFill>
                          <a:srgbClr val="FF0000"/>
                        </a:solidFill>
                      </a:endParaRPr>
                    </a:p>
                  </a:txBody>
                  <a:tcPr/>
                </a:tc>
                <a:tc>
                  <a:txBody>
                    <a:bodyPr/>
                    <a:lstStyle/>
                    <a:p>
                      <a:r>
                        <a:rPr lang="fi-FI" dirty="0" smtClean="0">
                          <a:solidFill>
                            <a:srgbClr val="FF0000"/>
                          </a:solidFill>
                        </a:rPr>
                        <a:t>Embedded systems</a:t>
                      </a:r>
                      <a:endParaRPr lang="en-US" dirty="0">
                        <a:solidFill>
                          <a:srgbClr val="FF0000"/>
                        </a:solidFill>
                      </a:endParaRPr>
                    </a:p>
                  </a:txBody>
                  <a:tcPr/>
                </a:tc>
              </a:tr>
              <a:tr h="370840">
                <a:tc>
                  <a:txBody>
                    <a:bodyPr/>
                    <a:lstStyle/>
                    <a:p>
                      <a:r>
                        <a:rPr lang="fi-FI" dirty="0" smtClean="0">
                          <a:solidFill>
                            <a:srgbClr val="FF0000"/>
                          </a:solidFill>
                        </a:rPr>
                        <a:t>100</a:t>
                      </a:r>
                      <a:endParaRPr lang="en-US" dirty="0">
                        <a:solidFill>
                          <a:srgbClr val="FF0000"/>
                        </a:solidFill>
                      </a:endParaRPr>
                    </a:p>
                  </a:txBody>
                  <a:tcPr/>
                </a:tc>
                <a:tc>
                  <a:txBody>
                    <a:bodyPr/>
                    <a:lstStyle/>
                    <a:p>
                      <a:r>
                        <a:rPr lang="fi-FI" dirty="0" smtClean="0">
                          <a:solidFill>
                            <a:srgbClr val="FF0000"/>
                          </a:solidFill>
                        </a:rPr>
                        <a:t>Critical</a:t>
                      </a:r>
                      <a:endParaRPr lang="en-US" dirty="0">
                        <a:solidFill>
                          <a:srgbClr val="FF0000"/>
                        </a:solidFill>
                      </a:endParaRPr>
                    </a:p>
                  </a:txBody>
                  <a:tcPr/>
                </a:tc>
                <a:tc>
                  <a:txBody>
                    <a:bodyPr/>
                    <a:lstStyle/>
                    <a:p>
                      <a:r>
                        <a:rPr lang="fi-FI" dirty="0" smtClean="0">
                          <a:solidFill>
                            <a:srgbClr val="FF0000"/>
                          </a:solidFill>
                        </a:rPr>
                        <a:t>Marginally stressed system</a:t>
                      </a:r>
                      <a:endParaRPr lang="en-US" dirty="0">
                        <a:solidFill>
                          <a:srgbClr val="FF0000"/>
                        </a:solidFill>
                      </a:endParaRPr>
                    </a:p>
                  </a:txBody>
                  <a:tcPr/>
                </a:tc>
              </a:tr>
              <a:tr h="370840">
                <a:tc>
                  <a:txBody>
                    <a:bodyPr/>
                    <a:lstStyle/>
                    <a:p>
                      <a:r>
                        <a:rPr lang="fi-FI" dirty="0" smtClean="0">
                          <a:solidFill>
                            <a:srgbClr val="FF0000"/>
                          </a:solidFill>
                        </a:rPr>
                        <a:t>&gt; 100</a:t>
                      </a:r>
                      <a:endParaRPr lang="en-US" dirty="0">
                        <a:solidFill>
                          <a:srgbClr val="FF0000"/>
                        </a:solidFill>
                      </a:endParaRPr>
                    </a:p>
                  </a:txBody>
                  <a:tcPr/>
                </a:tc>
                <a:tc>
                  <a:txBody>
                    <a:bodyPr/>
                    <a:lstStyle/>
                    <a:p>
                      <a:r>
                        <a:rPr lang="fi-FI" dirty="0" smtClean="0">
                          <a:solidFill>
                            <a:srgbClr val="FF0000"/>
                          </a:solidFill>
                        </a:rPr>
                        <a:t>Overloaded</a:t>
                      </a:r>
                      <a:endParaRPr lang="en-US" dirty="0">
                        <a:solidFill>
                          <a:srgbClr val="FF0000"/>
                        </a:solidFill>
                      </a:endParaRPr>
                    </a:p>
                  </a:txBody>
                  <a:tcPr/>
                </a:tc>
                <a:tc>
                  <a:txBody>
                    <a:bodyPr/>
                    <a:lstStyle/>
                    <a:p>
                      <a:r>
                        <a:rPr lang="fi-FI" dirty="0" smtClean="0">
                          <a:solidFill>
                            <a:srgbClr val="FF0000"/>
                          </a:solidFill>
                        </a:rPr>
                        <a:t>Stressed system</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1184147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85000" lnSpcReduction="10000"/>
          </a:bodyPr>
          <a:lstStyle/>
          <a:p>
            <a:pPr>
              <a:lnSpc>
                <a:spcPct val="110000"/>
              </a:lnSpc>
            </a:pPr>
            <a:r>
              <a:rPr lang="en-US" b="1" dirty="0" smtClean="0">
                <a:latin typeface="+mn-lt"/>
              </a:rPr>
              <a:t>Precedence constraints</a:t>
            </a:r>
            <a:r>
              <a:rPr lang="en-US" dirty="0" smtClean="0">
                <a:latin typeface="+mn-lt"/>
              </a:rPr>
              <a:t>: specifies if any task(s) needs to precede other tasks.</a:t>
            </a:r>
            <a:endParaRPr lang="en-US" b="1" dirty="0" smtClean="0">
              <a:latin typeface="+mn-lt"/>
            </a:endParaRPr>
          </a:p>
          <a:p>
            <a:pPr>
              <a:lnSpc>
                <a:spcPct val="110000"/>
              </a:lnSpc>
            </a:pPr>
            <a:r>
              <a:rPr lang="en-US" b="1" dirty="0" smtClean="0">
                <a:latin typeface="+mn-lt"/>
              </a:rPr>
              <a:t>Release or arrival time</a:t>
            </a:r>
            <a:r>
              <a:rPr lang="en-US" dirty="0" smtClean="0">
                <a:latin typeface="+mn-lt"/>
              </a:rPr>
              <a:t> </a:t>
            </a:r>
            <a:r>
              <a:rPr lang="en-US" i="1" dirty="0" err="1" smtClean="0">
                <a:solidFill>
                  <a:srgbClr val="0000CC"/>
                </a:solidFill>
                <a:latin typeface="+mn-lt"/>
              </a:rPr>
              <a:t>r</a:t>
            </a:r>
            <a:r>
              <a:rPr lang="en-US" i="1" baseline="-25000" dirty="0" err="1" smtClean="0">
                <a:solidFill>
                  <a:srgbClr val="0000CC"/>
                </a:solidFill>
                <a:latin typeface="+mn-lt"/>
              </a:rPr>
              <a:t>i,j</a:t>
            </a:r>
            <a:r>
              <a:rPr lang="en-US" dirty="0" smtClean="0">
                <a:latin typeface="+mn-lt"/>
              </a:rPr>
              <a:t>: the release time of the </a:t>
            </a:r>
            <a:r>
              <a:rPr lang="en-US" i="1" dirty="0" err="1" smtClean="0">
                <a:solidFill>
                  <a:srgbClr val="0000CC"/>
                </a:solidFill>
                <a:latin typeface="+mn-lt"/>
              </a:rPr>
              <a:t>j</a:t>
            </a:r>
            <a:r>
              <a:rPr lang="en-US" baseline="30000" dirty="0" err="1" smtClean="0">
                <a:solidFill>
                  <a:srgbClr val="0000CC"/>
                </a:solidFill>
                <a:latin typeface="+mn-lt"/>
              </a:rPr>
              <a:t>th</a:t>
            </a:r>
            <a:r>
              <a:rPr lang="en-US" dirty="0" smtClean="0">
                <a:latin typeface="+mn-lt"/>
              </a:rPr>
              <a:t> instance of task    .</a:t>
            </a:r>
            <a:endParaRPr lang="en-US" b="1" dirty="0" smtClean="0">
              <a:latin typeface="+mn-lt"/>
            </a:endParaRPr>
          </a:p>
          <a:p>
            <a:pPr>
              <a:lnSpc>
                <a:spcPct val="110000"/>
              </a:lnSpc>
            </a:pPr>
            <a:r>
              <a:rPr lang="en-US" b="1" dirty="0" smtClean="0">
                <a:latin typeface="+mn-lt"/>
              </a:rPr>
              <a:t>Phase</a:t>
            </a:r>
            <a:r>
              <a:rPr lang="en-US" dirty="0" smtClean="0">
                <a:latin typeface="+mn-lt"/>
              </a:rPr>
              <a:t>: </a:t>
            </a:r>
            <a:r>
              <a:rPr lang="el-GR" sz="2800" i="1" dirty="0" smtClean="0">
                <a:solidFill>
                  <a:srgbClr val="0000CC"/>
                </a:solidFill>
                <a:latin typeface="+mn-lt"/>
              </a:rPr>
              <a:t>Φ</a:t>
            </a:r>
            <a:r>
              <a:rPr lang="en-US" baseline="-25000" dirty="0" err="1" smtClean="0">
                <a:solidFill>
                  <a:srgbClr val="0000CC"/>
                </a:solidFill>
                <a:latin typeface="+mn-lt"/>
              </a:rPr>
              <a:t>i</a:t>
            </a:r>
            <a:r>
              <a:rPr lang="en-US" dirty="0" smtClean="0">
                <a:latin typeface="+mn-lt"/>
              </a:rPr>
              <a:t> the release time of the first instant of task     .</a:t>
            </a:r>
            <a:endParaRPr lang="en-US" b="1" dirty="0" smtClean="0">
              <a:latin typeface="+mn-lt"/>
            </a:endParaRPr>
          </a:p>
          <a:p>
            <a:pPr>
              <a:lnSpc>
                <a:spcPct val="110000"/>
              </a:lnSpc>
            </a:pPr>
            <a:r>
              <a:rPr lang="en-US" b="1" dirty="0" smtClean="0">
                <a:latin typeface="+mn-lt"/>
              </a:rPr>
              <a:t>Response time</a:t>
            </a:r>
            <a:r>
              <a:rPr lang="en-US" dirty="0" smtClean="0">
                <a:latin typeface="+mn-lt"/>
              </a:rPr>
              <a:t>: Time span between the task activation and its completion.</a:t>
            </a:r>
            <a:endParaRPr lang="en-US" b="1" dirty="0" smtClean="0">
              <a:latin typeface="+mn-lt"/>
            </a:endParaRPr>
          </a:p>
          <a:p>
            <a:pPr>
              <a:lnSpc>
                <a:spcPct val="110000"/>
              </a:lnSpc>
            </a:pPr>
            <a:r>
              <a:rPr lang="en-US" b="1" dirty="0" smtClean="0">
                <a:latin typeface="+mn-lt"/>
              </a:rPr>
              <a:t>Absolute deadline</a:t>
            </a:r>
            <a:r>
              <a:rPr lang="en-US" dirty="0" smtClean="0">
                <a:latin typeface="+mn-lt"/>
              </a:rPr>
              <a:t> </a:t>
            </a:r>
            <a:r>
              <a:rPr lang="en-US" i="1" dirty="0" err="1" smtClean="0">
                <a:solidFill>
                  <a:srgbClr val="0000CC"/>
                </a:solidFill>
                <a:latin typeface="+mn-lt"/>
              </a:rPr>
              <a:t>d</a:t>
            </a:r>
            <a:r>
              <a:rPr lang="en-US" i="1" baseline="-25000" dirty="0" err="1" smtClean="0">
                <a:solidFill>
                  <a:srgbClr val="0000CC"/>
                </a:solidFill>
                <a:latin typeface="+mn-lt"/>
              </a:rPr>
              <a:t>i</a:t>
            </a:r>
            <a:r>
              <a:rPr lang="en-US" dirty="0" smtClean="0">
                <a:latin typeface="+mn-lt"/>
              </a:rPr>
              <a:t>: is the instant of time by which the task must complete.</a:t>
            </a:r>
            <a:endParaRPr lang="en-US" b="1" dirty="0" smtClean="0">
              <a:latin typeface="+mn-lt"/>
            </a:endParaRPr>
          </a:p>
          <a:p>
            <a:pPr>
              <a:lnSpc>
                <a:spcPct val="110000"/>
              </a:lnSpc>
            </a:pPr>
            <a:r>
              <a:rPr lang="en-US" b="1" dirty="0" smtClean="0">
                <a:latin typeface="+mn-lt"/>
              </a:rPr>
              <a:t>Relative deadline</a:t>
            </a:r>
            <a:r>
              <a:rPr lang="en-US" dirty="0" smtClean="0">
                <a:latin typeface="+mn-lt"/>
              </a:rPr>
              <a:t> </a:t>
            </a:r>
            <a:r>
              <a:rPr lang="en-US" i="1" dirty="0" smtClean="0">
                <a:solidFill>
                  <a:srgbClr val="0000CC"/>
                </a:solidFill>
                <a:latin typeface="+mn-lt"/>
              </a:rPr>
              <a:t>D</a:t>
            </a:r>
            <a:r>
              <a:rPr lang="en-US" i="1" baseline="-25000" dirty="0" smtClean="0">
                <a:solidFill>
                  <a:srgbClr val="0000CC"/>
                </a:solidFill>
                <a:latin typeface="+mn-lt"/>
              </a:rPr>
              <a:t>i</a:t>
            </a:r>
            <a:r>
              <a:rPr lang="en-US" dirty="0" smtClean="0">
                <a:latin typeface="+mn-lt"/>
              </a:rPr>
              <a:t>: is the maximum allowable response time of the task.</a:t>
            </a:r>
            <a:endParaRPr lang="en-US" b="1" dirty="0" smtClean="0">
              <a:latin typeface="+mn-lt"/>
            </a:endParaRPr>
          </a:p>
          <a:p>
            <a:pPr>
              <a:lnSpc>
                <a:spcPct val="110000"/>
              </a:lnSpc>
            </a:pPr>
            <a:r>
              <a:rPr lang="en-US" b="1" dirty="0" smtClean="0">
                <a:latin typeface="+mn-lt"/>
              </a:rPr>
              <a:t>Laxity type</a:t>
            </a:r>
            <a:r>
              <a:rPr lang="en-US" dirty="0" smtClean="0">
                <a:latin typeface="+mn-lt"/>
              </a:rPr>
              <a:t>: Notion of urgency or leeway in a task's execution.</a:t>
            </a:r>
            <a:endParaRPr lang="en-US" b="1" dirty="0" smtClean="0">
              <a:latin typeface="+mn-lt"/>
            </a:endParaRPr>
          </a:p>
          <a:p>
            <a:pPr>
              <a:lnSpc>
                <a:spcPct val="110000"/>
              </a:lnSpc>
            </a:pPr>
            <a:r>
              <a:rPr lang="en-US" b="1" dirty="0" smtClean="0">
                <a:latin typeface="+mn-lt"/>
              </a:rPr>
              <a:t>Period</a:t>
            </a:r>
            <a:r>
              <a:rPr lang="en-US" dirty="0" smtClean="0">
                <a:latin typeface="+mn-lt"/>
              </a:rPr>
              <a:t> </a:t>
            </a:r>
            <a:r>
              <a:rPr lang="en-US" i="1" dirty="0" smtClean="0">
                <a:solidFill>
                  <a:srgbClr val="0000CC"/>
                </a:solidFill>
                <a:latin typeface="+mn-lt"/>
              </a:rPr>
              <a:t>p</a:t>
            </a:r>
            <a:r>
              <a:rPr lang="en-US" i="1" baseline="-25000" dirty="0" smtClean="0">
                <a:solidFill>
                  <a:srgbClr val="0000CC"/>
                </a:solidFill>
                <a:latin typeface="+mn-lt"/>
              </a:rPr>
              <a:t>i</a:t>
            </a:r>
            <a:r>
              <a:rPr lang="en-US" dirty="0" smtClean="0">
                <a:latin typeface="+mn-lt"/>
              </a:rPr>
              <a:t>: is the minimum length of intervals between the release times of consecutive tasks.</a:t>
            </a:r>
            <a:endParaRPr lang="en-US" b="1" dirty="0" smtClean="0">
              <a:latin typeface="+mn-lt"/>
            </a:endParaRPr>
          </a:p>
          <a:p>
            <a:pPr>
              <a:lnSpc>
                <a:spcPct val="110000"/>
              </a:lnSpc>
            </a:pPr>
            <a:r>
              <a:rPr lang="en-US" b="1" dirty="0" smtClean="0">
                <a:latin typeface="+mn-lt"/>
              </a:rPr>
              <a:t>Execution time</a:t>
            </a:r>
            <a:r>
              <a:rPr lang="en-US" dirty="0" smtClean="0">
                <a:latin typeface="+mn-lt"/>
              </a:rPr>
              <a:t> </a:t>
            </a:r>
            <a:r>
              <a:rPr lang="en-US" i="1" dirty="0" err="1" smtClean="0">
                <a:solidFill>
                  <a:srgbClr val="0000CC"/>
                </a:solidFill>
                <a:latin typeface="+mn-lt"/>
              </a:rPr>
              <a:t>e</a:t>
            </a:r>
            <a:r>
              <a:rPr lang="en-US" i="1" baseline="-25000" dirty="0" err="1" smtClean="0">
                <a:solidFill>
                  <a:srgbClr val="0000CC"/>
                </a:solidFill>
                <a:latin typeface="+mn-lt"/>
              </a:rPr>
              <a:t>i</a:t>
            </a:r>
            <a:r>
              <a:rPr lang="en-US" dirty="0" smtClean="0">
                <a:latin typeface="+mn-lt"/>
              </a:rPr>
              <a:t>: is the (maximum) amount of time required to complete the execution of a task </a:t>
            </a:r>
            <a:r>
              <a:rPr lang="en-US" i="1" dirty="0" err="1" smtClean="0">
                <a:latin typeface="+mn-lt"/>
              </a:rPr>
              <a:t>i</a:t>
            </a:r>
            <a:r>
              <a:rPr lang="en-US" dirty="0" smtClean="0">
                <a:latin typeface="+mn-lt"/>
              </a:rPr>
              <a:t> when it executes alone and has all the resources it requires.</a:t>
            </a:r>
          </a:p>
        </p:txBody>
      </p:sp>
      <p:sp>
        <p:nvSpPr>
          <p:cNvPr id="6" name="Content Placeholder 5"/>
          <p:cNvSpPr>
            <a:spLocks noGrp="1"/>
          </p:cNvSpPr>
          <p:nvPr>
            <p:ph sz="quarter" idx="10"/>
          </p:nvPr>
        </p:nvSpPr>
        <p:spPr/>
        <p:txBody>
          <a:bodyPr>
            <a:normAutofit/>
          </a:bodyPr>
          <a:lstStyle/>
          <a:p>
            <a:r>
              <a:rPr lang="en-US" dirty="0" smtClean="0"/>
              <a:t>Parameters Summary</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167229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US" dirty="0" smtClean="0">
                <a:latin typeface="+mn-lt"/>
              </a:rPr>
              <a:t>We call a task to be </a:t>
            </a:r>
            <a:r>
              <a:rPr lang="en-US" dirty="0" err="1" smtClean="0">
                <a:solidFill>
                  <a:srgbClr val="0000CC"/>
                </a:solidFill>
                <a:latin typeface="+mn-lt"/>
              </a:rPr>
              <a:t>aperiodic</a:t>
            </a:r>
            <a:r>
              <a:rPr lang="en-US" dirty="0" smtClean="0">
                <a:latin typeface="+mn-lt"/>
              </a:rPr>
              <a:t> if the jobs in it have either soft deadlines or no deadline.</a:t>
            </a:r>
          </a:p>
          <a:p>
            <a:endParaRPr lang="en-US" dirty="0" smtClean="0">
              <a:latin typeface="+mn-lt"/>
            </a:endParaRPr>
          </a:p>
          <a:p>
            <a:r>
              <a:rPr lang="en-US" dirty="0" smtClean="0">
                <a:latin typeface="+mn-lt"/>
              </a:rPr>
              <a:t>	Example: Task to adjust radar’s sensitivity</a:t>
            </a:r>
          </a:p>
          <a:p>
            <a:endParaRPr lang="en-US" dirty="0" smtClean="0">
              <a:latin typeface="+mn-lt"/>
            </a:endParaRPr>
          </a:p>
          <a:p>
            <a:pPr>
              <a:buFont typeface="Wingdings" pitchFamily="2" charset="2"/>
              <a:buChar char="q"/>
            </a:pPr>
            <a:r>
              <a:rPr lang="en-US" dirty="0" smtClean="0">
                <a:latin typeface="+mn-lt"/>
              </a:rPr>
              <a:t>We call a task to be </a:t>
            </a:r>
            <a:r>
              <a:rPr lang="en-US" dirty="0" smtClean="0">
                <a:solidFill>
                  <a:srgbClr val="0000CC"/>
                </a:solidFill>
                <a:latin typeface="+mn-lt"/>
              </a:rPr>
              <a:t>sporadic</a:t>
            </a:r>
            <a:r>
              <a:rPr lang="en-US" dirty="0" smtClean="0">
                <a:latin typeface="+mn-lt"/>
              </a:rPr>
              <a:t> when the jobs are released at random time instants, but have hard deadlines.</a:t>
            </a:r>
          </a:p>
          <a:p>
            <a:endParaRPr lang="en-US" dirty="0" smtClean="0">
              <a:latin typeface="+mn-lt"/>
            </a:endParaRPr>
          </a:p>
          <a:p>
            <a:r>
              <a:rPr lang="en-US" dirty="0" smtClean="0">
                <a:latin typeface="+mn-lt"/>
              </a:rPr>
              <a:t>	Example: A command and control system  (of airplane control) must process sporadic data messages in order to continuous voice and video traffic.</a:t>
            </a:r>
          </a:p>
        </p:txBody>
      </p:sp>
      <p:sp>
        <p:nvSpPr>
          <p:cNvPr id="6" name="Content Placeholder 5"/>
          <p:cNvSpPr>
            <a:spLocks noGrp="1"/>
          </p:cNvSpPr>
          <p:nvPr>
            <p:ph sz="quarter" idx="10"/>
          </p:nvPr>
        </p:nvSpPr>
        <p:spPr/>
        <p:txBody>
          <a:bodyPr>
            <a:normAutofit/>
          </a:bodyPr>
          <a:lstStyle/>
          <a:p>
            <a:r>
              <a:rPr lang="en-US" dirty="0" err="1" smtClean="0"/>
              <a:t>Aperiodic</a:t>
            </a:r>
            <a:r>
              <a:rPr lang="en-US" dirty="0" smtClean="0"/>
              <a:t> and Sporadic jobs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56011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Timing Specifications – </a:t>
            </a:r>
            <a:r>
              <a:rPr lang="en-US" dirty="0" err="1" smtClean="0"/>
              <a:t>Aperiodic</a:t>
            </a:r>
            <a:r>
              <a:rPr lang="en-US" dirty="0" smtClean="0"/>
              <a:t> &amp; Sporadic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cxnSp>
        <p:nvCxnSpPr>
          <p:cNvPr id="9" name="Straight Arrow Connector 7"/>
          <p:cNvCxnSpPr>
            <a:cxnSpLocks noChangeShapeType="1"/>
          </p:cNvCxnSpPr>
          <p:nvPr/>
        </p:nvCxnSpPr>
        <p:spPr bwMode="auto">
          <a:xfrm>
            <a:off x="1219200" y="4419600"/>
            <a:ext cx="6008717"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1206529"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2870229" y="4808537"/>
            <a:ext cx="1770035" cy="369332"/>
          </a:xfrm>
          <a:prstGeom prst="rect">
            <a:avLst/>
          </a:prstGeom>
          <a:noFill/>
          <a:ln w="9525">
            <a:noFill/>
            <a:miter lim="800000"/>
            <a:headEnd/>
            <a:tailEnd/>
          </a:ln>
        </p:spPr>
        <p:txBody>
          <a:bodyPr wrap="none">
            <a:spAutoFit/>
          </a:bodyPr>
          <a:lstStyle/>
          <a:p>
            <a:pPr algn="ctr"/>
            <a:r>
              <a:rPr lang="en-US" dirty="0" smtClean="0"/>
              <a:t>release time (</a:t>
            </a:r>
            <a:r>
              <a:rPr lang="en-US" i="1" dirty="0" err="1" smtClean="0">
                <a:solidFill>
                  <a:srgbClr val="0000CC"/>
                </a:solidFill>
              </a:rPr>
              <a:t>r</a:t>
            </a:r>
            <a:r>
              <a:rPr lang="en-US" i="1" baseline="-25000" dirty="0" err="1" smtClean="0">
                <a:solidFill>
                  <a:srgbClr val="0000CC"/>
                </a:solidFill>
              </a:rPr>
              <a:t>i</a:t>
            </a:r>
            <a:r>
              <a:rPr lang="en-US" dirty="0" smtClean="0"/>
              <a:t>)</a:t>
            </a:r>
            <a:endParaRPr lang="en-US" dirty="0"/>
          </a:p>
        </p:txBody>
      </p:sp>
      <p:sp>
        <p:nvSpPr>
          <p:cNvPr id="16" name="TextBox 21"/>
          <p:cNvSpPr txBox="1">
            <a:spLocks noChangeArrowheads="1"/>
          </p:cNvSpPr>
          <p:nvPr/>
        </p:nvSpPr>
        <p:spPr bwMode="auto">
          <a:xfrm>
            <a:off x="4637117" y="1981200"/>
            <a:ext cx="1475084" cy="369332"/>
          </a:xfrm>
          <a:prstGeom prst="rect">
            <a:avLst/>
          </a:prstGeom>
          <a:noFill/>
          <a:ln w="9525">
            <a:noFill/>
            <a:miter lim="800000"/>
            <a:headEnd/>
            <a:tailEnd/>
          </a:ln>
        </p:spPr>
        <p:txBody>
          <a:bodyPr wrap="none">
            <a:spAutoFit/>
          </a:bodyPr>
          <a:lstStyle/>
          <a:p>
            <a:r>
              <a:rPr lang="en-US" dirty="0" smtClean="0"/>
              <a:t>deadline (</a:t>
            </a:r>
            <a:r>
              <a:rPr lang="en-US" i="1" dirty="0" smtClean="0">
                <a:solidFill>
                  <a:srgbClr val="0000CC"/>
                </a:solidFill>
              </a:rPr>
              <a:t>D</a:t>
            </a:r>
            <a:r>
              <a:rPr lang="en-US" i="1" baseline="-25000" dirty="0" smtClean="0">
                <a:solidFill>
                  <a:srgbClr val="0000CC"/>
                </a:solidFill>
              </a:rPr>
              <a:t>i</a:t>
            </a:r>
            <a:r>
              <a:rPr lang="en-US" dirty="0" smtClean="0"/>
              <a:t>)</a:t>
            </a:r>
            <a:endParaRPr lang="en-US" dirty="0"/>
          </a:p>
        </p:txBody>
      </p:sp>
      <p:sp>
        <p:nvSpPr>
          <p:cNvPr id="22" name="Rectangle 21"/>
          <p:cNvSpPr>
            <a:spLocks noChangeArrowheads="1"/>
          </p:cNvSpPr>
          <p:nvPr/>
        </p:nvSpPr>
        <p:spPr bwMode="auto">
          <a:xfrm>
            <a:off x="2808317" y="3657600"/>
            <a:ext cx="2209800" cy="762000"/>
          </a:xfrm>
          <a:prstGeom prst="rect">
            <a:avLst/>
          </a:prstGeom>
          <a:solidFill>
            <a:srgbClr val="0000CC"/>
          </a:solidFill>
          <a:ln w="9525" algn="ctr">
            <a:solidFill>
              <a:schemeClr val="tx1"/>
            </a:solidFill>
            <a:round/>
            <a:headEnd/>
            <a:tailEnd/>
          </a:ln>
        </p:spPr>
        <p:txBody>
          <a:bodyPr/>
          <a:lstStyle/>
          <a:p>
            <a:pPr algn="ctr"/>
            <a:r>
              <a:rPr lang="en-US" i="1" dirty="0" smtClean="0">
                <a:solidFill>
                  <a:schemeClr val="bg1"/>
                </a:solidFill>
              </a:rPr>
              <a:t>T</a:t>
            </a:r>
            <a:r>
              <a:rPr lang="en-US" i="1" baseline="-25000" dirty="0" smtClean="0">
                <a:solidFill>
                  <a:schemeClr val="bg1"/>
                </a:solidFill>
              </a:rPr>
              <a:t>i</a:t>
            </a:r>
            <a:endParaRPr lang="en-US" i="1" baseline="-25000" dirty="0">
              <a:solidFill>
                <a:schemeClr val="bg1"/>
              </a:solidFill>
            </a:endParaRPr>
          </a:p>
        </p:txBody>
      </p:sp>
      <p:cxnSp>
        <p:nvCxnSpPr>
          <p:cNvPr id="23" name="Straight Connector 22"/>
          <p:cNvCxnSpPr/>
          <p:nvPr/>
        </p:nvCxnSpPr>
        <p:spPr bwMode="auto">
          <a:xfrm rot="5400000">
            <a:off x="4865717"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2274917" y="2362200"/>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243160"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2778155"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3043297" y="3135868"/>
            <a:ext cx="2129109" cy="369332"/>
          </a:xfrm>
          <a:prstGeom prst="rect">
            <a:avLst/>
          </a:prstGeom>
          <a:noFill/>
          <a:ln w="9525">
            <a:noFill/>
            <a:miter lim="800000"/>
            <a:headEnd/>
            <a:tailEnd/>
          </a:ln>
        </p:spPr>
        <p:txBody>
          <a:bodyPr wrap="none">
            <a:spAutoFit/>
          </a:bodyPr>
          <a:lstStyle/>
          <a:p>
            <a:pPr algn="ctr"/>
            <a:r>
              <a:rPr lang="en-US" dirty="0" smtClean="0"/>
              <a:t>execution time (</a:t>
            </a:r>
            <a:r>
              <a:rPr lang="en-US" i="1" dirty="0" err="1" smtClean="0">
                <a:solidFill>
                  <a:srgbClr val="0000CC"/>
                </a:solidFill>
              </a:rPr>
              <a:t>e</a:t>
            </a:r>
            <a:r>
              <a:rPr lang="en-US" i="1" baseline="-25000" dirty="0" err="1" smtClean="0">
                <a:solidFill>
                  <a:srgbClr val="0000CC"/>
                </a:solidFill>
              </a:rPr>
              <a:t>i</a:t>
            </a:r>
            <a:r>
              <a:rPr lang="en-US" dirty="0" smtClean="0"/>
              <a:t>)</a:t>
            </a:r>
            <a:endParaRPr lang="en-US" dirty="0"/>
          </a:p>
        </p:txBody>
      </p:sp>
      <p:sp>
        <p:nvSpPr>
          <p:cNvPr id="50" name="TextBox 8"/>
          <p:cNvSpPr txBox="1">
            <a:spLocks noChangeArrowheads="1"/>
          </p:cNvSpPr>
          <p:nvPr/>
        </p:nvSpPr>
        <p:spPr bwMode="auto">
          <a:xfrm>
            <a:off x="6694517" y="4491037"/>
            <a:ext cx="620683" cy="369332"/>
          </a:xfrm>
          <a:prstGeom prst="rect">
            <a:avLst/>
          </a:prstGeom>
          <a:noFill/>
          <a:ln w="9525">
            <a:noFill/>
            <a:miter lim="800000"/>
            <a:headEnd/>
            <a:tailEnd/>
          </a:ln>
        </p:spPr>
        <p:txBody>
          <a:bodyPr wrap="none">
            <a:spAutoFit/>
          </a:bodyPr>
          <a:lstStyle/>
          <a:p>
            <a:r>
              <a:rPr lang="en-US" i="1" dirty="0"/>
              <a:t>time</a:t>
            </a:r>
          </a:p>
        </p:txBody>
      </p:sp>
      <p:cxnSp>
        <p:nvCxnSpPr>
          <p:cNvPr id="52" name="Straight Arrow Connector 51"/>
          <p:cNvCxnSpPr>
            <a:cxnSpLocks noChangeShapeType="1"/>
          </p:cNvCxnSpPr>
          <p:nvPr/>
        </p:nvCxnSpPr>
        <p:spPr bwMode="auto">
          <a:xfrm>
            <a:off x="2274917"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2540059" y="2590800"/>
            <a:ext cx="1633782" cy="369332"/>
          </a:xfrm>
          <a:prstGeom prst="rect">
            <a:avLst/>
          </a:prstGeom>
          <a:noFill/>
          <a:ln w="9525">
            <a:noFill/>
            <a:miter lim="800000"/>
            <a:headEnd/>
            <a:tailEnd/>
          </a:ln>
        </p:spPr>
        <p:txBody>
          <a:bodyPr wrap="none">
            <a:spAutoFit/>
          </a:bodyPr>
          <a:lstStyle/>
          <a:p>
            <a:pPr algn="ctr"/>
            <a:r>
              <a:rPr lang="en-US" dirty="0" smtClean="0"/>
              <a:t>response time</a:t>
            </a:r>
            <a:endParaRPr lang="en-US" dirty="0"/>
          </a:p>
        </p:txBody>
      </p:sp>
    </p:spTree>
    <p:extLst>
      <p:ext uri="{BB962C8B-B14F-4D97-AF65-F5344CB8AC3E}">
        <p14:creationId xmlns:p14="http://schemas.microsoft.com/office/powerpoint/2010/main" val="2022120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a:bodyPr>
          <a:lstStyle/>
          <a:p>
            <a:pPr>
              <a:buFont typeface="Wingdings" pitchFamily="2" charset="2"/>
              <a:buChar char="Ø"/>
            </a:pPr>
            <a:r>
              <a:rPr lang="en-US" dirty="0" smtClean="0">
                <a:latin typeface="+mn-lt"/>
              </a:rPr>
              <a:t>Jobs are said to have </a:t>
            </a:r>
            <a:r>
              <a:rPr lang="en-US" dirty="0" smtClean="0">
                <a:solidFill>
                  <a:srgbClr val="0000CC"/>
                </a:solidFill>
                <a:latin typeface="+mn-lt"/>
              </a:rPr>
              <a:t>precedence constraints </a:t>
            </a:r>
            <a:r>
              <a:rPr lang="en-US" dirty="0" smtClean="0">
                <a:latin typeface="+mn-lt"/>
              </a:rPr>
              <a:t>if they are constrained to execute in some order.</a:t>
            </a:r>
          </a:p>
          <a:p>
            <a:pPr>
              <a:buFont typeface="Wingdings" pitchFamily="2" charset="2"/>
              <a:buChar char="Ø"/>
            </a:pPr>
            <a:r>
              <a:rPr lang="en-US" dirty="0" smtClean="0">
                <a:latin typeface="+mn-lt"/>
              </a:rPr>
              <a:t>If jobs can execute in any order, they are called </a:t>
            </a:r>
            <a:r>
              <a:rPr lang="en-US" dirty="0" smtClean="0">
                <a:solidFill>
                  <a:srgbClr val="0000CC"/>
                </a:solidFill>
                <a:latin typeface="+mn-lt"/>
              </a:rPr>
              <a:t>independent</a:t>
            </a:r>
            <a:r>
              <a:rPr lang="en-US" dirty="0" smtClean="0">
                <a:latin typeface="+mn-lt"/>
              </a:rPr>
              <a:t>.</a:t>
            </a:r>
          </a:p>
          <a:p>
            <a:pPr>
              <a:buFont typeface="Wingdings" pitchFamily="2" charset="2"/>
              <a:buChar char="Ø"/>
            </a:pPr>
            <a:r>
              <a:rPr lang="en-US" dirty="0" smtClean="0">
                <a:latin typeface="+mn-lt"/>
              </a:rPr>
              <a:t>A job </a:t>
            </a:r>
            <a:r>
              <a:rPr lang="en-US" i="1" dirty="0" smtClean="0">
                <a:solidFill>
                  <a:srgbClr val="0000CC"/>
                </a:solidFill>
                <a:latin typeface="+mn-lt"/>
              </a:rPr>
              <a:t>J</a:t>
            </a:r>
            <a:r>
              <a:rPr lang="en-US" i="1" baseline="-25000" dirty="0" smtClean="0">
                <a:solidFill>
                  <a:srgbClr val="0000CC"/>
                </a:solidFill>
                <a:latin typeface="+mn-lt"/>
              </a:rPr>
              <a:t>i</a:t>
            </a:r>
            <a:r>
              <a:rPr lang="en-US" dirty="0" smtClean="0">
                <a:latin typeface="+mn-lt"/>
              </a:rPr>
              <a:t> is a </a:t>
            </a:r>
            <a:r>
              <a:rPr lang="en-US" dirty="0" smtClean="0">
                <a:solidFill>
                  <a:srgbClr val="0000CC"/>
                </a:solidFill>
                <a:latin typeface="+mn-lt"/>
              </a:rPr>
              <a:t>predecessor</a:t>
            </a:r>
            <a:r>
              <a:rPr lang="en-US" dirty="0" smtClean="0">
                <a:latin typeface="+mn-lt"/>
              </a:rPr>
              <a:t> of another job </a:t>
            </a:r>
            <a:r>
              <a:rPr lang="en-US" i="1" dirty="0" smtClean="0">
                <a:solidFill>
                  <a:srgbClr val="0000CC"/>
                </a:solidFill>
                <a:latin typeface="+mn-lt"/>
              </a:rPr>
              <a:t>J</a:t>
            </a:r>
            <a:r>
              <a:rPr lang="en-US" i="1" baseline="-25000" dirty="0" smtClean="0">
                <a:solidFill>
                  <a:srgbClr val="0000CC"/>
                </a:solidFill>
                <a:latin typeface="+mn-lt"/>
              </a:rPr>
              <a:t>k</a:t>
            </a:r>
            <a:r>
              <a:rPr lang="en-US" dirty="0" smtClean="0">
                <a:latin typeface="+mn-lt"/>
              </a:rPr>
              <a:t> if </a:t>
            </a:r>
            <a:r>
              <a:rPr lang="en-US" i="1" dirty="0" smtClean="0">
                <a:solidFill>
                  <a:srgbClr val="0000CC"/>
                </a:solidFill>
                <a:latin typeface="+mn-lt"/>
              </a:rPr>
              <a:t>J</a:t>
            </a:r>
            <a:r>
              <a:rPr lang="en-US" i="1" baseline="-25000" dirty="0" smtClean="0">
                <a:solidFill>
                  <a:srgbClr val="0000CC"/>
                </a:solidFill>
                <a:latin typeface="+mn-lt"/>
              </a:rPr>
              <a:t>k</a:t>
            </a:r>
            <a:r>
              <a:rPr lang="en-US" dirty="0" smtClean="0">
                <a:latin typeface="+mn-lt"/>
              </a:rPr>
              <a:t> can’t begin execution until the execution of </a:t>
            </a:r>
            <a:r>
              <a:rPr lang="en-US" i="1" dirty="0" smtClean="0">
                <a:solidFill>
                  <a:srgbClr val="0000CC"/>
                </a:solidFill>
                <a:latin typeface="+mn-lt"/>
              </a:rPr>
              <a:t>J</a:t>
            </a:r>
            <a:r>
              <a:rPr lang="en-US" i="1" baseline="-25000" dirty="0" smtClean="0">
                <a:solidFill>
                  <a:srgbClr val="0000CC"/>
                </a:solidFill>
                <a:latin typeface="+mn-lt"/>
              </a:rPr>
              <a:t>i</a:t>
            </a:r>
            <a:r>
              <a:rPr lang="en-US" dirty="0" smtClean="0">
                <a:latin typeface="+mn-lt"/>
              </a:rPr>
              <a:t> completes. It is denoted by </a:t>
            </a:r>
            <a:endParaRPr lang="en-US" i="1" dirty="0" smtClean="0">
              <a:solidFill>
                <a:srgbClr val="0000CC"/>
              </a:solidFill>
            </a:endParaRPr>
          </a:p>
          <a:p>
            <a:r>
              <a:rPr lang="en-US" i="1" dirty="0" smtClean="0">
                <a:solidFill>
                  <a:srgbClr val="0000CC"/>
                </a:solidFill>
              </a:rPr>
              <a:t>				</a:t>
            </a:r>
            <a:r>
              <a:rPr lang="en-US" i="1" dirty="0" smtClean="0">
                <a:solidFill>
                  <a:srgbClr val="0000CC"/>
                </a:solidFill>
                <a:latin typeface="+mn-lt"/>
              </a:rPr>
              <a:t>J</a:t>
            </a:r>
            <a:r>
              <a:rPr lang="en-US" i="1" baseline="-25000" dirty="0" smtClean="0">
                <a:solidFill>
                  <a:srgbClr val="0000CC"/>
                </a:solidFill>
                <a:latin typeface="+mn-lt"/>
              </a:rPr>
              <a:t>i</a:t>
            </a:r>
            <a:r>
              <a:rPr lang="en-US" i="1" dirty="0" smtClean="0">
                <a:solidFill>
                  <a:srgbClr val="0000CC"/>
                </a:solidFill>
                <a:latin typeface="+mn-lt"/>
              </a:rPr>
              <a:t>  &lt; J</a:t>
            </a:r>
            <a:r>
              <a:rPr lang="en-US" i="1" baseline="-25000" dirty="0" smtClean="0">
                <a:solidFill>
                  <a:srgbClr val="0000CC"/>
                </a:solidFill>
                <a:latin typeface="+mn-lt"/>
              </a:rPr>
              <a:t>k</a:t>
            </a:r>
          </a:p>
          <a:p>
            <a:r>
              <a:rPr lang="en-US" dirty="0" smtClean="0">
                <a:latin typeface="+mj-lt"/>
              </a:rPr>
              <a:t>	Here </a:t>
            </a:r>
            <a:r>
              <a:rPr lang="en-US" i="1" dirty="0" smtClean="0">
                <a:solidFill>
                  <a:srgbClr val="0000CC"/>
                </a:solidFill>
                <a:latin typeface="+mj-lt"/>
              </a:rPr>
              <a:t>J</a:t>
            </a:r>
            <a:r>
              <a:rPr lang="en-US" i="1" baseline="-25000" dirty="0" smtClean="0">
                <a:solidFill>
                  <a:srgbClr val="0000CC"/>
                </a:solidFill>
                <a:latin typeface="+mj-lt"/>
              </a:rPr>
              <a:t>k</a:t>
            </a:r>
            <a:r>
              <a:rPr lang="en-US" dirty="0" smtClean="0">
                <a:latin typeface="+mj-lt"/>
              </a:rPr>
              <a:t> is a </a:t>
            </a:r>
            <a:r>
              <a:rPr lang="en-US" dirty="0" smtClean="0">
                <a:solidFill>
                  <a:srgbClr val="0000CC"/>
                </a:solidFill>
                <a:latin typeface="+mj-lt"/>
              </a:rPr>
              <a:t>successor</a:t>
            </a:r>
            <a:r>
              <a:rPr lang="en-US" dirty="0" smtClean="0">
                <a:latin typeface="+mj-lt"/>
              </a:rPr>
              <a:t> of </a:t>
            </a:r>
            <a:r>
              <a:rPr lang="en-US" i="1" dirty="0" smtClean="0">
                <a:solidFill>
                  <a:srgbClr val="0000CC"/>
                </a:solidFill>
                <a:latin typeface="+mj-lt"/>
              </a:rPr>
              <a:t>J</a:t>
            </a:r>
            <a:r>
              <a:rPr lang="en-US" i="1" baseline="-25000" dirty="0" smtClean="0">
                <a:solidFill>
                  <a:srgbClr val="0000CC"/>
                </a:solidFill>
                <a:latin typeface="+mj-lt"/>
              </a:rPr>
              <a:t>i</a:t>
            </a:r>
            <a:r>
              <a:rPr lang="en-US" dirty="0" smtClean="0">
                <a:latin typeface="+mj-lt"/>
              </a:rPr>
              <a:t>  . </a:t>
            </a:r>
          </a:p>
          <a:p>
            <a:r>
              <a:rPr lang="en-US" dirty="0" smtClean="0">
                <a:latin typeface="+mj-lt"/>
              </a:rPr>
              <a:t>	Let us consider the relation </a:t>
            </a:r>
            <a:r>
              <a:rPr lang="en-US" i="1" dirty="0" smtClean="0">
                <a:solidFill>
                  <a:srgbClr val="0000CC"/>
                </a:solidFill>
                <a:latin typeface="+mj-lt"/>
              </a:rPr>
              <a:t>J</a:t>
            </a:r>
            <a:r>
              <a:rPr lang="en-US" i="1" baseline="-25000" dirty="0" smtClean="0">
                <a:solidFill>
                  <a:srgbClr val="0000CC"/>
                </a:solidFill>
                <a:latin typeface="+mj-lt"/>
              </a:rPr>
              <a:t>i</a:t>
            </a:r>
            <a:r>
              <a:rPr lang="en-US" i="1" dirty="0" smtClean="0">
                <a:solidFill>
                  <a:srgbClr val="0000CC"/>
                </a:solidFill>
                <a:latin typeface="+mj-lt"/>
              </a:rPr>
              <a:t>  &lt; </a:t>
            </a:r>
            <a:r>
              <a:rPr lang="en-US" i="1" dirty="0" err="1" smtClean="0">
                <a:solidFill>
                  <a:srgbClr val="0000CC"/>
                </a:solidFill>
                <a:latin typeface="+mj-lt"/>
              </a:rPr>
              <a:t>J</a:t>
            </a:r>
            <a:r>
              <a:rPr lang="en-US" i="1" baseline="-25000" dirty="0" err="1" smtClean="0">
                <a:solidFill>
                  <a:srgbClr val="0000CC"/>
                </a:solidFill>
                <a:latin typeface="+mj-lt"/>
              </a:rPr>
              <a:t>j</a:t>
            </a:r>
            <a:r>
              <a:rPr lang="en-US" i="1" dirty="0" smtClean="0">
                <a:solidFill>
                  <a:srgbClr val="0000CC"/>
                </a:solidFill>
                <a:latin typeface="+mj-lt"/>
              </a:rPr>
              <a:t>  &lt; J</a:t>
            </a:r>
            <a:r>
              <a:rPr lang="en-US" i="1" baseline="-25000" dirty="0" smtClean="0">
                <a:solidFill>
                  <a:srgbClr val="0000CC"/>
                </a:solidFill>
                <a:latin typeface="+mj-lt"/>
              </a:rPr>
              <a:t>k .</a:t>
            </a:r>
          </a:p>
          <a:p>
            <a:r>
              <a:rPr lang="en-US" i="1" dirty="0" smtClean="0">
                <a:solidFill>
                  <a:srgbClr val="0000CC"/>
                </a:solidFill>
                <a:latin typeface="+mj-lt"/>
              </a:rPr>
              <a:t>	J</a:t>
            </a:r>
            <a:r>
              <a:rPr lang="en-US" i="1" baseline="-25000" dirty="0" smtClean="0">
                <a:solidFill>
                  <a:srgbClr val="0000CC"/>
                </a:solidFill>
                <a:latin typeface="+mj-lt"/>
              </a:rPr>
              <a:t>i</a:t>
            </a:r>
            <a:r>
              <a:rPr lang="en-US" dirty="0" smtClean="0">
                <a:latin typeface="+mj-lt"/>
              </a:rPr>
              <a:t> is a </a:t>
            </a:r>
            <a:r>
              <a:rPr lang="en-US" dirty="0" smtClean="0">
                <a:solidFill>
                  <a:srgbClr val="0000CC"/>
                </a:solidFill>
                <a:latin typeface="+mj-lt"/>
              </a:rPr>
              <a:t>immediate predecessor </a:t>
            </a:r>
            <a:r>
              <a:rPr lang="en-US" dirty="0" smtClean="0">
                <a:latin typeface="+mj-lt"/>
              </a:rPr>
              <a:t>of </a:t>
            </a:r>
            <a:r>
              <a:rPr lang="en-US" i="1" dirty="0" err="1" smtClean="0">
                <a:solidFill>
                  <a:srgbClr val="0000CC"/>
                </a:solidFill>
                <a:latin typeface="+mj-lt"/>
              </a:rPr>
              <a:t>J</a:t>
            </a:r>
            <a:r>
              <a:rPr lang="en-US" i="1" baseline="-25000" dirty="0" err="1" smtClean="0">
                <a:solidFill>
                  <a:srgbClr val="0000CC"/>
                </a:solidFill>
                <a:latin typeface="+mj-lt"/>
              </a:rPr>
              <a:t>j</a:t>
            </a:r>
            <a:r>
              <a:rPr lang="en-US" i="1" baseline="-25000" dirty="0" smtClean="0">
                <a:solidFill>
                  <a:srgbClr val="0000CC"/>
                </a:solidFill>
                <a:latin typeface="+mj-lt"/>
              </a:rPr>
              <a:t> </a:t>
            </a:r>
            <a:r>
              <a:rPr lang="en-US" dirty="0" smtClean="0">
                <a:latin typeface="+mj-lt"/>
              </a:rPr>
              <a:t>and predecessors of </a:t>
            </a:r>
            <a:r>
              <a:rPr lang="en-US" i="1" dirty="0" err="1" smtClean="0">
                <a:solidFill>
                  <a:srgbClr val="0000CC"/>
                </a:solidFill>
                <a:latin typeface="+mj-lt"/>
              </a:rPr>
              <a:t>J</a:t>
            </a:r>
            <a:r>
              <a:rPr lang="en-US" i="1" baseline="-25000" dirty="0" err="1">
                <a:solidFill>
                  <a:srgbClr val="0000CC"/>
                </a:solidFill>
                <a:latin typeface="+mj-lt"/>
              </a:rPr>
              <a:t>j</a:t>
            </a:r>
            <a:r>
              <a:rPr lang="en-US" i="1" baseline="-25000" dirty="0" smtClean="0">
                <a:solidFill>
                  <a:srgbClr val="0000CC"/>
                </a:solidFill>
                <a:latin typeface="+mj-lt"/>
              </a:rPr>
              <a:t> </a:t>
            </a:r>
            <a:r>
              <a:rPr lang="en-US" dirty="0" smtClean="0">
                <a:latin typeface="+mj-lt"/>
              </a:rPr>
              <a:t>and </a:t>
            </a:r>
            <a:r>
              <a:rPr lang="en-US" i="1" smtClean="0">
                <a:solidFill>
                  <a:srgbClr val="0000CC"/>
                </a:solidFill>
                <a:latin typeface="+mj-lt"/>
              </a:rPr>
              <a:t>J</a:t>
            </a:r>
            <a:r>
              <a:rPr lang="en-US" i="1" baseline="-25000" dirty="0" err="1">
                <a:solidFill>
                  <a:srgbClr val="0000CC"/>
                </a:solidFill>
                <a:latin typeface="+mj-lt"/>
              </a:rPr>
              <a:t>k</a:t>
            </a:r>
            <a:endParaRPr lang="en-US" i="1" baseline="-25000" dirty="0" smtClean="0">
              <a:solidFill>
                <a:srgbClr val="0000CC"/>
              </a:solidFill>
              <a:latin typeface="+mj-lt"/>
            </a:endParaRPr>
          </a:p>
          <a:p>
            <a:r>
              <a:rPr lang="en-US" i="1" dirty="0" smtClean="0">
                <a:solidFill>
                  <a:srgbClr val="0000CC"/>
                </a:solidFill>
                <a:latin typeface="+mj-lt"/>
              </a:rPr>
              <a:t>	J</a:t>
            </a:r>
            <a:r>
              <a:rPr lang="en-US" i="1" baseline="-25000" dirty="0" smtClean="0">
                <a:solidFill>
                  <a:srgbClr val="0000CC"/>
                </a:solidFill>
                <a:latin typeface="+mj-lt"/>
              </a:rPr>
              <a:t>k</a:t>
            </a:r>
            <a:r>
              <a:rPr lang="en-US" dirty="0" smtClean="0">
                <a:latin typeface="+mj-lt"/>
              </a:rPr>
              <a:t> is a </a:t>
            </a:r>
            <a:r>
              <a:rPr lang="en-US" dirty="0" smtClean="0">
                <a:solidFill>
                  <a:srgbClr val="0000CC"/>
                </a:solidFill>
                <a:latin typeface="+mj-lt"/>
              </a:rPr>
              <a:t>immediate successor </a:t>
            </a:r>
            <a:r>
              <a:rPr lang="en-US" dirty="0" smtClean="0">
                <a:latin typeface="+mj-lt"/>
              </a:rPr>
              <a:t>of </a:t>
            </a:r>
            <a:r>
              <a:rPr lang="en-US" i="1" dirty="0" err="1" smtClean="0">
                <a:solidFill>
                  <a:srgbClr val="0000CC"/>
                </a:solidFill>
                <a:latin typeface="+mj-lt"/>
              </a:rPr>
              <a:t>J</a:t>
            </a:r>
            <a:r>
              <a:rPr lang="en-US" i="1" baseline="-25000" dirty="0" err="1" smtClean="0">
                <a:solidFill>
                  <a:srgbClr val="0000CC"/>
                </a:solidFill>
                <a:latin typeface="+mj-lt"/>
              </a:rPr>
              <a:t>j</a:t>
            </a:r>
            <a:r>
              <a:rPr lang="en-US" i="1" baseline="-25000" dirty="0" smtClean="0">
                <a:solidFill>
                  <a:srgbClr val="0000CC"/>
                </a:solidFill>
                <a:latin typeface="+mj-lt"/>
              </a:rPr>
              <a:t> </a:t>
            </a:r>
            <a:r>
              <a:rPr lang="en-US" dirty="0" smtClean="0">
                <a:latin typeface="+mj-lt"/>
              </a:rPr>
              <a:t>and successor of </a:t>
            </a:r>
            <a:r>
              <a:rPr lang="en-US" i="1" dirty="0" smtClean="0">
                <a:solidFill>
                  <a:srgbClr val="0000CC"/>
                </a:solidFill>
                <a:latin typeface="+mj-lt"/>
              </a:rPr>
              <a:t>J</a:t>
            </a:r>
            <a:r>
              <a:rPr lang="en-US" i="1" baseline="-25000" dirty="0" smtClean="0">
                <a:solidFill>
                  <a:srgbClr val="0000CC"/>
                </a:solidFill>
                <a:latin typeface="+mj-lt"/>
              </a:rPr>
              <a:t>i </a:t>
            </a:r>
            <a:r>
              <a:rPr lang="en-US" dirty="0" smtClean="0">
                <a:latin typeface="+mj-lt"/>
              </a:rPr>
              <a:t>and </a:t>
            </a:r>
            <a:r>
              <a:rPr lang="en-US" i="1" dirty="0" err="1" smtClean="0">
                <a:solidFill>
                  <a:srgbClr val="0000CC"/>
                </a:solidFill>
                <a:latin typeface="+mj-lt"/>
              </a:rPr>
              <a:t>J</a:t>
            </a:r>
            <a:r>
              <a:rPr lang="en-US" i="1" baseline="-25000" dirty="0" err="1" smtClean="0">
                <a:solidFill>
                  <a:srgbClr val="0000CC"/>
                </a:solidFill>
                <a:latin typeface="+mj-lt"/>
              </a:rPr>
              <a:t>j</a:t>
            </a:r>
            <a:endParaRPr lang="en-US" i="1" baseline="-25000" dirty="0" smtClean="0">
              <a:solidFill>
                <a:srgbClr val="0000CC"/>
              </a:solidFill>
              <a:latin typeface="+mj-lt"/>
            </a:endParaRPr>
          </a:p>
          <a:p>
            <a:pPr>
              <a:buFont typeface="Wingdings" pitchFamily="2" charset="2"/>
              <a:buChar char="Ø"/>
            </a:pPr>
            <a:endParaRPr lang="en-US" dirty="0" smtClean="0">
              <a:latin typeface="+mn-lt"/>
            </a:endParaRPr>
          </a:p>
          <a:p>
            <a:pPr>
              <a:buFont typeface="Wingdings" pitchFamily="2" charset="2"/>
              <a:buChar char="Ø"/>
            </a:pPr>
            <a:r>
              <a:rPr lang="en-US" dirty="0" smtClean="0">
                <a:latin typeface="+mn-lt"/>
              </a:rPr>
              <a:t>A job with predecessors is ready for execution when the time is at or after its release time and all of its predecessors are completed.</a:t>
            </a:r>
          </a:p>
        </p:txBody>
      </p:sp>
      <p:sp>
        <p:nvSpPr>
          <p:cNvPr id="6" name="Content Placeholder 5"/>
          <p:cNvSpPr>
            <a:spLocks noGrp="1"/>
          </p:cNvSpPr>
          <p:nvPr>
            <p:ph sz="quarter" idx="10"/>
          </p:nvPr>
        </p:nvSpPr>
        <p:spPr/>
        <p:txBody>
          <a:bodyPr>
            <a:normAutofit/>
          </a:bodyPr>
          <a:lstStyle/>
          <a:p>
            <a:r>
              <a:rPr lang="en-US" dirty="0" smtClean="0"/>
              <a:t>Precedence Constraints, Predecessors and Successors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975032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3721" y="152400"/>
            <a:ext cx="6477000" cy="1066800"/>
          </a:xfrm>
        </p:spPr>
        <p:txBody>
          <a:bodyPr>
            <a:normAutofit/>
          </a:bodyPr>
          <a:lstStyle/>
          <a:p>
            <a:r>
              <a:rPr lang="en-US" sz="2800" b="1" dirty="0" smtClean="0"/>
              <a:t>Three Approaches for Scheduling Real Time System Tasks</a:t>
            </a:r>
            <a:endParaRPr lang="en-US" sz="2800" dirty="0"/>
          </a:p>
        </p:txBody>
      </p:sp>
      <p:sp>
        <p:nvSpPr>
          <p:cNvPr id="3" name="Content Placeholder 2"/>
          <p:cNvSpPr txBox="1">
            <a:spLocks/>
          </p:cNvSpPr>
          <p:nvPr/>
        </p:nvSpPr>
        <p:spPr>
          <a:xfrm>
            <a:off x="533400" y="1828800"/>
            <a:ext cx="6227321" cy="2008909"/>
          </a:xfrm>
          <a:prstGeom prst="rect">
            <a:avLst/>
          </a:prstGeom>
        </p:spPr>
        <p:txBody>
          <a:bodyPr/>
          <a:lstStyle/>
          <a:p>
            <a:pPr>
              <a:buFont typeface="Wingdings" panose="05000000000000000000" pitchFamily="2" charset="2"/>
              <a:buChar char="Ø"/>
            </a:pPr>
            <a:r>
              <a:rPr lang="en-IN" sz="2800" dirty="0" smtClean="0">
                <a:solidFill>
                  <a:prstClr val="black"/>
                </a:solidFill>
              </a:rPr>
              <a:t>Clock-driven</a:t>
            </a:r>
          </a:p>
          <a:p>
            <a:pPr>
              <a:buFont typeface="Wingdings" panose="05000000000000000000" pitchFamily="2" charset="2"/>
              <a:buChar char="Ø"/>
            </a:pPr>
            <a:r>
              <a:rPr lang="en-IN" sz="2800" dirty="0" smtClean="0">
                <a:solidFill>
                  <a:prstClr val="black"/>
                </a:solidFill>
              </a:rPr>
              <a:t>Round-robin / Weighted round-robin</a:t>
            </a:r>
          </a:p>
          <a:p>
            <a:pPr>
              <a:buFont typeface="Wingdings" panose="05000000000000000000" pitchFamily="2" charset="2"/>
              <a:buChar char="Ø"/>
            </a:pPr>
            <a:r>
              <a:rPr lang="en-IN" sz="2800" dirty="0" smtClean="0">
                <a:solidFill>
                  <a:prstClr val="black"/>
                </a:solidFill>
              </a:rPr>
              <a:t>Priority-driven</a:t>
            </a:r>
            <a:endParaRPr lang="en-IN" sz="2800" dirty="0">
              <a:solidFill>
                <a:prstClr val="black"/>
              </a:solidFill>
            </a:endParaRPr>
          </a:p>
        </p:txBody>
      </p:sp>
    </p:spTree>
    <p:extLst>
      <p:ext uri="{BB962C8B-B14F-4D97-AF65-F5344CB8AC3E}">
        <p14:creationId xmlns:p14="http://schemas.microsoft.com/office/powerpoint/2010/main" val="40961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6526213" cy="595313"/>
          </a:xfrm>
        </p:spPr>
        <p:txBody>
          <a:bodyPr>
            <a:normAutofit/>
          </a:bodyPr>
          <a:lstStyle/>
          <a:p>
            <a:r>
              <a:rPr lang="en-US" sz="3200" b="1" dirty="0" smtClean="0"/>
              <a:t>Clock-driven  Approach</a:t>
            </a:r>
            <a:endParaRPr lang="en-US" sz="3200" dirty="0"/>
          </a:p>
        </p:txBody>
      </p:sp>
      <p:sp>
        <p:nvSpPr>
          <p:cNvPr id="3" name="Content Placeholder 2"/>
          <p:cNvSpPr txBox="1">
            <a:spLocks/>
          </p:cNvSpPr>
          <p:nvPr/>
        </p:nvSpPr>
        <p:spPr>
          <a:xfrm>
            <a:off x="304800" y="1447800"/>
            <a:ext cx="8559208" cy="5124340"/>
          </a:xfrm>
          <a:prstGeom prst="rect">
            <a:avLst/>
          </a:prstGeom>
        </p:spPr>
        <p:txBody>
          <a:bodyPr/>
          <a:lstStyle/>
          <a:p>
            <a:pPr marL="285750" indent="-285750">
              <a:buFont typeface="Wingdings" panose="05000000000000000000" pitchFamily="2" charset="2"/>
              <a:buChar char="Ø"/>
            </a:pPr>
            <a:r>
              <a:rPr lang="en-IN" dirty="0" smtClean="0">
                <a:solidFill>
                  <a:prstClr val="black"/>
                </a:solidFill>
              </a:rPr>
              <a:t>Scheduling decisions are made at specific time instants, which are chosen a priori before the system begins execution</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Typically this type of scheduling is </a:t>
            </a:r>
            <a:r>
              <a:rPr lang="en-IN" dirty="0" smtClean="0">
                <a:solidFill>
                  <a:srgbClr val="0000CC"/>
                </a:solidFill>
              </a:rPr>
              <a:t>suitable for hard real-time systems</a:t>
            </a:r>
            <a:r>
              <a:rPr lang="en-IN" dirty="0" smtClean="0">
                <a:solidFill>
                  <a:prstClr val="black"/>
                </a:solidFill>
              </a:rPr>
              <a:t> and </a:t>
            </a:r>
            <a:r>
              <a:rPr lang="en-IN" dirty="0" smtClean="0">
                <a:solidFill>
                  <a:srgbClr val="0000CC"/>
                </a:solidFill>
              </a:rPr>
              <a:t>smaller systems</a:t>
            </a:r>
            <a:r>
              <a:rPr lang="en-IN" dirty="0" smtClean="0">
                <a:solidFill>
                  <a:prstClr val="black"/>
                </a:solidFill>
              </a:rPr>
              <a:t>, where the parameters are fixed and known.</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srgbClr val="0000CC"/>
                </a:solidFill>
              </a:rPr>
              <a:t>Scheduling decisions are computed off-line and stored for use at run-time, thus scheduling overhead is minimal.</a:t>
            </a:r>
          </a:p>
          <a:p>
            <a:pPr marL="285750" indent="-285750">
              <a:buFont typeface="Wingdings" panose="05000000000000000000" pitchFamily="2" charset="2"/>
              <a:buChar char="Ø"/>
            </a:pPr>
            <a:endParaRPr lang="en-IN" dirty="0" smtClean="0">
              <a:solidFill>
                <a:srgbClr val="0000CC"/>
              </a:solidFill>
            </a:endParaRPr>
          </a:p>
          <a:p>
            <a:pPr marL="285750" indent="-285750">
              <a:buFont typeface="Wingdings" panose="05000000000000000000" pitchFamily="2" charset="2"/>
              <a:buChar char="Ø"/>
            </a:pPr>
            <a:r>
              <a:rPr lang="en-IN" dirty="0" smtClean="0">
                <a:solidFill>
                  <a:srgbClr val="0000CC"/>
                </a:solidFill>
              </a:rPr>
              <a:t>Generally a hardware time is set to expire periodically. </a:t>
            </a:r>
          </a:p>
          <a:p>
            <a:pPr marL="285750" indent="-285750">
              <a:buFont typeface="Wingdings" panose="05000000000000000000" pitchFamily="2" charset="2"/>
              <a:buChar char="Ø"/>
            </a:pPr>
            <a:endParaRPr lang="en-IN" dirty="0" smtClean="0">
              <a:solidFill>
                <a:srgbClr val="0000CC"/>
              </a:solidFill>
            </a:endParaRPr>
          </a:p>
          <a:p>
            <a:pPr marL="285750" indent="-285750">
              <a:buFont typeface="Wingdings" panose="05000000000000000000" pitchFamily="2" charset="2"/>
              <a:buChar char="Ø"/>
            </a:pPr>
            <a:r>
              <a:rPr lang="en-IN" dirty="0" smtClean="0">
                <a:solidFill>
                  <a:prstClr val="black"/>
                </a:solidFill>
              </a:rPr>
              <a:t>After the system gets initialized, the scheduler selects and schedules jobs which execute till the next scheduling decision is made. Then the scheduler blocks itself waiting for the expiration of the timer.</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srgbClr val="0000CC"/>
                </a:solidFill>
              </a:rPr>
              <a:t>When the timer expires, the scheduler wakes up, does necessary scheduling and sleeps again.</a:t>
            </a:r>
            <a:r>
              <a:rPr lang="en-IN" dirty="0" smtClean="0">
                <a:solidFill>
                  <a:prstClr val="black"/>
                </a:solidFill>
              </a:rPr>
              <a:t> This process repeats.</a:t>
            </a:r>
            <a:endParaRPr lang="en-IN" dirty="0">
              <a:solidFill>
                <a:prstClr val="black"/>
              </a:solidFill>
            </a:endParaRPr>
          </a:p>
        </p:txBody>
      </p:sp>
    </p:spTree>
    <p:extLst>
      <p:ext uri="{BB962C8B-B14F-4D97-AF65-F5344CB8AC3E}">
        <p14:creationId xmlns:p14="http://schemas.microsoft.com/office/powerpoint/2010/main" val="96666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81000"/>
            <a:ext cx="5562600" cy="595313"/>
          </a:xfrm>
        </p:spPr>
        <p:txBody>
          <a:bodyPr>
            <a:noAutofit/>
          </a:bodyPr>
          <a:lstStyle/>
          <a:p>
            <a:r>
              <a:rPr lang="en-US" sz="3600" b="1" dirty="0" smtClean="0"/>
              <a:t>Round-robin  Approach</a:t>
            </a:r>
            <a:endParaRPr lang="en-US" sz="3600" dirty="0"/>
          </a:p>
        </p:txBody>
      </p:sp>
      <p:sp>
        <p:nvSpPr>
          <p:cNvPr id="3" name="Content Placeholder 2"/>
          <p:cNvSpPr txBox="1">
            <a:spLocks/>
          </p:cNvSpPr>
          <p:nvPr/>
        </p:nvSpPr>
        <p:spPr>
          <a:xfrm>
            <a:off x="228600" y="1524000"/>
            <a:ext cx="8559208" cy="5124340"/>
          </a:xfrm>
          <a:prstGeom prst="rect">
            <a:avLst/>
          </a:prstGeom>
        </p:spPr>
        <p:txBody>
          <a:bodyPr/>
          <a:lstStyle/>
          <a:p>
            <a:pPr marL="285750" indent="-285750">
              <a:buFont typeface="Wingdings" panose="05000000000000000000" pitchFamily="2" charset="2"/>
              <a:buChar char="Ø"/>
            </a:pPr>
            <a:r>
              <a:rPr lang="en-IN" dirty="0" smtClean="0">
                <a:solidFill>
                  <a:prstClr val="black"/>
                </a:solidFill>
              </a:rPr>
              <a:t>Also known as </a:t>
            </a:r>
            <a:r>
              <a:rPr lang="en-IN" dirty="0" smtClean="0">
                <a:solidFill>
                  <a:srgbClr val="0000CC"/>
                </a:solidFill>
              </a:rPr>
              <a:t>time-sharing</a:t>
            </a:r>
          </a:p>
          <a:p>
            <a:pPr marL="285750" indent="-285750">
              <a:buFont typeface="Wingdings" panose="05000000000000000000" pitchFamily="2" charset="2"/>
              <a:buChar char="Ø"/>
            </a:pPr>
            <a:endParaRPr lang="en-IN" dirty="0" smtClean="0">
              <a:solidFill>
                <a:srgbClr val="0000CC"/>
              </a:solidFill>
            </a:endParaRPr>
          </a:p>
          <a:p>
            <a:pPr marL="285750" indent="-285750">
              <a:buFont typeface="Wingdings" panose="05000000000000000000" pitchFamily="2" charset="2"/>
              <a:buChar char="Ø"/>
            </a:pPr>
            <a:r>
              <a:rPr lang="en-IN" dirty="0" smtClean="0">
                <a:solidFill>
                  <a:prstClr val="black"/>
                </a:solidFill>
              </a:rPr>
              <a:t>Every job joins a FIFO (First-in-first-out) queue when it becomes ready for execution</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The entire time period is divided into several </a:t>
            </a:r>
            <a:r>
              <a:rPr lang="en-IN" dirty="0" smtClean="0">
                <a:solidFill>
                  <a:srgbClr val="0000CC"/>
                </a:solidFill>
              </a:rPr>
              <a:t>time-slices</a:t>
            </a:r>
          </a:p>
          <a:p>
            <a:pPr marL="285750" indent="-285750">
              <a:buFont typeface="Wingdings" panose="05000000000000000000" pitchFamily="2" charset="2"/>
              <a:buChar char="Ø"/>
            </a:pPr>
            <a:endParaRPr lang="en-IN" dirty="0" smtClean="0">
              <a:solidFill>
                <a:srgbClr val="0000CC"/>
              </a:solidFill>
            </a:endParaRPr>
          </a:p>
          <a:p>
            <a:pPr marL="285750" indent="-285750">
              <a:buFont typeface="Wingdings" panose="05000000000000000000" pitchFamily="2" charset="2"/>
              <a:buChar char="Ø"/>
            </a:pPr>
            <a:r>
              <a:rPr lang="en-IN" dirty="0" smtClean="0">
                <a:solidFill>
                  <a:prstClr val="black"/>
                </a:solidFill>
              </a:rPr>
              <a:t>The job at the </a:t>
            </a:r>
            <a:r>
              <a:rPr lang="en-IN" dirty="0" smtClean="0">
                <a:solidFill>
                  <a:srgbClr val="0000CC"/>
                </a:solidFill>
              </a:rPr>
              <a:t>head of the queue </a:t>
            </a:r>
            <a:r>
              <a:rPr lang="en-IN" dirty="0" smtClean="0">
                <a:solidFill>
                  <a:prstClr val="black"/>
                </a:solidFill>
              </a:rPr>
              <a:t>executes for one time-slice.</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If the job doesn’t complete at the end of the time-slice, it gets pre-empted and placed at the end of the queue to waits for its next turn.</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If there are ‘</a:t>
            </a:r>
            <a:r>
              <a:rPr lang="en-IN" i="1" dirty="0" smtClean="0">
                <a:solidFill>
                  <a:srgbClr val="0000CC"/>
                </a:solidFill>
              </a:rPr>
              <a:t>n</a:t>
            </a:r>
            <a:r>
              <a:rPr lang="en-IN" dirty="0" smtClean="0">
                <a:solidFill>
                  <a:prstClr val="black"/>
                </a:solidFill>
              </a:rPr>
              <a:t>’ jobs ready for execution, each job gets </a:t>
            </a:r>
            <a:r>
              <a:rPr lang="en-IN" i="1" dirty="0" smtClean="0">
                <a:solidFill>
                  <a:srgbClr val="0000CC"/>
                </a:solidFill>
              </a:rPr>
              <a:t>1/n</a:t>
            </a:r>
            <a:r>
              <a:rPr lang="en-IN" dirty="0" smtClean="0">
                <a:solidFill>
                  <a:prstClr val="black"/>
                </a:solidFill>
              </a:rPr>
              <a:t>th share of the processor.</a:t>
            </a:r>
            <a:endParaRPr lang="en-IN" dirty="0">
              <a:solidFill>
                <a:prstClr val="black"/>
              </a:solidFill>
            </a:endParaRPr>
          </a:p>
        </p:txBody>
      </p:sp>
    </p:spTree>
    <p:extLst>
      <p:ext uri="{BB962C8B-B14F-4D97-AF65-F5344CB8AC3E}">
        <p14:creationId xmlns:p14="http://schemas.microsoft.com/office/powerpoint/2010/main" val="263130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37" y="335549"/>
            <a:ext cx="6209746" cy="595313"/>
          </a:xfrm>
        </p:spPr>
        <p:txBody>
          <a:bodyPr>
            <a:noAutofit/>
          </a:bodyPr>
          <a:lstStyle/>
          <a:p>
            <a:r>
              <a:rPr lang="en-IN" sz="3200" b="1" dirty="0" smtClean="0"/>
              <a:t>Round-robin Approach - Example</a:t>
            </a:r>
            <a:endParaRPr lang="en-US" sz="3200" dirty="0"/>
          </a:p>
        </p:txBody>
      </p:sp>
      <p:cxnSp>
        <p:nvCxnSpPr>
          <p:cNvPr id="4" name="Straight Connector 3"/>
          <p:cNvCxnSpPr/>
          <p:nvPr/>
        </p:nvCxnSpPr>
        <p:spPr>
          <a:xfrm>
            <a:off x="798910" y="1421238"/>
            <a:ext cx="324" cy="304816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15388" y="4586300"/>
            <a:ext cx="689488" cy="338554"/>
          </a:xfrm>
          <a:prstGeom prst="rect">
            <a:avLst/>
          </a:prstGeom>
          <a:noFill/>
        </p:spPr>
        <p:txBody>
          <a:bodyPr wrap="square" rtlCol="0">
            <a:spAutoFit/>
          </a:bodyPr>
          <a:lstStyle/>
          <a:p>
            <a:r>
              <a:rPr lang="en-IN" sz="1600" i="1" dirty="0" smtClean="0">
                <a:solidFill>
                  <a:prstClr val="black"/>
                </a:solidFill>
              </a:rPr>
              <a:t>time</a:t>
            </a:r>
            <a:endParaRPr lang="en-IN" sz="1600" i="1" dirty="0">
              <a:solidFill>
                <a:prstClr val="black"/>
              </a:solidFill>
            </a:endParaRPr>
          </a:p>
        </p:txBody>
      </p:sp>
      <p:cxnSp>
        <p:nvCxnSpPr>
          <p:cNvPr id="6" name="Straight Arrow Connector 5"/>
          <p:cNvCxnSpPr/>
          <p:nvPr/>
        </p:nvCxnSpPr>
        <p:spPr>
          <a:xfrm>
            <a:off x="798910" y="4480841"/>
            <a:ext cx="7432261" cy="3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0784" y="5189656"/>
            <a:ext cx="7603671" cy="646331"/>
          </a:xfrm>
          <a:prstGeom prst="rect">
            <a:avLst/>
          </a:prstGeom>
          <a:noFill/>
        </p:spPr>
        <p:txBody>
          <a:bodyPr wrap="square" rtlCol="0">
            <a:spAutoFit/>
          </a:bodyPr>
          <a:lstStyle/>
          <a:p>
            <a:r>
              <a:rPr lang="en-IN" dirty="0" smtClean="0">
                <a:solidFill>
                  <a:prstClr val="black"/>
                </a:solidFill>
              </a:rPr>
              <a:t>(Round-robin execution of two tasks on a single processor)</a:t>
            </a:r>
          </a:p>
          <a:p>
            <a:r>
              <a:rPr lang="en-IN" dirty="0" smtClean="0">
                <a:solidFill>
                  <a:prstClr val="black"/>
                </a:solidFill>
              </a:rPr>
              <a:t>(Time quantum = q)</a:t>
            </a:r>
            <a:endParaRPr lang="en-IN" dirty="0">
              <a:solidFill>
                <a:prstClr val="black"/>
              </a:solidFill>
            </a:endParaRPr>
          </a:p>
        </p:txBody>
      </p:sp>
      <p:cxnSp>
        <p:nvCxnSpPr>
          <p:cNvPr id="8" name="Straight Connector 7"/>
          <p:cNvCxnSpPr/>
          <p:nvPr/>
        </p:nvCxnSpPr>
        <p:spPr>
          <a:xfrm>
            <a:off x="1898365" y="1426677"/>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14149" y="144844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29933" y="143755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29388" y="1410336"/>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45172" y="141577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0956" y="1437543"/>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8067" y="4623835"/>
            <a:ext cx="301686" cy="369332"/>
          </a:xfrm>
          <a:prstGeom prst="rect">
            <a:avLst/>
          </a:prstGeom>
          <a:noFill/>
        </p:spPr>
        <p:txBody>
          <a:bodyPr wrap="none" rtlCol="0">
            <a:spAutoFit/>
          </a:bodyPr>
          <a:lstStyle/>
          <a:p>
            <a:r>
              <a:rPr lang="en-IN" dirty="0" smtClean="0">
                <a:solidFill>
                  <a:prstClr val="black"/>
                </a:solidFill>
              </a:rPr>
              <a:t>0</a:t>
            </a:r>
            <a:endParaRPr lang="en-IN" dirty="0">
              <a:solidFill>
                <a:prstClr val="black"/>
              </a:solidFill>
            </a:endParaRPr>
          </a:p>
        </p:txBody>
      </p:sp>
      <p:sp>
        <p:nvSpPr>
          <p:cNvPr id="15" name="TextBox 14"/>
          <p:cNvSpPr txBox="1"/>
          <p:nvPr/>
        </p:nvSpPr>
        <p:spPr>
          <a:xfrm>
            <a:off x="1731190" y="4612945"/>
            <a:ext cx="306494" cy="369332"/>
          </a:xfrm>
          <a:prstGeom prst="rect">
            <a:avLst/>
          </a:prstGeom>
          <a:noFill/>
        </p:spPr>
        <p:txBody>
          <a:bodyPr wrap="none" rtlCol="0">
            <a:spAutoFit/>
          </a:bodyPr>
          <a:lstStyle/>
          <a:p>
            <a:r>
              <a:rPr lang="en-IN" dirty="0">
                <a:solidFill>
                  <a:prstClr val="black"/>
                </a:solidFill>
              </a:rPr>
              <a:t>q</a:t>
            </a:r>
          </a:p>
        </p:txBody>
      </p:sp>
      <p:sp>
        <p:nvSpPr>
          <p:cNvPr id="16" name="TextBox 15"/>
          <p:cNvSpPr txBox="1"/>
          <p:nvPr/>
        </p:nvSpPr>
        <p:spPr>
          <a:xfrm>
            <a:off x="2814313" y="4585726"/>
            <a:ext cx="423514" cy="369332"/>
          </a:xfrm>
          <a:prstGeom prst="rect">
            <a:avLst/>
          </a:prstGeom>
          <a:noFill/>
        </p:spPr>
        <p:txBody>
          <a:bodyPr wrap="none" rtlCol="0">
            <a:spAutoFit/>
          </a:bodyPr>
          <a:lstStyle/>
          <a:p>
            <a:r>
              <a:rPr lang="en-IN" dirty="0" smtClean="0">
                <a:solidFill>
                  <a:prstClr val="black"/>
                </a:solidFill>
              </a:rPr>
              <a:t>2q</a:t>
            </a:r>
            <a:endParaRPr lang="en-IN" dirty="0">
              <a:solidFill>
                <a:prstClr val="black"/>
              </a:solidFill>
            </a:endParaRPr>
          </a:p>
        </p:txBody>
      </p:sp>
      <p:sp>
        <p:nvSpPr>
          <p:cNvPr id="17" name="TextBox 16"/>
          <p:cNvSpPr txBox="1"/>
          <p:nvPr/>
        </p:nvSpPr>
        <p:spPr>
          <a:xfrm>
            <a:off x="3897436" y="4558507"/>
            <a:ext cx="423514" cy="369332"/>
          </a:xfrm>
          <a:prstGeom prst="rect">
            <a:avLst/>
          </a:prstGeom>
          <a:noFill/>
        </p:spPr>
        <p:txBody>
          <a:bodyPr wrap="none" rtlCol="0">
            <a:spAutoFit/>
          </a:bodyPr>
          <a:lstStyle/>
          <a:p>
            <a:r>
              <a:rPr lang="en-IN" dirty="0" smtClean="0">
                <a:solidFill>
                  <a:prstClr val="black"/>
                </a:solidFill>
              </a:rPr>
              <a:t>3q</a:t>
            </a:r>
            <a:endParaRPr lang="en-IN" dirty="0">
              <a:solidFill>
                <a:prstClr val="black"/>
              </a:solidFill>
            </a:endParaRPr>
          </a:p>
        </p:txBody>
      </p:sp>
      <p:sp>
        <p:nvSpPr>
          <p:cNvPr id="18" name="TextBox 17"/>
          <p:cNvSpPr txBox="1"/>
          <p:nvPr/>
        </p:nvSpPr>
        <p:spPr>
          <a:xfrm>
            <a:off x="5013217" y="4563946"/>
            <a:ext cx="423514" cy="369332"/>
          </a:xfrm>
          <a:prstGeom prst="rect">
            <a:avLst/>
          </a:prstGeom>
          <a:noFill/>
        </p:spPr>
        <p:txBody>
          <a:bodyPr wrap="none" rtlCol="0">
            <a:spAutoFit/>
          </a:bodyPr>
          <a:lstStyle/>
          <a:p>
            <a:r>
              <a:rPr lang="en-IN" dirty="0" smtClean="0">
                <a:solidFill>
                  <a:prstClr val="black"/>
                </a:solidFill>
              </a:rPr>
              <a:t>4q</a:t>
            </a:r>
            <a:endParaRPr lang="en-IN" dirty="0">
              <a:solidFill>
                <a:prstClr val="black"/>
              </a:solidFill>
            </a:endParaRPr>
          </a:p>
        </p:txBody>
      </p:sp>
      <p:sp>
        <p:nvSpPr>
          <p:cNvPr id="19" name="TextBox 18"/>
          <p:cNvSpPr txBox="1"/>
          <p:nvPr/>
        </p:nvSpPr>
        <p:spPr>
          <a:xfrm>
            <a:off x="6112669" y="4553056"/>
            <a:ext cx="423514" cy="369332"/>
          </a:xfrm>
          <a:prstGeom prst="rect">
            <a:avLst/>
          </a:prstGeom>
          <a:noFill/>
        </p:spPr>
        <p:txBody>
          <a:bodyPr wrap="none" rtlCol="0">
            <a:spAutoFit/>
          </a:bodyPr>
          <a:lstStyle/>
          <a:p>
            <a:r>
              <a:rPr lang="en-IN" dirty="0" smtClean="0">
                <a:solidFill>
                  <a:prstClr val="black"/>
                </a:solidFill>
              </a:rPr>
              <a:t>5q</a:t>
            </a:r>
            <a:endParaRPr lang="en-IN" dirty="0">
              <a:solidFill>
                <a:prstClr val="black"/>
              </a:solidFill>
            </a:endParaRPr>
          </a:p>
        </p:txBody>
      </p:sp>
      <p:sp>
        <p:nvSpPr>
          <p:cNvPr id="20" name="TextBox 19"/>
          <p:cNvSpPr txBox="1"/>
          <p:nvPr/>
        </p:nvSpPr>
        <p:spPr>
          <a:xfrm>
            <a:off x="7228450" y="4558495"/>
            <a:ext cx="423514" cy="369332"/>
          </a:xfrm>
          <a:prstGeom prst="rect">
            <a:avLst/>
          </a:prstGeom>
          <a:noFill/>
        </p:spPr>
        <p:txBody>
          <a:bodyPr wrap="none" rtlCol="0">
            <a:spAutoFit/>
          </a:bodyPr>
          <a:lstStyle/>
          <a:p>
            <a:r>
              <a:rPr lang="en-IN" dirty="0" smtClean="0">
                <a:solidFill>
                  <a:prstClr val="black"/>
                </a:solidFill>
              </a:rPr>
              <a:t>6q</a:t>
            </a:r>
            <a:endParaRPr lang="en-IN" dirty="0">
              <a:solidFill>
                <a:prstClr val="black"/>
              </a:solidFill>
            </a:endParaRPr>
          </a:p>
        </p:txBody>
      </p:sp>
      <p:graphicFrame>
        <p:nvGraphicFramePr>
          <p:cNvPr id="21" name="Table 20"/>
          <p:cNvGraphicFramePr>
            <a:graphicFrameLocks noGrp="1"/>
          </p:cNvGraphicFramePr>
          <p:nvPr>
            <p:extLst/>
          </p:nvPr>
        </p:nvGraphicFramePr>
        <p:xfrm>
          <a:off x="-310101" y="1636026"/>
          <a:ext cx="7799288" cy="3410212"/>
        </p:xfrm>
        <a:graphic>
          <a:graphicData uri="http://schemas.openxmlformats.org/drawingml/2006/table">
            <a:tbl>
              <a:tblPr firstRow="1" bandRow="1">
                <a:tableStyleId>{5C22544A-7EE6-4342-B048-85BDC9FD1C3A}</a:tableStyleId>
              </a:tblPr>
              <a:tblGrid>
                <a:gridCol w="1114184"/>
                <a:gridCol w="1114184"/>
                <a:gridCol w="1114184"/>
                <a:gridCol w="1114184"/>
                <a:gridCol w="1114184"/>
                <a:gridCol w="1114184"/>
                <a:gridCol w="1114184"/>
              </a:tblGrid>
              <a:tr h="852553">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r>
              <a:tr h="852553">
                <a:tc>
                  <a:txBody>
                    <a:bodyPr/>
                    <a:lstStyle/>
                    <a:p>
                      <a:endParaRPr lang="en-IN" b="0" dirty="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1,1</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2,1</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1,2</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2,2</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1,3</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2,3</a:t>
                      </a:r>
                      <a:endParaRPr lang="en-IN" b="0" dirty="0">
                        <a:solidFill>
                          <a:schemeClr val="tx1"/>
                        </a:solidFill>
                      </a:endParaRPr>
                    </a:p>
                  </a:txBody>
                  <a:tcPr>
                    <a:solidFill>
                      <a:srgbClr val="FF0000"/>
                    </a:solidFill>
                  </a:tcPr>
                </a:tc>
              </a:tr>
              <a:tr h="852553">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r>
              <a:tr h="852553">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r>
            </a:tbl>
          </a:graphicData>
        </a:graphic>
      </p:graphicFrame>
    </p:spTree>
    <p:extLst>
      <p:ext uri="{BB962C8B-B14F-4D97-AF65-F5344CB8AC3E}">
        <p14:creationId xmlns:p14="http://schemas.microsoft.com/office/powerpoint/2010/main" val="17068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3579" y="381000"/>
            <a:ext cx="6496334" cy="595313"/>
          </a:xfrm>
        </p:spPr>
        <p:txBody>
          <a:bodyPr>
            <a:normAutofit/>
          </a:bodyPr>
          <a:lstStyle/>
          <a:p>
            <a:r>
              <a:rPr lang="en-US" sz="3200" b="1" dirty="0" smtClean="0"/>
              <a:t>Weighted round-robin  Approach</a:t>
            </a:r>
            <a:endParaRPr lang="en-US" sz="3200" dirty="0"/>
          </a:p>
        </p:txBody>
      </p:sp>
      <p:sp>
        <p:nvSpPr>
          <p:cNvPr id="3" name="Content Placeholder 2"/>
          <p:cNvSpPr txBox="1">
            <a:spLocks/>
          </p:cNvSpPr>
          <p:nvPr/>
        </p:nvSpPr>
        <p:spPr>
          <a:xfrm>
            <a:off x="228600" y="1676400"/>
            <a:ext cx="7467600" cy="2286000"/>
          </a:xfrm>
          <a:prstGeom prst="rect">
            <a:avLst/>
          </a:prstGeom>
        </p:spPr>
        <p:txBody>
          <a:bodyPr/>
          <a:lstStyle/>
          <a:p>
            <a:pPr marL="285750" indent="-285750">
              <a:lnSpc>
                <a:spcPct val="110000"/>
              </a:lnSpc>
              <a:buFont typeface="Wingdings" panose="05000000000000000000" pitchFamily="2" charset="2"/>
              <a:buChar char="Ø"/>
            </a:pPr>
            <a:r>
              <a:rPr lang="en-IN" sz="2400" dirty="0" smtClean="0">
                <a:solidFill>
                  <a:prstClr val="black"/>
                </a:solidFill>
              </a:rPr>
              <a:t>This approach is a round robin approach with different weights assigned to different jobs.</a:t>
            </a:r>
          </a:p>
          <a:p>
            <a:pPr marL="285750" indent="-285750">
              <a:lnSpc>
                <a:spcPct val="110000"/>
              </a:lnSpc>
              <a:buFont typeface="Wingdings" panose="05000000000000000000" pitchFamily="2" charset="2"/>
              <a:buChar char="Ø"/>
            </a:pPr>
            <a:endParaRPr lang="en-IN" sz="2400" dirty="0" smtClean="0">
              <a:solidFill>
                <a:prstClr val="black"/>
              </a:solidFill>
            </a:endParaRPr>
          </a:p>
          <a:p>
            <a:pPr marL="285750" indent="-285750">
              <a:lnSpc>
                <a:spcPct val="110000"/>
              </a:lnSpc>
              <a:buFont typeface="Wingdings" panose="05000000000000000000" pitchFamily="2" charset="2"/>
              <a:buChar char="Ø"/>
            </a:pPr>
            <a:r>
              <a:rPr lang="en-IN" sz="2400" dirty="0" smtClean="0">
                <a:solidFill>
                  <a:prstClr val="black"/>
                </a:solidFill>
              </a:rPr>
              <a:t>If a job has weight </a:t>
            </a:r>
            <a:r>
              <a:rPr lang="en-IN" sz="2400" i="1" dirty="0" smtClean="0">
                <a:solidFill>
                  <a:srgbClr val="0000CC"/>
                </a:solidFill>
              </a:rPr>
              <a:t>‘wt</a:t>
            </a:r>
            <a:r>
              <a:rPr lang="en-IN" sz="2400" dirty="0" smtClean="0">
                <a:solidFill>
                  <a:prstClr val="black"/>
                </a:solidFill>
              </a:rPr>
              <a:t>’, then it will get ‘</a:t>
            </a:r>
            <a:r>
              <a:rPr lang="en-IN" sz="2400" i="1" dirty="0" smtClean="0">
                <a:solidFill>
                  <a:srgbClr val="0000CC"/>
                </a:solidFill>
              </a:rPr>
              <a:t>wt</a:t>
            </a:r>
            <a:r>
              <a:rPr lang="en-IN" sz="2400" dirty="0" smtClean="0">
                <a:solidFill>
                  <a:prstClr val="black"/>
                </a:solidFill>
              </a:rPr>
              <a:t>’ time slices every round for execution.</a:t>
            </a:r>
            <a:endParaRPr lang="en-IN" sz="2400" dirty="0">
              <a:solidFill>
                <a:prstClr val="black"/>
              </a:solidFill>
            </a:endParaRPr>
          </a:p>
        </p:txBody>
      </p:sp>
    </p:spTree>
    <p:extLst>
      <p:ext uri="{BB962C8B-B14F-4D97-AF65-F5344CB8AC3E}">
        <p14:creationId xmlns:p14="http://schemas.microsoft.com/office/powerpoint/2010/main" val="416367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8978" y="413856"/>
            <a:ext cx="6526213" cy="595313"/>
          </a:xfrm>
        </p:spPr>
        <p:txBody>
          <a:bodyPr>
            <a:normAutofit/>
          </a:bodyPr>
          <a:lstStyle/>
          <a:p>
            <a:r>
              <a:rPr lang="en-US" sz="3200" b="1" dirty="0" smtClean="0"/>
              <a:t>Priority Driven  Approach</a:t>
            </a:r>
            <a:endParaRPr lang="en-US" sz="3200" dirty="0"/>
          </a:p>
        </p:txBody>
      </p:sp>
      <p:sp>
        <p:nvSpPr>
          <p:cNvPr id="3" name="Content Placeholder 2"/>
          <p:cNvSpPr txBox="1">
            <a:spLocks/>
          </p:cNvSpPr>
          <p:nvPr/>
        </p:nvSpPr>
        <p:spPr>
          <a:xfrm>
            <a:off x="354234" y="1752600"/>
            <a:ext cx="8103965" cy="2920249"/>
          </a:xfrm>
          <a:prstGeom prst="rect">
            <a:avLst/>
          </a:prstGeom>
        </p:spPr>
        <p:txBody>
          <a:bodyPr/>
          <a:lstStyle/>
          <a:p>
            <a:pPr>
              <a:lnSpc>
                <a:spcPct val="110000"/>
              </a:lnSpc>
            </a:pPr>
            <a:endParaRPr lang="en-IN" sz="2000" dirty="0" smtClean="0">
              <a:solidFill>
                <a:srgbClr val="0000CC"/>
              </a:solidFill>
            </a:endParaRPr>
          </a:p>
          <a:p>
            <a:pPr marL="285750" indent="-285750">
              <a:lnSpc>
                <a:spcPct val="110000"/>
              </a:lnSpc>
              <a:buFont typeface="Wingdings" panose="05000000000000000000" pitchFamily="2" charset="2"/>
              <a:buChar char="Ø"/>
            </a:pPr>
            <a:r>
              <a:rPr lang="en-IN" sz="2000" dirty="0" smtClean="0">
                <a:solidFill>
                  <a:srgbClr val="0000CC"/>
                </a:solidFill>
              </a:rPr>
              <a:t>Priorities</a:t>
            </a:r>
            <a:r>
              <a:rPr lang="en-IN" sz="2000" dirty="0" smtClean="0">
                <a:solidFill>
                  <a:prstClr val="black"/>
                </a:solidFill>
              </a:rPr>
              <a:t> are assigned to the jobs based on their </a:t>
            </a:r>
            <a:r>
              <a:rPr lang="en-IN" sz="2000" dirty="0" smtClean="0">
                <a:solidFill>
                  <a:srgbClr val="0000CC"/>
                </a:solidFill>
              </a:rPr>
              <a:t>criticality</a:t>
            </a:r>
          </a:p>
          <a:p>
            <a:pPr marL="285750" indent="-285750">
              <a:lnSpc>
                <a:spcPct val="110000"/>
              </a:lnSpc>
              <a:buFont typeface="Wingdings" panose="05000000000000000000" pitchFamily="2" charset="2"/>
              <a:buChar char="Ø"/>
            </a:pPr>
            <a:endParaRPr lang="en-IN" sz="2000" dirty="0" smtClean="0">
              <a:solidFill>
                <a:srgbClr val="0000CC"/>
              </a:solidFill>
            </a:endParaRPr>
          </a:p>
          <a:p>
            <a:pPr marL="285750" indent="-285750">
              <a:lnSpc>
                <a:spcPct val="110000"/>
              </a:lnSpc>
              <a:buFont typeface="Wingdings" panose="05000000000000000000" pitchFamily="2" charset="2"/>
              <a:buChar char="Ø"/>
            </a:pPr>
            <a:r>
              <a:rPr lang="en-IN" sz="2000" dirty="0" smtClean="0">
                <a:solidFill>
                  <a:prstClr val="black"/>
                </a:solidFill>
              </a:rPr>
              <a:t>Jobs ready for execution are placed in one or more queues ordered by priorities of the jobs.</a:t>
            </a:r>
          </a:p>
          <a:p>
            <a:pPr marL="285750" indent="-285750">
              <a:lnSpc>
                <a:spcPct val="110000"/>
              </a:lnSpc>
              <a:buFont typeface="Wingdings" panose="05000000000000000000" pitchFamily="2" charset="2"/>
              <a:buChar char="Ø"/>
            </a:pPr>
            <a:endParaRPr lang="en-IN" sz="2000" dirty="0" smtClean="0">
              <a:solidFill>
                <a:prstClr val="black"/>
              </a:solidFill>
            </a:endParaRPr>
          </a:p>
          <a:p>
            <a:pPr marL="285750" indent="-285750">
              <a:lnSpc>
                <a:spcPct val="110000"/>
              </a:lnSpc>
              <a:buFont typeface="Wingdings" panose="05000000000000000000" pitchFamily="2" charset="2"/>
              <a:buChar char="Ø"/>
            </a:pPr>
            <a:r>
              <a:rPr lang="en-IN" sz="2000" dirty="0" smtClean="0">
                <a:solidFill>
                  <a:prstClr val="black"/>
                </a:solidFill>
              </a:rPr>
              <a:t>At any scheduling decision time</a:t>
            </a:r>
            <a:r>
              <a:rPr lang="en-IN" sz="2000" dirty="0" smtClean="0">
                <a:solidFill>
                  <a:srgbClr val="0000CC"/>
                </a:solidFill>
              </a:rPr>
              <a:t>, the jobs with the highest priorities are scheduled</a:t>
            </a:r>
            <a:r>
              <a:rPr lang="en-IN" sz="2000" dirty="0" smtClean="0">
                <a:solidFill>
                  <a:prstClr val="black"/>
                </a:solidFill>
              </a:rPr>
              <a:t> and executed on the available processors.</a:t>
            </a:r>
            <a:endParaRPr lang="en-IN" sz="2000" dirty="0">
              <a:solidFill>
                <a:prstClr val="black"/>
              </a:solidFill>
            </a:endParaRPr>
          </a:p>
        </p:txBody>
      </p:sp>
    </p:spTree>
    <p:extLst>
      <p:ext uri="{BB962C8B-B14F-4D97-AF65-F5344CB8AC3E}">
        <p14:creationId xmlns:p14="http://schemas.microsoft.com/office/powerpoint/2010/main" val="39804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6526213" cy="595313"/>
          </a:xfrm>
        </p:spPr>
        <p:txBody>
          <a:bodyPr>
            <a:normAutofit/>
          </a:bodyPr>
          <a:lstStyle/>
          <a:p>
            <a:r>
              <a:rPr lang="en-US" sz="3200" b="1" dirty="0" smtClean="0"/>
              <a:t>Priority-Driven Approach - Example</a:t>
            </a:r>
            <a:endParaRPr lang="en-US" sz="3200" dirty="0"/>
          </a:p>
        </p:txBody>
      </p:sp>
      <p:sp>
        <p:nvSpPr>
          <p:cNvPr id="3" name="Content Placeholder 2"/>
          <p:cNvSpPr txBox="1">
            <a:spLocks/>
          </p:cNvSpPr>
          <p:nvPr/>
        </p:nvSpPr>
        <p:spPr>
          <a:xfrm>
            <a:off x="304800" y="1524000"/>
            <a:ext cx="7924800" cy="3429000"/>
          </a:xfrm>
          <a:prstGeom prst="rect">
            <a:avLst/>
          </a:prstGeom>
        </p:spPr>
        <p:txBody>
          <a:bodyPr/>
          <a:lstStyle/>
          <a:p>
            <a:pPr>
              <a:buFont typeface="Wingdings" pitchFamily="2" charset="2"/>
              <a:buChar char="Ø"/>
            </a:pPr>
            <a:r>
              <a:rPr lang="en-IN" sz="2400" dirty="0" smtClean="0">
                <a:solidFill>
                  <a:prstClr val="black"/>
                </a:solidFill>
              </a:rPr>
              <a:t> </a:t>
            </a:r>
            <a:r>
              <a:rPr lang="en-US" sz="2400" dirty="0" smtClean="0">
                <a:solidFill>
                  <a:prstClr val="black"/>
                </a:solidFill>
              </a:rPr>
              <a:t>3 Jobs to be scheduled based on priority-driven approach:</a:t>
            </a:r>
          </a:p>
          <a:p>
            <a:pPr marL="645750" lvl="5" indent="-285750">
              <a:buFont typeface="Courier New" panose="02070309020205020404" pitchFamily="49" charset="0"/>
              <a:buChar char="o"/>
            </a:pPr>
            <a:r>
              <a:rPr lang="en-US" sz="2000" dirty="0" smtClean="0">
                <a:solidFill>
                  <a:prstClr val="black"/>
                </a:solidFill>
              </a:rPr>
              <a:t>J1: priority 1, release time 15, execution time 10</a:t>
            </a:r>
          </a:p>
          <a:p>
            <a:pPr marL="645750" lvl="5" indent="-285750">
              <a:buFont typeface="Courier New" panose="02070309020205020404" pitchFamily="49" charset="0"/>
              <a:buChar char="o"/>
            </a:pPr>
            <a:r>
              <a:rPr lang="en-US" sz="2000" dirty="0" smtClean="0">
                <a:solidFill>
                  <a:prstClr val="black"/>
                </a:solidFill>
              </a:rPr>
              <a:t>J2: priority 2, release time 0, execution time 30</a:t>
            </a:r>
          </a:p>
          <a:p>
            <a:pPr marL="645750" lvl="5" indent="-285750">
              <a:buFont typeface="Courier New" panose="02070309020205020404" pitchFamily="49" charset="0"/>
              <a:buChar char="o"/>
            </a:pPr>
            <a:r>
              <a:rPr lang="en-US" sz="2000" dirty="0" smtClean="0">
                <a:solidFill>
                  <a:prstClr val="black"/>
                </a:solidFill>
              </a:rPr>
              <a:t>J3: priority 3, release time 18, execution time 20</a:t>
            </a:r>
          </a:p>
          <a:p>
            <a:endParaRPr lang="en-US" sz="2400" u="sng" dirty="0" smtClean="0">
              <a:solidFill>
                <a:prstClr val="black"/>
              </a:solidFill>
            </a:endParaRPr>
          </a:p>
          <a:p>
            <a:r>
              <a:rPr lang="en-US" sz="2400" u="sng" dirty="0" smtClean="0">
                <a:solidFill>
                  <a:prstClr val="black"/>
                </a:solidFill>
              </a:rPr>
              <a:t>Rules</a:t>
            </a:r>
            <a:r>
              <a:rPr lang="en-US" sz="2400" dirty="0" smtClean="0">
                <a:solidFill>
                  <a:prstClr val="black"/>
                </a:solidFill>
              </a:rPr>
              <a:t>:</a:t>
            </a:r>
          </a:p>
          <a:p>
            <a:pPr marL="645750" indent="-285750">
              <a:buFont typeface="Courier New" panose="02070309020205020404" pitchFamily="49" charset="0"/>
              <a:buChar char="o"/>
            </a:pPr>
            <a:r>
              <a:rPr lang="en-US" sz="2000" dirty="0" smtClean="0">
                <a:solidFill>
                  <a:prstClr val="black"/>
                </a:solidFill>
              </a:rPr>
              <a:t>Each process has a fixed priority (1 highest);</a:t>
            </a:r>
          </a:p>
          <a:p>
            <a:pPr marL="645750" lvl="1" indent="-285750">
              <a:buFont typeface="Courier New" panose="02070309020205020404" pitchFamily="49" charset="0"/>
              <a:buChar char="o"/>
            </a:pPr>
            <a:r>
              <a:rPr lang="en-US" sz="2000" dirty="0" smtClean="0">
                <a:solidFill>
                  <a:prstClr val="black"/>
                </a:solidFill>
              </a:rPr>
              <a:t>Highest-priority ready process gets CPU;</a:t>
            </a:r>
          </a:p>
          <a:p>
            <a:pPr marL="645750" lvl="1" indent="-285750">
              <a:buFont typeface="Courier New" panose="02070309020205020404" pitchFamily="49" charset="0"/>
              <a:buChar char="o"/>
            </a:pPr>
            <a:r>
              <a:rPr lang="en-US" sz="2000" dirty="0" smtClean="0">
                <a:solidFill>
                  <a:prstClr val="black"/>
                </a:solidFill>
              </a:rPr>
              <a:t>Process continues until done.</a:t>
            </a:r>
            <a:endParaRPr lang="en-US" sz="2000" dirty="0">
              <a:solidFill>
                <a:prstClr val="black"/>
              </a:solidFill>
            </a:endParaRPr>
          </a:p>
        </p:txBody>
      </p:sp>
    </p:spTree>
    <p:extLst>
      <p:ext uri="{BB962C8B-B14F-4D97-AF65-F5344CB8AC3E}">
        <p14:creationId xmlns:p14="http://schemas.microsoft.com/office/powerpoint/2010/main" val="2606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3238" y="261312"/>
            <a:ext cx="6526213" cy="595313"/>
          </a:xfrm>
        </p:spPr>
        <p:txBody>
          <a:bodyPr>
            <a:normAutofit/>
          </a:bodyPr>
          <a:lstStyle/>
          <a:p>
            <a:r>
              <a:rPr lang="en-US" sz="3200" b="1" dirty="0" smtClean="0"/>
              <a:t>Priority-Driven Approach - Example</a:t>
            </a:r>
            <a:endParaRPr lang="en-US" sz="3200" dirty="0"/>
          </a:p>
        </p:txBody>
      </p:sp>
      <p:grpSp>
        <p:nvGrpSpPr>
          <p:cNvPr id="33" name="సమూహం 32"/>
          <p:cNvGrpSpPr/>
          <p:nvPr/>
        </p:nvGrpSpPr>
        <p:grpSpPr>
          <a:xfrm>
            <a:off x="457200" y="1524000"/>
            <a:ext cx="8286750" cy="4278090"/>
            <a:chOff x="538845" y="1284504"/>
            <a:chExt cx="8286750" cy="4278090"/>
          </a:xfrm>
        </p:grpSpPr>
        <p:sp>
          <p:nvSpPr>
            <p:cNvPr id="4" name="Line 4"/>
            <p:cNvSpPr>
              <a:spLocks noChangeShapeType="1"/>
            </p:cNvSpPr>
            <p:nvPr/>
          </p:nvSpPr>
          <p:spPr bwMode="auto">
            <a:xfrm>
              <a:off x="843645" y="4419594"/>
              <a:ext cx="7924800" cy="0"/>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5" name="Text Box 5"/>
            <p:cNvSpPr txBox="1">
              <a:spLocks noChangeArrowheads="1"/>
            </p:cNvSpPr>
            <p:nvPr/>
          </p:nvSpPr>
          <p:spPr bwMode="auto">
            <a:xfrm>
              <a:off x="7777845" y="5105394"/>
              <a:ext cx="723900" cy="457200"/>
            </a:xfrm>
            <a:prstGeom prst="rect">
              <a:avLst/>
            </a:prstGeom>
            <a:noFill/>
            <a:ln w="9525">
              <a:noFill/>
              <a:miter lim="800000"/>
              <a:headEnd/>
              <a:tailEnd/>
            </a:ln>
            <a:effectLst/>
          </p:spPr>
          <p:txBody>
            <a:bodyPr wrap="none">
              <a:spAutoFit/>
            </a:bodyPr>
            <a:lstStyle/>
            <a:p>
              <a:r>
                <a:rPr lang="en-US">
                  <a:solidFill>
                    <a:prstClr val="black"/>
                  </a:solidFill>
                </a:rPr>
                <a:t>time</a:t>
              </a:r>
            </a:p>
          </p:txBody>
        </p:sp>
        <p:grpSp>
          <p:nvGrpSpPr>
            <p:cNvPr id="6" name="Group 30"/>
            <p:cNvGrpSpPr>
              <a:grpSpLocks/>
            </p:cNvGrpSpPr>
            <p:nvPr/>
          </p:nvGrpSpPr>
          <p:grpSpPr bwMode="auto">
            <a:xfrm>
              <a:off x="538845" y="1904994"/>
              <a:ext cx="1473201" cy="1254125"/>
              <a:chOff x="288" y="1488"/>
              <a:chExt cx="928" cy="790"/>
            </a:xfrm>
          </p:grpSpPr>
          <p:sp>
            <p:nvSpPr>
              <p:cNvPr id="7" name="Line 6"/>
              <p:cNvSpPr>
                <a:spLocks noChangeShapeType="1"/>
              </p:cNvSpPr>
              <p:nvPr/>
            </p:nvSpPr>
            <p:spPr bwMode="auto">
              <a:xfrm>
                <a:off x="538" y="1846"/>
                <a:ext cx="0" cy="432"/>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8" name="Text Box 7"/>
              <p:cNvSpPr txBox="1">
                <a:spLocks noChangeArrowheads="1"/>
              </p:cNvSpPr>
              <p:nvPr/>
            </p:nvSpPr>
            <p:spPr bwMode="auto">
              <a:xfrm>
                <a:off x="288" y="1488"/>
                <a:ext cx="928" cy="233"/>
              </a:xfrm>
              <a:prstGeom prst="rect">
                <a:avLst/>
              </a:prstGeom>
              <a:noFill/>
              <a:ln w="9525">
                <a:noFill/>
                <a:miter lim="800000"/>
                <a:headEnd/>
                <a:tailEnd/>
              </a:ln>
              <a:effectLst/>
            </p:spPr>
            <p:txBody>
              <a:bodyPr wrap="none">
                <a:spAutoFit/>
              </a:bodyPr>
              <a:lstStyle/>
              <a:p>
                <a:r>
                  <a:rPr lang="en-US" dirty="0">
                    <a:solidFill>
                      <a:prstClr val="black"/>
                    </a:solidFill>
                  </a:rPr>
                  <a:t>J</a:t>
                </a:r>
                <a:r>
                  <a:rPr lang="en-US" dirty="0" smtClean="0">
                    <a:solidFill>
                      <a:prstClr val="black"/>
                    </a:solidFill>
                  </a:rPr>
                  <a:t>2 </a:t>
                </a:r>
                <a:r>
                  <a:rPr lang="en-US" dirty="0">
                    <a:solidFill>
                      <a:prstClr val="black"/>
                    </a:solidFill>
                  </a:rPr>
                  <a:t>ready </a:t>
                </a:r>
                <a:r>
                  <a:rPr lang="en-US" b="1" dirty="0">
                    <a:solidFill>
                      <a:srgbClr val="FF0000"/>
                    </a:solidFill>
                  </a:rPr>
                  <a:t>t=0</a:t>
                </a:r>
                <a:endParaRPr lang="en-US" dirty="0">
                  <a:solidFill>
                    <a:prstClr val="black"/>
                  </a:solidFill>
                </a:endParaRPr>
              </a:p>
            </p:txBody>
          </p:sp>
        </p:grpSp>
        <p:grpSp>
          <p:nvGrpSpPr>
            <p:cNvPr id="9" name="Group 31"/>
            <p:cNvGrpSpPr>
              <a:grpSpLocks/>
            </p:cNvGrpSpPr>
            <p:nvPr/>
          </p:nvGrpSpPr>
          <p:grpSpPr bwMode="auto">
            <a:xfrm>
              <a:off x="2367646" y="1904994"/>
              <a:ext cx="1601788" cy="1254125"/>
              <a:chOff x="1440" y="1488"/>
              <a:chExt cx="1009" cy="790"/>
            </a:xfrm>
          </p:grpSpPr>
          <p:sp>
            <p:nvSpPr>
              <p:cNvPr id="10" name="Line 8"/>
              <p:cNvSpPr>
                <a:spLocks noChangeShapeType="1"/>
              </p:cNvSpPr>
              <p:nvPr/>
            </p:nvSpPr>
            <p:spPr bwMode="auto">
              <a:xfrm>
                <a:off x="1690" y="1846"/>
                <a:ext cx="0" cy="432"/>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11" name="Text Box 9"/>
              <p:cNvSpPr txBox="1">
                <a:spLocks noChangeArrowheads="1"/>
              </p:cNvSpPr>
              <p:nvPr/>
            </p:nvSpPr>
            <p:spPr bwMode="auto">
              <a:xfrm>
                <a:off x="1440" y="1488"/>
                <a:ext cx="1009" cy="233"/>
              </a:xfrm>
              <a:prstGeom prst="rect">
                <a:avLst/>
              </a:prstGeom>
              <a:noFill/>
              <a:ln w="9525">
                <a:noFill/>
                <a:miter lim="800000"/>
                <a:headEnd/>
                <a:tailEnd/>
              </a:ln>
              <a:effectLst/>
            </p:spPr>
            <p:txBody>
              <a:bodyPr wrap="none">
                <a:spAutoFit/>
              </a:bodyPr>
              <a:lstStyle/>
              <a:p>
                <a:r>
                  <a:rPr lang="en-US" dirty="0">
                    <a:solidFill>
                      <a:prstClr val="black"/>
                    </a:solidFill>
                  </a:rPr>
                  <a:t>J</a:t>
                </a:r>
                <a:r>
                  <a:rPr lang="en-US" dirty="0" smtClean="0">
                    <a:solidFill>
                      <a:prstClr val="black"/>
                    </a:solidFill>
                  </a:rPr>
                  <a:t>1 </a:t>
                </a:r>
                <a:r>
                  <a:rPr lang="en-US" dirty="0">
                    <a:solidFill>
                      <a:prstClr val="black"/>
                    </a:solidFill>
                  </a:rPr>
                  <a:t>ready </a:t>
                </a:r>
                <a:r>
                  <a:rPr lang="en-US" b="1" dirty="0">
                    <a:solidFill>
                      <a:srgbClr val="FF0000"/>
                    </a:solidFill>
                  </a:rPr>
                  <a:t>t=15</a:t>
                </a:r>
              </a:p>
            </p:txBody>
          </p:sp>
        </p:grpSp>
        <p:grpSp>
          <p:nvGrpSpPr>
            <p:cNvPr id="12" name="Group 32"/>
            <p:cNvGrpSpPr>
              <a:grpSpLocks/>
            </p:cNvGrpSpPr>
            <p:nvPr/>
          </p:nvGrpSpPr>
          <p:grpSpPr bwMode="auto">
            <a:xfrm>
              <a:off x="2824846" y="1284504"/>
              <a:ext cx="1601788" cy="1874615"/>
              <a:chOff x="1728" y="1200"/>
              <a:chExt cx="1009" cy="1078"/>
            </a:xfrm>
          </p:grpSpPr>
          <p:sp>
            <p:nvSpPr>
              <p:cNvPr id="13" name="Line 10"/>
              <p:cNvSpPr>
                <a:spLocks noChangeShapeType="1"/>
              </p:cNvSpPr>
              <p:nvPr/>
            </p:nvSpPr>
            <p:spPr bwMode="auto">
              <a:xfrm>
                <a:off x="1920" y="1440"/>
                <a:ext cx="10" cy="838"/>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14" name="Text Box 11"/>
              <p:cNvSpPr txBox="1">
                <a:spLocks noChangeArrowheads="1"/>
              </p:cNvSpPr>
              <p:nvPr/>
            </p:nvSpPr>
            <p:spPr bwMode="auto">
              <a:xfrm>
                <a:off x="1728" y="1200"/>
                <a:ext cx="1009" cy="233"/>
              </a:xfrm>
              <a:prstGeom prst="rect">
                <a:avLst/>
              </a:prstGeom>
              <a:noFill/>
              <a:ln w="9525">
                <a:noFill/>
                <a:miter lim="800000"/>
                <a:headEnd/>
                <a:tailEnd/>
              </a:ln>
              <a:effectLst/>
            </p:spPr>
            <p:txBody>
              <a:bodyPr wrap="none">
                <a:spAutoFit/>
              </a:bodyPr>
              <a:lstStyle/>
              <a:p>
                <a:r>
                  <a:rPr lang="en-US" dirty="0" smtClean="0">
                    <a:solidFill>
                      <a:prstClr val="black"/>
                    </a:solidFill>
                  </a:rPr>
                  <a:t>J3 </a:t>
                </a:r>
                <a:r>
                  <a:rPr lang="en-US" dirty="0">
                    <a:solidFill>
                      <a:prstClr val="black"/>
                    </a:solidFill>
                  </a:rPr>
                  <a:t>ready </a:t>
                </a:r>
                <a:r>
                  <a:rPr lang="en-US" b="1" dirty="0">
                    <a:solidFill>
                      <a:srgbClr val="FF0000"/>
                    </a:solidFill>
                  </a:rPr>
                  <a:t>t=18</a:t>
                </a:r>
                <a:endParaRPr lang="en-US" dirty="0">
                  <a:solidFill>
                    <a:prstClr val="black"/>
                  </a:solidFill>
                </a:endParaRPr>
              </a:p>
            </p:txBody>
          </p:sp>
        </p:grpSp>
        <p:sp>
          <p:nvSpPr>
            <p:cNvPr id="15" name="Line 12"/>
            <p:cNvSpPr>
              <a:spLocks noChangeShapeType="1"/>
            </p:cNvSpPr>
            <p:nvPr/>
          </p:nvSpPr>
          <p:spPr bwMode="auto">
            <a:xfrm>
              <a:off x="8436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16" name="Text Box 13"/>
            <p:cNvSpPr txBox="1">
              <a:spLocks noChangeArrowheads="1"/>
            </p:cNvSpPr>
            <p:nvPr/>
          </p:nvSpPr>
          <p:spPr bwMode="auto">
            <a:xfrm>
              <a:off x="751570" y="4738682"/>
              <a:ext cx="311150" cy="396875"/>
            </a:xfrm>
            <a:prstGeom prst="rect">
              <a:avLst/>
            </a:prstGeom>
            <a:noFill/>
            <a:ln w="9525">
              <a:noFill/>
              <a:miter lim="800000"/>
              <a:headEnd/>
              <a:tailEnd/>
            </a:ln>
            <a:effectLst/>
          </p:spPr>
          <p:txBody>
            <a:bodyPr wrap="none">
              <a:spAutoFit/>
            </a:bodyPr>
            <a:lstStyle/>
            <a:p>
              <a:r>
                <a:rPr lang="en-US" sz="2000">
                  <a:solidFill>
                    <a:prstClr val="black"/>
                  </a:solidFill>
                </a:rPr>
                <a:t>0</a:t>
              </a:r>
              <a:endParaRPr lang="en-US">
                <a:solidFill>
                  <a:prstClr val="black"/>
                </a:solidFill>
              </a:endParaRPr>
            </a:p>
          </p:txBody>
        </p:sp>
        <p:sp>
          <p:nvSpPr>
            <p:cNvPr id="17" name="Line 14"/>
            <p:cNvSpPr>
              <a:spLocks noChangeShapeType="1"/>
            </p:cNvSpPr>
            <p:nvPr/>
          </p:nvSpPr>
          <p:spPr bwMode="auto">
            <a:xfrm>
              <a:off x="4669520" y="4405307"/>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18" name="Text Box 15"/>
            <p:cNvSpPr txBox="1">
              <a:spLocks noChangeArrowheads="1"/>
            </p:cNvSpPr>
            <p:nvPr/>
          </p:nvSpPr>
          <p:spPr bwMode="auto">
            <a:xfrm>
              <a:off x="4577445" y="4724394"/>
              <a:ext cx="438150" cy="396875"/>
            </a:xfrm>
            <a:prstGeom prst="rect">
              <a:avLst/>
            </a:prstGeom>
            <a:noFill/>
            <a:ln w="9525">
              <a:noFill/>
              <a:miter lim="800000"/>
              <a:headEnd/>
              <a:tailEnd/>
            </a:ln>
            <a:effectLst/>
          </p:spPr>
          <p:txBody>
            <a:bodyPr wrap="none">
              <a:spAutoFit/>
            </a:bodyPr>
            <a:lstStyle/>
            <a:p>
              <a:r>
                <a:rPr lang="en-US" sz="2000">
                  <a:solidFill>
                    <a:prstClr val="black"/>
                  </a:solidFill>
                </a:rPr>
                <a:t>30</a:t>
              </a:r>
              <a:endParaRPr lang="en-US">
                <a:solidFill>
                  <a:prstClr val="black"/>
                </a:solidFill>
              </a:endParaRPr>
            </a:p>
          </p:txBody>
        </p:sp>
        <p:sp>
          <p:nvSpPr>
            <p:cNvPr id="19" name="Line 16"/>
            <p:cNvSpPr>
              <a:spLocks noChangeShapeType="1"/>
            </p:cNvSpPr>
            <p:nvPr/>
          </p:nvSpPr>
          <p:spPr bwMode="auto">
            <a:xfrm>
              <a:off x="21390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0" name="Text Box 17"/>
            <p:cNvSpPr txBox="1">
              <a:spLocks noChangeArrowheads="1"/>
            </p:cNvSpPr>
            <p:nvPr/>
          </p:nvSpPr>
          <p:spPr bwMode="auto">
            <a:xfrm>
              <a:off x="20469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10</a:t>
              </a:r>
              <a:endParaRPr lang="en-US">
                <a:solidFill>
                  <a:prstClr val="black"/>
                </a:solidFill>
              </a:endParaRPr>
            </a:p>
          </p:txBody>
        </p:sp>
        <p:sp>
          <p:nvSpPr>
            <p:cNvPr id="21" name="Line 18"/>
            <p:cNvSpPr>
              <a:spLocks noChangeShapeType="1"/>
            </p:cNvSpPr>
            <p:nvPr/>
          </p:nvSpPr>
          <p:spPr bwMode="auto">
            <a:xfrm>
              <a:off x="34344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2" name="Text Box 19"/>
            <p:cNvSpPr txBox="1">
              <a:spLocks noChangeArrowheads="1"/>
            </p:cNvSpPr>
            <p:nvPr/>
          </p:nvSpPr>
          <p:spPr bwMode="auto">
            <a:xfrm>
              <a:off x="33423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20</a:t>
              </a:r>
              <a:endParaRPr lang="en-US">
                <a:solidFill>
                  <a:prstClr val="black"/>
                </a:solidFill>
              </a:endParaRPr>
            </a:p>
          </p:txBody>
        </p:sp>
        <p:sp>
          <p:nvSpPr>
            <p:cNvPr id="23" name="Line 20"/>
            <p:cNvSpPr>
              <a:spLocks noChangeShapeType="1"/>
            </p:cNvSpPr>
            <p:nvPr/>
          </p:nvSpPr>
          <p:spPr bwMode="auto">
            <a:xfrm>
              <a:off x="8479520" y="4405307"/>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4" name="Text Box 21"/>
            <p:cNvSpPr txBox="1">
              <a:spLocks noChangeArrowheads="1"/>
            </p:cNvSpPr>
            <p:nvPr/>
          </p:nvSpPr>
          <p:spPr bwMode="auto">
            <a:xfrm>
              <a:off x="8387445" y="4724394"/>
              <a:ext cx="438150" cy="396875"/>
            </a:xfrm>
            <a:prstGeom prst="rect">
              <a:avLst/>
            </a:prstGeom>
            <a:noFill/>
            <a:ln w="9525">
              <a:noFill/>
              <a:miter lim="800000"/>
              <a:headEnd/>
              <a:tailEnd/>
            </a:ln>
            <a:effectLst/>
          </p:spPr>
          <p:txBody>
            <a:bodyPr wrap="none">
              <a:spAutoFit/>
            </a:bodyPr>
            <a:lstStyle/>
            <a:p>
              <a:r>
                <a:rPr lang="en-US" sz="2000">
                  <a:solidFill>
                    <a:prstClr val="black"/>
                  </a:solidFill>
                </a:rPr>
                <a:t>60</a:t>
              </a:r>
              <a:endParaRPr lang="en-US">
                <a:solidFill>
                  <a:prstClr val="black"/>
                </a:solidFill>
              </a:endParaRPr>
            </a:p>
          </p:txBody>
        </p:sp>
        <p:sp>
          <p:nvSpPr>
            <p:cNvPr id="25" name="Line 22"/>
            <p:cNvSpPr>
              <a:spLocks noChangeShapeType="1"/>
            </p:cNvSpPr>
            <p:nvPr/>
          </p:nvSpPr>
          <p:spPr bwMode="auto">
            <a:xfrm>
              <a:off x="59490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6" name="Text Box 23"/>
            <p:cNvSpPr txBox="1">
              <a:spLocks noChangeArrowheads="1"/>
            </p:cNvSpPr>
            <p:nvPr/>
          </p:nvSpPr>
          <p:spPr bwMode="auto">
            <a:xfrm>
              <a:off x="58569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40</a:t>
              </a:r>
              <a:endParaRPr lang="en-US">
                <a:solidFill>
                  <a:prstClr val="black"/>
                </a:solidFill>
              </a:endParaRPr>
            </a:p>
          </p:txBody>
        </p:sp>
        <p:sp>
          <p:nvSpPr>
            <p:cNvPr id="27" name="Line 24"/>
            <p:cNvSpPr>
              <a:spLocks noChangeShapeType="1"/>
            </p:cNvSpPr>
            <p:nvPr/>
          </p:nvSpPr>
          <p:spPr bwMode="auto">
            <a:xfrm>
              <a:off x="72444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8" name="Text Box 25"/>
            <p:cNvSpPr txBox="1">
              <a:spLocks noChangeArrowheads="1"/>
            </p:cNvSpPr>
            <p:nvPr/>
          </p:nvSpPr>
          <p:spPr bwMode="auto">
            <a:xfrm>
              <a:off x="71523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50</a:t>
              </a:r>
              <a:endParaRPr lang="en-US">
                <a:solidFill>
                  <a:prstClr val="black"/>
                </a:solidFill>
              </a:endParaRPr>
            </a:p>
          </p:txBody>
        </p:sp>
        <p:sp>
          <p:nvSpPr>
            <p:cNvPr id="29" name="Rectangle 26"/>
            <p:cNvSpPr>
              <a:spLocks noChangeArrowheads="1"/>
            </p:cNvSpPr>
            <p:nvPr/>
          </p:nvSpPr>
          <p:spPr bwMode="auto">
            <a:xfrm>
              <a:off x="8436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solidFill>
                    <a:prstClr val="black"/>
                  </a:solidFill>
                </a:rPr>
                <a:t>J</a:t>
              </a:r>
              <a:r>
                <a:rPr lang="en-US" dirty="0" smtClean="0">
                  <a:solidFill>
                    <a:prstClr val="black"/>
                  </a:solidFill>
                </a:rPr>
                <a:t>2</a:t>
              </a:r>
              <a:endParaRPr lang="en-US" dirty="0">
                <a:solidFill>
                  <a:prstClr val="black"/>
                </a:solidFill>
              </a:endParaRPr>
            </a:p>
          </p:txBody>
        </p:sp>
        <p:sp>
          <p:nvSpPr>
            <p:cNvPr id="30" name="Rectangle 27"/>
            <p:cNvSpPr>
              <a:spLocks noChangeArrowheads="1"/>
            </p:cNvSpPr>
            <p:nvPr/>
          </p:nvSpPr>
          <p:spPr bwMode="auto">
            <a:xfrm>
              <a:off x="40440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solidFill>
                    <a:prstClr val="black"/>
                  </a:solidFill>
                </a:rPr>
                <a:t>J</a:t>
              </a:r>
              <a:r>
                <a:rPr lang="en-US" dirty="0" smtClean="0">
                  <a:solidFill>
                    <a:prstClr val="black"/>
                  </a:solidFill>
                </a:rPr>
                <a:t>2</a:t>
              </a:r>
              <a:endParaRPr lang="en-US" dirty="0">
                <a:solidFill>
                  <a:prstClr val="black"/>
                </a:solidFill>
              </a:endParaRPr>
            </a:p>
          </p:txBody>
        </p:sp>
        <p:sp>
          <p:nvSpPr>
            <p:cNvPr id="31" name="Rectangle 28"/>
            <p:cNvSpPr>
              <a:spLocks noChangeArrowheads="1"/>
            </p:cNvSpPr>
            <p:nvPr/>
          </p:nvSpPr>
          <p:spPr bwMode="auto">
            <a:xfrm>
              <a:off x="2748645" y="3505194"/>
              <a:ext cx="1295400" cy="6096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solidFill>
                    <a:prstClr val="black"/>
                  </a:solidFill>
                </a:rPr>
                <a:t>J</a:t>
              </a:r>
              <a:r>
                <a:rPr lang="en-US" dirty="0" smtClean="0">
                  <a:solidFill>
                    <a:prstClr val="black"/>
                  </a:solidFill>
                </a:rPr>
                <a:t>1</a:t>
              </a:r>
              <a:endParaRPr lang="en-US" dirty="0">
                <a:solidFill>
                  <a:prstClr val="black"/>
                </a:solidFill>
              </a:endParaRPr>
            </a:p>
          </p:txBody>
        </p:sp>
        <p:sp>
          <p:nvSpPr>
            <p:cNvPr id="32" name="Rectangle 29"/>
            <p:cNvSpPr>
              <a:spLocks noChangeArrowheads="1"/>
            </p:cNvSpPr>
            <p:nvPr/>
          </p:nvSpPr>
          <p:spPr bwMode="auto">
            <a:xfrm>
              <a:off x="5949045" y="3505194"/>
              <a:ext cx="2514600" cy="609600"/>
            </a:xfrm>
            <a:prstGeom prst="rect">
              <a:avLst/>
            </a:prstGeom>
            <a:solidFill>
              <a:srgbClr val="008000"/>
            </a:solidFill>
            <a:ln w="9525">
              <a:solidFill>
                <a:schemeClr val="tx1"/>
              </a:solidFill>
              <a:miter lim="800000"/>
              <a:headEnd/>
              <a:tailEnd/>
            </a:ln>
            <a:effectLst/>
          </p:spPr>
          <p:txBody>
            <a:bodyPr wrap="none" anchor="ctr"/>
            <a:lstStyle/>
            <a:p>
              <a:pPr algn="ctr"/>
              <a:r>
                <a:rPr lang="en-US" dirty="0">
                  <a:solidFill>
                    <a:prstClr val="white"/>
                  </a:solidFill>
                </a:rPr>
                <a:t>J</a:t>
              </a:r>
              <a:r>
                <a:rPr lang="en-US" dirty="0" smtClean="0">
                  <a:solidFill>
                    <a:prstClr val="white"/>
                  </a:solidFill>
                </a:rPr>
                <a:t>3</a:t>
              </a:r>
              <a:endParaRPr lang="en-US" dirty="0">
                <a:solidFill>
                  <a:prstClr val="black"/>
                </a:solidFill>
              </a:endParaRPr>
            </a:p>
          </p:txBody>
        </p:sp>
      </p:grpSp>
    </p:spTree>
    <p:extLst>
      <p:ext uri="{BB962C8B-B14F-4D97-AF65-F5344CB8AC3E}">
        <p14:creationId xmlns:p14="http://schemas.microsoft.com/office/powerpoint/2010/main" val="3979876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1" y="381000"/>
            <a:ext cx="5638800" cy="596900"/>
          </a:xfrm>
        </p:spPr>
        <p:txBody>
          <a:bodyPr>
            <a:noAutofit/>
          </a:bodyPr>
          <a:lstStyle/>
          <a:p>
            <a:pPr algn="ctr"/>
            <a:r>
              <a:rPr lang="en-US" sz="2800" b="1" dirty="0" smtClean="0"/>
              <a:t>Priority-Driven </a:t>
            </a:r>
            <a:r>
              <a:rPr lang="en-US" sz="2800" b="0" i="1" dirty="0" smtClean="0"/>
              <a:t>vs </a:t>
            </a:r>
            <a:br>
              <a:rPr lang="en-US" sz="2800" b="0" i="1" dirty="0" smtClean="0"/>
            </a:br>
            <a:r>
              <a:rPr lang="en-US" sz="2800" b="1" dirty="0" smtClean="0"/>
              <a:t>Clock-Driven Approaches</a:t>
            </a:r>
            <a:endParaRPr lang="en-US" sz="2800" dirty="0"/>
          </a:p>
        </p:txBody>
      </p:sp>
      <p:sp>
        <p:nvSpPr>
          <p:cNvPr id="3" name="Content Placeholder 2"/>
          <p:cNvSpPr txBox="1">
            <a:spLocks/>
          </p:cNvSpPr>
          <p:nvPr/>
        </p:nvSpPr>
        <p:spPr>
          <a:xfrm>
            <a:off x="228600" y="1371600"/>
            <a:ext cx="8458200" cy="4800600"/>
          </a:xfrm>
          <a:prstGeom prst="rect">
            <a:avLst/>
          </a:prstGeom>
        </p:spPr>
        <p:txBody>
          <a:bodyPr/>
          <a:lstStyle/>
          <a:p>
            <a:pPr marL="285750" indent="-285750">
              <a:lnSpc>
                <a:spcPct val="125000"/>
              </a:lnSpc>
              <a:buFont typeface="Wingdings" panose="05000000000000000000" pitchFamily="2" charset="2"/>
              <a:buChar char="Ø"/>
            </a:pPr>
            <a:r>
              <a:rPr lang="en-IN" sz="2000" dirty="0" smtClean="0">
                <a:solidFill>
                  <a:prstClr val="black"/>
                </a:solidFill>
              </a:rPr>
              <a:t>Priority driven approaches have many advantages compared to clock driven approach:</a:t>
            </a:r>
          </a:p>
          <a:p>
            <a:pPr marL="645750" lvl="1" indent="-285750">
              <a:lnSpc>
                <a:spcPct val="125000"/>
              </a:lnSpc>
              <a:buFont typeface="Courier New" panose="02070309020205020404" pitchFamily="49" charset="0"/>
              <a:buChar char="o"/>
            </a:pPr>
            <a:r>
              <a:rPr lang="en-IN" dirty="0" smtClean="0">
                <a:solidFill>
                  <a:prstClr val="black"/>
                </a:solidFill>
              </a:rPr>
              <a:t>They </a:t>
            </a:r>
            <a:r>
              <a:rPr lang="en-IN" dirty="0" smtClean="0">
                <a:solidFill>
                  <a:srgbClr val="0000CC"/>
                </a:solidFill>
              </a:rPr>
              <a:t>don’t have to have the information on the release time, execution time etc </a:t>
            </a:r>
            <a:r>
              <a:rPr lang="en-IN" dirty="0" smtClean="0">
                <a:solidFill>
                  <a:prstClr val="black"/>
                </a:solidFill>
              </a:rPr>
              <a:t>(in contrast with clock driven approach, where these parameters are required to be known a priori)</a:t>
            </a:r>
          </a:p>
          <a:p>
            <a:pPr marL="645750" lvl="1" indent="-285750">
              <a:lnSpc>
                <a:spcPct val="125000"/>
              </a:lnSpc>
              <a:buFont typeface="Courier New" panose="02070309020205020404" pitchFamily="49" charset="0"/>
              <a:buChar char="o"/>
            </a:pPr>
            <a:r>
              <a:rPr lang="en-IN" dirty="0" smtClean="0">
                <a:solidFill>
                  <a:prstClr val="black"/>
                </a:solidFill>
              </a:rPr>
              <a:t>It is best suited for applications with </a:t>
            </a:r>
            <a:r>
              <a:rPr lang="en-IN" dirty="0" smtClean="0">
                <a:solidFill>
                  <a:srgbClr val="0000CC"/>
                </a:solidFill>
              </a:rPr>
              <a:t>varying time and resource requirements</a:t>
            </a:r>
          </a:p>
          <a:p>
            <a:pPr marL="645750" lvl="1" indent="-285750">
              <a:lnSpc>
                <a:spcPct val="125000"/>
              </a:lnSpc>
              <a:buFont typeface="Courier New" panose="02070309020205020404" pitchFamily="49" charset="0"/>
              <a:buChar char="o"/>
            </a:pPr>
            <a:r>
              <a:rPr lang="en-IN" dirty="0" smtClean="0">
                <a:solidFill>
                  <a:prstClr val="black"/>
                </a:solidFill>
              </a:rPr>
              <a:t>Many well-known priority –driven algorithms use very simple priority assignments </a:t>
            </a:r>
            <a:r>
              <a:rPr lang="en-IN" dirty="0" smtClean="0">
                <a:solidFill>
                  <a:srgbClr val="0000CC"/>
                </a:solidFill>
              </a:rPr>
              <a:t>reducing the overhead </a:t>
            </a:r>
            <a:r>
              <a:rPr lang="en-IN" dirty="0" smtClean="0">
                <a:solidFill>
                  <a:prstClr val="black"/>
                </a:solidFill>
              </a:rPr>
              <a:t>of maintaining multiple queues.</a:t>
            </a:r>
          </a:p>
          <a:p>
            <a:pPr lvl="1">
              <a:lnSpc>
                <a:spcPct val="125000"/>
              </a:lnSpc>
            </a:pPr>
            <a:endParaRPr lang="en-IN" dirty="0" smtClean="0">
              <a:solidFill>
                <a:prstClr val="black"/>
              </a:solidFill>
            </a:endParaRPr>
          </a:p>
          <a:p>
            <a:pPr marL="285750" indent="-285750">
              <a:lnSpc>
                <a:spcPct val="125000"/>
              </a:lnSpc>
              <a:buFont typeface="Wingdings" panose="05000000000000000000" pitchFamily="2" charset="2"/>
              <a:buChar char="Ø"/>
            </a:pPr>
            <a:r>
              <a:rPr lang="en-IN" sz="2000" dirty="0" smtClean="0">
                <a:solidFill>
                  <a:prstClr val="black"/>
                </a:solidFill>
              </a:rPr>
              <a:t>Despite all these advantages, </a:t>
            </a:r>
            <a:r>
              <a:rPr lang="en-IN" sz="2000" dirty="0" smtClean="0">
                <a:solidFill>
                  <a:srgbClr val="0000CC"/>
                </a:solidFill>
              </a:rPr>
              <a:t>Clock-driven approaches are used for hard real-time systems, especially in safety-critical systems</a:t>
            </a:r>
            <a:r>
              <a:rPr lang="en-IN" sz="2000" dirty="0" smtClean="0">
                <a:solidFill>
                  <a:prstClr val="black"/>
                </a:solidFill>
              </a:rPr>
              <a:t>. </a:t>
            </a:r>
          </a:p>
          <a:p>
            <a:pPr marL="645750" lvl="1" indent="-285750">
              <a:lnSpc>
                <a:spcPct val="125000"/>
              </a:lnSpc>
              <a:buFont typeface="Courier New" panose="02070309020205020404" pitchFamily="49" charset="0"/>
              <a:buChar char="o"/>
            </a:pPr>
            <a:r>
              <a:rPr lang="en-IN" b="1" dirty="0" smtClean="0">
                <a:solidFill>
                  <a:srgbClr val="0000CC"/>
                </a:solidFill>
              </a:rPr>
              <a:t>The major reason is that the timing behaviour of a priority-driven system is nondeterministic when job parameters vary.</a:t>
            </a:r>
          </a:p>
        </p:txBody>
      </p:sp>
    </p:spTree>
    <p:extLst>
      <p:ext uri="{BB962C8B-B14F-4D97-AF65-F5344CB8AC3E}">
        <p14:creationId xmlns:p14="http://schemas.microsoft.com/office/powerpoint/2010/main" val="81723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3863"/>
            <a:ext cx="6526213" cy="596900"/>
          </a:xfrm>
        </p:spPr>
        <p:txBody>
          <a:bodyPr/>
          <a:lstStyle/>
          <a:p>
            <a:r>
              <a:rPr lang="en-US" sz="2800" b="1" dirty="0" smtClean="0"/>
              <a:t>What to do if CPU is getting overloaded ?</a:t>
            </a:r>
            <a:endParaRPr lang="en-US" sz="2800" dirty="0"/>
          </a:p>
        </p:txBody>
      </p:sp>
      <p:sp>
        <p:nvSpPr>
          <p:cNvPr id="3" name="Content Placeholder 2"/>
          <p:cNvSpPr txBox="1">
            <a:spLocks/>
          </p:cNvSpPr>
          <p:nvPr/>
        </p:nvSpPr>
        <p:spPr>
          <a:xfrm>
            <a:off x="381000" y="1447800"/>
            <a:ext cx="8559208" cy="5124340"/>
          </a:xfrm>
          <a:prstGeom prst="rect">
            <a:avLst/>
          </a:prstGeom>
        </p:spPr>
        <p:txBody>
          <a:bodyPr/>
          <a:lstStyle/>
          <a:p>
            <a:pPr>
              <a:lnSpc>
                <a:spcPct val="125000"/>
              </a:lnSpc>
            </a:pPr>
            <a:r>
              <a:rPr lang="en-IN" dirty="0" smtClean="0">
                <a:solidFill>
                  <a:prstClr val="black"/>
                </a:solidFill>
              </a:rPr>
              <a:t>CPU is said to be overloaded, when the </a:t>
            </a:r>
            <a:r>
              <a:rPr lang="en-IN" dirty="0" smtClean="0">
                <a:solidFill>
                  <a:srgbClr val="0000CC"/>
                </a:solidFill>
              </a:rPr>
              <a:t>Utilization &gt; 1</a:t>
            </a:r>
            <a:r>
              <a:rPr lang="en-IN" dirty="0" smtClean="0">
                <a:solidFill>
                  <a:prstClr val="black"/>
                </a:solidFill>
              </a:rPr>
              <a:t>.</a:t>
            </a:r>
          </a:p>
          <a:p>
            <a:pPr>
              <a:lnSpc>
                <a:spcPct val="125000"/>
              </a:lnSpc>
            </a:pPr>
            <a:r>
              <a:rPr lang="en-IN" dirty="0" smtClean="0">
                <a:solidFill>
                  <a:prstClr val="black"/>
                </a:solidFill>
              </a:rPr>
              <a:t>What to do in this case? </a:t>
            </a:r>
          </a:p>
          <a:p>
            <a:pPr>
              <a:lnSpc>
                <a:spcPct val="125000"/>
              </a:lnSpc>
            </a:pPr>
            <a:r>
              <a:rPr lang="en-IN" dirty="0" smtClean="0">
                <a:solidFill>
                  <a:srgbClr val="0000CC"/>
                </a:solidFill>
              </a:rPr>
              <a:t>Reduce Execution Time ! </a:t>
            </a:r>
          </a:p>
          <a:p>
            <a:pPr>
              <a:lnSpc>
                <a:spcPct val="125000"/>
              </a:lnSpc>
            </a:pPr>
            <a:r>
              <a:rPr lang="en-IN" dirty="0" smtClean="0">
                <a:solidFill>
                  <a:prstClr val="black"/>
                </a:solidFill>
              </a:rPr>
              <a:t>How to do it ?</a:t>
            </a:r>
          </a:p>
          <a:p>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Replace the CPU with a </a:t>
            </a:r>
            <a:r>
              <a:rPr lang="en-IN" dirty="0" smtClean="0">
                <a:solidFill>
                  <a:srgbClr val="0000CC"/>
                </a:solidFill>
              </a:rPr>
              <a:t>faster CPU</a:t>
            </a:r>
          </a:p>
          <a:p>
            <a:pPr marL="645750" lvl="1" indent="-285750">
              <a:buFont typeface="Courier New" panose="02070309020205020404" pitchFamily="49" charset="0"/>
              <a:buChar char="o"/>
            </a:pPr>
            <a:r>
              <a:rPr lang="en-IN" dirty="0" smtClean="0">
                <a:solidFill>
                  <a:prstClr val="black"/>
                </a:solidFill>
              </a:rPr>
              <a:t>CPU with higher frequency</a:t>
            </a:r>
          </a:p>
          <a:p>
            <a:pPr marL="645750" lvl="1" indent="-285750">
              <a:buFont typeface="Courier New" panose="02070309020205020404" pitchFamily="49" charset="0"/>
              <a:buChar char="o"/>
            </a:pPr>
            <a:r>
              <a:rPr lang="en-IN" dirty="0" smtClean="0">
                <a:solidFill>
                  <a:prstClr val="black"/>
                </a:solidFill>
              </a:rPr>
              <a:t>CPU with more cores</a:t>
            </a:r>
          </a:p>
          <a:p>
            <a:pPr marL="645750" lvl="1" indent="-285750">
              <a:buFont typeface="Courier New" panose="02070309020205020404" pitchFamily="49" charset="0"/>
              <a:buChar char="o"/>
            </a:pPr>
            <a:r>
              <a:rPr lang="en-IN" dirty="0" smtClean="0">
                <a:solidFill>
                  <a:prstClr val="black"/>
                </a:solidFill>
              </a:rPr>
              <a:t>CPU with a deeper pipeline and more cache</a:t>
            </a:r>
          </a:p>
          <a:p>
            <a:pPr lvl="1"/>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Add </a:t>
            </a:r>
            <a:r>
              <a:rPr lang="en-IN" dirty="0" smtClean="0">
                <a:solidFill>
                  <a:srgbClr val="0000CC"/>
                </a:solidFill>
              </a:rPr>
              <a:t>more RAM</a:t>
            </a:r>
            <a:r>
              <a:rPr lang="en-IN" dirty="0" smtClean="0">
                <a:solidFill>
                  <a:prstClr val="black"/>
                </a:solidFill>
              </a:rPr>
              <a:t> (it will reduce the page fault overhead)</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prstClr val="black"/>
                </a:solidFill>
              </a:rPr>
              <a:t>Have </a:t>
            </a:r>
            <a:r>
              <a:rPr lang="en-IN" dirty="0" smtClean="0">
                <a:solidFill>
                  <a:srgbClr val="0000CC"/>
                </a:solidFill>
              </a:rPr>
              <a:t>dedicated Hardware </a:t>
            </a:r>
            <a:r>
              <a:rPr lang="en-IN" dirty="0" smtClean="0">
                <a:solidFill>
                  <a:prstClr val="black"/>
                </a:solidFill>
              </a:rPr>
              <a:t>(e.g. custom ASICs, DSP Processors) for specific functions</a:t>
            </a:r>
          </a:p>
          <a:p>
            <a:pPr marL="285750" indent="-285750">
              <a:buFont typeface="Wingdings" panose="05000000000000000000" pitchFamily="2" charset="2"/>
              <a:buChar char="Ø"/>
            </a:pPr>
            <a:endParaRPr lang="en-IN" dirty="0" smtClean="0">
              <a:solidFill>
                <a:prstClr val="black"/>
              </a:solidFill>
            </a:endParaRPr>
          </a:p>
          <a:p>
            <a:pPr marL="285750" indent="-285750">
              <a:buFont typeface="Wingdings" panose="05000000000000000000" pitchFamily="2" charset="2"/>
              <a:buChar char="Ø"/>
            </a:pPr>
            <a:r>
              <a:rPr lang="en-IN" dirty="0" smtClean="0">
                <a:solidFill>
                  <a:srgbClr val="0000CC"/>
                </a:solidFill>
              </a:rPr>
              <a:t>Optimize</a:t>
            </a:r>
            <a:r>
              <a:rPr lang="en-IN" dirty="0" smtClean="0">
                <a:solidFill>
                  <a:prstClr val="black"/>
                </a:solidFill>
              </a:rPr>
              <a:t> the code</a:t>
            </a:r>
          </a:p>
          <a:p>
            <a:pPr>
              <a:lnSpc>
                <a:spcPct val="125000"/>
              </a:lnSpc>
            </a:pPr>
            <a:r>
              <a:rPr lang="en-IN" dirty="0" smtClean="0">
                <a:solidFill>
                  <a:prstClr val="black"/>
                </a:solidFill>
              </a:rPr>
              <a:t>…</a:t>
            </a:r>
          </a:p>
        </p:txBody>
      </p:sp>
    </p:spTree>
    <p:extLst>
      <p:ext uri="{BB962C8B-B14F-4D97-AF65-F5344CB8AC3E}">
        <p14:creationId xmlns:p14="http://schemas.microsoft.com/office/powerpoint/2010/main" val="6491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wipe(down)">
                                      <p:cBhvr>
                                        <p:cTn id="57" dur="5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wipe(down)">
                                      <p:cBhvr>
                                        <p:cTn id="6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37</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408408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229676" y="4343400"/>
            <a:ext cx="8709546" cy="1660207"/>
          </a:xfrm>
        </p:spPr>
        <p:txBody>
          <a:bodyPr/>
          <a:lstStyle/>
          <a:p>
            <a:pPr algn="r">
              <a:lnSpc>
                <a:spcPct val="100000"/>
              </a:lnSpc>
            </a:pPr>
            <a:r>
              <a:rPr lang="en-US" sz="3200" dirty="0" smtClean="0"/>
              <a:t>L-2: Real Time Systems –  </a:t>
            </a:r>
          </a:p>
          <a:p>
            <a:pPr algn="r">
              <a:lnSpc>
                <a:spcPct val="100000"/>
              </a:lnSpc>
            </a:pPr>
            <a:r>
              <a:rPr lang="en-US" sz="2800" b="0" dirty="0" smtClean="0"/>
              <a:t>Definitions/Notations, Task Model, Scheduling Approaches</a:t>
            </a:r>
          </a:p>
          <a:p>
            <a:pPr algn="r">
              <a:lnSpc>
                <a:spcPct val="100000"/>
              </a:lnSpc>
            </a:pPr>
            <a:r>
              <a:rPr lang="en-US" sz="1600" b="0" dirty="0" smtClean="0"/>
              <a:t>Ref: </a:t>
            </a:r>
            <a:r>
              <a:rPr lang="en-US" sz="1600" b="0" dirty="0" smtClean="0"/>
              <a:t>T1</a:t>
            </a:r>
            <a:r>
              <a:rPr lang="en-US" sz="1600" b="0" dirty="0" smtClean="0"/>
              <a:t>/ [C3, Lecture PPT/Notes]</a:t>
            </a:r>
            <a:endParaRPr lang="en-US" sz="1600" b="0" dirty="0"/>
          </a:p>
        </p:txBody>
      </p:sp>
      <p:sp>
        <p:nvSpPr>
          <p:cNvPr id="5" name="పాఠంపెట్టె 4"/>
          <p:cNvSpPr txBox="1"/>
          <p:nvPr/>
        </p:nvSpPr>
        <p:spPr>
          <a:xfrm>
            <a:off x="236500" y="5789216"/>
            <a:ext cx="8960893" cy="738664"/>
          </a:xfrm>
          <a:prstGeom prst="rect">
            <a:avLst/>
          </a:prstGeom>
          <a:noFill/>
        </p:spPr>
        <p:txBody>
          <a:bodyPr wrap="square" rtlCol="0">
            <a:spAutoFit/>
          </a:bodyPr>
          <a:lstStyle/>
          <a:p>
            <a:r>
              <a:rPr lang="en-IN" sz="1400" b="1" dirty="0" smtClean="0">
                <a:latin typeface="Arial Narrow" panose="020B0606020202030204" pitchFamily="34" charset="0"/>
              </a:rPr>
              <a:t>Note</a:t>
            </a:r>
            <a:r>
              <a:rPr lang="en-IN" sz="14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smtClean="0">
                <a:latin typeface="Arial Narrow" panose="020B0606020202030204" pitchFamily="34" charset="0"/>
              </a:rPr>
              <a:t>PLEASE DO NOT PRINT PPTs</a:t>
            </a:r>
            <a:r>
              <a:rPr lang="en-IN" sz="1400" dirty="0" smtClean="0">
                <a:latin typeface="Arial Narrow" panose="020B0606020202030204" pitchFamily="34" charset="0"/>
              </a:rPr>
              <a:t>, Save the Environment!</a:t>
            </a:r>
            <a:endParaRPr lang="en-IN" sz="1400" dirty="0">
              <a:latin typeface="Arial Narrow" panose="020B0606020202030204" pitchFamily="34" charset="0"/>
            </a:endParaRPr>
          </a:p>
        </p:txBody>
      </p:sp>
      <p:sp>
        <p:nvSpPr>
          <p:cNvPr id="2" name="పాఠంపెట్టె 1"/>
          <p:cNvSpPr txBox="1"/>
          <p:nvPr/>
        </p:nvSpPr>
        <p:spPr>
          <a:xfrm>
            <a:off x="0" y="6496050"/>
            <a:ext cx="7662675" cy="246221"/>
          </a:xfrm>
          <a:prstGeom prst="rect">
            <a:avLst/>
          </a:prstGeom>
          <a:noFill/>
        </p:spPr>
        <p:txBody>
          <a:bodyPr wrap="none" rtlCol="0">
            <a:spAutoFit/>
          </a:bodyPr>
          <a:lstStyle/>
          <a:p>
            <a:r>
              <a:rPr lang="en-IN" sz="1000" dirty="0" smtClean="0"/>
              <a:t>Source PPT Courtesy: Some of the contents of this PPT is sourced from Presentations by Prof B Mishra / Prof K R </a:t>
            </a:r>
            <a:r>
              <a:rPr lang="en-IN" sz="1000" dirty="0" err="1" smtClean="0"/>
              <a:t>Anupa</a:t>
            </a:r>
            <a:r>
              <a:rPr lang="en-IN" sz="1000" dirty="0" smtClean="0"/>
              <a:t>, BITS-Pilani</a:t>
            </a:r>
            <a:r>
              <a:rPr lang="en-IN" sz="1000" dirty="0"/>
              <a:t> </a:t>
            </a:r>
            <a:r>
              <a:rPr lang="en-IN" sz="1000" dirty="0" smtClean="0"/>
              <a:t>WILP Faculty</a:t>
            </a:r>
            <a:endParaRPr lang="en-IN" sz="1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1" y="381000"/>
            <a:ext cx="4114800" cy="596900"/>
          </a:xfrm>
        </p:spPr>
        <p:txBody>
          <a:bodyPr>
            <a:noAutofit/>
          </a:bodyPr>
          <a:lstStyle/>
          <a:p>
            <a:r>
              <a:rPr lang="en-US" sz="3600" b="1" dirty="0" smtClean="0"/>
              <a:t>Definitions</a:t>
            </a:r>
            <a:endParaRPr lang="en-US" sz="3600" dirty="0"/>
          </a:p>
        </p:txBody>
      </p:sp>
      <p:sp>
        <p:nvSpPr>
          <p:cNvPr id="3" name="Content Placeholder 2"/>
          <p:cNvSpPr txBox="1">
            <a:spLocks/>
          </p:cNvSpPr>
          <p:nvPr/>
        </p:nvSpPr>
        <p:spPr>
          <a:xfrm>
            <a:off x="228600" y="1447800"/>
            <a:ext cx="8229600" cy="3429000"/>
          </a:xfrm>
          <a:prstGeom prst="rect">
            <a:avLst/>
          </a:prstGeom>
        </p:spPr>
        <p:txBody>
          <a:bodyPr/>
          <a:lstStyle/>
          <a:p>
            <a:pPr marL="457200" indent="-457200">
              <a:buFont typeface="+mj-lt"/>
              <a:buAutoNum type="arabicPeriod"/>
            </a:pPr>
            <a:r>
              <a:rPr lang="en-US" sz="2000" dirty="0" smtClean="0"/>
              <a:t>A real-time system is a computer system that must satisfy </a:t>
            </a:r>
            <a:r>
              <a:rPr lang="en-US" sz="2000" u="sng" dirty="0" smtClean="0"/>
              <a:t>bounded response-time constraints </a:t>
            </a:r>
            <a:r>
              <a:rPr lang="en-US" sz="2000" dirty="0" smtClean="0"/>
              <a:t>or risk severe consequences, including failure.</a:t>
            </a:r>
          </a:p>
          <a:p>
            <a:pPr marL="457200" indent="-457200">
              <a:buFont typeface="+mj-lt"/>
              <a:buAutoNum type="arabicPeriod"/>
            </a:pPr>
            <a:endParaRPr lang="en-US" sz="2000" dirty="0" smtClean="0"/>
          </a:p>
          <a:p>
            <a:pPr marL="457200" indent="-457200">
              <a:buFont typeface="+mj-lt"/>
              <a:buAutoNum type="arabicPeriod"/>
            </a:pPr>
            <a:r>
              <a:rPr lang="en-IN" sz="2000" dirty="0" smtClean="0"/>
              <a:t> A real-time system is any information processing system which has to respond to externally generated input stimuli within a </a:t>
            </a:r>
            <a:r>
              <a:rPr lang="en-IN" sz="2000" u="sng" dirty="0" smtClean="0"/>
              <a:t>finite and specified period</a:t>
            </a:r>
            <a:endParaRPr lang="en-US" sz="2000" u="sng" dirty="0"/>
          </a:p>
        </p:txBody>
      </p:sp>
    </p:spTree>
    <p:extLst>
      <p:ext uri="{BB962C8B-B14F-4D97-AF65-F5344CB8AC3E}">
        <p14:creationId xmlns:p14="http://schemas.microsoft.com/office/powerpoint/2010/main" val="305435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5313" y="336255"/>
            <a:ext cx="5415887" cy="596900"/>
          </a:xfrm>
        </p:spPr>
        <p:txBody>
          <a:bodyPr>
            <a:normAutofit/>
          </a:bodyPr>
          <a:lstStyle/>
          <a:p>
            <a:r>
              <a:rPr lang="en-US" sz="3200" b="1" dirty="0" smtClean="0"/>
              <a:t>A Real-Time System</a:t>
            </a:r>
            <a:endParaRPr lang="en-US" sz="3200" dirty="0"/>
          </a:p>
        </p:txBody>
      </p:sp>
      <p:sp>
        <p:nvSpPr>
          <p:cNvPr id="3" name="Content Placeholder 2"/>
          <p:cNvSpPr txBox="1">
            <a:spLocks/>
          </p:cNvSpPr>
          <p:nvPr/>
        </p:nvSpPr>
        <p:spPr>
          <a:xfrm>
            <a:off x="381000" y="1428049"/>
            <a:ext cx="6705600" cy="1391351"/>
          </a:xfrm>
          <a:prstGeom prst="rect">
            <a:avLst/>
          </a:prstGeom>
        </p:spPr>
        <p:txBody>
          <a:bodyPr/>
          <a:lstStyle/>
          <a:p>
            <a:pPr>
              <a:buFont typeface="Wingdings" pitchFamily="2" charset="2"/>
              <a:buChar char="Ø"/>
            </a:pPr>
            <a:r>
              <a:rPr lang="en-US" sz="1800" dirty="0" smtClean="0"/>
              <a:t>Inputs are </a:t>
            </a:r>
            <a:r>
              <a:rPr lang="en-US" sz="1800" i="1" dirty="0" smtClean="0"/>
              <a:t>excitations</a:t>
            </a:r>
            <a:r>
              <a:rPr lang="en-US" sz="1800" dirty="0" smtClean="0"/>
              <a:t> and outputs are corresponding </a:t>
            </a:r>
            <a:r>
              <a:rPr lang="en-US" sz="1800" i="1" dirty="0" smtClean="0"/>
              <a:t>responses</a:t>
            </a:r>
          </a:p>
          <a:p>
            <a:pPr>
              <a:buFont typeface="Wingdings" pitchFamily="2" charset="2"/>
              <a:buChar char="Ø"/>
            </a:pPr>
            <a:r>
              <a:rPr lang="en-US" sz="1800" dirty="0" smtClean="0"/>
              <a:t>Inputs and outputs may be digital or analog</a:t>
            </a:r>
          </a:p>
          <a:p>
            <a:pPr>
              <a:buFont typeface="Wingdings" pitchFamily="2" charset="2"/>
              <a:buChar char="Ø"/>
            </a:pPr>
            <a:r>
              <a:rPr lang="en-US" sz="1800" dirty="0" smtClean="0"/>
              <a:t>Inputs are associated with sensors, cameras, etc.</a:t>
            </a:r>
          </a:p>
          <a:p>
            <a:pPr>
              <a:buFont typeface="Wingdings" pitchFamily="2" charset="2"/>
              <a:buChar char="Ø"/>
            </a:pPr>
            <a:r>
              <a:rPr lang="en-US" sz="1800" dirty="0" smtClean="0"/>
              <a:t>Outputs with actuators, displays, etc.</a:t>
            </a:r>
            <a:endParaRPr lang="en-US" sz="1800" dirty="0"/>
          </a:p>
        </p:txBody>
      </p:sp>
      <p:graphicFrame>
        <p:nvGraphicFramePr>
          <p:cNvPr id="1026" name="Object 2"/>
          <p:cNvGraphicFramePr>
            <a:graphicFrameLocks noChangeAspect="1"/>
          </p:cNvGraphicFramePr>
          <p:nvPr>
            <p:extLst>
              <p:ext uri="{D42A27DB-BD31-4B8C-83A1-F6EECF244321}">
                <p14:modId xmlns:p14="http://schemas.microsoft.com/office/powerpoint/2010/main" val="3052090286"/>
              </p:ext>
            </p:extLst>
          </p:nvPr>
        </p:nvGraphicFramePr>
        <p:xfrm>
          <a:off x="914400" y="3276600"/>
          <a:ext cx="5295900" cy="1828800"/>
        </p:xfrm>
        <a:graphic>
          <a:graphicData uri="http://schemas.openxmlformats.org/presentationml/2006/ole">
            <mc:AlternateContent xmlns:mc="http://schemas.openxmlformats.org/markup-compatibility/2006">
              <mc:Choice xmlns:v="urn:schemas-microsoft-com:vml" Requires="v">
                <p:oleObj spid="_x0000_s5134" name="CorelDRAW" r:id="rId4" imgW="3934440" imgH="1256760" progId="">
                  <p:embed/>
                </p:oleObj>
              </mc:Choice>
              <mc:Fallback>
                <p:oleObj name="CorelDRAW" r:id="rId4" imgW="3934440" imgH="1256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276600"/>
                        <a:ext cx="52959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txBox="1">
            <a:spLocks noChangeArrowheads="1"/>
          </p:cNvSpPr>
          <p:nvPr/>
        </p:nvSpPr>
        <p:spPr bwMode="auto">
          <a:xfrm>
            <a:off x="0" y="6095189"/>
            <a:ext cx="914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smtClean="0"/>
              <a:t>	Source</a:t>
            </a:r>
            <a:r>
              <a:rPr lang="en-IN" sz="1200" b="1" i="1" dirty="0" smtClean="0"/>
              <a:t>: P. A. </a:t>
            </a:r>
            <a:r>
              <a:rPr lang="en-IN" sz="1200" b="1" i="1" dirty="0" err="1" smtClean="0"/>
              <a:t>Laplante</a:t>
            </a:r>
            <a:r>
              <a:rPr lang="en-IN" sz="1200" b="1" i="1" dirty="0" smtClean="0"/>
              <a:t> &amp; S. J. </a:t>
            </a:r>
            <a:r>
              <a:rPr lang="en-IN" sz="1200" b="1" i="1" dirty="0" err="1" smtClean="0"/>
              <a:t>Ovaska</a:t>
            </a:r>
            <a:r>
              <a:rPr lang="en-IN" sz="1200" b="1" i="1" dirty="0" smtClean="0"/>
              <a:t>, Real-Time Systems Design and Analysis: Tools for the Practitioner, Wiley, 4th edition</a:t>
            </a:r>
            <a:endParaRPr lang="en-US" sz="1200" b="1" i="1" dirty="0" smtClean="0"/>
          </a:p>
        </p:txBody>
      </p:sp>
    </p:spTree>
    <p:extLst>
      <p:ext uri="{BB962C8B-B14F-4D97-AF65-F5344CB8AC3E}">
        <p14:creationId xmlns:p14="http://schemas.microsoft.com/office/powerpoint/2010/main" val="3425971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04800"/>
            <a:ext cx="4419600" cy="596900"/>
          </a:xfrm>
        </p:spPr>
        <p:txBody>
          <a:bodyPr>
            <a:noAutofit/>
          </a:bodyPr>
          <a:lstStyle/>
          <a:p>
            <a:r>
              <a:rPr lang="en-IN" sz="3200" b="1" dirty="0" smtClean="0"/>
              <a:t>What Is Special about </a:t>
            </a:r>
            <a:br>
              <a:rPr lang="en-IN" sz="3200" b="1" dirty="0" smtClean="0"/>
            </a:br>
            <a:r>
              <a:rPr lang="en-IN" sz="3200" b="1" dirty="0" smtClean="0"/>
              <a:t>Real-Time Systems?</a:t>
            </a:r>
            <a:endParaRPr lang="en-US" sz="3200" dirty="0"/>
          </a:p>
        </p:txBody>
      </p:sp>
      <p:sp>
        <p:nvSpPr>
          <p:cNvPr id="3" name="Content Placeholder 2"/>
          <p:cNvSpPr txBox="1">
            <a:spLocks/>
          </p:cNvSpPr>
          <p:nvPr/>
        </p:nvSpPr>
        <p:spPr>
          <a:xfrm>
            <a:off x="457200" y="1676250"/>
            <a:ext cx="8001000" cy="2209950"/>
          </a:xfrm>
          <a:prstGeom prst="rect">
            <a:avLst/>
          </a:prstGeom>
        </p:spPr>
        <p:txBody>
          <a:bodyPr/>
          <a:lstStyle/>
          <a:p>
            <a:pPr>
              <a:buFont typeface="Wingdings" pitchFamily="2" charset="2"/>
              <a:buChar char="Ø"/>
            </a:pPr>
            <a:r>
              <a:rPr lang="en-US" sz="2000" dirty="0" smtClean="0"/>
              <a:t>More number of embedded/real-time systems than desktops</a:t>
            </a:r>
          </a:p>
          <a:p>
            <a:pPr>
              <a:buFont typeface="Wingdings" pitchFamily="2" charset="2"/>
              <a:buChar char="Ø"/>
            </a:pPr>
            <a:endParaRPr lang="en-US" sz="2000" dirty="0" smtClean="0"/>
          </a:p>
          <a:p>
            <a:pPr>
              <a:buFont typeface="Wingdings" pitchFamily="2" charset="2"/>
              <a:buChar char="Ø"/>
            </a:pPr>
            <a:r>
              <a:rPr lang="en-US" sz="2000" dirty="0" smtClean="0"/>
              <a:t>Stricter requirements: More focus on</a:t>
            </a:r>
          </a:p>
          <a:p>
            <a:pPr marL="645750" lvl="1" indent="-285750">
              <a:buFont typeface="Courier New" panose="02070309020205020404" pitchFamily="49" charset="0"/>
              <a:buChar char="o"/>
            </a:pPr>
            <a:r>
              <a:rPr lang="en-US" sz="2000" dirty="0" smtClean="0"/>
              <a:t> Timeliness</a:t>
            </a:r>
          </a:p>
          <a:p>
            <a:pPr marL="645750" lvl="1" indent="-285750">
              <a:buFont typeface="Courier New" panose="02070309020205020404" pitchFamily="49" charset="0"/>
              <a:buChar char="o"/>
            </a:pPr>
            <a:r>
              <a:rPr lang="en-US" sz="2000" dirty="0" smtClean="0"/>
              <a:t> Robustness</a:t>
            </a:r>
          </a:p>
          <a:p>
            <a:pPr marL="645750" lvl="1" indent="-285750">
              <a:buFont typeface="Courier New" panose="02070309020205020404" pitchFamily="49" charset="0"/>
              <a:buChar char="o"/>
            </a:pPr>
            <a:r>
              <a:rPr lang="en-US" sz="2000" dirty="0" smtClean="0"/>
              <a:t> Safety</a:t>
            </a:r>
            <a:endParaRPr lang="en-US" sz="2000" dirty="0"/>
          </a:p>
        </p:txBody>
      </p:sp>
    </p:spTree>
    <p:extLst>
      <p:ext uri="{BB962C8B-B14F-4D97-AF65-F5344CB8AC3E}">
        <p14:creationId xmlns:p14="http://schemas.microsoft.com/office/powerpoint/2010/main" val="12031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1" y="381000"/>
            <a:ext cx="6172200" cy="596900"/>
          </a:xfrm>
        </p:spPr>
        <p:txBody>
          <a:bodyPr>
            <a:normAutofit/>
          </a:bodyPr>
          <a:lstStyle/>
          <a:p>
            <a:r>
              <a:rPr lang="en-IN" sz="3200" b="1" dirty="0" smtClean="0"/>
              <a:t>Soft and Hard Real Time Systems</a:t>
            </a:r>
            <a:endParaRPr lang="en-US" sz="3200" dirty="0"/>
          </a:p>
        </p:txBody>
      </p:sp>
      <p:sp>
        <p:nvSpPr>
          <p:cNvPr id="3" name="Content Placeholder 2"/>
          <p:cNvSpPr txBox="1">
            <a:spLocks/>
          </p:cNvSpPr>
          <p:nvPr/>
        </p:nvSpPr>
        <p:spPr>
          <a:xfrm>
            <a:off x="228600" y="1447800"/>
            <a:ext cx="8559208" cy="5124340"/>
          </a:xfrm>
          <a:prstGeom prst="rect">
            <a:avLst/>
          </a:prstGeom>
        </p:spPr>
        <p:txBody>
          <a:bodyPr/>
          <a:lstStyle/>
          <a:p>
            <a:pPr>
              <a:lnSpc>
                <a:spcPct val="120000"/>
              </a:lnSpc>
              <a:buFont typeface="Wingdings" panose="05000000000000000000" pitchFamily="2" charset="2"/>
              <a:buChar char="Ø"/>
            </a:pPr>
            <a:r>
              <a:rPr lang="en-IN" sz="1800" dirty="0" smtClean="0"/>
              <a:t>Soft Real Time System</a:t>
            </a:r>
          </a:p>
          <a:p>
            <a:pPr marL="645750" lvl="1" indent="-285750">
              <a:lnSpc>
                <a:spcPct val="120000"/>
              </a:lnSpc>
              <a:buFont typeface="Courier New" panose="02070309020205020404" pitchFamily="49" charset="0"/>
              <a:buChar char="o"/>
            </a:pPr>
            <a:r>
              <a:rPr lang="en-IN" sz="1600" dirty="0" smtClean="0"/>
              <a:t>A soft real-time system is one in which performance is degraded but not destroyed by failure to meet response-time constraints.</a:t>
            </a:r>
          </a:p>
          <a:p>
            <a:pPr marL="645750" lvl="1" indent="-285750">
              <a:lnSpc>
                <a:spcPct val="120000"/>
              </a:lnSpc>
              <a:buFont typeface="Courier New" panose="02070309020205020404" pitchFamily="49" charset="0"/>
              <a:buChar char="o"/>
            </a:pPr>
            <a:r>
              <a:rPr lang="en-IN" sz="1600" dirty="0" smtClean="0"/>
              <a:t>User requires only a demonstration that the system always meet some </a:t>
            </a:r>
            <a:r>
              <a:rPr lang="en-IN" sz="1600" i="1" dirty="0" smtClean="0">
                <a:solidFill>
                  <a:srgbClr val="0033CC"/>
                </a:solidFill>
              </a:rPr>
              <a:t>statistical constraints</a:t>
            </a:r>
            <a:r>
              <a:rPr lang="en-IN" sz="1600" dirty="0" smtClean="0"/>
              <a:t>. </a:t>
            </a:r>
          </a:p>
          <a:p>
            <a:pPr marL="645750" lvl="1" indent="-285750">
              <a:lnSpc>
                <a:spcPct val="120000"/>
              </a:lnSpc>
              <a:buFont typeface="Courier New" panose="02070309020205020404" pitchFamily="49" charset="0"/>
              <a:buChar char="o"/>
            </a:pPr>
            <a:r>
              <a:rPr lang="en-IN" sz="1600" dirty="0" smtClean="0"/>
              <a:t>Best effort service</a:t>
            </a:r>
          </a:p>
          <a:p>
            <a:pPr marL="645750" lvl="1" indent="-285750">
              <a:lnSpc>
                <a:spcPct val="120000"/>
              </a:lnSpc>
              <a:buFont typeface="Courier New" panose="02070309020205020404" pitchFamily="49" charset="0"/>
              <a:buChar char="o"/>
            </a:pPr>
            <a:r>
              <a:rPr lang="en-IN" sz="1600" dirty="0" smtClean="0"/>
              <a:t>Example: Multimedia system</a:t>
            </a:r>
          </a:p>
          <a:p>
            <a:pPr>
              <a:lnSpc>
                <a:spcPct val="120000"/>
              </a:lnSpc>
            </a:pPr>
            <a:endParaRPr lang="en-IN" sz="1800" dirty="0" smtClean="0"/>
          </a:p>
          <a:p>
            <a:pPr>
              <a:lnSpc>
                <a:spcPct val="120000"/>
              </a:lnSpc>
              <a:buFont typeface="Wingdings" panose="05000000000000000000" pitchFamily="2" charset="2"/>
              <a:buChar char="Ø"/>
            </a:pPr>
            <a:r>
              <a:rPr lang="en-IN" sz="1800" dirty="0" smtClean="0"/>
              <a:t>Hard Real Time System</a:t>
            </a:r>
          </a:p>
          <a:p>
            <a:pPr marL="645750" lvl="1" indent="-285750">
              <a:lnSpc>
                <a:spcPct val="120000"/>
              </a:lnSpc>
              <a:buFont typeface="Courier New" panose="02070309020205020404" pitchFamily="49" charset="0"/>
              <a:buChar char="o"/>
            </a:pPr>
            <a:r>
              <a:rPr lang="en-IN" sz="1600" dirty="0" smtClean="0"/>
              <a:t>A  hard real-time system is one in which failure to meet a single deadline may lead to complete and catastrophic system failure</a:t>
            </a:r>
          </a:p>
          <a:p>
            <a:pPr marL="645750" lvl="1" indent="-285750">
              <a:lnSpc>
                <a:spcPct val="120000"/>
              </a:lnSpc>
              <a:buFont typeface="Courier New" panose="02070309020205020404" pitchFamily="49" charset="0"/>
              <a:buChar char="o"/>
            </a:pPr>
            <a:r>
              <a:rPr lang="en-IN" sz="1600" dirty="0" smtClean="0"/>
              <a:t>User requires validation that the system always meet the </a:t>
            </a:r>
            <a:r>
              <a:rPr lang="en-IN" sz="1600" i="1" dirty="0" smtClean="0">
                <a:solidFill>
                  <a:srgbClr val="0033CC"/>
                </a:solidFill>
              </a:rPr>
              <a:t>timing constraint</a:t>
            </a:r>
            <a:r>
              <a:rPr lang="en-IN" sz="1600" dirty="0" smtClean="0"/>
              <a:t>. (validation means demonstration by a provably correct and efficient procedure)</a:t>
            </a:r>
          </a:p>
          <a:p>
            <a:pPr marL="645750" lvl="1" indent="-285750">
              <a:lnSpc>
                <a:spcPct val="120000"/>
              </a:lnSpc>
              <a:buFont typeface="Courier New" panose="02070309020205020404" pitchFamily="49" charset="0"/>
              <a:buChar char="o"/>
            </a:pPr>
            <a:r>
              <a:rPr lang="en-IN" sz="1600" dirty="0" smtClean="0"/>
              <a:t>Guaranteed service</a:t>
            </a:r>
          </a:p>
          <a:p>
            <a:pPr marL="645750" lvl="1" indent="-285750">
              <a:lnSpc>
                <a:spcPct val="120000"/>
              </a:lnSpc>
              <a:buFont typeface="Courier New" panose="02070309020205020404" pitchFamily="49" charset="0"/>
              <a:buChar char="o"/>
            </a:pPr>
            <a:r>
              <a:rPr lang="en-IN" sz="1600" dirty="0" smtClean="0"/>
              <a:t>Example: </a:t>
            </a:r>
            <a:r>
              <a:rPr lang="en-US" sz="1600" dirty="0" smtClean="0"/>
              <a:t>Avionics weapons delivery system</a:t>
            </a:r>
            <a:endParaRPr lang="en-IN" sz="1600" dirty="0"/>
          </a:p>
        </p:txBody>
      </p:sp>
    </p:spTree>
    <p:extLst>
      <p:ext uri="{BB962C8B-B14F-4D97-AF65-F5344CB8AC3E}">
        <p14:creationId xmlns:p14="http://schemas.microsoft.com/office/powerpoint/2010/main" val="246088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2046</Words>
  <Application>Microsoft Office PowerPoint</Application>
  <PresentationFormat>తెరపై ప్రదర్శన (4:3)</PresentationFormat>
  <Paragraphs>441</Paragraphs>
  <Slides>37</Slides>
  <Notes>31</Notes>
  <HiddenSlides>0</HiddenSlides>
  <MMClips>0</MMClips>
  <ScaleCrop>false</ScaleCrop>
  <HeadingPairs>
    <vt:vector size="8" baseType="variant">
      <vt:variant>
        <vt:lpstr>ఉపయోగించిన ఫాంట్‌లు</vt:lpstr>
      </vt:variant>
      <vt:variant>
        <vt:i4>5</vt:i4>
      </vt:variant>
      <vt:variant>
        <vt:lpstr>నేపథ్యం</vt:lpstr>
      </vt:variant>
      <vt:variant>
        <vt:i4>1</vt:i4>
      </vt:variant>
      <vt:variant>
        <vt:lpstr>ఎంబెడెడ్ OLE సర్వర్‌లు</vt:lpstr>
      </vt:variant>
      <vt:variant>
        <vt:i4>2</vt:i4>
      </vt:variant>
      <vt:variant>
        <vt:lpstr>స్లయిడ్ శీర్షికలు</vt:lpstr>
      </vt:variant>
      <vt:variant>
        <vt:i4>37</vt:i4>
      </vt:variant>
    </vt:vector>
  </HeadingPairs>
  <TitlesOfParts>
    <vt:vector size="45" baseType="lpstr">
      <vt:lpstr>Arial</vt:lpstr>
      <vt:lpstr>Arial Narrow</vt:lpstr>
      <vt:lpstr>Calibri</vt:lpstr>
      <vt:lpstr>Courier New</vt:lpstr>
      <vt:lpstr>Wingdings</vt:lpstr>
      <vt:lpstr>Office Theme</vt:lpstr>
      <vt:lpstr>CorelDRAW</vt:lpstr>
      <vt:lpstr>Equation</vt:lpstr>
      <vt:lpstr>BITS ZG553: Real Time Systems</vt:lpstr>
      <vt:lpstr>PowerPoint  ప్రదర్శన</vt:lpstr>
      <vt:lpstr>PowerPoint  ప్రదర్శన</vt:lpstr>
      <vt:lpstr>PowerPoint  ప్రదర్శన</vt:lpstr>
      <vt:lpstr>PowerPoint  ప్రదర్శన</vt:lpstr>
      <vt:lpstr>Definitions</vt:lpstr>
      <vt:lpstr>A Real-Time System</vt:lpstr>
      <vt:lpstr>What Is Special about  Real-Time Systems?</vt:lpstr>
      <vt:lpstr>Soft and Hard Real Time Systems</vt:lpstr>
      <vt:lpstr>Types of Real Time Tasks</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Three Approaches for Scheduling Real Time System Tasks</vt:lpstr>
      <vt:lpstr>Clock-driven  Approach</vt:lpstr>
      <vt:lpstr>Round-robin  Approach</vt:lpstr>
      <vt:lpstr>Round-robin Approach - Example</vt:lpstr>
      <vt:lpstr>Weighted round-robin  Approach</vt:lpstr>
      <vt:lpstr>Priority Driven  Approach</vt:lpstr>
      <vt:lpstr>Priority-Driven Approach - Example</vt:lpstr>
      <vt:lpstr>Priority-Driven Approach - Example</vt:lpstr>
      <vt:lpstr>Priority-Driven vs  Clock-Driven Approaches</vt:lpstr>
      <vt:lpstr>What to do if CPU is getting overloaded ?</vt:lpstr>
      <vt:lpstr>PowerPoint  ప్రదర్శన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కోనేరు గోపాలకృష్ణ</cp:lastModifiedBy>
  <cp:revision>86</cp:revision>
  <dcterms:created xsi:type="dcterms:W3CDTF">2011-09-14T09:42:05Z</dcterms:created>
  <dcterms:modified xsi:type="dcterms:W3CDTF">2018-08-10T06:40:38Z</dcterms:modified>
</cp:coreProperties>
</file>