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
  </p:notesMasterIdLst>
  <p:handoutMasterIdLst>
    <p:handoutMasterId r:id="rId9"/>
  </p:handoutMasterIdLst>
  <p:sldIdLst>
    <p:sldId id="388" r:id="rId2"/>
    <p:sldId id="393" r:id="rId3"/>
    <p:sldId id="394" r:id="rId4"/>
    <p:sldId id="395" r:id="rId5"/>
    <p:sldId id="396" r:id="rId6"/>
    <p:sldId id="391" r:id="rId7"/>
  </p:sldIdLst>
  <p:sldSz cx="9144000" cy="5143500" type="screen16x9"/>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434" autoAdjust="0"/>
  </p:normalViewPr>
  <p:slideViewPr>
    <p:cSldViewPr snapToGrid="0">
      <p:cViewPr varScale="1">
        <p:scale>
          <a:sx n="52" d="100"/>
          <a:sy n="52" d="100"/>
        </p:scale>
        <p:origin x="426" y="66"/>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pPr/>
              <a:t>3/21/2018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pPr/>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pPr/>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pPr/>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2903840" y="508856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8240" y="508856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9440" y="508856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550556"/>
            <a:ext cx="2209800" cy="607441"/>
            <a:chOff x="76200" y="2209800"/>
            <a:chExt cx="2209800" cy="809923"/>
          </a:xfrm>
        </p:grpSpPr>
        <p:sp>
          <p:nvSpPr>
            <p:cNvPr id="10" name="TextBox 9"/>
            <p:cNvSpPr txBox="1"/>
            <p:nvPr userDrawn="1"/>
          </p:nvSpPr>
          <p:spPr>
            <a:xfrm>
              <a:off x="76200" y="2209800"/>
              <a:ext cx="2209800" cy="738664"/>
            </a:xfrm>
            <a:prstGeom prst="rect">
              <a:avLst/>
            </a:prstGeom>
            <a:noFill/>
          </p:spPr>
          <p:txBody>
            <a:bodyPr>
              <a:spAutoFit/>
            </a:bodyPr>
            <a:lstStyle/>
            <a:p>
              <a:pPr algn="ctr" fontAlgn="auto">
                <a:spcBef>
                  <a:spcPts val="0"/>
                </a:spcBef>
                <a:spcAft>
                  <a:spcPts val="0"/>
                </a:spcAft>
                <a:defRPr/>
              </a:pPr>
              <a:r>
                <a:rPr lang="en-US" sz="3000" b="1" spc="-150" dirty="0">
                  <a:solidFill>
                    <a:schemeClr val="bg1"/>
                  </a:solidFill>
                  <a:latin typeface="Arial"/>
                  <a:cs typeface="Arial"/>
                </a:rPr>
                <a:t>BITS</a:t>
              </a:r>
              <a:r>
                <a:rPr lang="en-US" sz="3000" spc="-150" dirty="0">
                  <a:solidFill>
                    <a:schemeClr val="bg1"/>
                  </a:solidFill>
                  <a:latin typeface="Arial"/>
                  <a:cs typeface="Arial"/>
                </a:rPr>
                <a:t> Pilani</a:t>
              </a:r>
            </a:p>
          </p:txBody>
        </p:sp>
        <p:sp>
          <p:nvSpPr>
            <p:cNvPr id="11" name="TextBox 10"/>
            <p:cNvSpPr txBox="1"/>
            <p:nvPr userDrawn="1"/>
          </p:nvSpPr>
          <p:spPr>
            <a:xfrm>
              <a:off x="235580" y="2711946"/>
              <a:ext cx="1905000" cy="307777"/>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17" name="Content Placeholder 16"/>
          <p:cNvSpPr>
            <a:spLocks noGrp="1"/>
          </p:cNvSpPr>
          <p:nvPr>
            <p:ph sz="quarter" idx="10" hasCustomPrompt="1"/>
          </p:nvPr>
        </p:nvSpPr>
        <p:spPr>
          <a:xfrm>
            <a:off x="304800" y="3486150"/>
            <a:ext cx="8458200" cy="120015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vl2pPr>
              <a:defRPr>
                <a:latin typeface="Arial" panose="020B0604020202020204" pitchFamily="34" charset="0"/>
                <a:cs typeface="Arial" panose="020B0604020202020204" pitchFamily="34" charset="0"/>
              </a:defRPr>
            </a:lvl2pPr>
          </a:lstStyle>
          <a:p>
            <a:pPr lvl="0"/>
            <a:r>
              <a:rPr lang="en-US" dirty="0" smtClean="0"/>
              <a:t>Topic name</a:t>
            </a:r>
          </a:p>
          <a:p>
            <a:pPr lvl="1"/>
            <a:r>
              <a:rPr lang="en-US" dirty="0" smtClean="0"/>
              <a:t>Second level</a:t>
            </a:r>
          </a:p>
        </p:txBody>
      </p:sp>
    </p:spTree>
    <p:extLst>
      <p:ext uri="{BB962C8B-B14F-4D97-AF65-F5344CB8AC3E}">
        <p14:creationId xmlns:p14="http://schemas.microsoft.com/office/powerpoint/2010/main" val="32378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16"/>
          <p:cNvSpPr>
            <a:spLocks noGrp="1"/>
          </p:cNvSpPr>
          <p:nvPr>
            <p:ph sz="quarter" idx="10" hasCustomPrompt="1"/>
          </p:nvPr>
        </p:nvSpPr>
        <p:spPr>
          <a:xfrm>
            <a:off x="245444" y="116706"/>
            <a:ext cx="6537960" cy="582930"/>
          </a:xfrm>
          <a:prstGeom prst="rect">
            <a:avLst/>
          </a:prstGeom>
        </p:spPr>
        <p:txBody>
          <a:bodyPr lIns="0" tIns="0" rIns="0" bIns="0" anchor="ctr">
            <a:noAutofit/>
          </a:bodyPr>
          <a:lstStyle>
            <a:lvl1pPr marL="0" indent="0" algn="l">
              <a:lnSpc>
                <a:spcPct val="100000"/>
              </a:lnSpc>
              <a:spcBef>
                <a:spcPts val="0"/>
              </a:spcBef>
              <a:buNone/>
              <a:defRPr sz="2200" b="1" spc="225" baseline="0">
                <a:solidFill>
                  <a:srgbClr val="FF0000"/>
                </a:solidFill>
                <a:effectLst/>
                <a:latin typeface="Arial" pitchFamily="34" charset="0"/>
                <a:cs typeface="Arial" pitchFamily="34" charset="0"/>
              </a:defRPr>
            </a:lvl1pPr>
          </a:lstStyle>
          <a:p>
            <a:pPr lvl="0"/>
            <a:r>
              <a:rPr lang="en-US" dirty="0" smtClean="0"/>
              <a:t>Topic name here</a:t>
            </a:r>
          </a:p>
        </p:txBody>
      </p:sp>
      <p:sp>
        <p:nvSpPr>
          <p:cNvPr id="4"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grpSp>
        <p:nvGrpSpPr>
          <p:cNvPr id="5" name="Group 4"/>
          <p:cNvGrpSpPr/>
          <p:nvPr userDrawn="1"/>
        </p:nvGrpSpPr>
        <p:grpSpPr>
          <a:xfrm>
            <a:off x="0" y="685801"/>
            <a:ext cx="7010400" cy="3428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200" b="1" kern="1200">
          <a:solidFill>
            <a:schemeClr val="tx1"/>
          </a:solidFill>
          <a:effectLst/>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Updating</a:t>
            </a:r>
            <a:r>
              <a:rPr lang="en-IN" dirty="0"/>
              <a:t> </a:t>
            </a:r>
            <a:r>
              <a:rPr lang="en-IN" dirty="0" smtClean="0"/>
              <a:t>Data </a:t>
            </a:r>
            <a:endParaRPr lang="en-IN" dirty="0"/>
          </a:p>
        </p:txBody>
      </p:sp>
    </p:spTree>
    <p:extLst>
      <p:ext uri="{BB962C8B-B14F-4D97-AF65-F5344CB8AC3E}">
        <p14:creationId xmlns:p14="http://schemas.microsoft.com/office/powerpoint/2010/main" val="164617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Adding Data to the Database </a:t>
            </a:r>
            <a:endParaRPr lang="en-US" dirty="0"/>
          </a:p>
        </p:txBody>
      </p:sp>
      <p:sp>
        <p:nvSpPr>
          <p:cNvPr id="3" name="Content Placeholder 2"/>
          <p:cNvSpPr>
            <a:spLocks noGrp="1"/>
          </p:cNvSpPr>
          <p:nvPr>
            <p:ph idx="1"/>
          </p:nvPr>
        </p:nvSpPr>
        <p:spPr>
          <a:xfrm>
            <a:off x="274320" y="754379"/>
            <a:ext cx="8503920" cy="4239651"/>
          </a:xfrm>
        </p:spPr>
        <p:txBody>
          <a:bodyPr/>
          <a:lstStyle/>
          <a:p>
            <a:endParaRPr lang="en-US" dirty="0" smtClean="0"/>
          </a:p>
          <a:p>
            <a:r>
              <a:rPr lang="en-US" dirty="0" smtClean="0"/>
              <a:t>A new row of data is typically added to a relational database when a new entity represented by the row appears in the outside world. </a:t>
            </a:r>
            <a:endParaRPr lang="en-US" dirty="0"/>
          </a:p>
          <a:p>
            <a:r>
              <a:rPr lang="en-US" dirty="0" smtClean="0"/>
              <a:t>Example : </a:t>
            </a:r>
          </a:p>
          <a:p>
            <a:pPr lvl="1"/>
            <a:r>
              <a:rPr lang="en-US" sz="1800" b="0" dirty="0" smtClean="0"/>
              <a:t>When you hire a new sales person. </a:t>
            </a:r>
            <a:endParaRPr lang="en-US" sz="1800" b="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Ways to add new rows of data </a:t>
            </a:r>
            <a:endParaRPr lang="en-IN" dirty="0"/>
          </a:p>
        </p:txBody>
      </p:sp>
      <p:sp>
        <p:nvSpPr>
          <p:cNvPr id="3" name="Content Placeholder 2"/>
          <p:cNvSpPr>
            <a:spLocks noGrp="1"/>
          </p:cNvSpPr>
          <p:nvPr>
            <p:ph idx="1"/>
          </p:nvPr>
        </p:nvSpPr>
        <p:spPr/>
        <p:txBody>
          <a:bodyPr/>
          <a:lstStyle/>
          <a:p>
            <a:r>
              <a:rPr lang="en-IN" dirty="0" smtClean="0"/>
              <a:t>In general, a SQL-based DBMS provides three ways to add new rows of data to a database. </a:t>
            </a:r>
          </a:p>
          <a:p>
            <a:r>
              <a:rPr lang="en-IN" b="1" dirty="0" smtClean="0"/>
              <a:t>Single –row Insert</a:t>
            </a:r>
            <a:r>
              <a:rPr lang="en-IN" dirty="0" smtClean="0"/>
              <a:t>: (A single-row insert statement adds a single new row of data to a table),it is commonly used in daily applications</a:t>
            </a:r>
          </a:p>
          <a:p>
            <a:pPr lvl="1"/>
            <a:r>
              <a:rPr lang="en-IN" sz="1800" b="0" dirty="0" smtClean="0"/>
              <a:t>Example data entry programs </a:t>
            </a:r>
          </a:p>
          <a:p>
            <a:r>
              <a:rPr lang="en-IN" b="1" dirty="0" smtClean="0"/>
              <a:t>Multi-row Insert</a:t>
            </a:r>
            <a:r>
              <a:rPr lang="en-IN" dirty="0" smtClean="0"/>
              <a:t>: A </a:t>
            </a:r>
            <a:r>
              <a:rPr lang="en-IN" dirty="0" err="1" smtClean="0"/>
              <a:t>multirow</a:t>
            </a:r>
            <a:r>
              <a:rPr lang="en-IN" dirty="0" smtClean="0"/>
              <a:t> insert statement extracts rows of data from another part of the database and adds them to a table. It is commonly used.</a:t>
            </a:r>
          </a:p>
          <a:p>
            <a:pPr lvl="1"/>
            <a:r>
              <a:rPr lang="en-IN" sz="1800" b="0" dirty="0" smtClean="0"/>
              <a:t>Example in end –of- month processing when old rows of a table are moved to an inactive table</a:t>
            </a:r>
            <a:endParaRPr lang="en-IN" sz="1800" b="0" dirty="0"/>
          </a:p>
          <a:p>
            <a:r>
              <a:rPr lang="en-IN" b="1" dirty="0" smtClean="0"/>
              <a:t>Bulk load</a:t>
            </a:r>
            <a:r>
              <a:rPr lang="en-IN" dirty="0" smtClean="0"/>
              <a:t>: a bulk load utility adds data to a table from a file that is outside of the database.</a:t>
            </a:r>
            <a:endParaRPr lang="en-IN" b="0" dirty="0" smtClean="0"/>
          </a:p>
        </p:txBody>
      </p:sp>
    </p:spTree>
    <p:extLst>
      <p:ext uri="{BB962C8B-B14F-4D97-AF65-F5344CB8AC3E}">
        <p14:creationId xmlns:p14="http://schemas.microsoft.com/office/powerpoint/2010/main" val="294692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pPr marL="0" indent="0">
              <a:buNone/>
            </a:pPr>
            <a:r>
              <a:rPr lang="en-US" dirty="0"/>
              <a:t>The first way specifies both the column names and the values to be inserted</a:t>
            </a:r>
            <a:r>
              <a:rPr lang="en-US" dirty="0" smtClean="0"/>
              <a:t>:</a:t>
            </a:r>
          </a:p>
          <a:p>
            <a:pPr marL="0" indent="0" algn="l">
              <a:buNone/>
            </a:pPr>
            <a:r>
              <a:rPr lang="en-US" dirty="0" smtClean="0"/>
              <a:t> 	INSERT INTO </a:t>
            </a:r>
            <a:r>
              <a:rPr lang="en-US" i="1" dirty="0" err="1"/>
              <a:t>table_name</a:t>
            </a:r>
            <a:r>
              <a:rPr lang="en-US" dirty="0"/>
              <a:t> (</a:t>
            </a:r>
            <a:r>
              <a:rPr lang="en-US" i="1" dirty="0"/>
              <a:t>column1</a:t>
            </a:r>
            <a:r>
              <a:rPr lang="en-US" dirty="0"/>
              <a:t>,</a:t>
            </a:r>
            <a:r>
              <a:rPr lang="en-US" i="1" dirty="0"/>
              <a:t> column2</a:t>
            </a:r>
            <a:r>
              <a:rPr lang="en-US" dirty="0"/>
              <a:t>,</a:t>
            </a:r>
            <a:r>
              <a:rPr lang="en-US" i="1" dirty="0"/>
              <a:t> column3</a:t>
            </a:r>
            <a:r>
              <a:rPr lang="en-US" dirty="0"/>
              <a:t>, ...)</a:t>
            </a:r>
            <a:r>
              <a:rPr lang="en-US" dirty="0"/>
              <a:t/>
            </a:r>
            <a:br>
              <a:rPr lang="en-US" dirty="0"/>
            </a:br>
            <a:r>
              <a:rPr lang="en-US" dirty="0" smtClean="0"/>
              <a:t> 	VALUES </a:t>
            </a:r>
            <a:r>
              <a:rPr lang="en-US" dirty="0"/>
              <a:t>(</a:t>
            </a:r>
            <a:r>
              <a:rPr lang="en-US" i="1" dirty="0"/>
              <a:t>value1</a:t>
            </a:r>
            <a:r>
              <a:rPr lang="en-US" dirty="0"/>
              <a:t>,</a:t>
            </a:r>
            <a:r>
              <a:rPr lang="en-US" i="1" dirty="0"/>
              <a:t> value2</a:t>
            </a:r>
            <a:r>
              <a:rPr lang="en-US" dirty="0"/>
              <a:t>,</a:t>
            </a:r>
            <a:r>
              <a:rPr lang="en-US" i="1" dirty="0"/>
              <a:t> value3</a:t>
            </a:r>
            <a:r>
              <a:rPr lang="en-US" dirty="0"/>
              <a:t>, ...); </a:t>
            </a:r>
            <a:endParaRPr lang="en-US" dirty="0" smtClean="0"/>
          </a:p>
          <a:p>
            <a:pPr marL="0" indent="0" algn="l">
              <a:buNone/>
            </a:pPr>
            <a:endParaRPr lang="en-US" dirty="0"/>
          </a:p>
          <a:p>
            <a:pPr marL="0" indent="0" algn="l">
              <a:buNone/>
            </a:pPr>
            <a:r>
              <a:rPr lang="en-US" dirty="0" smtClean="0"/>
              <a:t>If </a:t>
            </a:r>
            <a:r>
              <a:rPr lang="en-US" dirty="0"/>
              <a:t>you are adding values for all the columns of the table, you do not need to specify the column names in the SQL query. However, make sure the order of the values is in the same order as the columns in the table. The INSERT INTO syntax would be as follows</a:t>
            </a:r>
            <a:r>
              <a:rPr lang="en-US" dirty="0" smtClean="0"/>
              <a:t>:</a:t>
            </a:r>
          </a:p>
          <a:p>
            <a:pPr marL="0" indent="0" algn="l">
              <a:buNone/>
            </a:pPr>
            <a:r>
              <a:rPr lang="en-US" dirty="0"/>
              <a:t>	</a:t>
            </a:r>
            <a:r>
              <a:rPr lang="en-US" dirty="0"/>
              <a:t>INSERT INTO </a:t>
            </a:r>
            <a:r>
              <a:rPr lang="en-US" i="1" dirty="0" err="1"/>
              <a:t>table_name</a:t>
            </a:r>
            <a:r>
              <a:rPr lang="en-US" dirty="0"/>
              <a:t/>
            </a:r>
            <a:br>
              <a:rPr lang="en-US" dirty="0"/>
            </a:br>
            <a:r>
              <a:rPr lang="en-US" dirty="0" smtClean="0"/>
              <a:t>	VALUES </a:t>
            </a:r>
            <a:r>
              <a:rPr lang="en-US" dirty="0"/>
              <a:t>(</a:t>
            </a:r>
            <a:r>
              <a:rPr lang="en-US" i="1" dirty="0"/>
              <a:t>value1</a:t>
            </a:r>
            <a:r>
              <a:rPr lang="en-US" dirty="0"/>
              <a:t>,</a:t>
            </a:r>
            <a:r>
              <a:rPr lang="en-US" i="1" dirty="0"/>
              <a:t> value2</a:t>
            </a:r>
            <a:r>
              <a:rPr lang="en-US" dirty="0"/>
              <a:t>,</a:t>
            </a:r>
            <a:r>
              <a:rPr lang="en-US" i="1" dirty="0"/>
              <a:t> value3</a:t>
            </a:r>
            <a:r>
              <a:rPr lang="en-US" dirty="0"/>
              <a:t>, ...); </a:t>
            </a:r>
            <a:endParaRPr lang="en-IN" dirty="0"/>
          </a:p>
        </p:txBody>
      </p:sp>
    </p:spTree>
    <p:extLst>
      <p:ext uri="{BB962C8B-B14F-4D97-AF65-F5344CB8AC3E}">
        <p14:creationId xmlns:p14="http://schemas.microsoft.com/office/powerpoint/2010/main" val="181440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INSERT INTO Example</a:t>
            </a:r>
            <a:endParaRPr lang="en-IN" dirty="0"/>
          </a:p>
        </p:txBody>
      </p:sp>
      <p:sp>
        <p:nvSpPr>
          <p:cNvPr id="3" name="Content Placeholder 2"/>
          <p:cNvSpPr>
            <a:spLocks noGrp="1"/>
          </p:cNvSpPr>
          <p:nvPr>
            <p:ph idx="1"/>
          </p:nvPr>
        </p:nvSpPr>
        <p:spPr/>
        <p:txBody>
          <a:bodyPr/>
          <a:lstStyle/>
          <a:p>
            <a:pPr marL="0" indent="0">
              <a:buNone/>
            </a:pPr>
            <a:r>
              <a:rPr lang="en-US" dirty="0"/>
              <a:t>The following SQL </a:t>
            </a:r>
            <a:r>
              <a:rPr lang="en-US" dirty="0" smtClean="0"/>
              <a:t>statement </a:t>
            </a:r>
            <a:r>
              <a:rPr lang="en-US" dirty="0"/>
              <a:t>inserts a new record in the "Customers" table</a:t>
            </a:r>
            <a:r>
              <a:rPr lang="en-US" dirty="0" smtClean="0"/>
              <a:t>: </a:t>
            </a:r>
          </a:p>
          <a:p>
            <a:pPr marL="0" indent="0">
              <a:buNone/>
            </a:pPr>
            <a:endParaRPr lang="en-US" dirty="0" smtClean="0"/>
          </a:p>
          <a:p>
            <a:pPr marL="0" indent="0">
              <a:buNone/>
            </a:pPr>
            <a:r>
              <a:rPr lang="en-US" dirty="0"/>
              <a:t> </a:t>
            </a:r>
            <a:r>
              <a:rPr lang="en-US" dirty="0" smtClean="0"/>
              <a:t> </a:t>
            </a:r>
          </a:p>
          <a:p>
            <a:pPr marL="0" indent="0">
              <a:buNone/>
            </a:pPr>
            <a:r>
              <a:rPr lang="en-IN" dirty="0" smtClean="0"/>
              <a:t>	</a:t>
            </a:r>
          </a:p>
          <a:p>
            <a:pPr marL="0" indent="0">
              <a:buNone/>
            </a:pPr>
            <a:r>
              <a:rPr lang="en-IN" dirty="0"/>
              <a:t> </a:t>
            </a:r>
            <a:r>
              <a:rPr lang="en-US" dirty="0" smtClean="0"/>
              <a:t>INSERT </a:t>
            </a:r>
            <a:r>
              <a:rPr lang="en-US" dirty="0"/>
              <a:t>INTO Customers (</a:t>
            </a:r>
            <a:r>
              <a:rPr lang="en-US" dirty="0" err="1" smtClean="0"/>
              <a:t>CustomerName</a:t>
            </a:r>
            <a:r>
              <a:rPr lang="en-US" dirty="0" smtClean="0"/>
              <a:t>, </a:t>
            </a:r>
            <a:r>
              <a:rPr lang="en-US" dirty="0"/>
              <a:t>Address, </a:t>
            </a:r>
            <a:r>
              <a:rPr lang="en-US" dirty="0" smtClean="0"/>
              <a:t>City) </a:t>
            </a:r>
            <a:r>
              <a:rPr lang="en-IN" dirty="0"/>
              <a:t>VALUES </a:t>
            </a:r>
            <a:r>
              <a:rPr lang="en-IN" dirty="0" smtClean="0"/>
              <a:t>(‘</a:t>
            </a:r>
            <a:r>
              <a:rPr lang="en-IN" dirty="0" err="1" smtClean="0"/>
              <a:t>rakesh</a:t>
            </a:r>
            <a:r>
              <a:rPr lang="en-IN" dirty="0" smtClean="0"/>
              <a:t>', ‘</a:t>
            </a:r>
            <a:r>
              <a:rPr lang="en-IN" dirty="0" err="1" smtClean="0"/>
              <a:t>jubileehills</a:t>
            </a:r>
            <a:r>
              <a:rPr lang="en-IN" dirty="0" smtClean="0"/>
              <a:t>’, ‘Hyderabad’); </a:t>
            </a:r>
          </a:p>
        </p:txBody>
      </p:sp>
      <p:graphicFrame>
        <p:nvGraphicFramePr>
          <p:cNvPr id="7" name="Table 6"/>
          <p:cNvGraphicFramePr>
            <a:graphicFrameLocks noGrp="1"/>
          </p:cNvGraphicFramePr>
          <p:nvPr>
            <p:extLst>
              <p:ext uri="{D42A27DB-BD31-4B8C-83A1-F6EECF244321}">
                <p14:modId xmlns:p14="http://schemas.microsoft.com/office/powerpoint/2010/main" val="1503277848"/>
              </p:ext>
            </p:extLst>
          </p:nvPr>
        </p:nvGraphicFramePr>
        <p:xfrm>
          <a:off x="466528" y="1455575"/>
          <a:ext cx="7594990" cy="304800"/>
        </p:xfrm>
        <a:graphic>
          <a:graphicData uri="http://schemas.openxmlformats.org/drawingml/2006/table">
            <a:tbl>
              <a:tblPr firstRow="1" bandRow="1">
                <a:tableStyleId>{5940675A-B579-460E-94D1-54222C63F5DA}</a:tableStyleId>
              </a:tblPr>
              <a:tblGrid>
                <a:gridCol w="1655640">
                  <a:extLst>
                    <a:ext uri="{9D8B030D-6E8A-4147-A177-3AD203B41FA5}">
                      <a16:colId xmlns:a16="http://schemas.microsoft.com/office/drawing/2014/main" val="3139567199"/>
                    </a:ext>
                  </a:extLst>
                </a:gridCol>
                <a:gridCol w="2446655">
                  <a:extLst>
                    <a:ext uri="{9D8B030D-6E8A-4147-A177-3AD203B41FA5}">
                      <a16:colId xmlns:a16="http://schemas.microsoft.com/office/drawing/2014/main" val="1920622558"/>
                    </a:ext>
                  </a:extLst>
                </a:gridCol>
                <a:gridCol w="1837055">
                  <a:extLst>
                    <a:ext uri="{9D8B030D-6E8A-4147-A177-3AD203B41FA5}">
                      <a16:colId xmlns:a16="http://schemas.microsoft.com/office/drawing/2014/main" val="1906891844"/>
                    </a:ext>
                  </a:extLst>
                </a:gridCol>
                <a:gridCol w="1655640">
                  <a:extLst>
                    <a:ext uri="{9D8B030D-6E8A-4147-A177-3AD203B41FA5}">
                      <a16:colId xmlns:a16="http://schemas.microsoft.com/office/drawing/2014/main" val="1698247123"/>
                    </a:ext>
                  </a:extLst>
                </a:gridCol>
              </a:tblGrid>
              <a:tr h="238787">
                <a:tc>
                  <a:txBody>
                    <a:bodyPr/>
                    <a:lstStyle/>
                    <a:p>
                      <a:r>
                        <a:rPr lang="en-IN" sz="1400" dirty="0" smtClean="0">
                          <a:latin typeface="Arial" panose="020B0604020202020204" pitchFamily="34" charset="0"/>
                          <a:cs typeface="Arial" panose="020B0604020202020204" pitchFamily="34" charset="0"/>
                        </a:rPr>
                        <a:t>Customer</a:t>
                      </a:r>
                      <a:r>
                        <a:rPr lang="en-IN" sz="1400" baseline="0" dirty="0" smtClean="0">
                          <a:latin typeface="Arial" panose="020B0604020202020204" pitchFamily="34" charset="0"/>
                          <a:cs typeface="Arial" panose="020B0604020202020204" pitchFamily="34" charset="0"/>
                        </a:rPr>
                        <a:t> ID(</a:t>
                      </a:r>
                      <a:r>
                        <a:rPr lang="en-IN" sz="1400" baseline="0" dirty="0" err="1" smtClean="0">
                          <a:latin typeface="Arial" panose="020B0604020202020204" pitchFamily="34" charset="0"/>
                          <a:cs typeface="Arial" panose="020B0604020202020204" pitchFamily="34" charset="0"/>
                        </a:rPr>
                        <a:t>int</a:t>
                      </a:r>
                      <a:r>
                        <a:rPr lang="en-IN" sz="1400" baseline="0" dirty="0" smtClean="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txBody>
                  <a:tcPr/>
                </a:tc>
                <a:tc>
                  <a:txBody>
                    <a:bodyPr/>
                    <a:lstStyle/>
                    <a:p>
                      <a:r>
                        <a:rPr lang="en-IN" sz="1400" dirty="0" err="1" smtClean="0">
                          <a:latin typeface="Arial" panose="020B0604020202020204" pitchFamily="34" charset="0"/>
                          <a:cs typeface="Arial" panose="020B0604020202020204" pitchFamily="34" charset="0"/>
                        </a:rPr>
                        <a:t>Customername</a:t>
                      </a:r>
                      <a:r>
                        <a:rPr lang="en-IN" sz="1400" baseline="0" dirty="0" smtClean="0">
                          <a:latin typeface="Arial" panose="020B0604020202020204" pitchFamily="34" charset="0"/>
                          <a:cs typeface="Arial" panose="020B0604020202020204" pitchFamily="34" charset="0"/>
                        </a:rPr>
                        <a:t> (varchar 25)</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Address(varchar</a:t>
                      </a:r>
                      <a:r>
                        <a:rPr lang="en-IN" sz="1400" baseline="0" dirty="0" smtClean="0">
                          <a:latin typeface="Arial" panose="020B0604020202020204" pitchFamily="34" charset="0"/>
                          <a:cs typeface="Arial" panose="020B0604020202020204" pitchFamily="34" charset="0"/>
                        </a:rPr>
                        <a:t> 35)</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City (Varchar</a:t>
                      </a:r>
                      <a:r>
                        <a:rPr lang="en-IN" sz="1400" baseline="0" dirty="0" smtClean="0">
                          <a:latin typeface="Arial" panose="020B0604020202020204" pitchFamily="34" charset="0"/>
                          <a:cs typeface="Arial" panose="020B0604020202020204" pitchFamily="34" charset="0"/>
                        </a:rPr>
                        <a:t> 35)</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3304826"/>
                  </a:ext>
                </a:extLst>
              </a:tr>
            </a:tbl>
          </a:graphicData>
        </a:graphic>
      </p:graphicFrame>
    </p:spTree>
    <p:extLst>
      <p:ext uri="{BB962C8B-B14F-4D97-AF65-F5344CB8AC3E}">
        <p14:creationId xmlns:p14="http://schemas.microsoft.com/office/powerpoint/2010/main" val="79525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4675" y="2262029"/>
            <a:ext cx="6537960" cy="582930"/>
          </a:xfrm>
        </p:spPr>
        <p:txBody>
          <a:bodyPr/>
          <a:lstStyle/>
          <a:p>
            <a:pPr algn="ctr"/>
            <a:r>
              <a:rPr lang="en-IN" sz="2400" dirty="0" smtClean="0">
                <a:latin typeface="Times New Roman" panose="02020603050405020304" pitchFamily="18" charset="0"/>
                <a:cs typeface="Times New Roman" panose="02020603050405020304" pitchFamily="18" charset="0"/>
              </a:rPr>
              <a:t>Thank </a:t>
            </a:r>
            <a:r>
              <a:rPr lang="en-IN" sz="2400" dirty="0">
                <a:latin typeface="Times New Roman" panose="02020603050405020304" pitchFamily="18" charset="0"/>
                <a:cs typeface="Times New Roman" panose="02020603050405020304" pitchFamily="18" charset="0"/>
              </a:rPr>
              <a:t>You </a:t>
            </a:r>
          </a:p>
          <a:p>
            <a:pPr algn="ct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12" ma:contentTypeDescription="Create a new document." ma:contentTypeScope="" ma:versionID="80eea8ece563ec623a8bd6e198a2c676">
  <xsd:schema xmlns:xsd="http://www.w3.org/2001/XMLSchema" xmlns:xs="http://www.w3.org/2001/XMLSchema" xmlns:p="http://schemas.microsoft.com/office/2006/metadata/properties" xmlns:ns2="dc7f2d29-e4a3-434f-906a-70b1fc2df21c" xmlns:ns3="ba7fe397-692e-4653-a154-e24aa3ddd0fc" targetNamespace="http://schemas.microsoft.com/office/2006/metadata/properties" ma:root="true" ma:fieldsID="468f58357f7043409f8726b51c91018b" ns2:_="" ns3:_="">
    <xsd:import namespace="dc7f2d29-e4a3-434f-906a-70b1fc2df21c"/>
    <xsd:import namespace="ba7fe397-692e-4653-a154-e24aa3ddd0f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7fe397-692e-4653-a154-e24aa3ddd0fc"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9a58f89-9159-43e3-9d81-3e9121d6cc13}" ma:internalName="TaxCatchAll" ma:showField="CatchAllData" ma:web="ba7fe397-692e-4653-a154-e24aa3ddd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c7f2d29-e4a3-434f-906a-70b1fc2df21c">
      <Terms xmlns="http://schemas.microsoft.com/office/infopath/2007/PartnerControls"/>
    </lcf76f155ced4ddcb4097134ff3c332f>
    <TaxCatchAll xmlns="ba7fe397-692e-4653-a154-e24aa3ddd0fc" xsi:nil="true"/>
  </documentManagement>
</p:properties>
</file>

<file path=customXml/itemProps1.xml><?xml version="1.0" encoding="utf-8"?>
<ds:datastoreItem xmlns:ds="http://schemas.openxmlformats.org/officeDocument/2006/customXml" ds:itemID="{113F8E71-3A4A-4337-AA37-D41DDDB25E74}"/>
</file>

<file path=customXml/itemProps2.xml><?xml version="1.0" encoding="utf-8"?>
<ds:datastoreItem xmlns:ds="http://schemas.openxmlformats.org/officeDocument/2006/customXml" ds:itemID="{459AD705-DCD7-4AE7-9D23-13BAAD89DCB7}"/>
</file>

<file path=customXml/itemProps3.xml><?xml version="1.0" encoding="utf-8"?>
<ds:datastoreItem xmlns:ds="http://schemas.openxmlformats.org/officeDocument/2006/customXml" ds:itemID="{B870242B-22CC-425F-B3ED-6EA1E9BEDC35}"/>
</file>

<file path=docProps/app.xml><?xml version="1.0" encoding="utf-8"?>
<Properties xmlns="http://schemas.openxmlformats.org/officeDocument/2006/extended-properties" xmlns:vt="http://schemas.openxmlformats.org/officeDocument/2006/docPropsVTypes">
  <Template>bits.thmx</Template>
  <TotalTime>3524</TotalTime>
  <Words>225</Words>
  <Application>Microsoft Office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BITS_PPT_template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Windows User</cp:lastModifiedBy>
  <cp:revision>219</cp:revision>
  <dcterms:created xsi:type="dcterms:W3CDTF">2015-06-09T08:31:04Z</dcterms:created>
  <dcterms:modified xsi:type="dcterms:W3CDTF">2018-03-21T14:18:42Z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