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
<Relationships xmlns="http://schemas.openxmlformats.org/package/2006/relationships">
  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696E-5CE7-4506-90D6-72D5202A209F}" type="datetimeFigureOut">
              <a:rPr lang="en-US" smtClean="0"/>
              <a:t>January 21, 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B3D36-DA99-45F9-AE91-05ED9AE459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550108"/>
            <a:ext cx="8229600" cy="1905000"/>
          </a:xfrm>
        </p:spPr>
        <p:txBody>
          <a:bodyPr anchor="b"/>
          <a:lstStyle>
            <a:lvl1pPr algn="l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455108"/>
            <a:ext cx="8229600" cy="13525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orient="vert" type="body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34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orient="vert" type="body" idx="1"/>
          </p:nvPr>
        </p:nvSpPr>
        <p:spPr>
          <a:xfrm>
            <a:off x="457200" y="274638"/>
            <a:ext cx="6019800" cy="5534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229600" cy="1400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229600" cy="1504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00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00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386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38600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386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38600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99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4925" cy="5534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9900" cy="4371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37112"/>
            <a:ext cx="5486400" cy="571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609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sz="half" type="body" idx="2"/>
          </p:nvPr>
        </p:nvSpPr>
        <p:spPr>
          <a:xfrm>
            <a:off x="1792288" y="500385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slide_master_bg" Type="http://schemas.openxmlformats.org/officeDocument/2006/relationships/image" Target="../media/slide_master_bg.jpeg"/>
  <Relationship Id="slide_master_logo" Type="http://schemas.openxmlformats.org/officeDocument/2006/relationships/image" Target="../media/slide_master_logo.png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Master Background"/>
          <p:cNvSpPr/>
          <p:nvPr/>
        </p:nvSpPr>
        <p:blipFill>
          <a:blip r:embed="slide_master_bg"/>
          <a:srcRect/>
          <a:stretch>
            <a:fillRect/>
          </a:stretch>
        </p:blipFill>
        <p:spPr bwMode="auto">
          <a:xfrm>
            <a:off x="6228184" y="1398"/>
            <a:ext cx="2915816" cy="4178006"/>
          </a:xfrm>
          <a:prstGeom prst="rect">
            <a:avLst/>
          </a:prstGeom>
          <a:blipFill dpi="0" rotWithShape="1">
            <a:blip r:embed="slide_master_bg"/>
            <a:srcRect/>
            <a:stretch>
              <a:fillRect/>
            </a:stretch>
          </a:blipFill>
          <a:ln>
            <a:noFill/>
          </a:ln>
        </p:spPr>
      </p:sp>
      <p:pic>
        <p:nvPicPr>
          <p:cNvPr id="8" name="Slide Master Logo"/>
          <p:cNvPicPr>
            <a:picLocks noChangeAspect="1"/>
          </p:cNvPicPr>
          <p:nvPr userDrawn="1"/>
        </p:nvPicPr>
        <p:blipFill>
          <a:blip r:embed="slide_master_logo"/>
          <a:srcRect/>
          <a:stretch>
            <a:fillRect/>
          </a:stretch>
        </p:blipFill>
        <p:spPr bwMode="auto">
          <a:xfrm>
            <a:off x="457200" y="5979504"/>
            <a:ext cx="1451388" cy="5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53118" cy="420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0030" y="60338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346_569x135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334_732x185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279_300x125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247_513x159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242_542x148.pn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238_674x193.pn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267_580x137.pn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312_790x200.pn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402_300x265.pn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776_300x134.pn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780_300x150.pn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579_154x138.pn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608_300x50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668_903x313.pn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683_695x95.pn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640_144x192.pn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642_730x58.pn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488_300x609.pn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706_731x682.pn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713_739x370.pn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748_300x116.pn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756_300x21.pn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502_584x121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506_496x76.pn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815_693x612.pn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5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5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5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5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5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/>
  <Relationship Id="rId2" Type="http://schemas.openxmlformats.org/officeDocument/2006/relationships/image" Target="../media/images/idea_image_61006197_300x584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lang="en-US" smtClean="0" sz="4400"/>
              <a:t>ER Model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lang="en-US" smtClean="0" sz="2400"/>
              <a:t>Amit Dua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Attributes with NULL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Missing</a:t>
            </a:r>
            <a:endParaRPr lang="en-US"/>
          </a:p>
          <a:p>
            <a:r>
              <a:rPr lang="en-US" dirty="0" smtClean="0" sz="3200"/>
              <a:t>Unknown</a:t>
            </a:r>
            <a:endParaRPr lang="en-US"/>
          </a:p>
          <a:p>
            <a:r>
              <a:rPr lang="en-US" dirty="0" smtClean="0" sz="3200"/>
              <a:t>Not applicable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Missing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Unknown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Not applicable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Entities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Types</a:t>
            </a:r>
            <a:endParaRPr lang="en-US"/>
          </a:p>
          <a:p>
            <a:pPr lvl="1"/>
            <a:r>
              <a:rPr lang="en-US" dirty="0" smtClean="0" sz="2800"/>
              <a:t>Strong</a:t>
            </a:r>
            <a:endParaRPr lang="en-US"/>
          </a:p>
          <a:p>
            <a:pPr lvl="1"/>
            <a:r>
              <a:rPr lang="en-US" dirty="0" smtClean="0" sz="2800"/>
              <a:t>Weak</a:t>
            </a:r>
            <a:endParaRPr lang="en-US"/>
          </a:p>
          <a:p>
            <a:r>
              <a:rPr lang="en-US" dirty="0" smtClean="0" sz="3200"/>
              <a:t>Sets</a:t>
            </a:r>
            <a:endParaRPr lang="en-US"/>
          </a:p>
          <a:p>
            <a:r>
              <a:rPr lang="en-US" dirty="0" smtClean="0" sz="3200"/>
              <a:t>Key attributes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Strong</a:t>
            </a:r>
            <a:endParaRPr lang="en-US"/>
          </a:p>
          <a:p>
            <a:r>
              <a:rPr lang="en-US" dirty="0" smtClean="0" sz="3200"/>
              <a:t>Weak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Strong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346_569x135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221367"/>
            <a:ext cx="4038600" cy="95819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Weak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334_732x185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190120"/>
            <a:ext cx="4038600" cy="102068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Sets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Key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ER Model (1/3)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 sz="1200"/>
              <a:t>Attributes</a:t>
            </a:r>
            <a:endParaRPr lang="en-US"/>
          </a:p>
          <a:p>
            <a:pPr lvl="1"/>
            <a:r>
              <a:rPr lang="en-US" dirty="0" smtClean="0" sz="1100"/>
              <a:t>Single values vs Multivalued Attributes</a:t>
            </a:r>
            <a:endParaRPr lang="en-US"/>
          </a:p>
          <a:p>
            <a:pPr lvl="2"/>
            <a:r>
              <a:rPr lang="en-US" dirty="0" smtClean="0" sz="1050"/>
              <a:t>Complex Attributes</a:t>
            </a:r>
            <a:endParaRPr lang="en-US"/>
          </a:p>
          <a:p>
            <a:pPr lvl="1"/>
            <a:r>
              <a:rPr lang="en-US" dirty="0" smtClean="0" sz="1100"/>
              <a:t>Stored vs Derived attributes</a:t>
            </a:r>
            <a:endParaRPr lang="en-US"/>
          </a:p>
          <a:p>
            <a:pPr lvl="1"/>
            <a:r>
              <a:rPr lang="en-US" dirty="0" smtClean="0" sz="1100"/>
              <a:t>Simple vs Composite Attribute</a:t>
            </a:r>
            <a:endParaRPr lang="en-US"/>
          </a:p>
          <a:p>
            <a:pPr lvl="1"/>
            <a:r>
              <a:rPr lang="en-US" dirty="0" smtClean="0" sz="1100"/>
              <a:t>Attributes with NULL Values</a:t>
            </a:r>
            <a:endParaRPr lang="en-US"/>
          </a:p>
          <a:p>
            <a:pPr lvl="2"/>
            <a:r>
              <a:rPr lang="en-US" dirty="0" smtClean="0" sz="1050"/>
              <a:t>Missing</a:t>
            </a:r>
            <a:endParaRPr lang="en-US"/>
          </a:p>
          <a:p>
            <a:pPr lvl="2"/>
            <a:r>
              <a:rPr lang="en-US" dirty="0" smtClean="0" sz="1050"/>
              <a:t>Unknown</a:t>
            </a:r>
            <a:endParaRPr lang="en-US"/>
          </a:p>
          <a:p>
            <a:pPr lvl="2"/>
            <a:r>
              <a:rPr lang="en-US" dirty="0" smtClean="0" sz="1050"/>
              <a:t>Not applicable</a:t>
            </a:r>
            <a:endParaRPr lang="en-US"/>
          </a:p>
          <a:p>
            <a:r>
              <a:rPr lang="en-US" dirty="0" smtClean="0" sz="1200"/>
              <a:t>Entities</a:t>
            </a:r>
            <a:endParaRPr lang="en-US"/>
          </a:p>
          <a:p>
            <a:pPr lvl="1"/>
            <a:r>
              <a:rPr lang="en-US" dirty="0" smtClean="0" sz="1100"/>
              <a:t>Types</a:t>
            </a:r>
            <a:endParaRPr lang="en-US"/>
          </a:p>
          <a:p>
            <a:pPr lvl="2"/>
            <a:r>
              <a:rPr lang="en-US" dirty="0" smtClean="0" sz="1050"/>
              <a:t>Strong</a:t>
            </a:r>
            <a:endParaRPr lang="en-US"/>
          </a:p>
          <a:p>
            <a:pPr lvl="2"/>
            <a:r>
              <a:rPr lang="en-US" dirty="0" smtClean="0" sz="1050"/>
              <a:t>Weak</a:t>
            </a:r>
            <a:endParaRPr lang="en-US"/>
          </a:p>
          <a:p>
            <a:pPr lvl="1"/>
            <a:r>
              <a:rPr lang="en-US" dirty="0" smtClean="0" sz="1100"/>
              <a:t>Sets</a:t>
            </a:r>
            <a:endParaRPr lang="en-US"/>
          </a:p>
          <a:p>
            <a:pPr lvl="1"/>
            <a:r>
              <a:rPr lang="en-US" dirty="0" smtClean="0" sz="1100"/>
              <a:t>Key attributes</a:t>
            </a:r>
            <a:endParaRPr lang="en-US"/>
          </a:p>
          <a:p>
            <a:r>
              <a:rPr lang="en-US" dirty="0" smtClean="0" sz="1200"/>
              <a:t>Relationships</a:t>
            </a:r>
            <a:endParaRPr lang="en-US"/>
          </a:p>
          <a:p>
            <a:pPr lvl="1"/>
            <a:r>
              <a:rPr lang="en-US" dirty="0" smtClean="0" sz="1100"/>
              <a:t>Degree</a:t>
            </a:r>
            <a:endParaRPr lang="en-US"/>
          </a:p>
          <a:p>
            <a:pPr lvl="2"/>
            <a:r>
              <a:rPr lang="en-US" dirty="0" smtClean="0" sz="1050"/>
              <a:t>Binary</a:t>
            </a:r>
            <a:endParaRPr lang="en-US"/>
          </a:p>
          <a:p>
            <a:pPr lvl="2"/>
            <a:r>
              <a:rPr lang="en-US" dirty="0" smtClean="0" sz="1050"/>
              <a:t>Ternary</a:t>
            </a:r>
            <a:endParaRPr lang="en-US"/>
          </a:p>
          <a:p>
            <a:pPr lvl="2"/>
            <a:r>
              <a:rPr lang="en-US" dirty="0" smtClean="0" sz="1050"/>
              <a:t>Higher degree</a:t>
            </a:r>
            <a:endParaRPr lang="en-US"/>
          </a:p>
          <a:p>
            <a:pPr lvl="1"/>
            <a:r>
              <a:rPr lang="en-US" dirty="0" smtClean="0" sz="1100"/>
              <a:t>Cardinality Ratio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Relationships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 sz="2000"/>
              <a:t>Degree</a:t>
            </a:r>
            <a:endParaRPr lang="en-US"/>
          </a:p>
          <a:p>
            <a:pPr lvl="1"/>
            <a:r>
              <a:rPr lang="en-US" dirty="0" smtClean="0" sz="1800"/>
              <a:t>Binary</a:t>
            </a:r>
            <a:endParaRPr lang="en-US"/>
          </a:p>
          <a:p>
            <a:pPr lvl="1"/>
            <a:r>
              <a:rPr lang="en-US" dirty="0" smtClean="0" sz="1800"/>
              <a:t>Ternary</a:t>
            </a:r>
            <a:endParaRPr lang="en-US"/>
          </a:p>
          <a:p>
            <a:pPr lvl="1"/>
            <a:r>
              <a:rPr lang="en-US" dirty="0" smtClean="0" sz="1800"/>
              <a:t>Higher degree</a:t>
            </a:r>
            <a:endParaRPr lang="en-US"/>
          </a:p>
          <a:p>
            <a:r>
              <a:rPr lang="en-US" dirty="0" smtClean="0" sz="2000"/>
              <a:t>Cardinality Ratio</a:t>
            </a:r>
            <a:endParaRPr lang="en-US"/>
          </a:p>
          <a:p>
            <a:pPr lvl="1"/>
            <a:r>
              <a:rPr lang="en-US" dirty="0" smtClean="0" sz="1800"/>
              <a:t>1:1</a:t>
            </a:r>
            <a:endParaRPr lang="en-US"/>
          </a:p>
          <a:p>
            <a:pPr lvl="1"/>
            <a:r>
              <a:rPr lang="en-US" dirty="0" smtClean="0" sz="1800"/>
              <a:t>1:N</a:t>
            </a:r>
            <a:endParaRPr lang="en-US"/>
          </a:p>
          <a:p>
            <a:pPr lvl="1"/>
            <a:r>
              <a:rPr lang="en-US" dirty="0" smtClean="0" sz="1800"/>
              <a:t>N:M</a:t>
            </a:r>
            <a:endParaRPr lang="en-US"/>
          </a:p>
          <a:p>
            <a:r>
              <a:rPr lang="en-US" dirty="0" smtClean="0" sz="2000"/>
              <a:t>Participation</a:t>
            </a:r>
            <a:endParaRPr lang="en-US"/>
          </a:p>
          <a:p>
            <a:pPr lvl="1"/>
            <a:r>
              <a:rPr lang="en-US" dirty="0" smtClean="0" sz="1800"/>
              <a:t>Total</a:t>
            </a:r>
            <a:endParaRPr lang="en-US"/>
          </a:p>
          <a:p>
            <a:pPr lvl="1"/>
            <a:r>
              <a:rPr lang="en-US" dirty="0" smtClean="0" sz="1800"/>
              <a:t>Partial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Degree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Binary</a:t>
            </a:r>
            <a:endParaRPr lang="en-US"/>
          </a:p>
          <a:p>
            <a:r>
              <a:rPr lang="en-US" dirty="0" smtClean="0" sz="3200"/>
              <a:t>Ternary</a:t>
            </a:r>
            <a:endParaRPr lang="en-US"/>
          </a:p>
          <a:p>
            <a:r>
              <a:rPr lang="en-US" dirty="0" smtClean="0" sz="3200"/>
              <a:t>Higher degree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Binary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Ternary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279_300x125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859087"/>
            <a:ext cx="4038600" cy="168275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Higher degree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Cardinality Ratio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1:1</a:t>
            </a:r>
            <a:endParaRPr lang="en-US"/>
          </a:p>
          <a:p>
            <a:r>
              <a:rPr lang="en-US" dirty="0" smtClean="0" sz="3200"/>
              <a:t>1:N</a:t>
            </a:r>
            <a:endParaRPr lang="en-US"/>
          </a:p>
          <a:p>
            <a:r>
              <a:rPr lang="en-US" dirty="0" smtClean="0" sz="3200"/>
              <a:t>N:M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1:1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247_513x159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074598"/>
            <a:ext cx="4038600" cy="125173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1:N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242_542x148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149067"/>
            <a:ext cx="4038600" cy="1102791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N:M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238_674x19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122236"/>
            <a:ext cx="4038600" cy="115645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Participation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Total</a:t>
            </a:r>
            <a:endParaRPr lang="en-US"/>
          </a:p>
          <a:p>
            <a:r>
              <a:rPr lang="en-US" dirty="0" smtClean="0" sz="3200"/>
              <a:t>Partial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ER Model 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en-US" dirty="0" smtClean="0" sz="1050"/>
              <a:t>1:1</a:t>
            </a:r>
            <a:endParaRPr lang="en-US"/>
          </a:p>
          <a:p>
            <a:pPr lvl="2"/>
            <a:r>
              <a:rPr lang="en-US" dirty="0" smtClean="0" sz="1050"/>
              <a:t>1:N</a:t>
            </a:r>
            <a:endParaRPr lang="en-US"/>
          </a:p>
          <a:p>
            <a:pPr lvl="2"/>
            <a:r>
              <a:rPr lang="en-US" dirty="0" smtClean="0" sz="1050"/>
              <a:t>N:M</a:t>
            </a:r>
            <a:endParaRPr lang="en-US"/>
          </a:p>
          <a:p>
            <a:pPr lvl="1"/>
            <a:r>
              <a:rPr lang="en-US" dirty="0" smtClean="0" sz="1100"/>
              <a:t>Participation</a:t>
            </a:r>
            <a:endParaRPr lang="en-US"/>
          </a:p>
          <a:p>
            <a:pPr lvl="2"/>
            <a:r>
              <a:rPr lang="en-US" dirty="0" smtClean="0" sz="1050"/>
              <a:t>Total</a:t>
            </a:r>
            <a:endParaRPr lang="en-US"/>
          </a:p>
          <a:p>
            <a:pPr lvl="2"/>
            <a:r>
              <a:rPr lang="en-US" dirty="0" smtClean="0" sz="1050"/>
              <a:t>Partial</a:t>
            </a:r>
            <a:endParaRPr lang="en-US"/>
          </a:p>
          <a:p>
            <a:r>
              <a:rPr lang="en-US" dirty="0" smtClean="0" sz="1200"/>
              <a:t>Exercises</a:t>
            </a:r>
            <a:endParaRPr lang="en-US"/>
          </a:p>
          <a:p>
            <a:pPr lvl="1"/>
            <a:r>
              <a:rPr lang="en-US" dirty="0" smtClean="0" sz="1100"/>
              <a:t>1</a:t>
            </a:r>
            <a:endParaRPr lang="en-US"/>
          </a:p>
          <a:p>
            <a:pPr lvl="2"/>
            <a:r>
              <a:rPr lang="en-US" dirty="0" smtClean="0" sz="1050"/>
              <a:t>2</a:t>
            </a:r>
            <a:endParaRPr lang="en-US"/>
          </a:p>
          <a:p>
            <a:pPr lvl="3"/>
            <a:r>
              <a:rPr lang="en-US" dirty="0" smtClean="0" sz="1000"/>
              <a:t>schema</a:t>
            </a:r>
            <a:endParaRPr lang="en-US"/>
          </a:p>
          <a:p>
            <a:pPr lvl="3"/>
            <a:r>
              <a:rPr lang="en-US" dirty="0" smtClean="0" sz="1000"/>
              <a:t>schema 2</a:t>
            </a:r>
            <a:endParaRPr lang="en-US"/>
          </a:p>
          <a:p>
            <a:r>
              <a:rPr lang="en-US" dirty="0" smtClean="0" sz="1200"/>
              <a:t>Convert to relational schema</a:t>
            </a:r>
            <a:endParaRPr lang="en-US"/>
          </a:p>
          <a:p>
            <a:pPr lvl="1"/>
            <a:r>
              <a:rPr lang="en-US" dirty="0" smtClean="0" sz="1100"/>
              <a:t>simple entity set</a:t>
            </a:r>
            <a:endParaRPr lang="en-US"/>
          </a:p>
          <a:p>
            <a:pPr lvl="2"/>
            <a:r>
              <a:rPr lang="en-US" dirty="0" smtClean="0" sz="1050"/>
              <a:t>schema</a:t>
            </a:r>
            <a:endParaRPr lang="en-US"/>
          </a:p>
          <a:p>
            <a:pPr lvl="3"/>
            <a:r>
              <a:rPr lang="en-US" dirty="0" smtClean="0" sz="1000"/>
              <a:t>Weak entity set</a:t>
            </a:r>
            <a:endParaRPr lang="en-US"/>
          </a:p>
          <a:p>
            <a:pPr lvl="4"/>
            <a:r>
              <a:rPr lang="en-US" dirty="0" smtClean="0" sz="1000"/>
              <a:t>schema</a:t>
            </a:r>
            <a:endParaRPr lang="en-US"/>
          </a:p>
          <a:p>
            <a:pPr lvl="1"/>
            <a:r>
              <a:rPr lang="en-US" dirty="0" smtClean="0" sz="1100"/>
              <a:t>Multivalued Entity set</a:t>
            </a:r>
            <a:endParaRPr lang="en-US"/>
          </a:p>
          <a:p>
            <a:pPr lvl="2"/>
            <a:r>
              <a:rPr lang="en-US" dirty="0" smtClean="0" sz="1050"/>
              <a:t>schema</a:t>
            </a:r>
            <a:endParaRPr lang="en-US"/>
          </a:p>
          <a:p>
            <a:pPr lvl="1"/>
            <a:r>
              <a:rPr lang="en-US" dirty="0" smtClean="0" sz="1100"/>
              <a:t>Complex entity set</a:t>
            </a:r>
            <a:endParaRPr lang="en-US"/>
          </a:p>
          <a:p>
            <a:pPr lvl="1"/>
            <a:r>
              <a:rPr lang="en-US" dirty="0" smtClean="0" sz="1100"/>
              <a:t>Relationship set</a:t>
            </a:r>
            <a:endParaRPr lang="en-US"/>
          </a:p>
          <a:p>
            <a:pPr lvl="2"/>
            <a:r>
              <a:rPr lang="en-US" dirty="0" smtClean="0" sz="1050"/>
              <a:t>Schema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Total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267_580x137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223490"/>
            <a:ext cx="4038600" cy="95394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Partial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Exercises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1</a:t>
            </a:r>
            <a:endParaRPr lang="en-US"/>
          </a:p>
          <a:p>
            <a:pPr lvl="1"/>
            <a:r>
              <a:rPr lang="en-US" dirty="0" smtClean="0" sz="2800"/>
              <a:t>2</a:t>
            </a:r>
            <a:endParaRPr lang="en-US"/>
          </a:p>
          <a:p>
            <a:pPr lvl="2"/>
            <a:r>
              <a:rPr lang="en-US" dirty="0" smtClean="0" sz="2400"/>
              <a:t>schema</a:t>
            </a:r>
            <a:endParaRPr lang="en-US"/>
          </a:p>
          <a:p>
            <a:pPr lvl="2"/>
            <a:r>
              <a:rPr lang="en-US" dirty="0" smtClean="0" sz="2400"/>
              <a:t>schema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2</a:t>
            </a:r>
            <a:endParaRPr lang="en-US"/>
          </a:p>
          <a:p>
            <a:pPr lvl="1"/>
            <a:r>
              <a:rPr lang="en-US" dirty="0" smtClean="0" sz="2800"/>
              <a:t>schema</a:t>
            </a:r>
            <a:endParaRPr lang="en-US"/>
          </a:p>
          <a:p>
            <a:pPr lvl="1"/>
            <a:r>
              <a:rPr lang="en-US" dirty="0" smtClean="0" sz="2800"/>
              <a:t>schema 2</a:t>
            </a:r>
            <a:endParaRPr lang="en-US"/>
          </a:p>
        </p:txBody>
      </p:sp>
      <p:pic>
        <p:nvPicPr>
          <p:cNvPr id="4" name="Content Placeholder 3" descr="idea_image_61006312_790x200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189247"/>
            <a:ext cx="4038600" cy="102243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schema</a:t>
            </a:r>
            <a:endParaRPr lang="en-US"/>
          </a:p>
          <a:p>
            <a:r>
              <a:rPr lang="en-US" dirty="0" smtClean="0" sz="3200"/>
              <a:t>schema 2</a:t>
            </a:r>
            <a:endParaRPr lang="en-US"/>
          </a:p>
        </p:txBody>
      </p:sp>
      <p:pic>
        <p:nvPicPr>
          <p:cNvPr id="4" name="Content Placeholder 3" descr="idea_image_61006402_300x265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916747"/>
            <a:ext cx="4038600" cy="356743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776_300x134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798509"/>
            <a:ext cx="4038600" cy="1803908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schema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780_300x150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690813"/>
            <a:ext cx="4038600" cy="20193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Convert to relational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 sz="2000"/>
              <a:t>simple entity set</a:t>
            </a:r>
            <a:endParaRPr lang="en-US"/>
          </a:p>
          <a:p>
            <a:pPr lvl="1"/>
            <a:r>
              <a:rPr lang="en-US" dirty="0" smtClean="0" sz="1800"/>
              <a:t>schema</a:t>
            </a:r>
            <a:endParaRPr lang="en-US"/>
          </a:p>
          <a:p>
            <a:pPr lvl="2"/>
            <a:r>
              <a:rPr lang="en-US" dirty="0" smtClean="0" sz="1600"/>
              <a:t>Weak entity set</a:t>
            </a:r>
            <a:endParaRPr lang="en-US"/>
          </a:p>
          <a:p>
            <a:pPr lvl="3"/>
            <a:r>
              <a:rPr lang="en-US" dirty="0" smtClean="0" sz="1400"/>
              <a:t>schema</a:t>
            </a:r>
            <a:endParaRPr lang="en-US"/>
          </a:p>
          <a:p>
            <a:r>
              <a:rPr lang="en-US" dirty="0" smtClean="0" sz="2000"/>
              <a:t>Multivalued Entity set</a:t>
            </a:r>
            <a:endParaRPr lang="en-US"/>
          </a:p>
          <a:p>
            <a:pPr lvl="1"/>
            <a:r>
              <a:rPr lang="en-US" dirty="0" smtClean="0" sz="1800"/>
              <a:t>schema</a:t>
            </a:r>
            <a:endParaRPr lang="en-US"/>
          </a:p>
          <a:p>
            <a:r>
              <a:rPr lang="en-US" dirty="0" smtClean="0" sz="2000"/>
              <a:t>Complex entity set</a:t>
            </a:r>
            <a:endParaRPr lang="en-US"/>
          </a:p>
          <a:p>
            <a:r>
              <a:rPr lang="en-US" dirty="0" smtClean="0" sz="2000"/>
              <a:t>Relationship set</a:t>
            </a:r>
            <a:endParaRPr lang="en-US"/>
          </a:p>
          <a:p>
            <a:pPr lvl="1"/>
            <a:r>
              <a:rPr lang="en-US" dirty="0" smtClean="0" sz="1800"/>
              <a:t>Schema</a:t>
            </a:r>
            <a:endParaRPr lang="en-US"/>
          </a:p>
          <a:p>
            <a:r>
              <a:rPr lang="en-US" dirty="0" smtClean="0" sz="2000"/>
              <a:t>Relationship set</a:t>
            </a:r>
            <a:endParaRPr lang="en-US"/>
          </a:p>
          <a:p>
            <a:pPr lvl="1"/>
            <a:r>
              <a:rPr lang="en-US" dirty="0" smtClean="0" sz="1800"/>
              <a:t>schema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simple entity 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schema</a:t>
            </a:r>
            <a:endParaRPr lang="en-US"/>
          </a:p>
          <a:p>
            <a:pPr lvl="1"/>
            <a:r>
              <a:rPr lang="en-US" dirty="0" smtClean="0" sz="2800"/>
              <a:t>Weak entity set</a:t>
            </a:r>
            <a:endParaRPr lang="en-US"/>
          </a:p>
          <a:p>
            <a:pPr lvl="2"/>
            <a:r>
              <a:rPr lang="en-US" dirty="0" smtClean="0" sz="2400"/>
              <a:t>schema</a:t>
            </a:r>
            <a:endParaRPr lang="en-US"/>
          </a:p>
        </p:txBody>
      </p:sp>
      <p:pic>
        <p:nvPicPr>
          <p:cNvPr id="4" name="Content Placeholder 3" descr="idea_image_61006579_154x138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90960"/>
            <a:ext cx="4038600" cy="361900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Weak entity set</a:t>
            </a:r>
            <a:endParaRPr lang="en-US"/>
          </a:p>
          <a:p>
            <a:pPr lvl="1"/>
            <a:r>
              <a:rPr lang="en-US" dirty="0" smtClean="0" sz="2800"/>
              <a:t>schema</a:t>
            </a:r>
            <a:endParaRPr lang="en-US"/>
          </a:p>
        </p:txBody>
      </p:sp>
      <p:pic>
        <p:nvPicPr>
          <p:cNvPr id="4" name="Content Placeholder 3" descr="idea_image_61006608_300x50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363912"/>
            <a:ext cx="4038600" cy="6731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ER Model (3/3)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dirty="0" smtClean="0" sz="1100"/>
              <a:t>Relationship set</a:t>
            </a:r>
            <a:endParaRPr lang="en-US"/>
          </a:p>
          <a:p>
            <a:pPr lvl="2"/>
            <a:r>
              <a:rPr lang="en-US" dirty="0" smtClean="0" sz="1050"/>
              <a:t>schema</a:t>
            </a:r>
            <a:endParaRPr lang="en-US"/>
          </a:p>
          <a:p>
            <a:r>
              <a:rPr lang="en-US" dirty="0" smtClean="0" sz="1200"/>
              <a:t>2</a:t>
            </a:r>
            <a:endParaRPr lang="en-US"/>
          </a:p>
          <a:p>
            <a:pPr lvl="1"/>
            <a:r>
              <a:rPr lang="en-US" dirty="0" smtClean="0" sz="1100"/>
              <a:t>3</a:t>
            </a:r>
            <a:endParaRPr lang="en-US"/>
          </a:p>
          <a:p>
            <a:r>
              <a:rPr lang="en-US" dirty="0" smtClean="0" sz="1200"/>
              <a:t>Minimal schema</a:t>
            </a:r>
            <a:endParaRPr lang="en-US"/>
          </a:p>
          <a:p>
            <a:pPr lvl="1"/>
            <a:r>
              <a:rPr lang="en-US" dirty="0" smtClean="0" sz="1100"/>
              <a:t>a</a:t>
            </a:r>
            <a:endParaRPr lang="en-US"/>
          </a:p>
          <a:p>
            <a:pPr lvl="2"/>
            <a:r>
              <a:rPr lang="en-US" dirty="0" smtClean="0" sz="1050"/>
              <a:t>inst dept{ID, name, dept name, salary}.</a:t>
            </a:r>
            <a:endParaRPr lang="en-US"/>
          </a:p>
          <a:p>
            <a:pPr lvl="2"/>
            <a:r>
              <a:rPr lang="en-US" dirty="0" smtClean="0" sz="1050"/>
              <a:t>stud dept{ID, name, dept name, tot cred}.</a:t>
            </a:r>
            <a:endParaRPr lang="en-US"/>
          </a:p>
          <a:p>
            <a:pPr lvl="2"/>
            <a:r>
              <a:rPr lang="en-US" dirty="0" smtClean="0" sz="1050"/>
              <a:t>course depts {course id, title, dept name, credits}</a:t>
            </a:r>
            <a:endParaRPr lang="en-US"/>
          </a:p>
          <a:p>
            <a:pPr lvl="2"/>
            <a:r>
              <a:rPr lang="en-US" dirty="0" smtClean="0" sz="1050"/>
              <a:t>sec class{course id, sec id, semester, year, building, room number}.</a:t>
            </a:r>
            <a:endParaRPr lang="en-US"/>
          </a:p>
          <a:p>
            <a:pPr lvl="2"/>
            <a:r>
              <a:rPr lang="en-US" dirty="0" smtClean="0" sz="1050"/>
              <a:t>sec time slot{course id, sec id, semester, year, building, room number, time slot id}.</a:t>
            </a:r>
            <a:endParaRPr lang="en-US"/>
          </a:p>
          <a:p>
            <a:pPr lvl="1"/>
            <a:r>
              <a:rPr lang="en-US" dirty="0" smtClean="0" sz="1100"/>
              <a:t>many-to-one relationship set AB from entity set A to entity set B --------------&amp;------- A in the relationship is total ---------------&gt;&gt;Combine A and 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Weak entity 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schema</a:t>
            </a:r>
            <a:endParaRPr lang="en-US"/>
          </a:p>
        </p:txBody>
      </p:sp>
      <p:pic>
        <p:nvPicPr>
          <p:cNvPr id="4" name="Content Placeholder 3" descr="idea_image_61006668_903x31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000528"/>
            <a:ext cx="4038600" cy="139986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683_695x95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424443"/>
            <a:ext cx="4038600" cy="55203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Multivalued Entity 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schema</a:t>
            </a:r>
            <a:endParaRPr lang="en-US"/>
          </a:p>
        </p:txBody>
      </p:sp>
      <p:pic>
        <p:nvPicPr>
          <p:cNvPr id="4" name="Content Placeholder 3" descr="idea_image_61006640_144x19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92303" y="1600200"/>
            <a:ext cx="3150394" cy="420052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642_730x58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540025"/>
            <a:ext cx="4038600" cy="32087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Complex entity 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488_300x609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632888" y="1600200"/>
            <a:ext cx="2069224" cy="420052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Relationship 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Schema</a:t>
            </a:r>
            <a:endParaRPr lang="en-US"/>
          </a:p>
        </p:txBody>
      </p:sp>
      <p:pic>
        <p:nvPicPr>
          <p:cNvPr id="4" name="Content Placeholder 3" descr="idea_image_61006706_731x68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16519"/>
            <a:ext cx="4038600" cy="376788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713_739x370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689446"/>
            <a:ext cx="4038600" cy="202203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Relationship 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schema</a:t>
            </a:r>
            <a:endParaRPr lang="en-US"/>
          </a:p>
        </p:txBody>
      </p:sp>
      <p:pic>
        <p:nvPicPr>
          <p:cNvPr id="4" name="Content Placeholder 3" descr="idea_image_61006748_300x116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919667"/>
            <a:ext cx="4038600" cy="156159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756_300x2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559111"/>
            <a:ext cx="4038600" cy="28270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3</a:t>
            </a:r>
            <a:endParaRPr lang="en-US"/>
          </a:p>
        </p:txBody>
      </p:sp>
      <p:pic>
        <p:nvPicPr>
          <p:cNvPr id="4" name="Content Placeholder 3" descr="idea_image_61006502_584x12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282080"/>
            <a:ext cx="4038600" cy="83676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 sz="2800"/>
              <a:t>Single values vs Multivalued Attributes</a:t>
            </a:r>
            <a:endParaRPr lang="en-US"/>
          </a:p>
          <a:p>
            <a:pPr lvl="1"/>
            <a:r>
              <a:rPr lang="en-US" dirty="0" smtClean="0" sz="2400"/>
              <a:t>Complex Attributes</a:t>
            </a:r>
            <a:endParaRPr lang="en-US"/>
          </a:p>
          <a:p>
            <a:r>
              <a:rPr lang="en-US" dirty="0" smtClean="0" sz="2800"/>
              <a:t>Stored vs Derived attributes</a:t>
            </a:r>
            <a:endParaRPr lang="en-US"/>
          </a:p>
          <a:p>
            <a:r>
              <a:rPr lang="en-US" dirty="0" smtClean="0" sz="2800"/>
              <a:t>Simple vs Composite Attribute</a:t>
            </a:r>
            <a:endParaRPr lang="en-US"/>
          </a:p>
          <a:p>
            <a:r>
              <a:rPr lang="en-US" dirty="0" smtClean="0" sz="2800"/>
              <a:t>Attributes with NULL Values</a:t>
            </a:r>
            <a:endParaRPr lang="en-US"/>
          </a:p>
          <a:p>
            <a:pPr lvl="1"/>
            <a:r>
              <a:rPr lang="en-US" dirty="0" smtClean="0" sz="2400"/>
              <a:t>Missing</a:t>
            </a:r>
            <a:endParaRPr lang="en-US"/>
          </a:p>
          <a:p>
            <a:pPr lvl="1"/>
            <a:r>
              <a:rPr lang="en-US" dirty="0" smtClean="0" sz="2400"/>
              <a:t>Unknown</a:t>
            </a:r>
            <a:endParaRPr lang="en-US"/>
          </a:p>
          <a:p>
            <a:pPr lvl="1"/>
            <a:r>
              <a:rPr lang="en-US" dirty="0" smtClean="0" sz="2400"/>
              <a:t>Not applicable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506_496x76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3391054"/>
            <a:ext cx="4038600" cy="618818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Minimal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 sz="2400"/>
              <a:t>a</a:t>
            </a:r>
            <a:endParaRPr lang="en-US"/>
          </a:p>
          <a:p>
            <a:pPr lvl="1"/>
            <a:r>
              <a:rPr lang="en-US" dirty="0" smtClean="0" sz="2000"/>
              <a:t>inst dept{ID, name, dept name, salary}.</a:t>
            </a:r>
            <a:endParaRPr lang="en-US"/>
          </a:p>
          <a:p>
            <a:pPr lvl="1"/>
            <a:r>
              <a:rPr lang="en-US" dirty="0" smtClean="0" sz="2000"/>
              <a:t>stud dept{ID, name, dept name, tot cred}.</a:t>
            </a:r>
            <a:endParaRPr lang="en-US"/>
          </a:p>
          <a:p>
            <a:pPr lvl="1"/>
            <a:r>
              <a:rPr lang="en-US" dirty="0" smtClean="0" sz="2000"/>
              <a:t>course depts {course id, title, dept name, credits}</a:t>
            </a:r>
            <a:endParaRPr lang="en-US"/>
          </a:p>
          <a:p>
            <a:pPr lvl="1"/>
            <a:r>
              <a:rPr lang="en-US" dirty="0" smtClean="0" sz="2000"/>
              <a:t>sec class{course id, sec id, semester, year, building, room number}.</a:t>
            </a:r>
            <a:endParaRPr lang="en-US"/>
          </a:p>
          <a:p>
            <a:pPr lvl="1"/>
            <a:r>
              <a:rPr lang="en-US" dirty="0" smtClean="0" sz="2000"/>
              <a:t>sec time slot{course id, sec id, semester, year, building, room number, time slot id}.</a:t>
            </a:r>
            <a:endParaRPr lang="en-US"/>
          </a:p>
          <a:p>
            <a:r>
              <a:rPr lang="en-US" dirty="0" smtClean="0" sz="2400"/>
              <a:t>many-to-one relationship set AB from entity set A to entity set B --------------&amp;------- A in the relationship is total ---------------&gt;&gt;Combine A and 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 sz="2000"/>
              <a:t>inst dept{ID, name, dept name, salary}.</a:t>
            </a:r>
            <a:endParaRPr lang="en-US"/>
          </a:p>
          <a:p>
            <a:r>
              <a:rPr lang="en-US" dirty="0" smtClean="0" sz="2000"/>
              <a:t>stud dept{ID, name, dept name, tot cred}.</a:t>
            </a:r>
            <a:endParaRPr lang="en-US"/>
          </a:p>
          <a:p>
            <a:r>
              <a:rPr lang="en-US" dirty="0" smtClean="0" sz="2000"/>
              <a:t>course depts {course id, title, dept name, credits}</a:t>
            </a:r>
            <a:endParaRPr lang="en-US"/>
          </a:p>
          <a:p>
            <a:r>
              <a:rPr lang="en-US" dirty="0" smtClean="0" sz="2000"/>
              <a:t>sec class{course id, sec id, semester, year, building, room number}.</a:t>
            </a:r>
            <a:endParaRPr lang="en-US"/>
          </a:p>
          <a:p>
            <a:r>
              <a:rPr lang="en-US" dirty="0" smtClean="0" sz="2000"/>
              <a:t>sec time slot{course id, sec id, semester, year, building, room number, time slot id}.</a:t>
            </a:r>
            <a:endParaRPr lang="en-US"/>
          </a:p>
        </p:txBody>
      </p:sp>
      <p:pic>
        <p:nvPicPr>
          <p:cNvPr id="4" name="Content Placeholder 3" descr="idea_image_61006815_693x61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917185"/>
            <a:ext cx="4038600" cy="356655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inst dept{ID, name, dept name, salary}.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3600"/>
              <a:t>stud dept{ID, name, dept name, tot cred}.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3200"/>
              <a:t>course depts {course id, title, dept name, credits}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3200"/>
              <a:t>sec class{course id, sec id, semester, year, building, room number}.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2800"/>
              <a:t>sec time slot{course id, sec id, semester, year, building, room number, time slot id}.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2400"/>
              <a:t>many-to-one relationship set AB from entity set A to entity set B --------------&amp;------- A in the relationship is total ---------------&gt;&gt;Combine A and AB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Single values vs Multivalued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 sz="3200"/>
              <a:t>Complex Attributes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Complex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Content Placeholder 3" descr="idea_image_61006197_300x584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88598" y="1600200"/>
            <a:ext cx="2157804" cy="420052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Stored vs Derived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 sz="4400"/>
              <a:t>Simple vs Composite Attribute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1881-542F-4E86-BA7E-A6C1077FE7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80808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80808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11" ma:contentTypeDescription="Create a new document." ma:contentTypeScope="" ma:versionID="6486374a607905e7973883fc3b3313f1">
  <xsd:schema xmlns:xsd="http://www.w3.org/2001/XMLSchema" xmlns:xs="http://www.w3.org/2001/XMLSchema" xmlns:p="http://schemas.microsoft.com/office/2006/metadata/properties" xmlns:ns2="dc7f2d29-e4a3-434f-906a-70b1fc2df21c" xmlns:ns3="ba7fe397-692e-4653-a154-e24aa3ddd0fc" targetNamespace="http://schemas.microsoft.com/office/2006/metadata/properties" ma:root="true" ma:fieldsID="ef8274066eaffed9ec34a55303d9faed" ns2:_="" ns3:_="">
    <xsd:import namespace="dc7f2d29-e4a3-434f-906a-70b1fc2df21c"/>
    <xsd:import namespace="ba7fe397-692e-4653-a154-e24aa3dd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b8cb680-6a83-4177-80f4-b15e2230c4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fe397-692e-4653-a154-e24aa3ddd0fc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9a58f89-9159-43e3-9d81-3e9121d6cc13}" ma:internalName="TaxCatchAll" ma:showField="CatchAllData" ma:web="ba7fe397-692e-4653-a154-e24aa3ddd0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7f2d29-e4a3-434f-906a-70b1fc2df21c">
      <Terms xmlns="http://schemas.microsoft.com/office/infopath/2007/PartnerControls"/>
    </lcf76f155ced4ddcb4097134ff3c332f>
    <TaxCatchAll xmlns="ba7fe397-692e-4653-a154-e24aa3ddd0fc" xsi:nil="true"/>
  </documentManagement>
</p:properties>
</file>

<file path=customXml/itemProps1.xml><?xml version="1.0" encoding="utf-8"?>
<ds:datastoreItem xmlns:ds="http://schemas.openxmlformats.org/officeDocument/2006/customXml" ds:itemID="{6D84A0CD-271D-4CC0-88DF-48F537AD56F4}"/>
</file>

<file path=customXml/itemProps2.xml><?xml version="1.0" encoding="utf-8"?>
<ds:datastoreItem xmlns:ds="http://schemas.openxmlformats.org/officeDocument/2006/customXml" ds:itemID="{C14114C5-D199-4BF3-9E18-E65B892058B5}"/>
</file>

<file path=customXml/itemProps3.xml><?xml version="1.0" encoding="utf-8"?>
<ds:datastoreItem xmlns:ds="http://schemas.openxmlformats.org/officeDocument/2006/customXml" ds:itemID="{21F9DF9A-A0CD-460B-B406-2AA6B9DE919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ER Model</vt:lpstr>
      <vt:lpstr>ER Model</vt:lpstr>
      <vt:lpstr>ER Model</vt:lpstr>
      <vt:lpstr>ER Model</vt:lpstr>
      <vt:lpstr>Attributes</vt:lpstr>
      <vt:lpstr>Single values vs Multivalued Attributes</vt:lpstr>
      <vt:lpstr>Complex Attributes</vt:lpstr>
      <vt:lpstr>Stored vs Derived attributes</vt:lpstr>
      <vt:lpstr>Simple vs Composite Attribute</vt:lpstr>
      <vt:lpstr>Attributes with NULL Values</vt:lpstr>
      <vt:lpstr>Missing</vt:lpstr>
      <vt:lpstr>Unknown</vt:lpstr>
      <vt:lpstr>Not applicable</vt:lpstr>
      <vt:lpstr>Entities</vt:lpstr>
      <vt:lpstr>Types</vt:lpstr>
      <vt:lpstr>Strong</vt:lpstr>
      <vt:lpstr>Weak</vt:lpstr>
      <vt:lpstr>Sets</vt:lpstr>
      <vt:lpstr>Key attributes</vt:lpstr>
      <vt:lpstr>Relationships</vt:lpstr>
      <vt:lpstr>Degree</vt:lpstr>
      <vt:lpstr>Binary</vt:lpstr>
      <vt:lpstr>Ternary</vt:lpstr>
      <vt:lpstr>Higher degree</vt:lpstr>
      <vt:lpstr>Cardinality Ratio</vt:lpstr>
      <vt:lpstr>1:1</vt:lpstr>
      <vt:lpstr>1:N</vt:lpstr>
      <vt:lpstr>N:M</vt:lpstr>
      <vt:lpstr>Participation</vt:lpstr>
      <vt:lpstr>Total</vt:lpstr>
      <vt:lpstr>Partial</vt:lpstr>
      <vt:lpstr>Exercises</vt:lpstr>
      <vt:lpstr>1</vt:lpstr>
      <vt:lpstr>2</vt:lpstr>
      <vt:lpstr>schema</vt:lpstr>
      <vt:lpstr>schema 2</vt:lpstr>
      <vt:lpstr>Convert to relational schema</vt:lpstr>
      <vt:lpstr>simple entity set</vt:lpstr>
      <vt:lpstr>schema</vt:lpstr>
      <vt:lpstr>Weak entity set</vt:lpstr>
      <vt:lpstr>schema</vt:lpstr>
      <vt:lpstr>Multivalued Entity set</vt:lpstr>
      <vt:lpstr>schema</vt:lpstr>
      <vt:lpstr>Complex entity set</vt:lpstr>
      <vt:lpstr>Relationship set</vt:lpstr>
      <vt:lpstr>Schema</vt:lpstr>
      <vt:lpstr>Relationship set</vt:lpstr>
      <vt:lpstr>schema</vt:lpstr>
      <vt:lpstr>2</vt:lpstr>
      <vt:lpstr>3</vt:lpstr>
      <vt:lpstr>Minimal schema</vt:lpstr>
      <vt:lpstr>a</vt:lpstr>
      <vt:lpstr>inst dept{ID, name, dept name, salary}.</vt:lpstr>
      <vt:lpstr>stud dept{ID, name, dept name, tot cred}.</vt:lpstr>
      <vt:lpstr>course depts {course id, title, dept name, credits}</vt:lpstr>
      <vt:lpstr>sec class{course id, sec id, semester, year, building, room number}.</vt:lpstr>
      <vt:lpstr>sec time slot{course id, sec id, semester, year, building, room number, time slot id}.</vt:lpstr>
      <vt:lpstr>many-to-one relationship set AB from entity set A to entity set B --------------&amp;------- A in the relationship is total ---------------&gt;&gt;Combine A and AB</vt:lpstr>
    </vt:vector>
  </TitlesOfParts>
  <Company>MeisterLabs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Mindmap of MindMeister</dc:title>
  <dc:creator>MeisterLabs GmbH</dc:creator>
  <cp:lastModifiedBy>MeisterLabs GmbH</cp:lastModifiedBy>
  <cp:revision>2</cp:revision>
  <dcterms:created xsi:type="dcterms:W3CDTF">2011-05-09T10:21:00Z</dcterms:created>
  <dcterms:modified xsi:type="dcterms:W3CDTF">2011-05-09T10:21:00Z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