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03" r:id="rId3"/>
    <p:sldId id="404" r:id="rId4"/>
    <p:sldId id="408" r:id="rId5"/>
    <p:sldId id="409" r:id="rId6"/>
    <p:sldId id="410" r:id="rId7"/>
    <p:sldId id="411" r:id="rId8"/>
    <p:sldId id="412" r:id="rId9"/>
    <p:sldId id="413" r:id="rId10"/>
    <p:sldId id="405" r:id="rId11"/>
    <p:sldId id="406" r:id="rId12"/>
    <p:sldId id="419" r:id="rId13"/>
    <p:sldId id="407" r:id="rId14"/>
    <p:sldId id="414" r:id="rId15"/>
    <p:sldId id="415" r:id="rId16"/>
    <p:sldId id="416" r:id="rId17"/>
    <p:sldId id="417" r:id="rId18"/>
    <p:sldId id="418" r:id="rId19"/>
    <p:sldId id="267"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varScale="1">
        <p:scale>
          <a:sx n="72" d="100"/>
          <a:sy n="72" d="100"/>
        </p:scale>
        <p:origin x="1674" y="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6EFDFCE-0683-4353-A415-E6C7A4F71566}" type="datetimeFigureOut">
              <a:rPr lang="en-IN" smtClean="0"/>
              <a:t>04-04-2024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F5548CB-47EF-42A0-A5D1-660F6A224EBA}" type="slidenum">
              <a:rPr lang="en-IN" smtClean="0"/>
              <a:t>‹#›</a:t>
            </a:fld>
            <a:endParaRPr lang="en-IN"/>
          </a:p>
        </p:txBody>
      </p:sp>
    </p:spTree>
    <p:extLst>
      <p:ext uri="{BB962C8B-B14F-4D97-AF65-F5344CB8AC3E}">
        <p14:creationId xmlns:p14="http://schemas.microsoft.com/office/powerpoint/2010/main" val="324102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F1141"/>
                </a:solidFill>
                <a:latin typeface="Arial"/>
                <a:cs typeface="Arial"/>
              </a:defRPr>
            </a:lvl1p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F1141"/>
                </a:solidFill>
                <a:latin typeface="Arial"/>
                <a:cs typeface="Arial"/>
              </a:defRPr>
            </a:lvl1p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0F1141"/>
                </a:solidFill>
                <a:latin typeface="Arial"/>
                <a:cs typeface="Arial"/>
              </a:defRPr>
            </a:lvl1p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0F1141"/>
                </a:solidFill>
                <a:latin typeface="Arial"/>
                <a:cs typeface="Arial"/>
              </a:defRPr>
            </a:lvl1p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0F1141"/>
                </a:solidFill>
                <a:latin typeface="Arial"/>
                <a:cs typeface="Arial"/>
              </a:defRPr>
            </a:lvl1p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629400" y="0"/>
            <a:ext cx="2193925" cy="69215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495800" y="6576217"/>
            <a:ext cx="2329180" cy="0"/>
          </a:xfrm>
          <a:custGeom>
            <a:avLst/>
            <a:gdLst/>
            <a:ahLst/>
            <a:cxnLst/>
            <a:rect l="l" t="t" r="r" b="b"/>
            <a:pathLst>
              <a:path w="2329179">
                <a:moveTo>
                  <a:pt x="0" y="0"/>
                </a:moveTo>
                <a:lnTo>
                  <a:pt x="2328926" y="0"/>
                </a:lnTo>
              </a:path>
            </a:pathLst>
          </a:custGeom>
          <a:ln w="46038">
            <a:solidFill>
              <a:srgbClr val="76C2E4"/>
            </a:solidFill>
          </a:ln>
        </p:spPr>
        <p:txBody>
          <a:bodyPr wrap="square" lIns="0" tIns="0" rIns="0" bIns="0" rtlCol="0"/>
          <a:lstStyle/>
          <a:p>
            <a:endParaRPr/>
          </a:p>
        </p:txBody>
      </p:sp>
      <p:sp>
        <p:nvSpPr>
          <p:cNvPr id="18" name="bk object 18"/>
          <p:cNvSpPr/>
          <p:nvPr/>
        </p:nvSpPr>
        <p:spPr>
          <a:xfrm>
            <a:off x="2133600" y="6576217"/>
            <a:ext cx="2362200" cy="0"/>
          </a:xfrm>
          <a:custGeom>
            <a:avLst/>
            <a:gdLst/>
            <a:ahLst/>
            <a:cxnLst/>
            <a:rect l="l" t="t" r="r" b="b"/>
            <a:pathLst>
              <a:path w="2362200">
                <a:moveTo>
                  <a:pt x="0" y="0"/>
                </a:moveTo>
                <a:lnTo>
                  <a:pt x="2362200" y="0"/>
                </a:lnTo>
              </a:path>
            </a:pathLst>
          </a:custGeom>
          <a:ln w="46038">
            <a:solidFill>
              <a:srgbClr val="FBAF17"/>
            </a:solidFill>
          </a:ln>
        </p:spPr>
        <p:txBody>
          <a:bodyPr wrap="square" lIns="0" tIns="0" rIns="0" bIns="0" rtlCol="0"/>
          <a:lstStyle/>
          <a:p>
            <a:endParaRPr/>
          </a:p>
        </p:txBody>
      </p:sp>
      <p:sp>
        <p:nvSpPr>
          <p:cNvPr id="19" name="bk object 19"/>
          <p:cNvSpPr/>
          <p:nvPr/>
        </p:nvSpPr>
        <p:spPr>
          <a:xfrm>
            <a:off x="6815201" y="6576217"/>
            <a:ext cx="2329180" cy="0"/>
          </a:xfrm>
          <a:custGeom>
            <a:avLst/>
            <a:gdLst/>
            <a:ahLst/>
            <a:cxnLst/>
            <a:rect l="l" t="t" r="r" b="b"/>
            <a:pathLst>
              <a:path w="2329179">
                <a:moveTo>
                  <a:pt x="0" y="0"/>
                </a:moveTo>
                <a:lnTo>
                  <a:pt x="2328799" y="0"/>
                </a:lnTo>
              </a:path>
            </a:pathLst>
          </a:custGeom>
          <a:ln w="46038">
            <a:solidFill>
              <a:srgbClr val="FF0000"/>
            </a:solidFill>
          </a:ln>
        </p:spPr>
        <p:txBody>
          <a:bodyPr wrap="square" lIns="0" tIns="0" rIns="0" bIns="0" rtlCol="0"/>
          <a:lstStyle/>
          <a:p>
            <a:endParaRPr/>
          </a:p>
        </p:txBody>
      </p:sp>
      <p:sp>
        <p:nvSpPr>
          <p:cNvPr id="20" name="bk object 20"/>
          <p:cNvSpPr/>
          <p:nvPr/>
        </p:nvSpPr>
        <p:spPr>
          <a:xfrm>
            <a:off x="2362200" y="1318482"/>
            <a:ext cx="2329180" cy="0"/>
          </a:xfrm>
          <a:custGeom>
            <a:avLst/>
            <a:gdLst/>
            <a:ahLst/>
            <a:cxnLst/>
            <a:rect l="l" t="t" r="r" b="b"/>
            <a:pathLst>
              <a:path w="2329179">
                <a:moveTo>
                  <a:pt x="0" y="0"/>
                </a:moveTo>
                <a:lnTo>
                  <a:pt x="2328926" y="0"/>
                </a:lnTo>
              </a:path>
            </a:pathLst>
          </a:custGeom>
          <a:ln w="46037">
            <a:solidFill>
              <a:srgbClr val="76C2E4"/>
            </a:solidFill>
          </a:ln>
        </p:spPr>
        <p:txBody>
          <a:bodyPr wrap="square" lIns="0" tIns="0" rIns="0" bIns="0" rtlCol="0"/>
          <a:lstStyle/>
          <a:p>
            <a:endParaRPr/>
          </a:p>
        </p:txBody>
      </p:sp>
      <p:sp>
        <p:nvSpPr>
          <p:cNvPr id="21" name="bk object 21"/>
          <p:cNvSpPr/>
          <p:nvPr/>
        </p:nvSpPr>
        <p:spPr>
          <a:xfrm>
            <a:off x="0" y="1318482"/>
            <a:ext cx="2362200" cy="0"/>
          </a:xfrm>
          <a:custGeom>
            <a:avLst/>
            <a:gdLst/>
            <a:ahLst/>
            <a:cxnLst/>
            <a:rect l="l" t="t" r="r" b="b"/>
            <a:pathLst>
              <a:path w="2362200">
                <a:moveTo>
                  <a:pt x="0" y="0"/>
                </a:moveTo>
                <a:lnTo>
                  <a:pt x="2362200" y="0"/>
                </a:lnTo>
              </a:path>
            </a:pathLst>
          </a:custGeom>
          <a:ln w="46037">
            <a:solidFill>
              <a:srgbClr val="FBAF17"/>
            </a:solidFill>
          </a:ln>
        </p:spPr>
        <p:txBody>
          <a:bodyPr wrap="square" lIns="0" tIns="0" rIns="0" bIns="0" rtlCol="0"/>
          <a:lstStyle/>
          <a:p>
            <a:endParaRPr/>
          </a:p>
        </p:txBody>
      </p:sp>
      <p:sp>
        <p:nvSpPr>
          <p:cNvPr id="22" name="bk object 22"/>
          <p:cNvSpPr/>
          <p:nvPr/>
        </p:nvSpPr>
        <p:spPr>
          <a:xfrm>
            <a:off x="4681601" y="1318482"/>
            <a:ext cx="2329180" cy="0"/>
          </a:xfrm>
          <a:custGeom>
            <a:avLst/>
            <a:gdLst/>
            <a:ahLst/>
            <a:cxnLst/>
            <a:rect l="l" t="t" r="r" b="b"/>
            <a:pathLst>
              <a:path w="2329179">
                <a:moveTo>
                  <a:pt x="0" y="0"/>
                </a:moveTo>
                <a:lnTo>
                  <a:pt x="2328799" y="0"/>
                </a:lnTo>
              </a:path>
            </a:pathLst>
          </a:custGeom>
          <a:ln w="46037">
            <a:solidFill>
              <a:srgbClr val="FF0000"/>
            </a:solidFill>
          </a:ln>
        </p:spPr>
        <p:txBody>
          <a:bodyPr wrap="square" lIns="0" tIns="0" rIns="0" bIns="0" rtlCol="0"/>
          <a:lstStyle/>
          <a:p>
            <a:endParaRPr/>
          </a:p>
        </p:txBody>
      </p:sp>
      <p:sp>
        <p:nvSpPr>
          <p:cNvPr id="2" name="Holder 2"/>
          <p:cNvSpPr>
            <a:spLocks noGrp="1"/>
          </p:cNvSpPr>
          <p:nvPr>
            <p:ph type="title"/>
          </p:nvPr>
        </p:nvSpPr>
        <p:spPr>
          <a:xfrm>
            <a:off x="3644518" y="315213"/>
            <a:ext cx="1854962"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464450" y="2121337"/>
            <a:ext cx="5422265" cy="1495425"/>
          </a:xfrm>
          <a:prstGeom prst="rect">
            <a:avLst/>
          </a:prstGeom>
        </p:spPr>
        <p:txBody>
          <a:bodyPr wrap="square" lIns="0" tIns="0" rIns="0" bIns="0">
            <a:spAutoFit/>
          </a:bodyPr>
          <a:lstStyle>
            <a:lvl1pPr>
              <a:defRPr sz="25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586096" y="6639430"/>
            <a:ext cx="4478020" cy="182245"/>
          </a:xfrm>
          <a:prstGeom prst="rect">
            <a:avLst/>
          </a:prstGeom>
        </p:spPr>
        <p:txBody>
          <a:bodyPr wrap="square" lIns="0" tIns="0" rIns="0" bIns="0">
            <a:spAutoFit/>
          </a:bodyPr>
          <a:lstStyle>
            <a:lvl1pPr>
              <a:defRPr sz="1100" b="0" i="0">
                <a:solidFill>
                  <a:srgbClr val="0F1141"/>
                </a:solidFill>
                <a:latin typeface="Arial"/>
                <a:cs typeface="Arial"/>
              </a:defRPr>
            </a:lvl1p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www.aadl.info/"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ellidiss.com/" TargetMode="External"/><Relationship Id="rId2" Type="http://schemas.openxmlformats.org/officeDocument/2006/relationships/hyperlink" Target="http://www.lab-sticc.fr/" TargetMode="Externa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hyperlink" Target="http://www.ellidiss.com/products/aadl-inspector/" TargetMode="External"/><Relationship Id="rId4" Type="http://schemas.openxmlformats.org/officeDocument/2006/relationships/hyperlink" Target="http://beru.univ-brest.fr/cheddar/#RefAutho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beru.univ-brest.fr/cheddar/contribs/educational/ubo/ETR-2015-2017-2021/tp-gb.html" TargetMode="External"/><Relationship Id="rId2" Type="http://schemas.openxmlformats.org/officeDocument/2006/relationships/hyperlink" Target="http://beru.univ-brest.fr/cheddar/"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3352800"/>
            <a:ext cx="8686800" cy="2743200"/>
          </a:xfrm>
          <a:custGeom>
            <a:avLst/>
            <a:gdLst/>
            <a:ahLst/>
            <a:cxnLst/>
            <a:rect l="l" t="t" r="r" b="b"/>
            <a:pathLst>
              <a:path w="8686800" h="2743200">
                <a:moveTo>
                  <a:pt x="0" y="2743200"/>
                </a:moveTo>
                <a:lnTo>
                  <a:pt x="8686800" y="2743200"/>
                </a:lnTo>
                <a:lnTo>
                  <a:pt x="8686800" y="0"/>
                </a:lnTo>
                <a:lnTo>
                  <a:pt x="0" y="0"/>
                </a:lnTo>
                <a:lnTo>
                  <a:pt x="0" y="2743200"/>
                </a:lnTo>
                <a:close/>
              </a:path>
            </a:pathLst>
          </a:custGeom>
          <a:solidFill>
            <a:srgbClr val="101141"/>
          </a:solidFill>
        </p:spPr>
        <p:txBody>
          <a:bodyPr wrap="square" lIns="0" tIns="0" rIns="0" bIns="0" rtlCol="0"/>
          <a:lstStyle/>
          <a:p>
            <a:endParaRPr/>
          </a:p>
        </p:txBody>
      </p:sp>
      <p:sp>
        <p:nvSpPr>
          <p:cNvPr id="4" name="object 4"/>
          <p:cNvSpPr/>
          <p:nvPr/>
        </p:nvSpPr>
        <p:spPr>
          <a:xfrm>
            <a:off x="2895600" y="6134100"/>
            <a:ext cx="2895600" cy="0"/>
          </a:xfrm>
          <a:custGeom>
            <a:avLst/>
            <a:gdLst/>
            <a:ahLst/>
            <a:cxnLst/>
            <a:rect l="l" t="t" r="r" b="b"/>
            <a:pathLst>
              <a:path w="2895600">
                <a:moveTo>
                  <a:pt x="0" y="0"/>
                </a:moveTo>
                <a:lnTo>
                  <a:pt x="2895600" y="0"/>
                </a:lnTo>
              </a:path>
            </a:pathLst>
          </a:custGeom>
          <a:ln w="76200">
            <a:solidFill>
              <a:srgbClr val="76C2E4"/>
            </a:solidFill>
          </a:ln>
        </p:spPr>
        <p:txBody>
          <a:bodyPr wrap="square" lIns="0" tIns="0" rIns="0" bIns="0" rtlCol="0"/>
          <a:lstStyle/>
          <a:p>
            <a:endParaRPr/>
          </a:p>
        </p:txBody>
      </p:sp>
      <p:sp>
        <p:nvSpPr>
          <p:cNvPr id="5" name="object 5"/>
          <p:cNvSpPr/>
          <p:nvPr/>
        </p:nvSpPr>
        <p:spPr>
          <a:xfrm>
            <a:off x="0" y="6134100"/>
            <a:ext cx="2895600" cy="0"/>
          </a:xfrm>
          <a:custGeom>
            <a:avLst/>
            <a:gdLst/>
            <a:ahLst/>
            <a:cxnLst/>
            <a:rect l="l" t="t" r="r" b="b"/>
            <a:pathLst>
              <a:path w="2895600">
                <a:moveTo>
                  <a:pt x="0" y="0"/>
                </a:moveTo>
                <a:lnTo>
                  <a:pt x="2895600" y="0"/>
                </a:lnTo>
              </a:path>
            </a:pathLst>
          </a:custGeom>
          <a:ln w="76200">
            <a:solidFill>
              <a:srgbClr val="FBAF16"/>
            </a:solidFill>
          </a:ln>
        </p:spPr>
        <p:txBody>
          <a:bodyPr wrap="square" lIns="0" tIns="0" rIns="0" bIns="0" rtlCol="0"/>
          <a:lstStyle/>
          <a:p>
            <a:endParaRPr/>
          </a:p>
        </p:txBody>
      </p:sp>
      <p:sp>
        <p:nvSpPr>
          <p:cNvPr id="6" name="object 6"/>
          <p:cNvSpPr/>
          <p:nvPr/>
        </p:nvSpPr>
        <p:spPr>
          <a:xfrm>
            <a:off x="5791200" y="6134100"/>
            <a:ext cx="2895600" cy="0"/>
          </a:xfrm>
          <a:custGeom>
            <a:avLst/>
            <a:gdLst/>
            <a:ahLst/>
            <a:cxnLst/>
            <a:rect l="l" t="t" r="r" b="b"/>
            <a:pathLst>
              <a:path w="2895600">
                <a:moveTo>
                  <a:pt x="0" y="0"/>
                </a:moveTo>
                <a:lnTo>
                  <a:pt x="2895600" y="0"/>
                </a:lnTo>
              </a:path>
            </a:pathLst>
          </a:custGeom>
          <a:ln w="76200">
            <a:solidFill>
              <a:srgbClr val="FF0000"/>
            </a:solidFill>
          </a:ln>
        </p:spPr>
        <p:txBody>
          <a:bodyPr wrap="square" lIns="0" tIns="0" rIns="0" bIns="0" rtlCol="0"/>
          <a:lstStyle/>
          <a:p>
            <a:endParaRPr/>
          </a:p>
        </p:txBody>
      </p:sp>
      <p:sp>
        <p:nvSpPr>
          <p:cNvPr id="7" name="object 7"/>
          <p:cNvSpPr/>
          <p:nvPr/>
        </p:nvSpPr>
        <p:spPr>
          <a:xfrm>
            <a:off x="76200" y="3352800"/>
            <a:ext cx="2057400" cy="1979676"/>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99745" y="5215794"/>
            <a:ext cx="1676400" cy="692150"/>
          </a:xfrm>
          <a:prstGeom prst="rect">
            <a:avLst/>
          </a:prstGeom>
        </p:spPr>
        <p:txBody>
          <a:bodyPr vert="horz" wrap="square" lIns="0" tIns="78740" rIns="0" bIns="0" rtlCol="0">
            <a:spAutoFit/>
          </a:bodyPr>
          <a:lstStyle/>
          <a:p>
            <a:pPr algn="ctr">
              <a:lnSpc>
                <a:spcPct val="100000"/>
              </a:lnSpc>
              <a:spcBef>
                <a:spcPts val="620"/>
              </a:spcBef>
            </a:pPr>
            <a:r>
              <a:rPr sz="2900" b="1" spc="-120" dirty="0">
                <a:solidFill>
                  <a:srgbClr val="FFFFFF"/>
                </a:solidFill>
                <a:latin typeface="Arial"/>
                <a:cs typeface="Arial"/>
              </a:rPr>
              <a:t>BITS</a:t>
            </a:r>
            <a:r>
              <a:rPr sz="2900" b="1" spc="-355" dirty="0">
                <a:solidFill>
                  <a:srgbClr val="FFFFFF"/>
                </a:solidFill>
                <a:latin typeface="Arial"/>
                <a:cs typeface="Arial"/>
              </a:rPr>
              <a:t> </a:t>
            </a:r>
            <a:r>
              <a:rPr sz="2900" spc="-130" dirty="0">
                <a:solidFill>
                  <a:srgbClr val="FFFFFF"/>
                </a:solidFill>
                <a:latin typeface="Arial"/>
                <a:cs typeface="Arial"/>
              </a:rPr>
              <a:t>Pilani</a:t>
            </a:r>
            <a:endParaRPr sz="2900">
              <a:latin typeface="Arial"/>
              <a:cs typeface="Arial"/>
            </a:endParaRPr>
          </a:p>
          <a:p>
            <a:pPr marL="1270" algn="ctr">
              <a:lnSpc>
                <a:spcPct val="100000"/>
              </a:lnSpc>
              <a:spcBef>
                <a:spcPts val="165"/>
              </a:spcBef>
            </a:pPr>
            <a:r>
              <a:rPr sz="900" spc="-125" dirty="0">
                <a:solidFill>
                  <a:srgbClr val="FFFFFF"/>
                </a:solidFill>
                <a:latin typeface="Arial"/>
                <a:cs typeface="Arial"/>
              </a:rPr>
              <a:t>Pilani|Dubai|Goa|Hyderabad</a:t>
            </a:r>
            <a:endParaRPr sz="900">
              <a:latin typeface="Arial"/>
              <a:cs typeface="Arial"/>
            </a:endParaRPr>
          </a:p>
        </p:txBody>
      </p:sp>
      <p:sp>
        <p:nvSpPr>
          <p:cNvPr id="9" name="object 9"/>
          <p:cNvSpPr txBox="1"/>
          <p:nvPr/>
        </p:nvSpPr>
        <p:spPr>
          <a:xfrm>
            <a:off x="2058670" y="3392246"/>
            <a:ext cx="6381115" cy="745782"/>
          </a:xfrm>
          <a:prstGeom prst="rect">
            <a:avLst/>
          </a:prstGeom>
        </p:spPr>
        <p:txBody>
          <a:bodyPr vert="horz" wrap="square" lIns="0" tIns="205740" rIns="0" bIns="0" rtlCol="0">
            <a:spAutoFit/>
          </a:bodyPr>
          <a:lstStyle/>
          <a:p>
            <a:pPr marL="12700" marR="5080" algn="ctr">
              <a:lnSpc>
                <a:spcPct val="72400"/>
              </a:lnSpc>
              <a:spcBef>
                <a:spcPts val="1620"/>
              </a:spcBef>
            </a:pPr>
            <a:r>
              <a:rPr lang="en-US" sz="4600" spc="-15" dirty="0">
                <a:solidFill>
                  <a:srgbClr val="FFFFFF"/>
                </a:solidFill>
                <a:latin typeface="Calibri"/>
                <a:cs typeface="Calibri"/>
              </a:rPr>
              <a:t>Real Time system Lab</a:t>
            </a:r>
            <a:endParaRPr sz="4600" dirty="0">
              <a:latin typeface="Calibri"/>
              <a:cs typeface="Calibri"/>
            </a:endParaRPr>
          </a:p>
        </p:txBody>
      </p:sp>
      <p:sp>
        <p:nvSpPr>
          <p:cNvPr id="10" name="TextBox 9">
            <a:extLst>
              <a:ext uri="{FF2B5EF4-FFF2-40B4-BE49-F238E27FC236}">
                <a16:creationId xmlns:a16="http://schemas.microsoft.com/office/drawing/2014/main" id="{0F0E2AD6-23E3-4503-89C3-2803F4450437}"/>
              </a:ext>
            </a:extLst>
          </p:cNvPr>
          <p:cNvSpPr txBox="1"/>
          <p:nvPr/>
        </p:nvSpPr>
        <p:spPr>
          <a:xfrm>
            <a:off x="3400145" y="5105400"/>
            <a:ext cx="4905655" cy="954107"/>
          </a:xfrm>
          <a:prstGeom prst="rect">
            <a:avLst/>
          </a:prstGeom>
          <a:noFill/>
        </p:spPr>
        <p:txBody>
          <a:bodyPr wrap="square" rtlCol="0">
            <a:spAutoFit/>
          </a:bodyPr>
          <a:lstStyle/>
          <a:p>
            <a:r>
              <a:rPr lang="en-US" sz="2800" dirty="0">
                <a:solidFill>
                  <a:srgbClr val="FFC000"/>
                </a:solidFill>
                <a:latin typeface="Arial Black" panose="020B0A04020102020204" pitchFamily="34" charset="0"/>
              </a:rPr>
              <a:t>Dr Suresh C</a:t>
            </a:r>
          </a:p>
          <a:p>
            <a:r>
              <a:rPr lang="en-US" sz="2800" dirty="0">
                <a:solidFill>
                  <a:srgbClr val="FFC000"/>
                </a:solidFill>
                <a:latin typeface="Arial Black" panose="020B0A04020102020204" pitchFamily="34" charset="0"/>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98B179C7-297D-8E07-2854-3BFB223335FF}"/>
              </a:ext>
            </a:extLst>
          </p:cNvPr>
          <p:cNvPicPr>
            <a:picLocks noChangeAspect="1"/>
          </p:cNvPicPr>
          <p:nvPr/>
        </p:nvPicPr>
        <p:blipFill>
          <a:blip r:embed="rId2" cstate="print"/>
          <a:stretch>
            <a:fillRect/>
          </a:stretch>
        </p:blipFill>
        <p:spPr>
          <a:xfrm>
            <a:off x="90805" y="436390"/>
            <a:ext cx="747395" cy="747395"/>
          </a:xfrm>
          <a:prstGeom prst="rect">
            <a:avLst/>
          </a:prstGeom>
        </p:spPr>
      </p:pic>
      <p:sp>
        <p:nvSpPr>
          <p:cNvPr id="4" name="TextBox 3">
            <a:extLst>
              <a:ext uri="{FF2B5EF4-FFF2-40B4-BE49-F238E27FC236}">
                <a16:creationId xmlns:a16="http://schemas.microsoft.com/office/drawing/2014/main" id="{77C74D95-B9C3-BE3D-D176-15C514832F3B}"/>
              </a:ext>
            </a:extLst>
          </p:cNvPr>
          <p:cNvSpPr txBox="1"/>
          <p:nvPr/>
        </p:nvSpPr>
        <p:spPr>
          <a:xfrm>
            <a:off x="457200" y="720812"/>
            <a:ext cx="8610600" cy="6129050"/>
          </a:xfrm>
          <a:prstGeom prst="rect">
            <a:avLst/>
          </a:prstGeom>
          <a:noFill/>
        </p:spPr>
        <p:txBody>
          <a:bodyPr wrap="square">
            <a:spAutoFit/>
          </a:bodyPr>
          <a:lstStyle/>
          <a:p>
            <a:pPr algn="l">
              <a:lnSpc>
                <a:spcPct val="150000"/>
              </a:lnSpc>
            </a:pPr>
            <a:r>
              <a:rPr lang="en-US" sz="2400" b="0" i="0" dirty="0">
                <a:solidFill>
                  <a:srgbClr val="212529"/>
                </a:solidFill>
                <a:effectLst/>
                <a:latin typeface="system-ui"/>
              </a:rPr>
              <a:t>With Cheddar, the modeling of the system to verify can be made with either </a:t>
            </a:r>
            <a:r>
              <a:rPr lang="en-US" sz="2400" b="0" i="0" u="sng" dirty="0">
                <a:solidFill>
                  <a:srgbClr val="0D6EFD"/>
                </a:solidFill>
                <a:effectLst/>
                <a:latin typeface="system-ui"/>
                <a:hlinkClick r:id="rId3"/>
              </a:rPr>
              <a:t>AADL</a:t>
            </a:r>
            <a:r>
              <a:rPr lang="en-US" sz="2400" b="0" i="0" dirty="0">
                <a:solidFill>
                  <a:srgbClr val="212529"/>
                </a:solidFill>
                <a:effectLst/>
                <a:latin typeface="system-ui"/>
              </a:rPr>
              <a:t> or with its own internal architecture design language, aka </a:t>
            </a:r>
            <a:r>
              <a:rPr lang="en-US" sz="2400" b="0" i="0" dirty="0" err="1">
                <a:solidFill>
                  <a:srgbClr val="212529"/>
                </a:solidFill>
                <a:effectLst/>
                <a:latin typeface="system-ui"/>
              </a:rPr>
              <a:t>CheddarADL</a:t>
            </a:r>
            <a:r>
              <a:rPr lang="en-US" sz="2400" b="0" i="0" dirty="0">
                <a:solidFill>
                  <a:srgbClr val="212529"/>
                </a:solidFill>
                <a:effectLst/>
                <a:latin typeface="system-ui"/>
              </a:rPr>
              <a:t>. Some experiments also exist with MARTE UML and other ADL languages such as PPOOA or MOSART. Finally, Cheddar hosts a domain specific language inside its scheduling simulator that allows users to design new task models or scheduling policies.</a:t>
            </a:r>
          </a:p>
          <a:p>
            <a:pPr algn="l">
              <a:lnSpc>
                <a:spcPct val="150000"/>
              </a:lnSpc>
            </a:pPr>
            <a:r>
              <a:rPr lang="en-US" sz="2400" b="0" i="0" dirty="0">
                <a:solidFill>
                  <a:srgbClr val="212529"/>
                </a:solidFill>
                <a:effectLst/>
                <a:latin typeface="system-ui"/>
              </a:rPr>
              <a:t>To summarize, Cheddar can help you: to perform </a:t>
            </a:r>
            <a:r>
              <a:rPr lang="en-US" sz="2400" b="0" i="0" dirty="0" err="1">
                <a:solidFill>
                  <a:srgbClr val="212529"/>
                </a:solidFill>
                <a:effectLst/>
                <a:latin typeface="system-ui"/>
              </a:rPr>
              <a:t>schedulability</a:t>
            </a:r>
            <a:r>
              <a:rPr lang="en-US" sz="2400" b="0" i="0" dirty="0">
                <a:solidFill>
                  <a:srgbClr val="212529"/>
                </a:solidFill>
                <a:effectLst/>
                <a:latin typeface="system-ui"/>
              </a:rPr>
              <a:t> analysis during early verifications at design time, to teach scheduling analysis or to quickly prototype new real-time scheduling policies or task models.</a:t>
            </a:r>
          </a:p>
        </p:txBody>
      </p:sp>
    </p:spTree>
    <p:extLst>
      <p:ext uri="{BB962C8B-B14F-4D97-AF65-F5344CB8AC3E}">
        <p14:creationId xmlns:p14="http://schemas.microsoft.com/office/powerpoint/2010/main" val="122353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F3839-093A-41E6-2166-1D00C3758468}"/>
              </a:ext>
            </a:extLst>
          </p:cNvPr>
          <p:cNvSpPr txBox="1"/>
          <p:nvPr/>
        </p:nvSpPr>
        <p:spPr>
          <a:xfrm>
            <a:off x="533400" y="1861559"/>
            <a:ext cx="8153400" cy="4467057"/>
          </a:xfrm>
          <a:prstGeom prst="rect">
            <a:avLst/>
          </a:prstGeom>
          <a:noFill/>
        </p:spPr>
        <p:txBody>
          <a:bodyPr wrap="square">
            <a:spAutoFit/>
          </a:bodyPr>
          <a:lstStyle/>
          <a:p>
            <a:pPr algn="l">
              <a:lnSpc>
                <a:spcPct val="150000"/>
              </a:lnSpc>
            </a:pPr>
            <a:r>
              <a:rPr lang="en-US" sz="2400" b="1" i="0" dirty="0" err="1">
                <a:solidFill>
                  <a:srgbClr val="212529"/>
                </a:solidFill>
                <a:effectLst/>
                <a:latin typeface="system-ui"/>
              </a:rPr>
              <a:t>History</a:t>
            </a:r>
            <a:r>
              <a:rPr lang="en-US" sz="2400" b="0" i="0" dirty="0" err="1">
                <a:solidFill>
                  <a:srgbClr val="212529"/>
                </a:solidFill>
                <a:effectLst/>
                <a:latin typeface="system-ui"/>
              </a:rPr>
              <a:t>Cheddar</a:t>
            </a:r>
            <a:r>
              <a:rPr lang="en-US" sz="2400" b="0" i="0" dirty="0">
                <a:solidFill>
                  <a:srgbClr val="212529"/>
                </a:solidFill>
                <a:effectLst/>
                <a:latin typeface="system-ui"/>
              </a:rPr>
              <a:t> is developed and maintained by a team composed of the </a:t>
            </a:r>
            <a:r>
              <a:rPr lang="en-US" sz="2400" b="0" i="0" u="sng" dirty="0">
                <a:solidFill>
                  <a:srgbClr val="0D6EFD"/>
                </a:solidFill>
                <a:effectLst/>
                <a:latin typeface="system-ui"/>
                <a:hlinkClick r:id="rId2"/>
              </a:rPr>
              <a:t>Lab-STICC laboratory UMR CNRS 6285, from the University of Brest</a:t>
            </a:r>
            <a:r>
              <a:rPr lang="en-US" sz="2400" b="0" i="0" dirty="0">
                <a:solidFill>
                  <a:srgbClr val="212529"/>
                </a:solidFill>
                <a:effectLst/>
                <a:latin typeface="system-ui"/>
              </a:rPr>
              <a:t> and </a:t>
            </a:r>
            <a:r>
              <a:rPr lang="en-US" sz="2400" b="0" i="0" u="sng" dirty="0" err="1">
                <a:solidFill>
                  <a:srgbClr val="0D6EFD"/>
                </a:solidFill>
                <a:effectLst/>
                <a:latin typeface="system-ui"/>
                <a:hlinkClick r:id="rId3"/>
              </a:rPr>
              <a:t>Ellidiss</a:t>
            </a:r>
            <a:r>
              <a:rPr lang="en-US" sz="2400" b="0" i="0" u="sng" dirty="0">
                <a:solidFill>
                  <a:srgbClr val="0D6EFD"/>
                </a:solidFill>
                <a:effectLst/>
                <a:latin typeface="system-ui"/>
                <a:hlinkClick r:id="rId3"/>
              </a:rPr>
              <a:t> Technologies.</a:t>
            </a:r>
            <a:endParaRPr lang="en-US" sz="2400" b="0" i="0" dirty="0">
              <a:solidFill>
                <a:srgbClr val="212529"/>
              </a:solidFill>
              <a:effectLst/>
              <a:latin typeface="system-ui"/>
            </a:endParaRPr>
          </a:p>
          <a:p>
            <a:pPr algn="l">
              <a:lnSpc>
                <a:spcPct val="150000"/>
              </a:lnSpc>
            </a:pPr>
            <a:r>
              <a:rPr lang="en-US" sz="2400" b="0" i="0" dirty="0">
                <a:solidFill>
                  <a:srgbClr val="212529"/>
                </a:solidFill>
                <a:effectLst/>
                <a:latin typeface="system-ui"/>
              </a:rPr>
              <a:t>The Cheddar project was started in 2002 by Frank </a:t>
            </a:r>
            <a:r>
              <a:rPr lang="en-US" sz="2400" b="0" i="0" dirty="0" err="1">
                <a:solidFill>
                  <a:srgbClr val="212529"/>
                </a:solidFill>
                <a:effectLst/>
                <a:latin typeface="system-ui"/>
              </a:rPr>
              <a:t>Singhoff</a:t>
            </a:r>
            <a:r>
              <a:rPr lang="en-US" sz="2400" b="0" i="0" dirty="0">
                <a:solidFill>
                  <a:srgbClr val="212529"/>
                </a:solidFill>
                <a:effectLst/>
                <a:latin typeface="system-ui"/>
              </a:rPr>
              <a:t>, University of Brest. The full list of the contributors can be reach </a:t>
            </a:r>
            <a:r>
              <a:rPr lang="en-US" sz="2400" b="0" i="0" u="sng" dirty="0">
                <a:solidFill>
                  <a:srgbClr val="0D6EFD"/>
                </a:solidFill>
                <a:effectLst/>
                <a:latin typeface="system-ui"/>
                <a:hlinkClick r:id="rId4"/>
              </a:rPr>
              <a:t>there</a:t>
            </a:r>
            <a:r>
              <a:rPr lang="en-US" sz="2400" b="0" i="0" dirty="0">
                <a:solidFill>
                  <a:srgbClr val="212529"/>
                </a:solidFill>
                <a:effectLst/>
                <a:latin typeface="system-ui"/>
              </a:rPr>
              <a:t>. Since 2008, </a:t>
            </a:r>
            <a:r>
              <a:rPr lang="en-US" sz="2400" b="0" i="0" u="sng" dirty="0" err="1">
                <a:solidFill>
                  <a:srgbClr val="0D6EFD"/>
                </a:solidFill>
                <a:effectLst/>
                <a:latin typeface="system-ui"/>
                <a:hlinkClick r:id="rId3"/>
              </a:rPr>
              <a:t>Ellidiss</a:t>
            </a:r>
            <a:r>
              <a:rPr lang="en-US" sz="2400" b="0" i="0" u="sng" dirty="0">
                <a:solidFill>
                  <a:srgbClr val="0D6EFD"/>
                </a:solidFill>
                <a:effectLst/>
                <a:latin typeface="system-ui"/>
                <a:hlinkClick r:id="rId3"/>
              </a:rPr>
              <a:t> Technologies </a:t>
            </a:r>
            <a:r>
              <a:rPr lang="en-US" sz="2400" b="0" i="0" dirty="0">
                <a:solidFill>
                  <a:srgbClr val="212529"/>
                </a:solidFill>
                <a:effectLst/>
                <a:latin typeface="system-ui"/>
              </a:rPr>
              <a:t>also contributes to the development of Cheddar and provides industrial support of it by their </a:t>
            </a:r>
            <a:r>
              <a:rPr lang="en-US" sz="2400" b="0" i="0" dirty="0" err="1">
                <a:solidFill>
                  <a:srgbClr val="212529"/>
                </a:solidFill>
                <a:effectLst/>
                <a:latin typeface="system-ui"/>
              </a:rPr>
              <a:t>commertial</a:t>
            </a:r>
            <a:r>
              <a:rPr lang="en-US" sz="2400" b="0" i="0" dirty="0">
                <a:solidFill>
                  <a:srgbClr val="212529"/>
                </a:solidFill>
                <a:effectLst/>
                <a:latin typeface="system-ui"/>
              </a:rPr>
              <a:t> tool called </a:t>
            </a:r>
            <a:r>
              <a:rPr lang="en-US" sz="2400" b="0" i="0" u="sng" dirty="0" err="1">
                <a:solidFill>
                  <a:srgbClr val="0D6EFD"/>
                </a:solidFill>
                <a:effectLst/>
                <a:latin typeface="system-ui"/>
                <a:hlinkClick r:id="rId5"/>
              </a:rPr>
              <a:t>AADLInspector</a:t>
            </a:r>
            <a:r>
              <a:rPr lang="en-US" sz="2400" b="0" i="0" u="sng" dirty="0">
                <a:solidFill>
                  <a:srgbClr val="0D6EFD"/>
                </a:solidFill>
                <a:effectLst/>
                <a:latin typeface="system-ui"/>
                <a:hlinkClick r:id="rId5"/>
              </a:rPr>
              <a:t> </a:t>
            </a:r>
            <a:r>
              <a:rPr lang="en-US" sz="2400" b="0" i="0" dirty="0">
                <a:solidFill>
                  <a:srgbClr val="212529"/>
                </a:solidFill>
                <a:effectLst/>
                <a:latin typeface="system-ui"/>
              </a:rPr>
              <a:t>.</a:t>
            </a:r>
          </a:p>
        </p:txBody>
      </p:sp>
      <p:pic>
        <p:nvPicPr>
          <p:cNvPr id="4" name="image6.png">
            <a:extLst>
              <a:ext uri="{FF2B5EF4-FFF2-40B4-BE49-F238E27FC236}">
                <a16:creationId xmlns:a16="http://schemas.microsoft.com/office/drawing/2014/main" id="{A3200767-C217-F80B-5EED-52A4C8265AA2}"/>
              </a:ext>
            </a:extLst>
          </p:cNvPr>
          <p:cNvPicPr>
            <a:picLocks noChangeAspect="1"/>
          </p:cNvPicPr>
          <p:nvPr/>
        </p:nvPicPr>
        <p:blipFill>
          <a:blip r:embed="rId6"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168323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195C50-E499-81FD-E370-A79203637051}"/>
              </a:ext>
            </a:extLst>
          </p:cNvPr>
          <p:cNvSpPr txBox="1"/>
          <p:nvPr/>
        </p:nvSpPr>
        <p:spPr>
          <a:xfrm>
            <a:off x="1524000" y="609600"/>
            <a:ext cx="4585316" cy="523220"/>
          </a:xfrm>
          <a:prstGeom prst="rect">
            <a:avLst/>
          </a:prstGeom>
          <a:noFill/>
        </p:spPr>
        <p:txBody>
          <a:bodyPr wrap="square">
            <a:spAutoFit/>
          </a:bodyPr>
          <a:lstStyle/>
          <a:p>
            <a:r>
              <a:rPr lang="en-IN" sz="2800" b="1" i="0" dirty="0">
                <a:solidFill>
                  <a:srgbClr val="212529"/>
                </a:solidFill>
                <a:effectLst/>
                <a:latin typeface="system-ui"/>
              </a:rPr>
              <a:t>Main features</a:t>
            </a:r>
            <a:endParaRPr lang="en-IN" sz="2800" dirty="0"/>
          </a:p>
        </p:txBody>
      </p:sp>
      <p:sp>
        <p:nvSpPr>
          <p:cNvPr id="5" name="TextBox 4">
            <a:extLst>
              <a:ext uri="{FF2B5EF4-FFF2-40B4-BE49-F238E27FC236}">
                <a16:creationId xmlns:a16="http://schemas.microsoft.com/office/drawing/2014/main" id="{924D07D8-D9C4-18E3-F4CF-214C2463ADAA}"/>
              </a:ext>
            </a:extLst>
          </p:cNvPr>
          <p:cNvSpPr txBox="1"/>
          <p:nvPr/>
        </p:nvSpPr>
        <p:spPr>
          <a:xfrm>
            <a:off x="609600" y="1265932"/>
            <a:ext cx="8305800" cy="5575052"/>
          </a:xfrm>
          <a:prstGeom prst="rect">
            <a:avLst/>
          </a:prstGeom>
          <a:noFill/>
        </p:spPr>
        <p:txBody>
          <a:bodyPr wrap="square">
            <a:spAutoFit/>
          </a:bodyPr>
          <a:lstStyle/>
          <a:p>
            <a:pPr algn="just">
              <a:lnSpc>
                <a:spcPct val="150000"/>
              </a:lnSpc>
            </a:pPr>
            <a:r>
              <a:rPr lang="en-US" sz="2400" b="0" i="0" dirty="0">
                <a:solidFill>
                  <a:srgbClr val="212529"/>
                </a:solidFill>
                <a:effectLst/>
                <a:latin typeface="system-ui"/>
              </a:rPr>
              <a:t>cheddar is composed of two independent parts: an editor to model the real-time system to be analyzed, and a framework to perform analysis.</a:t>
            </a:r>
          </a:p>
          <a:p>
            <a:pPr algn="just">
              <a:lnSpc>
                <a:spcPct val="150000"/>
              </a:lnSpc>
            </a:pPr>
            <a:r>
              <a:rPr lang="en-US" sz="2400" b="0" i="0" dirty="0">
                <a:solidFill>
                  <a:srgbClr val="212529"/>
                </a:solidFill>
                <a:effectLst/>
                <a:latin typeface="system-ui"/>
              </a:rPr>
              <a:t>The editor allows you to describe systems composed of cores, processors, cache units, network-on-chips which own software components (e.g. tasks, shared resources, buffers). Cheddar includes its own ADL, namely Cheddar ADL for such modeling work. However, Cheddar is also able to handle fully compliant AADL V2 models with </a:t>
            </a:r>
            <a:r>
              <a:rPr lang="en-US" sz="2400" b="0" i="0" dirty="0" err="1">
                <a:solidFill>
                  <a:srgbClr val="212529"/>
                </a:solidFill>
                <a:effectLst/>
                <a:latin typeface="system-ui"/>
              </a:rPr>
              <a:t>Ellidiss</a:t>
            </a:r>
            <a:r>
              <a:rPr lang="en-US" sz="2400" b="0" i="0" dirty="0">
                <a:solidFill>
                  <a:srgbClr val="212529"/>
                </a:solidFill>
                <a:effectLst/>
                <a:latin typeface="system-ui"/>
              </a:rPr>
              <a:t> AADL V2 parser to their commercial product </a:t>
            </a:r>
            <a:r>
              <a:rPr lang="en-US" sz="2400" b="0" i="0" dirty="0" err="1">
                <a:solidFill>
                  <a:srgbClr val="212529"/>
                </a:solidFill>
                <a:effectLst/>
                <a:latin typeface="system-ui"/>
              </a:rPr>
              <a:t>AADLInspector</a:t>
            </a:r>
            <a:r>
              <a:rPr lang="en-US" sz="2400" b="0" i="0" dirty="0">
                <a:solidFill>
                  <a:srgbClr val="212529"/>
                </a:solidFill>
                <a:effectLst/>
                <a:latin typeface="system-ui"/>
              </a:rPr>
              <a:t>.</a:t>
            </a:r>
          </a:p>
        </p:txBody>
      </p:sp>
    </p:spTree>
    <p:extLst>
      <p:ext uri="{BB962C8B-B14F-4D97-AF65-F5344CB8AC3E}">
        <p14:creationId xmlns:p14="http://schemas.microsoft.com/office/powerpoint/2010/main" val="81735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EB92AAB1-775A-937A-ABB2-2DC21DB97E0F}"/>
              </a:ext>
            </a:extLst>
          </p:cNvPr>
          <p:cNvPicPr>
            <a:picLocks noChangeAspect="1"/>
          </p:cNvPicPr>
          <p:nvPr/>
        </p:nvPicPr>
        <p:blipFill>
          <a:blip r:embed="rId2" cstate="print"/>
          <a:stretch>
            <a:fillRect/>
          </a:stretch>
        </p:blipFill>
        <p:spPr>
          <a:xfrm>
            <a:off x="90805" y="436390"/>
            <a:ext cx="747395" cy="747395"/>
          </a:xfrm>
          <a:prstGeom prst="rect">
            <a:avLst/>
          </a:prstGeom>
        </p:spPr>
      </p:pic>
      <p:sp>
        <p:nvSpPr>
          <p:cNvPr id="4" name="TextBox 3">
            <a:extLst>
              <a:ext uri="{FF2B5EF4-FFF2-40B4-BE49-F238E27FC236}">
                <a16:creationId xmlns:a16="http://schemas.microsoft.com/office/drawing/2014/main" id="{C4EBE84A-0354-4CDE-23E9-4BCF2DAF9E2B}"/>
              </a:ext>
            </a:extLst>
          </p:cNvPr>
          <p:cNvSpPr txBox="1"/>
          <p:nvPr/>
        </p:nvSpPr>
        <p:spPr>
          <a:xfrm>
            <a:off x="838200" y="2138558"/>
            <a:ext cx="7620000" cy="3785652"/>
          </a:xfrm>
          <a:prstGeom prst="rect">
            <a:avLst/>
          </a:prstGeom>
          <a:noFill/>
        </p:spPr>
        <p:txBody>
          <a:bodyPr wrap="square">
            <a:spAutoFit/>
          </a:bodyPr>
          <a:lstStyle/>
          <a:p>
            <a:pPr algn="l">
              <a:buFont typeface="Arial" panose="020B0604020202020204" pitchFamily="34" charset="0"/>
              <a:buChar char="•"/>
            </a:pPr>
            <a:r>
              <a:rPr lang="en-IN" sz="2400" b="0" i="0" dirty="0">
                <a:solidFill>
                  <a:srgbClr val="212529"/>
                </a:solidFill>
                <a:effectLst/>
                <a:latin typeface="system-ui"/>
              </a:rPr>
              <a:t>Scheduling </a:t>
            </a:r>
            <a:r>
              <a:rPr lang="en-IN" sz="2400" b="0" i="0" dirty="0" err="1">
                <a:solidFill>
                  <a:srgbClr val="212529"/>
                </a:solidFill>
                <a:effectLst/>
                <a:latin typeface="system-ui"/>
              </a:rPr>
              <a:t>simulationsWith</a:t>
            </a:r>
            <a:r>
              <a:rPr lang="en-IN" sz="2400" b="0" i="0" dirty="0">
                <a:solidFill>
                  <a:srgbClr val="212529"/>
                </a:solidFill>
                <a:effectLst/>
                <a:latin typeface="system-ui"/>
              </a:rPr>
              <a:t> </a:t>
            </a:r>
            <a:r>
              <a:rPr lang="en-IN" sz="2400" b="0" i="0" dirty="0" err="1">
                <a:solidFill>
                  <a:srgbClr val="212529"/>
                </a:solidFill>
                <a:effectLst/>
                <a:latin typeface="system-ui"/>
              </a:rPr>
              <a:t>preemptive</a:t>
            </a:r>
            <a:r>
              <a:rPr lang="en-IN" sz="2400" b="0" i="0" dirty="0">
                <a:solidFill>
                  <a:srgbClr val="212529"/>
                </a:solidFill>
                <a:effectLst/>
                <a:latin typeface="system-ui"/>
              </a:rPr>
              <a:t> and non </a:t>
            </a:r>
            <a:r>
              <a:rPr lang="en-IN" sz="2400" b="0" i="0" dirty="0" err="1">
                <a:solidFill>
                  <a:srgbClr val="212529"/>
                </a:solidFill>
                <a:effectLst/>
                <a:latin typeface="system-ui"/>
              </a:rPr>
              <a:t>preemptive</a:t>
            </a:r>
            <a:r>
              <a:rPr lang="en-IN" sz="2400" b="0" i="0" dirty="0">
                <a:solidFill>
                  <a:srgbClr val="212529"/>
                </a:solidFill>
                <a:effectLst/>
                <a:latin typeface="system-ui"/>
              </a:rPr>
              <a:t> scheduling policies</a:t>
            </a:r>
          </a:p>
          <a:p>
            <a:pPr algn="l">
              <a:buFont typeface="Arial" panose="020B0604020202020204" pitchFamily="34" charset="0"/>
              <a:buChar char="•"/>
            </a:pPr>
            <a:endParaRPr lang="en-IN" sz="2400" b="0" i="0" dirty="0">
              <a:solidFill>
                <a:srgbClr val="212529"/>
              </a:solidFill>
              <a:effectLst/>
              <a:latin typeface="system-ui"/>
            </a:endParaRPr>
          </a:p>
          <a:p>
            <a:pPr algn="l">
              <a:buFont typeface="Arial" panose="020B0604020202020204" pitchFamily="34" charset="0"/>
              <a:buChar char="•"/>
            </a:pPr>
            <a:r>
              <a:rPr lang="en-IN" sz="2400" b="0" i="0" dirty="0">
                <a:solidFill>
                  <a:srgbClr val="212529"/>
                </a:solidFill>
                <a:effectLst/>
                <a:latin typeface="system-ui"/>
              </a:rPr>
              <a:t>With uniprocessor, Multiprocessor and hierarchical scheduling policies</a:t>
            </a:r>
          </a:p>
          <a:p>
            <a:pPr algn="l"/>
            <a:endParaRPr lang="en-IN" sz="2400" b="0" i="0" dirty="0">
              <a:solidFill>
                <a:srgbClr val="212529"/>
              </a:solidFill>
              <a:effectLst/>
              <a:latin typeface="system-ui"/>
            </a:endParaRPr>
          </a:p>
          <a:p>
            <a:pPr algn="l">
              <a:buFont typeface="Arial" panose="020B0604020202020204" pitchFamily="34" charset="0"/>
              <a:buChar char="•"/>
            </a:pPr>
            <a:r>
              <a:rPr lang="en-IN" sz="2400" b="0" i="0" dirty="0">
                <a:solidFill>
                  <a:srgbClr val="212529"/>
                </a:solidFill>
                <a:effectLst/>
                <a:latin typeface="system-ui"/>
              </a:rPr>
              <a:t>With usual uniprocessor: RM, DM, LLF, EDF, POSIX queue policies (SCHED_RR/FIFO/OTHER), EDH, MUF, Round-Robin, D-over, time sharing policies</a:t>
            </a:r>
          </a:p>
          <a:p>
            <a:pPr algn="l">
              <a:buFont typeface="Arial" panose="020B0604020202020204" pitchFamily="34" charset="0"/>
              <a:buChar char="•"/>
            </a:pPr>
            <a:r>
              <a:rPr lang="en-IN" sz="2400" b="0" i="0" dirty="0">
                <a:solidFill>
                  <a:srgbClr val="212529"/>
                </a:solidFill>
                <a:effectLst/>
                <a:latin typeface="system-ui"/>
              </a:rPr>
              <a:t>DAG models: HLFET</a:t>
            </a:r>
          </a:p>
        </p:txBody>
      </p:sp>
    </p:spTree>
    <p:extLst>
      <p:ext uri="{BB962C8B-B14F-4D97-AF65-F5344CB8AC3E}">
        <p14:creationId xmlns:p14="http://schemas.microsoft.com/office/powerpoint/2010/main" val="21292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D3AB1F6D-0843-FDAC-6FC9-3CDC54B5021E}"/>
              </a:ext>
            </a:extLst>
          </p:cNvPr>
          <p:cNvPicPr>
            <a:picLocks noChangeAspect="1"/>
          </p:cNvPicPr>
          <p:nvPr/>
        </p:nvPicPr>
        <p:blipFill>
          <a:blip r:embed="rId2" cstate="print"/>
          <a:stretch>
            <a:fillRect/>
          </a:stretch>
        </p:blipFill>
        <p:spPr>
          <a:xfrm>
            <a:off x="90805" y="436390"/>
            <a:ext cx="747395" cy="747395"/>
          </a:xfrm>
          <a:prstGeom prst="rect">
            <a:avLst/>
          </a:prstGeom>
        </p:spPr>
      </p:pic>
      <p:sp>
        <p:nvSpPr>
          <p:cNvPr id="4" name="TextBox 3">
            <a:extLst>
              <a:ext uri="{FF2B5EF4-FFF2-40B4-BE49-F238E27FC236}">
                <a16:creationId xmlns:a16="http://schemas.microsoft.com/office/drawing/2014/main" id="{1A2A68A9-017D-4D23-321B-689503F78893}"/>
              </a:ext>
            </a:extLst>
          </p:cNvPr>
          <p:cNvSpPr txBox="1"/>
          <p:nvPr/>
        </p:nvSpPr>
        <p:spPr>
          <a:xfrm>
            <a:off x="850777" y="1183785"/>
            <a:ext cx="8077200" cy="5021055"/>
          </a:xfrm>
          <a:prstGeom prst="rect">
            <a:avLst/>
          </a:prstGeom>
          <a:noFill/>
        </p:spPr>
        <p:txBody>
          <a:bodyPr wrap="square">
            <a:spAutoFit/>
          </a:bodyPr>
          <a:lstStyle/>
          <a:p>
            <a:pPr algn="l">
              <a:lnSpc>
                <a:spcPct val="150000"/>
              </a:lnSpc>
              <a:buFont typeface="Arial" panose="020B0604020202020204" pitchFamily="34" charset="0"/>
              <a:buChar char="•"/>
            </a:pPr>
            <a:r>
              <a:rPr lang="en-IN" sz="2400" b="0" i="0" dirty="0">
                <a:solidFill>
                  <a:srgbClr val="212529"/>
                </a:solidFill>
                <a:effectLst/>
                <a:latin typeface="system-ui"/>
              </a:rPr>
              <a:t>With L1 instruction cache entities</a:t>
            </a:r>
          </a:p>
          <a:p>
            <a:pPr algn="l">
              <a:lnSpc>
                <a:spcPct val="150000"/>
              </a:lnSpc>
              <a:buFont typeface="Arial" panose="020B0604020202020204" pitchFamily="34" charset="0"/>
              <a:buChar char="•"/>
            </a:pPr>
            <a:r>
              <a:rPr lang="en-IN" sz="2400" b="0" i="0" dirty="0">
                <a:solidFill>
                  <a:srgbClr val="212529"/>
                </a:solidFill>
                <a:effectLst/>
                <a:latin typeface="system-ui"/>
              </a:rPr>
              <a:t>With different type of tasks: aperiodic, periodic, task activated with a </a:t>
            </a:r>
            <a:r>
              <a:rPr lang="en-IN" sz="2400" b="0" i="0" dirty="0" err="1">
                <a:solidFill>
                  <a:srgbClr val="212529"/>
                </a:solidFill>
                <a:effectLst/>
                <a:latin typeface="system-ui"/>
              </a:rPr>
              <a:t>poisson</a:t>
            </a:r>
            <a:r>
              <a:rPr lang="en-IN" sz="2400" b="0" i="0" dirty="0">
                <a:solidFill>
                  <a:srgbClr val="212529"/>
                </a:solidFill>
                <a:effectLst/>
                <a:latin typeface="system-ui"/>
              </a:rPr>
              <a:t> process, sporadic, </a:t>
            </a:r>
            <a:r>
              <a:rPr lang="en-IN" sz="2400" b="0" i="0" dirty="0" err="1">
                <a:solidFill>
                  <a:srgbClr val="212529"/>
                </a:solidFill>
                <a:effectLst/>
                <a:latin typeface="system-ui"/>
              </a:rPr>
              <a:t>Multiframe</a:t>
            </a:r>
            <a:r>
              <a:rPr lang="en-IN" sz="2400" b="0" i="0" dirty="0">
                <a:solidFill>
                  <a:srgbClr val="212529"/>
                </a:solidFill>
                <a:effectLst/>
                <a:latin typeface="system-ui"/>
              </a:rPr>
              <a:t>, </a:t>
            </a:r>
            <a:r>
              <a:rPr lang="en-IN" sz="2400" b="0" i="0" dirty="0" err="1">
                <a:solidFill>
                  <a:srgbClr val="212529"/>
                </a:solidFill>
                <a:effectLst/>
                <a:latin typeface="system-ui"/>
              </a:rPr>
              <a:t>ramdomly</a:t>
            </a:r>
            <a:r>
              <a:rPr lang="en-IN" sz="2400" b="0" i="0" dirty="0">
                <a:solidFill>
                  <a:srgbClr val="212529"/>
                </a:solidFill>
                <a:effectLst/>
                <a:latin typeface="system-ui"/>
              </a:rPr>
              <a:t> activated, periodic inner periodic, sporadic inner sporadic.</a:t>
            </a:r>
          </a:p>
          <a:p>
            <a:pPr algn="l">
              <a:lnSpc>
                <a:spcPct val="150000"/>
              </a:lnSpc>
              <a:buFont typeface="Arial" panose="020B0604020202020204" pitchFamily="34" charset="0"/>
              <a:buChar char="•"/>
            </a:pPr>
            <a:r>
              <a:rPr lang="en-IN" sz="2400" b="0" i="0" dirty="0">
                <a:solidFill>
                  <a:srgbClr val="212529"/>
                </a:solidFill>
                <a:effectLst/>
                <a:latin typeface="system-ui"/>
              </a:rPr>
              <a:t>With shared resources (and with FIFO, PCP, PIP, IPCP synchronization protocols)</a:t>
            </a:r>
          </a:p>
          <a:p>
            <a:pPr algn="l">
              <a:lnSpc>
                <a:spcPct val="150000"/>
              </a:lnSpc>
              <a:buFont typeface="Arial" panose="020B0604020202020204" pitchFamily="34" charset="0"/>
              <a:buChar char="•"/>
            </a:pPr>
            <a:r>
              <a:rPr lang="en-IN" sz="2400" b="0" i="0" dirty="0">
                <a:solidFill>
                  <a:srgbClr val="212529"/>
                </a:solidFill>
                <a:effectLst/>
                <a:latin typeface="system-ui"/>
              </a:rPr>
              <a:t>With task jitters and offsets</a:t>
            </a:r>
          </a:p>
          <a:p>
            <a:pPr algn="l">
              <a:lnSpc>
                <a:spcPct val="150000"/>
              </a:lnSpc>
              <a:buFont typeface="Arial" panose="020B0604020202020204" pitchFamily="34" charset="0"/>
              <a:buChar char="•"/>
            </a:pPr>
            <a:r>
              <a:rPr lang="en-IN" sz="2400" b="0" i="0" dirty="0">
                <a:solidFill>
                  <a:srgbClr val="212529"/>
                </a:solidFill>
                <a:effectLst/>
                <a:latin typeface="system-ui"/>
              </a:rPr>
              <a:t>With various task precedencies models</a:t>
            </a:r>
          </a:p>
          <a:p>
            <a:pPr algn="l">
              <a:lnSpc>
                <a:spcPct val="150000"/>
              </a:lnSpc>
              <a:buFont typeface="Arial" panose="020B0604020202020204" pitchFamily="34" charset="0"/>
              <a:buChar char="•"/>
            </a:pPr>
            <a:r>
              <a:rPr lang="en-IN" sz="2400" b="0" i="0" dirty="0">
                <a:solidFill>
                  <a:srgbClr val="212529"/>
                </a:solidFill>
                <a:effectLst/>
                <a:latin typeface="system-ui"/>
              </a:rPr>
              <a:t>With energy models : DVFS, EDH</a:t>
            </a:r>
          </a:p>
        </p:txBody>
      </p:sp>
    </p:spTree>
    <p:extLst>
      <p:ext uri="{BB962C8B-B14F-4D97-AF65-F5344CB8AC3E}">
        <p14:creationId xmlns:p14="http://schemas.microsoft.com/office/powerpoint/2010/main" val="261555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724AF874-DBEB-2526-86EE-6D9EF62F0D1C}"/>
              </a:ext>
            </a:extLst>
          </p:cNvPr>
          <p:cNvPicPr>
            <a:picLocks noChangeAspect="1"/>
          </p:cNvPicPr>
          <p:nvPr/>
        </p:nvPicPr>
        <p:blipFill>
          <a:blip r:embed="rId2" cstate="print"/>
          <a:stretch>
            <a:fillRect/>
          </a:stretch>
        </p:blipFill>
        <p:spPr>
          <a:xfrm>
            <a:off x="90805" y="436390"/>
            <a:ext cx="747395" cy="747395"/>
          </a:xfrm>
          <a:prstGeom prst="rect">
            <a:avLst/>
          </a:prstGeom>
        </p:spPr>
      </p:pic>
      <p:sp>
        <p:nvSpPr>
          <p:cNvPr id="4" name="TextBox 3">
            <a:extLst>
              <a:ext uri="{FF2B5EF4-FFF2-40B4-BE49-F238E27FC236}">
                <a16:creationId xmlns:a16="http://schemas.microsoft.com/office/drawing/2014/main" id="{D2212736-D2C0-B482-3FF1-8264FD72AE8A}"/>
              </a:ext>
            </a:extLst>
          </p:cNvPr>
          <p:cNvSpPr txBox="1"/>
          <p:nvPr/>
        </p:nvSpPr>
        <p:spPr>
          <a:xfrm>
            <a:off x="1371600" y="569266"/>
            <a:ext cx="4585316" cy="646331"/>
          </a:xfrm>
          <a:prstGeom prst="rect">
            <a:avLst/>
          </a:prstGeom>
          <a:noFill/>
        </p:spPr>
        <p:txBody>
          <a:bodyPr wrap="square">
            <a:spAutoFit/>
          </a:bodyPr>
          <a:lstStyle/>
          <a:p>
            <a:r>
              <a:rPr lang="en-US" b="0" i="0" dirty="0">
                <a:solidFill>
                  <a:srgbClr val="212529"/>
                </a:solidFill>
                <a:effectLst/>
                <a:latin typeface="system-ui"/>
              </a:rPr>
              <a:t>Extract information from scheduling simulation, such as</a:t>
            </a:r>
            <a:endParaRPr lang="en-IN" dirty="0"/>
          </a:p>
        </p:txBody>
      </p:sp>
      <p:sp>
        <p:nvSpPr>
          <p:cNvPr id="6" name="TextBox 5">
            <a:extLst>
              <a:ext uri="{FF2B5EF4-FFF2-40B4-BE49-F238E27FC236}">
                <a16:creationId xmlns:a16="http://schemas.microsoft.com/office/drawing/2014/main" id="{43B627BE-DEEA-8CB9-2086-782B40CBCB7D}"/>
              </a:ext>
            </a:extLst>
          </p:cNvPr>
          <p:cNvSpPr txBox="1"/>
          <p:nvPr/>
        </p:nvSpPr>
        <p:spPr>
          <a:xfrm>
            <a:off x="304800" y="1723059"/>
            <a:ext cx="9067800" cy="4744056"/>
          </a:xfrm>
          <a:prstGeom prst="rect">
            <a:avLst/>
          </a:prstGeom>
          <a:noFill/>
        </p:spPr>
        <p:txBody>
          <a:bodyPr wrap="square">
            <a:spAutoFit/>
          </a:bodyPr>
          <a:lstStyle/>
          <a:p>
            <a:pPr algn="l">
              <a:buFont typeface="Arial" panose="020B0604020202020204" pitchFamily="34" charset="0"/>
              <a:buChar char="•"/>
            </a:pPr>
            <a:endParaRPr lang="en-US" b="0" i="0" dirty="0">
              <a:solidFill>
                <a:srgbClr val="212529"/>
              </a:solidFill>
              <a:effectLst/>
              <a:latin typeface="system-ui"/>
            </a:endParaRPr>
          </a:p>
          <a:p>
            <a:pPr marL="742950" lvl="1" indent="-285750" algn="l">
              <a:lnSpc>
                <a:spcPct val="150000"/>
              </a:lnSpc>
              <a:buFont typeface="Arial" panose="020B0604020202020204" pitchFamily="34" charset="0"/>
              <a:buChar char="•"/>
            </a:pPr>
            <a:r>
              <a:rPr lang="en-US" sz="2400" b="0" i="0" dirty="0">
                <a:solidFill>
                  <a:srgbClr val="212529"/>
                </a:solidFill>
                <a:effectLst/>
                <a:latin typeface="system-ui"/>
              </a:rPr>
              <a:t>Worst/best/average task response times, task missed deadlines</a:t>
            </a:r>
          </a:p>
          <a:p>
            <a:pPr marL="742950" lvl="1" indent="-285750" algn="l">
              <a:lnSpc>
                <a:spcPct val="150000"/>
              </a:lnSpc>
              <a:buFont typeface="Arial" panose="020B0604020202020204" pitchFamily="34" charset="0"/>
              <a:buChar char="•"/>
            </a:pPr>
            <a:r>
              <a:rPr lang="en-US" sz="2400" b="0" i="0" dirty="0">
                <a:solidFill>
                  <a:srgbClr val="212529"/>
                </a:solidFill>
                <a:effectLst/>
                <a:latin typeface="system-ui"/>
              </a:rPr>
              <a:t>Number of preemption, number of context switch</a:t>
            </a:r>
          </a:p>
          <a:p>
            <a:pPr marL="742950" lvl="1" indent="-285750" algn="l">
              <a:lnSpc>
                <a:spcPct val="150000"/>
              </a:lnSpc>
              <a:buFont typeface="Arial" panose="020B0604020202020204" pitchFamily="34" charset="0"/>
              <a:buChar char="•"/>
            </a:pPr>
            <a:r>
              <a:rPr lang="en-US" sz="2400" b="0" i="0" dirty="0">
                <a:solidFill>
                  <a:srgbClr val="212529"/>
                </a:solidFill>
                <a:effectLst/>
                <a:latin typeface="system-ui"/>
              </a:rPr>
              <a:t>Worst/best/average shared resource blocking time</a:t>
            </a:r>
          </a:p>
          <a:p>
            <a:pPr marL="742950" lvl="1" indent="-285750" algn="l">
              <a:lnSpc>
                <a:spcPct val="150000"/>
              </a:lnSpc>
              <a:buFont typeface="Arial" panose="020B0604020202020204" pitchFamily="34" charset="0"/>
              <a:buChar char="•"/>
            </a:pPr>
            <a:r>
              <a:rPr lang="en-US" sz="2400" b="0" i="0" dirty="0">
                <a:solidFill>
                  <a:srgbClr val="212529"/>
                </a:solidFill>
                <a:effectLst/>
                <a:latin typeface="system-ui"/>
              </a:rPr>
              <a:t>Deadlock and priority inversion</a:t>
            </a:r>
          </a:p>
          <a:p>
            <a:pPr marL="742950" lvl="1" indent="-285750" algn="l">
              <a:lnSpc>
                <a:spcPct val="150000"/>
              </a:lnSpc>
              <a:buFont typeface="Arial" panose="020B0604020202020204" pitchFamily="34" charset="0"/>
              <a:buChar char="•"/>
            </a:pPr>
            <a:r>
              <a:rPr lang="en-US" sz="2400" b="0" i="0" dirty="0">
                <a:solidFill>
                  <a:srgbClr val="212529"/>
                </a:solidFill>
                <a:effectLst/>
                <a:latin typeface="system-ui"/>
              </a:rPr>
              <a:t>Worst/average buffer utilization factor, message worst/average waiting time</a:t>
            </a:r>
          </a:p>
          <a:p>
            <a:pPr>
              <a:lnSpc>
                <a:spcPct val="150000"/>
              </a:lnSpc>
            </a:pPr>
            <a:br>
              <a:rPr lang="en-US" sz="2400" dirty="0"/>
            </a:br>
            <a:endParaRPr lang="en-IN" sz="2400" dirty="0"/>
          </a:p>
        </p:txBody>
      </p:sp>
    </p:spTree>
    <p:extLst>
      <p:ext uri="{BB962C8B-B14F-4D97-AF65-F5344CB8AC3E}">
        <p14:creationId xmlns:p14="http://schemas.microsoft.com/office/powerpoint/2010/main" val="12713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37C9A56D-0FD4-039A-8A5C-22AAF07C4564}"/>
              </a:ext>
            </a:extLst>
          </p:cNvPr>
          <p:cNvPicPr>
            <a:picLocks noChangeAspect="1"/>
          </p:cNvPicPr>
          <p:nvPr/>
        </p:nvPicPr>
        <p:blipFill>
          <a:blip r:embed="rId2" cstate="print"/>
          <a:stretch>
            <a:fillRect/>
          </a:stretch>
        </p:blipFill>
        <p:spPr>
          <a:xfrm>
            <a:off x="90805" y="436390"/>
            <a:ext cx="747395" cy="747395"/>
          </a:xfrm>
          <a:prstGeom prst="rect">
            <a:avLst/>
          </a:prstGeom>
        </p:spPr>
      </p:pic>
      <p:sp>
        <p:nvSpPr>
          <p:cNvPr id="4" name="TextBox 3">
            <a:extLst>
              <a:ext uri="{FF2B5EF4-FFF2-40B4-BE49-F238E27FC236}">
                <a16:creationId xmlns:a16="http://schemas.microsoft.com/office/drawing/2014/main" id="{592CE7C7-DF2C-D3A2-5F1A-43225B127FE5}"/>
              </a:ext>
            </a:extLst>
          </p:cNvPr>
          <p:cNvSpPr txBox="1"/>
          <p:nvPr/>
        </p:nvSpPr>
        <p:spPr>
          <a:xfrm>
            <a:off x="1676400" y="533400"/>
            <a:ext cx="4585316" cy="369332"/>
          </a:xfrm>
          <a:prstGeom prst="rect">
            <a:avLst/>
          </a:prstGeom>
          <a:noFill/>
        </p:spPr>
        <p:txBody>
          <a:bodyPr wrap="square">
            <a:spAutoFit/>
          </a:bodyPr>
          <a:lstStyle/>
          <a:p>
            <a:r>
              <a:rPr lang="en-US" b="0" i="0" dirty="0">
                <a:solidFill>
                  <a:srgbClr val="212529"/>
                </a:solidFill>
                <a:effectLst/>
                <a:latin typeface="system-ui"/>
              </a:rPr>
              <a:t>Apply feasibility tests on tasks and buffers</a:t>
            </a:r>
            <a:endParaRPr lang="en-IN" dirty="0"/>
          </a:p>
        </p:txBody>
      </p:sp>
      <p:sp>
        <p:nvSpPr>
          <p:cNvPr id="6" name="TextBox 5">
            <a:extLst>
              <a:ext uri="{FF2B5EF4-FFF2-40B4-BE49-F238E27FC236}">
                <a16:creationId xmlns:a16="http://schemas.microsoft.com/office/drawing/2014/main" id="{9955D786-72C9-ABE9-B311-1DCF623F3720}"/>
              </a:ext>
            </a:extLst>
          </p:cNvPr>
          <p:cNvSpPr txBox="1"/>
          <p:nvPr/>
        </p:nvSpPr>
        <p:spPr>
          <a:xfrm>
            <a:off x="533400" y="1600200"/>
            <a:ext cx="8305800" cy="4893647"/>
          </a:xfrm>
          <a:prstGeom prst="rect">
            <a:avLst/>
          </a:prstGeom>
          <a:noFill/>
        </p:spPr>
        <p:txBody>
          <a:bodyPr wrap="square">
            <a:spAutoFit/>
          </a:bodyPr>
          <a:lstStyle/>
          <a:p>
            <a:pPr algn="l">
              <a:buFont typeface="Arial" panose="020B0604020202020204" pitchFamily="34" charset="0"/>
              <a:buChar char="•"/>
            </a:pPr>
            <a:r>
              <a:rPr lang="en-US" sz="2400" b="0" i="0" dirty="0">
                <a:solidFill>
                  <a:srgbClr val="212529"/>
                </a:solidFill>
                <a:effectLst/>
                <a:latin typeface="system-ui"/>
              </a:rPr>
              <a:t>Compute worst case task response time on periodic task set</a:t>
            </a:r>
          </a:p>
          <a:p>
            <a:pPr algn="l">
              <a:buFont typeface="Arial" panose="020B0604020202020204" pitchFamily="34" charset="0"/>
              <a:buChar char="•"/>
            </a:pPr>
            <a:r>
              <a:rPr lang="en-US" sz="2400" b="0" i="0" dirty="0">
                <a:solidFill>
                  <a:srgbClr val="212529"/>
                </a:solidFill>
                <a:effectLst/>
                <a:latin typeface="system-ui"/>
              </a:rPr>
              <a:t>Several methods to compute worst case response time with linear and tree transactions: Tindell, Palencia, ...</a:t>
            </a:r>
          </a:p>
          <a:p>
            <a:pPr algn="l">
              <a:buFont typeface="Arial" panose="020B0604020202020204" pitchFamily="34" charset="0"/>
              <a:buChar char="•"/>
            </a:pPr>
            <a:endParaRPr lang="en-US" sz="2400" b="0" i="0" dirty="0">
              <a:solidFill>
                <a:srgbClr val="212529"/>
              </a:solidFill>
              <a:effectLst/>
              <a:latin typeface="system-ui"/>
            </a:endParaRPr>
          </a:p>
          <a:p>
            <a:pPr algn="l">
              <a:buFont typeface="Arial" panose="020B0604020202020204" pitchFamily="34" charset="0"/>
              <a:buChar char="•"/>
            </a:pPr>
            <a:r>
              <a:rPr lang="en-US" sz="2400" b="0" i="0" dirty="0">
                <a:solidFill>
                  <a:srgbClr val="212529"/>
                </a:solidFill>
                <a:effectLst/>
                <a:latin typeface="system-ui"/>
              </a:rPr>
              <a:t>Apply processor utilization feasibility tests.</a:t>
            </a:r>
          </a:p>
          <a:p>
            <a:pPr algn="l">
              <a:buFont typeface="Arial" panose="020B0604020202020204" pitchFamily="34" charset="0"/>
              <a:buChar char="•"/>
            </a:pPr>
            <a:endParaRPr lang="en-US" sz="2400" b="0" i="0" dirty="0">
              <a:solidFill>
                <a:srgbClr val="212529"/>
              </a:solidFill>
              <a:effectLst/>
              <a:latin typeface="system-ui"/>
            </a:endParaRPr>
          </a:p>
          <a:p>
            <a:pPr algn="l">
              <a:buFont typeface="Arial" panose="020B0604020202020204" pitchFamily="34" charset="0"/>
              <a:buChar char="•"/>
            </a:pPr>
            <a:r>
              <a:rPr lang="en-US" sz="2400" b="0" i="0" dirty="0">
                <a:solidFill>
                  <a:srgbClr val="212529"/>
                </a:solidFill>
                <a:effectLst/>
                <a:latin typeface="system-ui"/>
              </a:rPr>
              <a:t>Compute bound on buffer size (when buffers are shared by periodic tasks)</a:t>
            </a:r>
          </a:p>
          <a:p>
            <a:pPr algn="l">
              <a:buFont typeface="Arial" panose="020B0604020202020204" pitchFamily="34" charset="0"/>
              <a:buChar char="•"/>
            </a:pPr>
            <a:endParaRPr lang="en-US" sz="2400" b="0" i="0" dirty="0">
              <a:solidFill>
                <a:srgbClr val="212529"/>
              </a:solidFill>
              <a:effectLst/>
              <a:latin typeface="system-ui"/>
            </a:endParaRPr>
          </a:p>
          <a:p>
            <a:pPr algn="l">
              <a:buFont typeface="Arial" panose="020B0604020202020204" pitchFamily="34" charset="0"/>
              <a:buChar char="•"/>
            </a:pPr>
            <a:r>
              <a:rPr lang="en-US" sz="2400" b="0" i="0" dirty="0">
                <a:solidFill>
                  <a:srgbClr val="212529"/>
                </a:solidFill>
                <a:effectLst/>
                <a:latin typeface="system-ui"/>
              </a:rPr>
              <a:t>Worst case shared resource blocking time</a:t>
            </a:r>
          </a:p>
          <a:p>
            <a:pPr algn="l">
              <a:buFont typeface="Arial" panose="020B0604020202020204" pitchFamily="34" charset="0"/>
              <a:buChar char="•"/>
            </a:pPr>
            <a:endParaRPr lang="en-US" sz="2400" b="0" i="0" dirty="0">
              <a:solidFill>
                <a:srgbClr val="212529"/>
              </a:solidFill>
              <a:effectLst/>
              <a:latin typeface="system-ui"/>
            </a:endParaRPr>
          </a:p>
          <a:p>
            <a:pPr algn="l">
              <a:buFont typeface="Arial" panose="020B0604020202020204" pitchFamily="34" charset="0"/>
              <a:buChar char="•"/>
            </a:pPr>
            <a:r>
              <a:rPr lang="en-US" sz="2400" b="0" i="0" dirty="0">
                <a:solidFill>
                  <a:srgbClr val="212529"/>
                </a:solidFill>
                <a:effectLst/>
                <a:latin typeface="system-ui"/>
              </a:rPr>
              <a:t>Memory footprint of software entities</a:t>
            </a:r>
          </a:p>
          <a:p>
            <a:pPr algn="l">
              <a:buFont typeface="Arial" panose="020B0604020202020204" pitchFamily="34" charset="0"/>
              <a:buChar char="•"/>
            </a:pPr>
            <a:r>
              <a:rPr lang="en-US" sz="2400" b="0" i="0" dirty="0">
                <a:solidFill>
                  <a:srgbClr val="212529"/>
                </a:solidFill>
                <a:effectLst/>
                <a:latin typeface="system-ui"/>
              </a:rPr>
              <a:t>Apply feasibility tests based on demand function.</a:t>
            </a:r>
          </a:p>
        </p:txBody>
      </p:sp>
    </p:spTree>
    <p:extLst>
      <p:ext uri="{BB962C8B-B14F-4D97-AF65-F5344CB8AC3E}">
        <p14:creationId xmlns:p14="http://schemas.microsoft.com/office/powerpoint/2010/main" val="151298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1AD99-C091-49EA-DC80-1B84BA41B39B}"/>
              </a:ext>
            </a:extLst>
          </p:cNvPr>
          <p:cNvSpPr txBox="1"/>
          <p:nvPr/>
        </p:nvSpPr>
        <p:spPr>
          <a:xfrm>
            <a:off x="1905000" y="533400"/>
            <a:ext cx="4585316" cy="369332"/>
          </a:xfrm>
          <a:prstGeom prst="rect">
            <a:avLst/>
          </a:prstGeom>
          <a:noFill/>
        </p:spPr>
        <p:txBody>
          <a:bodyPr wrap="square">
            <a:spAutoFit/>
          </a:bodyPr>
          <a:lstStyle/>
          <a:p>
            <a:r>
              <a:rPr lang="en-US" b="0" i="0" dirty="0" err="1">
                <a:solidFill>
                  <a:srgbClr val="212529"/>
                </a:solidFill>
                <a:effectLst/>
                <a:latin typeface="system-ui"/>
              </a:rPr>
              <a:t>Partitionning</a:t>
            </a:r>
            <a:r>
              <a:rPr lang="en-US" b="0" i="0" dirty="0">
                <a:solidFill>
                  <a:srgbClr val="212529"/>
                </a:solidFill>
                <a:effectLst/>
                <a:latin typeface="system-ui"/>
              </a:rPr>
              <a:t> tools for periodic task set</a:t>
            </a:r>
            <a:endParaRPr lang="en-IN" dirty="0"/>
          </a:p>
        </p:txBody>
      </p:sp>
      <p:sp>
        <p:nvSpPr>
          <p:cNvPr id="5" name="TextBox 4">
            <a:extLst>
              <a:ext uri="{FF2B5EF4-FFF2-40B4-BE49-F238E27FC236}">
                <a16:creationId xmlns:a16="http://schemas.microsoft.com/office/drawing/2014/main" id="{2BF09776-5D50-D6B1-0D81-44361F0E83E6}"/>
              </a:ext>
            </a:extLst>
          </p:cNvPr>
          <p:cNvSpPr txBox="1"/>
          <p:nvPr/>
        </p:nvSpPr>
        <p:spPr>
          <a:xfrm>
            <a:off x="152400" y="1861559"/>
            <a:ext cx="8915400" cy="4467057"/>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solidFill>
                  <a:srgbClr val="212529"/>
                </a:solidFill>
                <a:effectLst/>
                <a:latin typeface="system-ui"/>
              </a:rPr>
              <a:t>Provide classical policies such as: Best fit, General Task fit, Fist fit, Small fit and Next fit.</a:t>
            </a:r>
          </a:p>
          <a:p>
            <a:pPr algn="l">
              <a:lnSpc>
                <a:spcPct val="150000"/>
              </a:lnSpc>
              <a:buFont typeface="Arial" panose="020B0604020202020204" pitchFamily="34" charset="0"/>
              <a:buChar char="•"/>
            </a:pPr>
            <a:r>
              <a:rPr lang="en-US" sz="2400" b="0" i="0" dirty="0">
                <a:solidFill>
                  <a:srgbClr val="212529"/>
                </a:solidFill>
                <a:effectLst/>
                <a:latin typeface="system-ui"/>
              </a:rPr>
              <a:t>Implementation of the PAES meta-heuristic to allow Cheddar users to compute Pareto Front. Such a Meta-Heuristic has been used to 1) compute </a:t>
            </a:r>
            <a:r>
              <a:rPr lang="en-US" sz="2400" b="0" i="0" dirty="0" err="1">
                <a:solidFill>
                  <a:srgbClr val="212529"/>
                </a:solidFill>
                <a:effectLst/>
                <a:latin typeface="system-ui"/>
              </a:rPr>
              <a:t>partitionning</a:t>
            </a:r>
            <a:r>
              <a:rPr lang="en-US" sz="2400" b="0" i="0" dirty="0">
                <a:solidFill>
                  <a:srgbClr val="212529"/>
                </a:solidFill>
                <a:effectLst/>
                <a:latin typeface="system-ui"/>
              </a:rPr>
              <a:t> of MILS architecture with objective functions to minimize missed deadlines and maximize security properties 2) assign a set of functions to a set of tasks with objective functions to minimize the number of preemptions and </a:t>
            </a:r>
            <a:r>
              <a:rPr lang="en-US" sz="2400" b="0" i="0" dirty="0" err="1">
                <a:solidFill>
                  <a:srgbClr val="212529"/>
                </a:solidFill>
                <a:effectLst/>
                <a:latin typeface="system-ui"/>
              </a:rPr>
              <a:t>minimiz</a:t>
            </a:r>
            <a:r>
              <a:rPr lang="en-US" sz="2400" b="0" i="0" dirty="0">
                <a:solidFill>
                  <a:srgbClr val="212529"/>
                </a:solidFill>
                <a:effectLst/>
                <a:latin typeface="system-ui"/>
              </a:rPr>
              <a:t> missed deadlines.</a:t>
            </a:r>
          </a:p>
        </p:txBody>
      </p:sp>
    </p:spTree>
    <p:extLst>
      <p:ext uri="{BB962C8B-B14F-4D97-AF65-F5344CB8AC3E}">
        <p14:creationId xmlns:p14="http://schemas.microsoft.com/office/powerpoint/2010/main" val="255345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png">
            <a:extLst>
              <a:ext uri="{FF2B5EF4-FFF2-40B4-BE49-F238E27FC236}">
                <a16:creationId xmlns:a16="http://schemas.microsoft.com/office/drawing/2014/main" id="{FC57CC45-9945-C329-BD70-D16F9315E5AA}"/>
              </a:ext>
            </a:extLst>
          </p:cNvPr>
          <p:cNvPicPr>
            <a:picLocks noChangeAspect="1"/>
          </p:cNvPicPr>
          <p:nvPr/>
        </p:nvPicPr>
        <p:blipFill>
          <a:blip r:embed="rId2" cstate="print"/>
          <a:stretch>
            <a:fillRect/>
          </a:stretch>
        </p:blipFill>
        <p:spPr>
          <a:xfrm>
            <a:off x="90805" y="436390"/>
            <a:ext cx="747395" cy="747395"/>
          </a:xfrm>
          <a:prstGeom prst="rect">
            <a:avLst/>
          </a:prstGeom>
        </p:spPr>
      </p:pic>
      <p:pic>
        <p:nvPicPr>
          <p:cNvPr id="3" name="Content Placeholder 4">
            <a:extLst>
              <a:ext uri="{FF2B5EF4-FFF2-40B4-BE49-F238E27FC236}">
                <a16:creationId xmlns:a16="http://schemas.microsoft.com/office/drawing/2014/main" id="{EBE48253-F0A9-7F24-FA13-A046E076FBD4}"/>
              </a:ext>
            </a:extLst>
          </p:cNvPr>
          <p:cNvPicPr>
            <a:picLocks noChangeAspect="1"/>
          </p:cNvPicPr>
          <p:nvPr/>
        </p:nvPicPr>
        <p:blipFill>
          <a:blip r:embed="rId3"/>
          <a:stretch>
            <a:fillRect/>
          </a:stretch>
        </p:blipFill>
        <p:spPr>
          <a:xfrm>
            <a:off x="-76200" y="125963"/>
            <a:ext cx="12055151" cy="6606074"/>
          </a:xfrm>
          <a:prstGeom prst="rect">
            <a:avLst/>
          </a:prstGeom>
        </p:spPr>
      </p:pic>
    </p:spTree>
    <p:extLst>
      <p:ext uri="{BB962C8B-B14F-4D97-AF65-F5344CB8AC3E}">
        <p14:creationId xmlns:p14="http://schemas.microsoft.com/office/powerpoint/2010/main" val="200657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6851" y="3371799"/>
            <a:ext cx="2580005" cy="757555"/>
          </a:xfrm>
          <a:prstGeom prst="rect">
            <a:avLst/>
          </a:prstGeom>
        </p:spPr>
        <p:txBody>
          <a:bodyPr vert="horz" wrap="square" lIns="0" tIns="12700" rIns="0" bIns="0" rtlCol="0">
            <a:spAutoFit/>
          </a:bodyPr>
          <a:lstStyle/>
          <a:p>
            <a:pPr marL="12700">
              <a:lnSpc>
                <a:spcPct val="100000"/>
              </a:lnSpc>
              <a:spcBef>
                <a:spcPts val="100"/>
              </a:spcBef>
            </a:pPr>
            <a:r>
              <a:rPr sz="4800" spc="-5" dirty="0"/>
              <a:t>Thank</a:t>
            </a:r>
            <a:r>
              <a:rPr sz="4800" spc="-80" dirty="0"/>
              <a:t> </a:t>
            </a:r>
            <a:r>
              <a:rPr sz="4800" spc="-25" dirty="0"/>
              <a:t>you</a:t>
            </a:r>
            <a:endParaRPr sz="48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spc="-5" dirty="0">
                <a:latin typeface="Arial"/>
                <a:cs typeface="Arial"/>
              </a:rPr>
              <a:t>BITS </a:t>
            </a:r>
            <a:r>
              <a:rPr spc="-5" dirty="0"/>
              <a:t>Pilani, Deemed </a:t>
            </a:r>
            <a:r>
              <a:rPr dirty="0"/>
              <a:t>to be </a:t>
            </a:r>
            <a:r>
              <a:rPr spc="-5" dirty="0"/>
              <a:t>University under </a:t>
            </a:r>
            <a:r>
              <a:rPr dirty="0"/>
              <a:t>Section 3 of </a:t>
            </a:r>
            <a:r>
              <a:rPr spc="-5" dirty="0"/>
              <a:t>UGC </a:t>
            </a:r>
            <a:r>
              <a:rPr dirty="0"/>
              <a:t>Act,</a:t>
            </a:r>
            <a:r>
              <a:rPr spc="-35" dirty="0"/>
              <a:t> </a:t>
            </a:r>
            <a:r>
              <a:rPr dirty="0"/>
              <a:t>1956</a:t>
            </a:r>
          </a:p>
        </p:txBody>
      </p:sp>
      <p:sp>
        <p:nvSpPr>
          <p:cNvPr id="3" name="object 3"/>
          <p:cNvSpPr txBox="1"/>
          <p:nvPr/>
        </p:nvSpPr>
        <p:spPr>
          <a:xfrm>
            <a:off x="8550909" y="6304889"/>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12</a:t>
            </a:r>
            <a:endParaRPr sz="1200">
              <a:latin typeface="Calibri"/>
              <a:cs typeface="Calibri"/>
            </a:endParaRPr>
          </a:p>
        </p:txBody>
      </p:sp>
      <p:pic>
        <p:nvPicPr>
          <p:cNvPr id="5" name="image6.png">
            <a:extLst>
              <a:ext uri="{FF2B5EF4-FFF2-40B4-BE49-F238E27FC236}">
                <a16:creationId xmlns:a16="http://schemas.microsoft.com/office/drawing/2014/main" id="{9B45D5D5-730C-344C-6898-24C875CC4147}"/>
              </a:ext>
            </a:extLst>
          </p:cNvPr>
          <p:cNvPicPr>
            <a:picLocks noChangeAspect="1"/>
          </p:cNvPicPr>
          <p:nvPr/>
        </p:nvPicPr>
        <p:blipFill>
          <a:blip r:embed="rId2" cstate="print"/>
          <a:stretch>
            <a:fillRect/>
          </a:stretch>
        </p:blipFill>
        <p:spPr>
          <a:xfrm>
            <a:off x="90805" y="436390"/>
            <a:ext cx="747395" cy="747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604F7-FAC8-0666-2999-EAB21374DAAA}"/>
              </a:ext>
            </a:extLst>
          </p:cNvPr>
          <p:cNvSpPr txBox="1"/>
          <p:nvPr/>
        </p:nvSpPr>
        <p:spPr>
          <a:xfrm>
            <a:off x="1828800" y="304800"/>
            <a:ext cx="4585316" cy="646331"/>
          </a:xfrm>
          <a:prstGeom prst="rect">
            <a:avLst/>
          </a:prstGeom>
          <a:noFill/>
        </p:spPr>
        <p:txBody>
          <a:bodyPr wrap="square">
            <a:spAutoFit/>
          </a:bodyPr>
          <a:lstStyle/>
          <a:p>
            <a:r>
              <a:rPr lang="en-US" sz="3600" b="1" dirty="0">
                <a:effectLst/>
                <a:latin typeface="Cambria" panose="02040503050406030204" pitchFamily="18" charset="0"/>
                <a:ea typeface="Cambria" panose="02040503050406030204" pitchFamily="18" charset="0"/>
                <a:cs typeface="Cambria" panose="02040503050406030204" pitchFamily="18" charset="0"/>
              </a:rPr>
              <a:t>Real</a:t>
            </a:r>
            <a:r>
              <a:rPr lang="en-US" sz="3600" b="1" spc="-20" dirty="0">
                <a:effectLst/>
                <a:latin typeface="Cambria" panose="02040503050406030204" pitchFamily="18" charset="0"/>
                <a:ea typeface="Cambria" panose="02040503050406030204" pitchFamily="18" charset="0"/>
                <a:cs typeface="Cambria" panose="02040503050406030204" pitchFamily="18" charset="0"/>
              </a:rPr>
              <a:t> </a:t>
            </a:r>
            <a:r>
              <a:rPr lang="en-US" sz="3600" b="1" dirty="0">
                <a:effectLst/>
                <a:latin typeface="Cambria" panose="02040503050406030204" pitchFamily="18" charset="0"/>
                <a:ea typeface="Cambria" panose="02040503050406030204" pitchFamily="18" charset="0"/>
                <a:cs typeface="Cambria" panose="02040503050406030204" pitchFamily="18" charset="0"/>
              </a:rPr>
              <a:t>Time</a:t>
            </a:r>
            <a:r>
              <a:rPr lang="en-US" sz="3600" b="1" spc="-15" dirty="0">
                <a:effectLst/>
                <a:latin typeface="Cambria" panose="02040503050406030204" pitchFamily="18" charset="0"/>
                <a:ea typeface="Cambria" panose="02040503050406030204" pitchFamily="18" charset="0"/>
                <a:cs typeface="Cambria" panose="02040503050406030204" pitchFamily="18" charset="0"/>
              </a:rPr>
              <a:t> </a:t>
            </a:r>
            <a:r>
              <a:rPr lang="en-US" sz="3600" b="1" dirty="0">
                <a:effectLst/>
                <a:latin typeface="Cambria" panose="02040503050406030204" pitchFamily="18" charset="0"/>
                <a:ea typeface="Cambria" panose="02040503050406030204" pitchFamily="18" charset="0"/>
                <a:cs typeface="Cambria" panose="02040503050406030204" pitchFamily="18" charset="0"/>
              </a:rPr>
              <a:t>System</a:t>
            </a:r>
            <a:endParaRPr lang="en-IN" sz="36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5" name="TextBox 4">
            <a:extLst>
              <a:ext uri="{FF2B5EF4-FFF2-40B4-BE49-F238E27FC236}">
                <a16:creationId xmlns:a16="http://schemas.microsoft.com/office/drawing/2014/main" id="{76E55EB1-8E68-F439-D216-5C9BF625DA24}"/>
              </a:ext>
            </a:extLst>
          </p:cNvPr>
          <p:cNvSpPr txBox="1"/>
          <p:nvPr/>
        </p:nvSpPr>
        <p:spPr>
          <a:xfrm>
            <a:off x="1143000" y="1676400"/>
            <a:ext cx="7384742" cy="4744247"/>
          </a:xfrm>
          <a:prstGeom prst="rect">
            <a:avLst/>
          </a:prstGeom>
          <a:noFill/>
        </p:spPr>
        <p:txBody>
          <a:bodyPr wrap="square">
            <a:spAutoFit/>
          </a:bodyPr>
          <a:lstStyle/>
          <a:p>
            <a:pPr>
              <a:spcBef>
                <a:spcPts val="515"/>
              </a:spcBef>
            </a:pPr>
            <a:r>
              <a:rPr lang="en-US" sz="1800" dirty="0">
                <a:effectLst/>
                <a:latin typeface="Cambria" panose="02040503050406030204" pitchFamily="18" charset="0"/>
                <a:ea typeface="Cambria" panose="02040503050406030204" pitchFamily="18" charset="0"/>
                <a:cs typeface="Cambria" panose="02040503050406030204" pitchFamily="18" charset="0"/>
              </a:rPr>
              <a:t>Course</a:t>
            </a:r>
            <a:r>
              <a:rPr lang="en-US" sz="1800" spc="-2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Description:</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a:spcBef>
                <a:spcPts val="45"/>
              </a:spcBef>
            </a:pPr>
            <a:r>
              <a:rPr lang="en-US" sz="1800" dirty="0">
                <a:effectLst/>
                <a:latin typeface="Cambria" panose="02040503050406030204" pitchFamily="18" charset="0"/>
                <a:ea typeface="Cambria" panose="02040503050406030204" pitchFamily="18" charset="0"/>
                <a:cs typeface="Cambria" panose="02040503050406030204" pitchFamily="18" charset="0"/>
              </a:rPr>
              <a:t>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63500" marR="322580" algn="just">
              <a:lnSpc>
                <a:spcPct val="150000"/>
              </a:lnSpc>
              <a:spcBef>
                <a:spcPts val="5"/>
              </a:spcBef>
              <a:spcAft>
                <a:spcPts val="0"/>
              </a:spcAft>
            </a:pPr>
            <a:r>
              <a:rPr lang="en-US" sz="2000" dirty="0">
                <a:effectLst/>
                <a:latin typeface="Cambria" panose="02040503050406030204" pitchFamily="18" charset="0"/>
                <a:ea typeface="Cambria" panose="02040503050406030204" pitchFamily="18" charset="0"/>
                <a:cs typeface="Cambria" panose="02040503050406030204" pitchFamily="18" charset="0"/>
              </a:rPr>
              <a:t>Fundamentals of real time systems- Typical real time systems, Hard and soft real time systems; A reference model of real</a:t>
            </a:r>
            <a:r>
              <a:rPr lang="en-US" sz="2000" spc="-3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time</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systems-</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processors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and</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resources,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periodic</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task</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model,</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precedence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constraints;</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commonly</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used</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approaches</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to</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real time scheduling- clock driven approach, priority driven approach-</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various scheduling algorithms; resource and</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resource access control; hardware considerations in real time systems; Multiprocessing and distributed real time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systems;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Real</a:t>
            </a:r>
            <a:r>
              <a:rPr lang="en-US" sz="2000" spc="-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time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operating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systems.</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p:txBody>
      </p:sp>
      <p:pic>
        <p:nvPicPr>
          <p:cNvPr id="6" name="image6.png">
            <a:extLst>
              <a:ext uri="{FF2B5EF4-FFF2-40B4-BE49-F238E27FC236}">
                <a16:creationId xmlns:a16="http://schemas.microsoft.com/office/drawing/2014/main" id="{21229A46-C037-3831-2EE4-901683BD1E35}"/>
              </a:ext>
            </a:extLst>
          </p:cNvPr>
          <p:cNvPicPr>
            <a:picLocks noChangeAspect="1"/>
          </p:cNvPicPr>
          <p:nvPr/>
        </p:nvPicPr>
        <p:blipFill>
          <a:blip r:embed="rId2"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224757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FA477-F7BD-0CED-943B-50AF79E2F59C}"/>
              </a:ext>
            </a:extLst>
          </p:cNvPr>
          <p:cNvSpPr txBox="1"/>
          <p:nvPr/>
        </p:nvSpPr>
        <p:spPr>
          <a:xfrm>
            <a:off x="990600" y="457200"/>
            <a:ext cx="4585316" cy="646331"/>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Cambria" panose="02040503050406030204" pitchFamily="18" charset="0"/>
              </a:rPr>
              <a:t>Software</a:t>
            </a:r>
            <a:r>
              <a:rPr lang="en-US" sz="1800" spc="-1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Used</a:t>
            </a:r>
            <a:r>
              <a:rPr lang="en-US" sz="1800" spc="-3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a:t>
            </a:r>
            <a:r>
              <a:rPr lang="en-US" sz="1800" spc="-1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Real</a:t>
            </a:r>
            <a:r>
              <a:rPr lang="en-US" sz="1800" spc="-1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Time</a:t>
            </a:r>
            <a:r>
              <a:rPr lang="en-US" sz="1800" spc="-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System:</a:t>
            </a:r>
            <a:r>
              <a:rPr lang="en-US" sz="1800" spc="-5"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Cheddar</a:t>
            </a:r>
            <a:r>
              <a:rPr lang="en-US" sz="1800" spc="-4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Simulation</a:t>
            </a:r>
            <a:endParaRPr lang="en-IN" dirty="0"/>
          </a:p>
        </p:txBody>
      </p:sp>
      <p:pic>
        <p:nvPicPr>
          <p:cNvPr id="5" name="image10.jpeg">
            <a:extLst>
              <a:ext uri="{FF2B5EF4-FFF2-40B4-BE49-F238E27FC236}">
                <a16:creationId xmlns:a16="http://schemas.microsoft.com/office/drawing/2014/main" id="{2131311E-1256-F5E2-E7CD-76A13F0D315C}"/>
              </a:ext>
            </a:extLst>
          </p:cNvPr>
          <p:cNvPicPr>
            <a:picLocks noChangeAspect="1"/>
          </p:cNvPicPr>
          <p:nvPr/>
        </p:nvPicPr>
        <p:blipFill>
          <a:blip r:embed="rId2" cstate="print"/>
          <a:stretch>
            <a:fillRect/>
          </a:stretch>
        </p:blipFill>
        <p:spPr>
          <a:xfrm>
            <a:off x="838200" y="1690688"/>
            <a:ext cx="7467600" cy="4351338"/>
          </a:xfrm>
          <a:prstGeom prst="rect">
            <a:avLst/>
          </a:prstGeom>
        </p:spPr>
      </p:pic>
      <p:pic>
        <p:nvPicPr>
          <p:cNvPr id="6" name="image6.png">
            <a:extLst>
              <a:ext uri="{FF2B5EF4-FFF2-40B4-BE49-F238E27FC236}">
                <a16:creationId xmlns:a16="http://schemas.microsoft.com/office/drawing/2014/main" id="{61A8DC11-A946-6D44-B0D0-03C14D4AB38C}"/>
              </a:ext>
            </a:extLst>
          </p:cNvPr>
          <p:cNvPicPr>
            <a:picLocks noChangeAspect="1"/>
          </p:cNvPicPr>
          <p:nvPr/>
        </p:nvPicPr>
        <p:blipFill>
          <a:blip r:embed="rId3"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149197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A887AF3-C33E-0DE5-3C20-13718936F896}"/>
              </a:ext>
            </a:extLst>
          </p:cNvPr>
          <p:cNvGraphicFramePr>
            <a:graphicFrameLocks noGrp="1"/>
          </p:cNvGraphicFramePr>
          <p:nvPr>
            <p:extLst>
              <p:ext uri="{D42A27DB-BD31-4B8C-83A1-F6EECF244321}">
                <p14:modId xmlns:p14="http://schemas.microsoft.com/office/powerpoint/2010/main" val="118865089"/>
              </p:ext>
            </p:extLst>
          </p:nvPr>
        </p:nvGraphicFramePr>
        <p:xfrm>
          <a:off x="266700" y="1676400"/>
          <a:ext cx="8610600" cy="3719068"/>
        </p:xfrm>
        <a:graphic>
          <a:graphicData uri="http://schemas.openxmlformats.org/drawingml/2006/table">
            <a:tbl>
              <a:tblPr>
                <a:tableStyleId>{5C22544A-7EE6-4342-B048-85BDC9FD1C3A}</a:tableStyleId>
              </a:tblPr>
              <a:tblGrid>
                <a:gridCol w="8610600">
                  <a:extLst>
                    <a:ext uri="{9D8B030D-6E8A-4147-A177-3AD203B41FA5}">
                      <a16:colId xmlns:a16="http://schemas.microsoft.com/office/drawing/2014/main" val="1417180044"/>
                    </a:ext>
                  </a:extLst>
                </a:gridCol>
              </a:tblGrid>
              <a:tr h="2869077">
                <a:tc>
                  <a:txBody>
                    <a:bodyPr/>
                    <a:lstStyle/>
                    <a:p>
                      <a:pPr algn="l">
                        <a:spcBef>
                          <a:spcPts val="55"/>
                        </a:spcBef>
                        <a:tabLst>
                          <a:tab pos="521335" algn="l"/>
                          <a:tab pos="521970" algn="l"/>
                        </a:tabLst>
                      </a:pPr>
                      <a:r>
                        <a:rPr lang="en-US" sz="2400" dirty="0">
                          <a:effectLst/>
                        </a:rPr>
                        <a:t>Courses:</a:t>
                      </a:r>
                      <a:endParaRPr lang="en-IN" sz="2400" dirty="0">
                        <a:effectLst/>
                      </a:endParaRPr>
                    </a:p>
                    <a:p>
                      <a:pPr marL="342900" lvl="0" indent="-342900" algn="l">
                        <a:spcBef>
                          <a:spcPts val="55"/>
                        </a:spcBef>
                        <a:spcAft>
                          <a:spcPts val="0"/>
                        </a:spcAft>
                        <a:buFont typeface="Symbol" panose="05050102010706020507" pitchFamily="18" charset="2"/>
                        <a:buChar char=""/>
                        <a:tabLst>
                          <a:tab pos="521335" algn="l"/>
                          <a:tab pos="521970" algn="l"/>
                        </a:tabLst>
                      </a:pPr>
                      <a:r>
                        <a:rPr lang="en-US" sz="2400" dirty="0">
                          <a:effectLst/>
                        </a:rPr>
                        <a:t>Introduction to Real time system</a:t>
                      </a:r>
                      <a:endParaRPr lang="en-IN" sz="2400" dirty="0">
                        <a:effectLst/>
                      </a:endParaRPr>
                    </a:p>
                    <a:p>
                      <a:pPr marL="342900" lvl="0" indent="-342900" algn="l">
                        <a:spcBef>
                          <a:spcPts val="55"/>
                        </a:spcBef>
                        <a:spcAft>
                          <a:spcPts val="0"/>
                        </a:spcAft>
                        <a:buFont typeface="Symbol" panose="05050102010706020507" pitchFamily="18" charset="2"/>
                        <a:buChar char=""/>
                        <a:tabLst>
                          <a:tab pos="521335" algn="l"/>
                          <a:tab pos="521970" algn="l"/>
                        </a:tabLst>
                      </a:pPr>
                      <a:r>
                        <a:rPr lang="en-US" sz="2400" dirty="0">
                          <a:effectLst/>
                        </a:rPr>
                        <a:t>A Reference Model of Real-Time Systems</a:t>
                      </a:r>
                      <a:endParaRPr lang="en-IN" sz="2400" dirty="0">
                        <a:effectLst/>
                      </a:endParaRPr>
                    </a:p>
                    <a:p>
                      <a:pPr marL="342900" lvl="0" indent="-342900" algn="l">
                        <a:spcBef>
                          <a:spcPts val="55"/>
                        </a:spcBef>
                        <a:spcAft>
                          <a:spcPts val="0"/>
                        </a:spcAft>
                        <a:buFont typeface="Symbol" panose="05050102010706020507" pitchFamily="18" charset="2"/>
                        <a:buChar char=""/>
                        <a:tabLst>
                          <a:tab pos="521335" algn="l"/>
                          <a:tab pos="521970" algn="l"/>
                        </a:tabLst>
                      </a:pPr>
                      <a:r>
                        <a:rPr lang="en-US" sz="2400" dirty="0">
                          <a:effectLst/>
                        </a:rPr>
                        <a:t>Scheduling Algorithms–An Introduction, commonly used Scheduling Algorithms</a:t>
                      </a:r>
                      <a:endParaRPr lang="en-IN" sz="2400" dirty="0">
                        <a:effectLst/>
                      </a:endParaRPr>
                    </a:p>
                    <a:p>
                      <a:pPr marL="342900" lvl="0" indent="-342900" algn="l">
                        <a:spcBef>
                          <a:spcPts val="55"/>
                        </a:spcBef>
                        <a:spcAft>
                          <a:spcPts val="0"/>
                        </a:spcAft>
                        <a:buFont typeface="Symbol" panose="05050102010706020507" pitchFamily="18" charset="2"/>
                        <a:buChar char=""/>
                        <a:tabLst>
                          <a:tab pos="521335" algn="l"/>
                          <a:tab pos="521970" algn="l"/>
                        </a:tabLst>
                      </a:pPr>
                      <a:r>
                        <a:rPr lang="en-US" sz="2400" dirty="0">
                          <a:effectLst/>
                        </a:rPr>
                        <a:t>Commonly Used Approaches to Real-Time Scheduling</a:t>
                      </a:r>
                      <a:endParaRPr lang="en-IN" sz="2400" dirty="0">
                        <a:effectLst/>
                      </a:endParaRPr>
                    </a:p>
                    <a:p>
                      <a:pPr marL="342900" lvl="0" indent="-342900" algn="just">
                        <a:lnSpc>
                          <a:spcPct val="115000"/>
                        </a:lnSpc>
                        <a:spcAft>
                          <a:spcPts val="1000"/>
                        </a:spcAft>
                        <a:buFont typeface="Symbol" panose="05050102010706020507" pitchFamily="18" charset="2"/>
                        <a:buChar char=""/>
                      </a:pPr>
                      <a:r>
                        <a:rPr lang="en-US" sz="2400" dirty="0">
                          <a:effectLst/>
                        </a:rPr>
                        <a:t>Clock Driven Scheduling </a:t>
                      </a:r>
                      <a:endParaRPr lang="en-IN" sz="2400" dirty="0">
                        <a:effectLst/>
                      </a:endParaRPr>
                    </a:p>
                    <a:p>
                      <a:pPr marL="342900" lvl="0" indent="-342900" algn="just">
                        <a:lnSpc>
                          <a:spcPct val="115000"/>
                        </a:lnSpc>
                        <a:spcAft>
                          <a:spcPts val="1000"/>
                        </a:spcAft>
                        <a:buFont typeface="Symbol" panose="05050102010706020507" pitchFamily="18" charset="2"/>
                        <a:buChar char=""/>
                      </a:pPr>
                      <a:r>
                        <a:rPr lang="en-US" sz="2400" dirty="0">
                          <a:effectLst/>
                        </a:rPr>
                        <a:t>Priority-Driven Scheduling of Periodic Tasks</a:t>
                      </a:r>
                      <a:endParaRPr lang="en-IN" sz="2400" dirty="0">
                        <a:effectLst/>
                      </a:endParaRPr>
                    </a:p>
                    <a:p>
                      <a:pPr algn="l">
                        <a:spcBef>
                          <a:spcPts val="55"/>
                        </a:spcBef>
                        <a:tabLst>
                          <a:tab pos="521335" algn="l"/>
                          <a:tab pos="521970" algn="l"/>
                        </a:tabLst>
                      </a:pPr>
                      <a:r>
                        <a:rPr lang="en-US" sz="2400" dirty="0">
                          <a:effectLst/>
                        </a:rPr>
                        <a:t> </a:t>
                      </a:r>
                      <a:endParaRPr lang="en-IN" sz="24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738281442"/>
                  </a:ext>
                </a:extLst>
              </a:tr>
            </a:tbl>
          </a:graphicData>
        </a:graphic>
      </p:graphicFrame>
    </p:spTree>
    <p:extLst>
      <p:ext uri="{BB962C8B-B14F-4D97-AF65-F5344CB8AC3E}">
        <p14:creationId xmlns:p14="http://schemas.microsoft.com/office/powerpoint/2010/main" val="188560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jpeg">
            <a:extLst>
              <a:ext uri="{FF2B5EF4-FFF2-40B4-BE49-F238E27FC236}">
                <a16:creationId xmlns:a16="http://schemas.microsoft.com/office/drawing/2014/main" id="{5186554A-FD78-09C5-9EAF-E8A99F0F9F57}"/>
              </a:ext>
            </a:extLst>
          </p:cNvPr>
          <p:cNvPicPr>
            <a:picLocks noChangeAspect="1"/>
          </p:cNvPicPr>
          <p:nvPr/>
        </p:nvPicPr>
        <p:blipFill>
          <a:blip r:embed="rId2" cstate="print"/>
          <a:stretch>
            <a:fillRect/>
          </a:stretch>
        </p:blipFill>
        <p:spPr>
          <a:xfrm>
            <a:off x="1752600" y="2209800"/>
            <a:ext cx="3352800" cy="3190875"/>
          </a:xfrm>
          <a:prstGeom prst="rect">
            <a:avLst/>
          </a:prstGeom>
        </p:spPr>
      </p:pic>
      <p:sp>
        <p:nvSpPr>
          <p:cNvPr id="3" name="TextBox 2">
            <a:extLst>
              <a:ext uri="{FF2B5EF4-FFF2-40B4-BE49-F238E27FC236}">
                <a16:creationId xmlns:a16="http://schemas.microsoft.com/office/drawing/2014/main" id="{C00E712E-9045-9857-439C-C66A4FA1777E}"/>
              </a:ext>
            </a:extLst>
          </p:cNvPr>
          <p:cNvSpPr txBox="1"/>
          <p:nvPr/>
        </p:nvSpPr>
        <p:spPr>
          <a:xfrm>
            <a:off x="1740763" y="625421"/>
            <a:ext cx="4038600" cy="369332"/>
          </a:xfrm>
          <a:prstGeom prst="rect">
            <a:avLst/>
          </a:prstGeom>
          <a:noFill/>
        </p:spPr>
        <p:txBody>
          <a:bodyPr wrap="square" rtlCol="0">
            <a:spAutoFit/>
          </a:bodyPr>
          <a:lstStyle/>
          <a:p>
            <a:r>
              <a:rPr lang="en-US" dirty="0"/>
              <a:t>HARDWARE MICROCONTROLLER USED</a:t>
            </a:r>
            <a:endParaRPr lang="en-IN" dirty="0"/>
          </a:p>
        </p:txBody>
      </p:sp>
      <p:pic>
        <p:nvPicPr>
          <p:cNvPr id="4" name="image6.png">
            <a:extLst>
              <a:ext uri="{FF2B5EF4-FFF2-40B4-BE49-F238E27FC236}">
                <a16:creationId xmlns:a16="http://schemas.microsoft.com/office/drawing/2014/main" id="{2766D217-AE3C-2755-3EAB-872394CE1AA7}"/>
              </a:ext>
            </a:extLst>
          </p:cNvPr>
          <p:cNvPicPr>
            <a:picLocks noChangeAspect="1"/>
          </p:cNvPicPr>
          <p:nvPr/>
        </p:nvPicPr>
        <p:blipFill>
          <a:blip r:embed="rId3" cstate="print"/>
          <a:stretch>
            <a:fillRect/>
          </a:stretch>
        </p:blipFill>
        <p:spPr>
          <a:xfrm>
            <a:off x="90805" y="436390"/>
            <a:ext cx="747395" cy="747395"/>
          </a:xfrm>
          <a:prstGeom prst="rect">
            <a:avLst/>
          </a:prstGeom>
        </p:spPr>
      </p:pic>
      <p:sp>
        <p:nvSpPr>
          <p:cNvPr id="5" name="TextBox 4">
            <a:extLst>
              <a:ext uri="{FF2B5EF4-FFF2-40B4-BE49-F238E27FC236}">
                <a16:creationId xmlns:a16="http://schemas.microsoft.com/office/drawing/2014/main" id="{6F1E9A02-AF25-379D-E4AE-2A1DE5CC5B7E}"/>
              </a:ext>
            </a:extLst>
          </p:cNvPr>
          <p:cNvSpPr txBox="1"/>
          <p:nvPr/>
        </p:nvSpPr>
        <p:spPr>
          <a:xfrm>
            <a:off x="2362200" y="5943600"/>
            <a:ext cx="5029200" cy="369332"/>
          </a:xfrm>
          <a:prstGeom prst="rect">
            <a:avLst/>
          </a:prstGeom>
          <a:noFill/>
        </p:spPr>
        <p:txBody>
          <a:bodyPr wrap="square" rtlCol="0">
            <a:spAutoFit/>
          </a:bodyPr>
          <a:lstStyle/>
          <a:p>
            <a:r>
              <a:rPr lang="en-US" dirty="0"/>
              <a:t>STM32 ARM CORTEX MICROCONTROLLER</a:t>
            </a:r>
            <a:endParaRPr lang="en-IN" dirty="0"/>
          </a:p>
        </p:txBody>
      </p:sp>
    </p:spTree>
    <p:extLst>
      <p:ext uri="{BB962C8B-B14F-4D97-AF65-F5344CB8AC3E}">
        <p14:creationId xmlns:p14="http://schemas.microsoft.com/office/powerpoint/2010/main" val="198913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55750-628E-CBC5-4EBF-5270B3D2F451}"/>
              </a:ext>
            </a:extLst>
          </p:cNvPr>
          <p:cNvSpPr txBox="1"/>
          <p:nvPr/>
        </p:nvSpPr>
        <p:spPr>
          <a:xfrm>
            <a:off x="1295400" y="533400"/>
            <a:ext cx="4585316" cy="646331"/>
          </a:xfrm>
          <a:prstGeom prst="rect">
            <a:avLst/>
          </a:prstGeom>
          <a:noFill/>
        </p:spPr>
        <p:txBody>
          <a:bodyPr wrap="square">
            <a:spAutoFit/>
          </a:bodyPr>
          <a:lstStyle/>
          <a:p>
            <a:r>
              <a:rPr lang="en-US" sz="1800" spc="-40" dirty="0">
                <a:effectLst/>
                <a:latin typeface="Cambria" panose="02040503050406030204" pitchFamily="18" charset="0"/>
                <a:ea typeface="Cambria" panose="02040503050406030204" pitchFamily="18" charset="0"/>
                <a:cs typeface="Cambria" panose="02040503050406030204" pitchFamily="18" charset="0"/>
              </a:rPr>
              <a:t>List</a:t>
            </a:r>
            <a:r>
              <a:rPr lang="en-US" sz="1800" spc="-95" dirty="0">
                <a:effectLst/>
                <a:latin typeface="Cambria" panose="02040503050406030204" pitchFamily="18" charset="0"/>
                <a:ea typeface="Cambria" panose="02040503050406030204" pitchFamily="18" charset="0"/>
                <a:cs typeface="Cambria" panose="02040503050406030204" pitchFamily="18" charset="0"/>
              </a:rPr>
              <a:t> </a:t>
            </a:r>
            <a:r>
              <a:rPr lang="en-US" sz="1800" spc="-40" dirty="0">
                <a:effectLst/>
                <a:latin typeface="Cambria" panose="02040503050406030204" pitchFamily="18" charset="0"/>
                <a:ea typeface="Cambria" panose="02040503050406030204" pitchFamily="18" charset="0"/>
                <a:cs typeface="Cambria" panose="02040503050406030204" pitchFamily="18" charset="0"/>
              </a:rPr>
              <a:t>Of</a:t>
            </a:r>
            <a:r>
              <a:rPr lang="en-US" sz="1800" spc="-90" dirty="0">
                <a:effectLst/>
                <a:latin typeface="Cambria" panose="02040503050406030204" pitchFamily="18" charset="0"/>
                <a:ea typeface="Cambria" panose="02040503050406030204" pitchFamily="18" charset="0"/>
                <a:cs typeface="Cambria" panose="02040503050406030204" pitchFamily="18" charset="0"/>
              </a:rPr>
              <a:t> </a:t>
            </a:r>
            <a:r>
              <a:rPr lang="en-US" sz="1800" spc="-40" dirty="0">
                <a:effectLst/>
                <a:latin typeface="Cambria" panose="02040503050406030204" pitchFamily="18" charset="0"/>
                <a:ea typeface="Cambria" panose="02040503050406030204" pitchFamily="18" charset="0"/>
                <a:cs typeface="Cambria" panose="02040503050406030204" pitchFamily="18" charset="0"/>
              </a:rPr>
              <a:t>experiments:</a:t>
            </a:r>
            <a:br>
              <a:rPr lang="en-IN" sz="1800" dirty="0">
                <a:effectLst/>
                <a:latin typeface="Cambria" panose="02040503050406030204" pitchFamily="18" charset="0"/>
                <a:ea typeface="Cambria" panose="02040503050406030204" pitchFamily="18" charset="0"/>
                <a:cs typeface="Cambria" panose="02040503050406030204" pitchFamily="18" charset="0"/>
              </a:rPr>
            </a:br>
            <a:endParaRPr lang="en-IN" dirty="0"/>
          </a:p>
        </p:txBody>
      </p:sp>
      <p:sp>
        <p:nvSpPr>
          <p:cNvPr id="4" name="Content Placeholder 2">
            <a:extLst>
              <a:ext uri="{FF2B5EF4-FFF2-40B4-BE49-F238E27FC236}">
                <a16:creationId xmlns:a16="http://schemas.microsoft.com/office/drawing/2014/main" id="{D59A2A43-CB7C-00B5-6508-C832DBDF0A8F}"/>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42950" lvl="1" indent="-285750">
              <a:lnSpc>
                <a:spcPct val="200000"/>
              </a:lnSpc>
              <a:buSzPts val="1500"/>
              <a:buFont typeface="Symbol" panose="05050102010706020507" pitchFamily="18" charset="2"/>
              <a:buChar char=""/>
              <a:tabLst>
                <a:tab pos="521335" algn="l"/>
                <a:tab pos="521970" algn="l"/>
              </a:tabLst>
            </a:pP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Introduction</a:t>
            </a:r>
            <a:r>
              <a:rPr lang="en-US" kern="0" spc="-4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to</a:t>
            </a:r>
            <a:r>
              <a:rPr lang="en-US" kern="0" spc="-3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Cheddar</a:t>
            </a:r>
            <a:r>
              <a:rPr lang="en-US"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Simulation</a:t>
            </a:r>
            <a:r>
              <a:rPr lang="en-US"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Environment/</a:t>
            </a:r>
            <a:r>
              <a:rPr lang="en-US" kern="0" spc="-3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Building</a:t>
            </a:r>
            <a:r>
              <a:rPr lang="en-US"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a:t>
            </a:r>
            <a:r>
              <a:rPr lang="en-US"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new</a:t>
            </a:r>
            <a:r>
              <a:rPr lang="en-US" kern="0" spc="-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project</a:t>
            </a:r>
            <a:endParaRPr lang="en-IN"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200000"/>
              </a:lnSpc>
              <a:spcBef>
                <a:spcPts val="55"/>
              </a:spcBef>
              <a:buSzPts val="1500"/>
              <a:buFont typeface="Symbol" panose="05050102010706020507" pitchFamily="18" charset="2"/>
              <a:buChar char=""/>
              <a:tabLst>
                <a:tab pos="521335" algn="l"/>
                <a:tab pos="521970" algn="l"/>
              </a:tabLst>
            </a:pP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Implementing</a:t>
            </a:r>
            <a:r>
              <a:rPr lang="en-US" kern="0" spc="-4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LST/RM/DM</a:t>
            </a:r>
            <a:r>
              <a:rPr lang="en-US" kern="0" spc="-4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algorithms</a:t>
            </a:r>
            <a:endParaRPr lang="en-IN"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200000"/>
              </a:lnSpc>
              <a:spcBef>
                <a:spcPts val="55"/>
              </a:spcBef>
              <a:buSzPts val="1500"/>
              <a:buFont typeface="Symbol" panose="05050102010706020507" pitchFamily="18" charset="2"/>
              <a:buChar char=""/>
              <a:tabLst>
                <a:tab pos="521335" algn="l"/>
                <a:tab pos="521970" algn="l"/>
              </a:tabLst>
            </a:pP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Implementing</a:t>
            </a:r>
            <a:r>
              <a:rPr lang="en-US" kern="0" spc="-4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user</a:t>
            </a:r>
            <a:r>
              <a:rPr lang="en-US" kern="0" spc="-3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defined</a:t>
            </a:r>
            <a:r>
              <a:rPr lang="en-US"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scheduling</a:t>
            </a:r>
            <a:r>
              <a:rPr lang="en-US"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algorithms</a:t>
            </a:r>
            <a:endParaRPr lang="en-IN"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200000"/>
              </a:lnSpc>
              <a:spcBef>
                <a:spcPts val="30"/>
              </a:spcBef>
              <a:buSzPts val="1500"/>
              <a:buFont typeface="Symbol" panose="05050102010706020507" pitchFamily="18" charset="2"/>
              <a:buChar char=""/>
              <a:tabLst>
                <a:tab pos="521335" algn="l"/>
                <a:tab pos="521970" algn="l"/>
              </a:tabLst>
            </a:pP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Implementation</a:t>
            </a:r>
            <a:r>
              <a:rPr lang="en-US"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of</a:t>
            </a:r>
            <a:r>
              <a:rPr lang="en-US"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PIP</a:t>
            </a:r>
            <a:r>
              <a:rPr lang="en-US"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and</a:t>
            </a:r>
            <a:r>
              <a:rPr lang="en-US" kern="0" spc="-4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PCP</a:t>
            </a:r>
            <a:r>
              <a:rPr lang="en-US"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protocol</a:t>
            </a:r>
            <a:endParaRPr lang="en-IN"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200000"/>
              </a:lnSpc>
              <a:spcBef>
                <a:spcPts val="55"/>
              </a:spcBef>
              <a:buSzPts val="1500"/>
              <a:buFont typeface="Symbol" panose="05050102010706020507" pitchFamily="18" charset="2"/>
              <a:buChar char=""/>
              <a:tabLst>
                <a:tab pos="521335" algn="l"/>
                <a:tab pos="521970" algn="l"/>
              </a:tabLst>
            </a:pP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Introduction</a:t>
            </a:r>
            <a:r>
              <a:rPr lang="en-US" kern="0" spc="-3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to</a:t>
            </a:r>
            <a:r>
              <a:rPr lang="en-US"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RTOS</a:t>
            </a:r>
            <a:r>
              <a:rPr lang="en-US"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on STM32</a:t>
            </a:r>
            <a:endParaRPr lang="en-IN"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a:lnSpc>
                <a:spcPct val="200000"/>
              </a:lnSpc>
            </a:pPr>
            <a:endParaRPr lang="en-IN" sz="2400" kern="0">
              <a:solidFill>
                <a:sysClr val="windowText" lastClr="000000"/>
              </a:solidFill>
              <a:latin typeface="Cambria" panose="02040503050406030204" pitchFamily="18" charset="0"/>
              <a:ea typeface="Cambria" panose="02040503050406030204" pitchFamily="18" charset="0"/>
              <a:cs typeface="Cambria" panose="02040503050406030204" pitchFamily="18" charset="0"/>
            </a:endParaRPr>
          </a:p>
          <a:p>
            <a:endParaRPr lang="en-IN" kern="0" dirty="0">
              <a:solidFill>
                <a:sysClr val="windowText" lastClr="000000"/>
              </a:solidFill>
            </a:endParaRPr>
          </a:p>
        </p:txBody>
      </p:sp>
      <p:pic>
        <p:nvPicPr>
          <p:cNvPr id="5" name="image6.png">
            <a:extLst>
              <a:ext uri="{FF2B5EF4-FFF2-40B4-BE49-F238E27FC236}">
                <a16:creationId xmlns:a16="http://schemas.microsoft.com/office/drawing/2014/main" id="{CFA3EE23-A9B4-83A3-CF3A-5B25A8C5D33E}"/>
              </a:ext>
            </a:extLst>
          </p:cNvPr>
          <p:cNvPicPr>
            <a:picLocks noChangeAspect="1"/>
          </p:cNvPicPr>
          <p:nvPr/>
        </p:nvPicPr>
        <p:blipFill>
          <a:blip r:embed="rId2"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136023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A5A2D-A049-9A2C-36A7-898A6F29A984}"/>
              </a:ext>
            </a:extLst>
          </p:cNvPr>
          <p:cNvSpPr txBox="1"/>
          <p:nvPr/>
        </p:nvSpPr>
        <p:spPr>
          <a:xfrm>
            <a:off x="1447800" y="609600"/>
            <a:ext cx="4585316" cy="646331"/>
          </a:xfrm>
          <a:prstGeom prst="rect">
            <a:avLst/>
          </a:prstGeom>
          <a:noFill/>
        </p:spPr>
        <p:txBody>
          <a:bodyPr wrap="square">
            <a:spAutoFit/>
          </a:bodyPr>
          <a:lstStyle/>
          <a:p>
            <a:r>
              <a:rPr lang="en-US" sz="1800" b="1" spc="-4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Learning</a:t>
            </a:r>
            <a:r>
              <a:rPr lang="en-US" sz="1800" b="1" spc="-11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800" b="1" spc="-4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outcomes:</a:t>
            </a:r>
            <a:br>
              <a:rPr lang="en-IN" sz="1800" b="1" dirty="0">
                <a:effectLst/>
                <a:latin typeface="Cambria" panose="02040503050406030204" pitchFamily="18" charset="0"/>
                <a:ea typeface="Cambria" panose="02040503050406030204" pitchFamily="18" charset="0"/>
                <a:cs typeface="Cambria" panose="02040503050406030204" pitchFamily="18" charset="0"/>
              </a:rPr>
            </a:br>
            <a:endParaRPr lang="en-IN" dirty="0"/>
          </a:p>
        </p:txBody>
      </p:sp>
      <p:sp>
        <p:nvSpPr>
          <p:cNvPr id="4" name="Content Placeholder 2">
            <a:extLst>
              <a:ext uri="{FF2B5EF4-FFF2-40B4-BE49-F238E27FC236}">
                <a16:creationId xmlns:a16="http://schemas.microsoft.com/office/drawing/2014/main" id="{186EA6A5-2A5A-2612-C90D-3D22B7B12C91}"/>
              </a:ext>
            </a:extLst>
          </p:cNvPr>
          <p:cNvSpPr txBox="1">
            <a:spLocks/>
          </p:cNvSpPr>
          <p:nvPr/>
        </p:nvSpPr>
        <p:spPr>
          <a:xfrm>
            <a:off x="-152400" y="1752600"/>
            <a:ext cx="8610600" cy="435133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42950" lvl="1" indent="-285750">
              <a:lnSpc>
                <a:spcPct val="200000"/>
              </a:lnSpc>
              <a:spcBef>
                <a:spcPts val="1870"/>
              </a:spcBef>
              <a:buSzPts val="1500"/>
              <a:buFont typeface="Symbol" panose="05050102010706020507" pitchFamily="18" charset="2"/>
              <a:buChar char=""/>
              <a:tabLst>
                <a:tab pos="521335" algn="l"/>
                <a:tab pos="521970" algn="l"/>
              </a:tabLst>
            </a:pP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Ability</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to</a:t>
            </a:r>
            <a:r>
              <a:rPr lang="en-US" sz="2000" kern="0" spc="-3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Design</a:t>
            </a:r>
            <a:r>
              <a:rPr lang="en-US" sz="2000" kern="0" spc="-4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and</a:t>
            </a:r>
            <a:r>
              <a:rPr lang="en-US" sz="2000"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Analyze</a:t>
            </a:r>
            <a:r>
              <a:rPr lang="en-US" sz="2000" kern="0" spc="-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Scheduling</a:t>
            </a:r>
            <a:r>
              <a:rPr lang="en-US" sz="2000" kern="0" spc="-2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Algorithms</a:t>
            </a:r>
            <a:r>
              <a:rPr lang="en-US" sz="2000"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for</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Single</a:t>
            </a:r>
            <a:r>
              <a:rPr lang="en-US" sz="2000" kern="0" spc="-3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Processor</a:t>
            </a:r>
            <a:r>
              <a:rPr lang="en-US" sz="2000" kern="0" spc="-1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Embedded</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Real</a:t>
            </a:r>
            <a:r>
              <a:rPr lang="en-US" sz="2000" kern="0" spc="-4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Time</a:t>
            </a:r>
            <a:r>
              <a:rPr lang="en-US" sz="2000" kern="0" spc="-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Systems</a:t>
            </a:r>
            <a:endParaRPr lang="en-IN" sz="2000"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200000"/>
              </a:lnSpc>
              <a:spcBef>
                <a:spcPts val="55"/>
              </a:spcBef>
              <a:buSzPts val="1500"/>
              <a:buFont typeface="Symbol" panose="05050102010706020507" pitchFamily="18" charset="2"/>
              <a:buChar char=""/>
              <a:tabLst>
                <a:tab pos="521335" algn="l"/>
                <a:tab pos="521970" algn="l"/>
              </a:tabLst>
            </a:pP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Ability</a:t>
            </a:r>
            <a:r>
              <a:rPr lang="en-US" sz="2000" kern="0" spc="-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to</a:t>
            </a:r>
            <a:r>
              <a:rPr lang="en-US" sz="2000"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design</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t>
            </a:r>
            <a:r>
              <a:rPr lang="en-US" sz="2000" kern="0" spc="-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build</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Real</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Time</a:t>
            </a:r>
            <a:r>
              <a:rPr lang="en-US" sz="2000"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Embedded</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Systems</a:t>
            </a:r>
            <a:endParaRPr lang="en-IN" sz="2000"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ct val="200000"/>
              </a:lnSpc>
              <a:spcBef>
                <a:spcPts val="55"/>
              </a:spcBef>
              <a:buSzPts val="1500"/>
              <a:buFont typeface="Symbol" panose="05050102010706020507" pitchFamily="18" charset="2"/>
              <a:buChar char=""/>
              <a:tabLst>
                <a:tab pos="521335" algn="l"/>
                <a:tab pos="521970" algn="l"/>
              </a:tabLst>
            </a:pP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Knowledge</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about</a:t>
            </a:r>
            <a:r>
              <a:rPr lang="en-US" sz="2000" kern="0" spc="-2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both</a:t>
            </a:r>
            <a:r>
              <a:rPr lang="en-US" sz="2000" kern="0" spc="-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theoretical</a:t>
            </a:r>
            <a:r>
              <a:rPr lang="en-US" sz="2000" kern="0" spc="-3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and</a:t>
            </a:r>
            <a:r>
              <a:rPr lang="en-US" sz="2000" kern="0" spc="-4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practical</a:t>
            </a:r>
            <a:r>
              <a:rPr lang="en-US" sz="2000" kern="0" spc="-3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aspects</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of</a:t>
            </a:r>
            <a:r>
              <a:rPr lang="en-US" sz="2000" kern="0" spc="-3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Real</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Time</a:t>
            </a:r>
            <a:r>
              <a:rPr lang="en-US" sz="2000" kern="0" spc="-25">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Operating</a:t>
            </a:r>
            <a:r>
              <a:rPr lang="en-US" sz="2000" kern="0" spc="-2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Systems</a:t>
            </a:r>
            <a:r>
              <a:rPr lang="en-US" sz="2000" kern="0" spc="-10">
                <a:solidFill>
                  <a:sysClr val="windowText" lastClr="000000"/>
                </a:solidFill>
                <a:latin typeface="Cambria" panose="02040503050406030204" pitchFamily="18" charset="0"/>
                <a:ea typeface="Symbol" panose="05050102010706020507" pitchFamily="18" charset="2"/>
                <a:cs typeface="Symbol" panose="05050102010706020507" pitchFamily="18" charset="2"/>
              </a:rPr>
              <a:t> </a:t>
            </a:r>
            <a:r>
              <a:rPr lang="en-US" sz="2000" kern="0">
                <a:solidFill>
                  <a:sysClr val="windowText" lastClr="000000"/>
                </a:solidFill>
                <a:latin typeface="Cambria" panose="02040503050406030204" pitchFamily="18" charset="0"/>
                <a:ea typeface="Symbol" panose="05050102010706020507" pitchFamily="18" charset="2"/>
                <a:cs typeface="Symbol" panose="05050102010706020507" pitchFamily="18" charset="2"/>
              </a:rPr>
              <a:t>(RTOS).</a:t>
            </a:r>
            <a:endParaRPr lang="en-IN" sz="2000" kern="0">
              <a:solidFill>
                <a:sysClr val="windowText" lastClr="000000"/>
              </a:solidFill>
              <a:latin typeface="Times New Roman" panose="02020603050405020304" pitchFamily="18" charset="0"/>
              <a:ea typeface="Symbol" panose="05050102010706020507" pitchFamily="18" charset="2"/>
              <a:cs typeface="Symbol" panose="05050102010706020507" pitchFamily="18" charset="2"/>
            </a:endParaRPr>
          </a:p>
          <a:p>
            <a:pPr>
              <a:lnSpc>
                <a:spcPct val="200000"/>
              </a:lnSpc>
              <a:spcBef>
                <a:spcPts val="55"/>
              </a:spcBef>
              <a:tabLst>
                <a:tab pos="521335" algn="l"/>
                <a:tab pos="521970" algn="l"/>
              </a:tabLst>
            </a:pPr>
            <a:r>
              <a:rPr lang="en-US" sz="2000" kern="0">
                <a:solidFill>
                  <a:sysClr val="windowText" lastClr="000000"/>
                </a:solidFill>
                <a:latin typeface="Cambria" panose="02040503050406030204" pitchFamily="18" charset="0"/>
                <a:ea typeface="Cambria" panose="02040503050406030204" pitchFamily="18" charset="0"/>
                <a:cs typeface="Cambria" panose="02040503050406030204" pitchFamily="18" charset="0"/>
              </a:rPr>
              <a:t> </a:t>
            </a:r>
            <a:endParaRPr lang="en-IN" sz="2000" kern="0">
              <a:solidFill>
                <a:sysClr val="windowText" lastClr="000000"/>
              </a:solidFill>
              <a:latin typeface="Cambria" panose="02040503050406030204" pitchFamily="18" charset="0"/>
              <a:ea typeface="Cambria" panose="02040503050406030204" pitchFamily="18" charset="0"/>
              <a:cs typeface="Cambria" panose="02040503050406030204" pitchFamily="18" charset="0"/>
            </a:endParaRPr>
          </a:p>
          <a:p>
            <a:endParaRPr lang="en-IN" kern="0" dirty="0">
              <a:solidFill>
                <a:sysClr val="windowText" lastClr="000000"/>
              </a:solidFill>
            </a:endParaRPr>
          </a:p>
        </p:txBody>
      </p:sp>
      <p:pic>
        <p:nvPicPr>
          <p:cNvPr id="5" name="image6.png">
            <a:extLst>
              <a:ext uri="{FF2B5EF4-FFF2-40B4-BE49-F238E27FC236}">
                <a16:creationId xmlns:a16="http://schemas.microsoft.com/office/drawing/2014/main" id="{B1090335-22D9-FC07-5B9A-6B28E9C833E2}"/>
              </a:ext>
            </a:extLst>
          </p:cNvPr>
          <p:cNvPicPr>
            <a:picLocks noChangeAspect="1"/>
          </p:cNvPicPr>
          <p:nvPr/>
        </p:nvPicPr>
        <p:blipFill>
          <a:blip r:embed="rId2"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141257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C1A5B-2EDE-7CC8-E7F4-2125139158A8}"/>
              </a:ext>
            </a:extLst>
          </p:cNvPr>
          <p:cNvSpPr txBox="1"/>
          <p:nvPr/>
        </p:nvSpPr>
        <p:spPr>
          <a:xfrm>
            <a:off x="1143000" y="609600"/>
            <a:ext cx="4585316" cy="646331"/>
          </a:xfrm>
          <a:prstGeom prst="rect">
            <a:avLst/>
          </a:prstGeom>
          <a:noFill/>
        </p:spPr>
        <p:txBody>
          <a:bodyPr wrap="square">
            <a:spAutoFit/>
          </a:bodyPr>
          <a:lstStyle/>
          <a:p>
            <a:r>
              <a:rPr lang="en-US" b="0" i="0" dirty="0">
                <a:solidFill>
                  <a:srgbClr val="000000"/>
                </a:solidFill>
                <a:effectLst/>
                <a:latin typeface="system-ui"/>
              </a:rPr>
              <a:t>Cheddar</a:t>
            </a:r>
            <a:endParaRPr lang="en-IN" dirty="0"/>
          </a:p>
          <a:p>
            <a:r>
              <a:rPr lang="en-US" dirty="0"/>
              <a:t>Real time operating simulator</a:t>
            </a:r>
            <a:endParaRPr lang="en-IN" dirty="0"/>
          </a:p>
        </p:txBody>
      </p:sp>
      <p:sp>
        <p:nvSpPr>
          <p:cNvPr id="5" name="TextBox 4">
            <a:extLst>
              <a:ext uri="{FF2B5EF4-FFF2-40B4-BE49-F238E27FC236}">
                <a16:creationId xmlns:a16="http://schemas.microsoft.com/office/drawing/2014/main" id="{7BBA2304-B848-4ED3-2C92-A6FFDF5B6E53}"/>
              </a:ext>
            </a:extLst>
          </p:cNvPr>
          <p:cNvSpPr txBox="1"/>
          <p:nvPr/>
        </p:nvSpPr>
        <p:spPr>
          <a:xfrm>
            <a:off x="1143000" y="1752600"/>
            <a:ext cx="6019800" cy="4832092"/>
          </a:xfrm>
          <a:prstGeom prst="rect">
            <a:avLst/>
          </a:prstGeom>
          <a:noFill/>
        </p:spPr>
        <p:txBody>
          <a:bodyPr wrap="square">
            <a:spAutoFit/>
          </a:bodyPr>
          <a:lstStyle/>
          <a:p>
            <a:r>
              <a:rPr lang="en-US" sz="2800" b="0" i="0" dirty="0">
                <a:solidFill>
                  <a:srgbClr val="000000"/>
                </a:solidFill>
                <a:effectLst/>
                <a:latin typeface="system-ui"/>
              </a:rPr>
              <a:t>Cheddar - open-source GNU GPL real-time scheduling simulator/analyzer</a:t>
            </a:r>
          </a:p>
          <a:p>
            <a:endParaRPr lang="en-US" sz="2800" dirty="0">
              <a:solidFill>
                <a:srgbClr val="000000"/>
              </a:solidFill>
              <a:latin typeface="system-ui"/>
            </a:endParaRPr>
          </a:p>
          <a:p>
            <a:r>
              <a:rPr lang="en-US" sz="2800">
                <a:solidFill>
                  <a:srgbClr val="000000"/>
                </a:solidFill>
                <a:latin typeface="system-ui"/>
              </a:rPr>
              <a:t>Cheddar tutorials link</a:t>
            </a:r>
            <a:endParaRPr lang="en-US" sz="2800" dirty="0">
              <a:solidFill>
                <a:srgbClr val="000000"/>
              </a:solidFill>
              <a:latin typeface="system-ui"/>
            </a:endParaRPr>
          </a:p>
          <a:p>
            <a:r>
              <a:rPr lang="en-US" sz="2800" b="0" i="0" dirty="0">
                <a:solidFill>
                  <a:srgbClr val="000000"/>
                </a:solidFill>
                <a:effectLst/>
                <a:latin typeface="system-ui"/>
                <a:hlinkClick r:id="rId2"/>
              </a:rPr>
              <a:t>http://beru.univ-brest.fr/cheddar/</a:t>
            </a:r>
            <a:endParaRPr lang="en-US" sz="2800" b="0" i="0" dirty="0">
              <a:solidFill>
                <a:srgbClr val="000000"/>
              </a:solidFill>
              <a:effectLst/>
              <a:latin typeface="system-ui"/>
            </a:endParaRPr>
          </a:p>
          <a:p>
            <a:endParaRPr lang="en-US" sz="2800" dirty="0">
              <a:solidFill>
                <a:srgbClr val="000000"/>
              </a:solidFill>
              <a:latin typeface="system-ui"/>
            </a:endParaRPr>
          </a:p>
          <a:p>
            <a:endParaRPr lang="en-US" sz="2800" b="0" i="0" dirty="0">
              <a:solidFill>
                <a:srgbClr val="000000"/>
              </a:solidFill>
              <a:effectLst/>
              <a:latin typeface="system-ui"/>
            </a:endParaRPr>
          </a:p>
          <a:p>
            <a:r>
              <a:rPr lang="en-US" sz="2800" b="0" i="0" dirty="0">
                <a:solidFill>
                  <a:srgbClr val="000000"/>
                </a:solidFill>
                <a:effectLst/>
                <a:latin typeface="system-ui"/>
                <a:hlinkClick r:id="rId3"/>
              </a:rPr>
              <a:t>http://beru.univ-brest.fr/cheddar/contribs/educational/ubo/ETR-2015-2017-2021/tp-gb.html</a:t>
            </a:r>
            <a:endParaRPr lang="en-US" sz="2800" dirty="0">
              <a:solidFill>
                <a:srgbClr val="000000"/>
              </a:solidFill>
              <a:latin typeface="system-ui"/>
            </a:endParaRPr>
          </a:p>
          <a:p>
            <a:endParaRPr lang="en-US" sz="2800" b="0" i="0" dirty="0">
              <a:solidFill>
                <a:srgbClr val="000000"/>
              </a:solidFill>
              <a:effectLst/>
              <a:latin typeface="system-ui"/>
            </a:endParaRPr>
          </a:p>
        </p:txBody>
      </p:sp>
      <p:pic>
        <p:nvPicPr>
          <p:cNvPr id="6" name="image6.png">
            <a:extLst>
              <a:ext uri="{FF2B5EF4-FFF2-40B4-BE49-F238E27FC236}">
                <a16:creationId xmlns:a16="http://schemas.microsoft.com/office/drawing/2014/main" id="{C62E4424-2A3A-F10F-AF5E-FFD447DF0A66}"/>
              </a:ext>
            </a:extLst>
          </p:cNvPr>
          <p:cNvPicPr>
            <a:picLocks noChangeAspect="1"/>
          </p:cNvPicPr>
          <p:nvPr/>
        </p:nvPicPr>
        <p:blipFill>
          <a:blip r:embed="rId4"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24784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AE21C-04C6-68BA-AA75-54B9FFB50208}"/>
              </a:ext>
            </a:extLst>
          </p:cNvPr>
          <p:cNvSpPr txBox="1"/>
          <p:nvPr/>
        </p:nvSpPr>
        <p:spPr>
          <a:xfrm>
            <a:off x="1371600" y="609600"/>
            <a:ext cx="4585316" cy="954107"/>
          </a:xfrm>
          <a:prstGeom prst="rect">
            <a:avLst/>
          </a:prstGeom>
          <a:noFill/>
        </p:spPr>
        <p:txBody>
          <a:bodyPr wrap="square">
            <a:spAutoFit/>
          </a:bodyPr>
          <a:lstStyle/>
          <a:p>
            <a:r>
              <a:rPr lang="en-IN" sz="2800" b="0" i="0" u="none" strike="noStrike" dirty="0">
                <a:solidFill>
                  <a:srgbClr val="664D03"/>
                </a:solidFill>
                <a:effectLst/>
                <a:latin typeface="system-ui"/>
              </a:rPr>
              <a:t>What is Cheddar?</a:t>
            </a:r>
            <a:br>
              <a:rPr lang="en-IN" sz="2800" b="0" i="0" dirty="0">
                <a:solidFill>
                  <a:srgbClr val="664D03"/>
                </a:solidFill>
                <a:effectLst/>
                <a:latin typeface="system-ui"/>
              </a:rPr>
            </a:br>
            <a:endParaRPr lang="en-IN" sz="2800" dirty="0"/>
          </a:p>
        </p:txBody>
      </p:sp>
      <p:sp>
        <p:nvSpPr>
          <p:cNvPr id="5" name="TextBox 4">
            <a:extLst>
              <a:ext uri="{FF2B5EF4-FFF2-40B4-BE49-F238E27FC236}">
                <a16:creationId xmlns:a16="http://schemas.microsoft.com/office/drawing/2014/main" id="{43579C3B-C701-994E-EAF9-FD8F31AE7EF2}"/>
              </a:ext>
            </a:extLst>
          </p:cNvPr>
          <p:cNvSpPr txBox="1"/>
          <p:nvPr/>
        </p:nvSpPr>
        <p:spPr>
          <a:xfrm>
            <a:off x="177553" y="1905000"/>
            <a:ext cx="8991600" cy="3359061"/>
          </a:xfrm>
          <a:prstGeom prst="rect">
            <a:avLst/>
          </a:prstGeom>
          <a:noFill/>
        </p:spPr>
        <p:txBody>
          <a:bodyPr wrap="square">
            <a:spAutoFit/>
          </a:bodyPr>
          <a:lstStyle/>
          <a:p>
            <a:pPr algn="l">
              <a:lnSpc>
                <a:spcPct val="150000"/>
              </a:lnSpc>
            </a:pPr>
            <a:r>
              <a:rPr lang="en-US" sz="2400" b="0" i="0" dirty="0">
                <a:solidFill>
                  <a:srgbClr val="212529"/>
                </a:solidFill>
                <a:effectLst/>
                <a:latin typeface="system-ui"/>
              </a:rPr>
              <a:t>Cheddar is a GNU GPL real-time scheduling simulator/</a:t>
            </a:r>
            <a:r>
              <a:rPr lang="en-US" sz="2400" b="0" i="0" dirty="0" err="1">
                <a:solidFill>
                  <a:srgbClr val="212529"/>
                </a:solidFill>
                <a:effectLst/>
                <a:latin typeface="system-ui"/>
              </a:rPr>
              <a:t>schedulability</a:t>
            </a:r>
            <a:r>
              <a:rPr lang="en-US" sz="2400" b="0" i="0" dirty="0">
                <a:solidFill>
                  <a:srgbClr val="212529"/>
                </a:solidFill>
                <a:effectLst/>
                <a:latin typeface="system-ui"/>
              </a:rPr>
              <a:t> tool. Cheddar allows you to model software architectures of real-time systems and to check their </a:t>
            </a:r>
            <a:r>
              <a:rPr lang="en-US" sz="2400" b="0" i="0" dirty="0" err="1">
                <a:solidFill>
                  <a:srgbClr val="212529"/>
                </a:solidFill>
                <a:effectLst/>
                <a:latin typeface="system-ui"/>
              </a:rPr>
              <a:t>schedulability</a:t>
            </a:r>
            <a:r>
              <a:rPr lang="en-US" sz="2400" b="0" i="0" dirty="0">
                <a:solidFill>
                  <a:srgbClr val="212529"/>
                </a:solidFill>
                <a:effectLst/>
                <a:latin typeface="system-ui"/>
              </a:rPr>
              <a:t> or other performance criteria.</a:t>
            </a:r>
          </a:p>
          <a:p>
            <a:pPr algn="l">
              <a:lnSpc>
                <a:spcPct val="150000"/>
              </a:lnSpc>
            </a:pPr>
            <a:r>
              <a:rPr lang="en-US" sz="2400" b="0" i="0" dirty="0">
                <a:solidFill>
                  <a:srgbClr val="212529"/>
                </a:solidFill>
                <a:effectLst/>
                <a:latin typeface="system-ui"/>
              </a:rPr>
              <a:t>As many </a:t>
            </a:r>
            <a:r>
              <a:rPr lang="en-US" sz="2400" b="0" i="0" dirty="0" err="1">
                <a:solidFill>
                  <a:srgbClr val="212529"/>
                </a:solidFill>
                <a:effectLst/>
                <a:latin typeface="system-ui"/>
              </a:rPr>
              <a:t>schedulability</a:t>
            </a:r>
            <a:r>
              <a:rPr lang="en-US" sz="2400" b="0" i="0" dirty="0">
                <a:solidFill>
                  <a:srgbClr val="212529"/>
                </a:solidFill>
                <a:effectLst/>
                <a:latin typeface="system-ui"/>
              </a:rPr>
              <a:t> analysis tools, </a:t>
            </a:r>
            <a:r>
              <a:rPr lang="en-US" sz="2400" b="0" i="0" dirty="0" err="1">
                <a:solidFill>
                  <a:srgbClr val="212529"/>
                </a:solidFill>
                <a:effectLst/>
                <a:latin typeface="system-ui"/>
              </a:rPr>
              <a:t>schedulability</a:t>
            </a:r>
            <a:r>
              <a:rPr lang="en-US" sz="2400" b="0" i="0" dirty="0">
                <a:solidFill>
                  <a:srgbClr val="212529"/>
                </a:solidFill>
                <a:effectLst/>
                <a:latin typeface="system-ui"/>
              </a:rPr>
              <a:t> can be assessed by scheduling simulations or feasibility tests.</a:t>
            </a:r>
          </a:p>
        </p:txBody>
      </p:sp>
      <p:pic>
        <p:nvPicPr>
          <p:cNvPr id="6" name="image6.png">
            <a:extLst>
              <a:ext uri="{FF2B5EF4-FFF2-40B4-BE49-F238E27FC236}">
                <a16:creationId xmlns:a16="http://schemas.microsoft.com/office/drawing/2014/main" id="{49E0C3CB-F343-E5BA-8608-0A1841B67DF8}"/>
              </a:ext>
            </a:extLst>
          </p:cNvPr>
          <p:cNvPicPr>
            <a:picLocks noChangeAspect="1"/>
          </p:cNvPicPr>
          <p:nvPr/>
        </p:nvPicPr>
        <p:blipFill>
          <a:blip r:embed="rId2" cstate="print"/>
          <a:stretch>
            <a:fillRect/>
          </a:stretch>
        </p:blipFill>
        <p:spPr>
          <a:xfrm>
            <a:off x="90805" y="436390"/>
            <a:ext cx="747395" cy="747395"/>
          </a:xfrm>
          <a:prstGeom prst="rect">
            <a:avLst/>
          </a:prstGeom>
        </p:spPr>
      </p:pic>
    </p:spTree>
    <p:extLst>
      <p:ext uri="{BB962C8B-B14F-4D97-AF65-F5344CB8AC3E}">
        <p14:creationId xmlns:p14="http://schemas.microsoft.com/office/powerpoint/2010/main" val="2291457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5AB716-4ADE-43FC-B44A-4107896B42FA}"/>
</file>

<file path=customXml/itemProps2.xml><?xml version="1.0" encoding="utf-8"?>
<ds:datastoreItem xmlns:ds="http://schemas.openxmlformats.org/officeDocument/2006/customXml" ds:itemID="{00776F55-0133-4B82-B1BD-D05A10FAB7B3}"/>
</file>

<file path=customXml/itemProps3.xml><?xml version="1.0" encoding="utf-8"?>
<ds:datastoreItem xmlns:ds="http://schemas.openxmlformats.org/officeDocument/2006/customXml" ds:itemID="{B553DDF2-CA0E-45EE-AD1A-4128E24B741C}"/>
</file>

<file path=docProps/app.xml><?xml version="1.0" encoding="utf-8"?>
<Properties xmlns="http://schemas.openxmlformats.org/officeDocument/2006/extended-properties" xmlns:vt="http://schemas.openxmlformats.org/officeDocument/2006/docPropsVTypes">
  <Template/>
  <TotalTime>333</TotalTime>
  <Words>987</Words>
  <Application>Microsoft Office PowerPoint</Application>
  <PresentationFormat>On-screen Show (4:3)</PresentationFormat>
  <Paragraphs>88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Arial Black</vt:lpstr>
      <vt:lpstr>Calibri</vt:lpstr>
      <vt:lpstr>Cambria</vt:lpstr>
      <vt:lpstr>Symbol</vt:lpstr>
      <vt:lpstr>system-ui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Foundations for Data Science</dc:title>
  <dc:creator>HP</dc:creator>
  <cp:lastModifiedBy>SURESHA C</cp:lastModifiedBy>
  <cp:revision>41</cp:revision>
  <dcterms:created xsi:type="dcterms:W3CDTF">2019-10-04T17:45:54Z</dcterms:created>
  <dcterms:modified xsi:type="dcterms:W3CDTF">2024-04-04T16:58:02Z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2018-11-30T00:00:00Z</vt:filetime>
  </property>
  <property fmtid="{D5CDD505-2E9C-101B-9397-08002B2CF9AE}" pid="3" name="Creator">
    <vt:lpwstr>Microsoft® PowerPoint® 2010</vt:lpwstr>
  </property>
  <property fmtid="{D5CDD505-2E9C-101B-9397-08002B2CF9AE}" pid="4" name="LastSaved">
    <vt:filetime>2019-10-04T00:00:00Z</vt:filetime>
  </property>
  <property fmtid="{D5CDD505-2E9C-101B-9397-08002B2CF9AE}" pid="5" name="ContentTypeId">
    <vt:lpwstr>0x010100EF5E7270EECA3B4590EA796146CEF107</vt:lpwstr>
  </property>
</Properties>
</file>