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  <p:sldMasterId id="2147483755" r:id="rId3"/>
  </p:sldMasterIdLst>
  <p:notesMasterIdLst>
    <p:notesMasterId r:id="rId46"/>
  </p:notesMasterIdLst>
  <p:sldIdLst>
    <p:sldId id="260" r:id="rId4"/>
    <p:sldId id="288" r:id="rId5"/>
    <p:sldId id="257" r:id="rId6"/>
    <p:sldId id="312" r:id="rId7"/>
    <p:sldId id="313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4" r:id="rId31"/>
    <p:sldId id="345" r:id="rId32"/>
    <p:sldId id="343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58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424" autoAdjust="0"/>
  </p:normalViewPr>
  <p:slideViewPr>
    <p:cSldViewPr>
      <p:cViewPr varScale="1">
        <p:scale>
          <a:sx n="85" d="100"/>
          <a:sy n="85" d="100"/>
        </p:scale>
        <p:origin x="138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74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4D2C59-3F9C-4B60-AC30-6984F35E6A3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B0503020204020204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B0503020204020204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284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 mode of operation that provides for the interleaved execution of two or more computer programs by a single processor</a:t>
            </a:r>
            <a:endParaRPr lang="en-US" altLang="zh-CN"/>
          </a:p>
          <a:p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602562-7543-44E5-979F-DE73219E189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B0503020204020204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B0503020204020204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7599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7C7730-5EEF-41A7-A386-4B38217531E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B0503020204020204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B0503020204020204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109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F03F8-3012-412B-BBDF-C0BA8DE998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25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FA24-13CF-471E-B717-8ADFC59956B5}" type="datetimeFigureOut">
              <a:rPr lang="en-US" smtClean="0"/>
              <a:t>14-03-2024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3841-6694-4766-AC53-2F56BE23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94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B609-D081-4568-A9C7-AE115F3153DD}" type="datetime1">
              <a:rPr lang="en-US" smtClean="0"/>
              <a:t>14-03-2024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RTS- K.R.Anupama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1A0BD949-9658-49DF-8693-27DAF33C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05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F987-70E8-44C7-9984-44CAFBD6B0CA}" type="datetime1">
              <a:rPr lang="en-US" smtClean="0"/>
              <a:t>14-03-2024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RTS- K.R.Anupama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D949-9658-49DF-8693-27DAF33C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94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058F-70A0-4F7B-BD75-778EA80A5500}" type="datetime1">
              <a:rPr lang="en-US" smtClean="0"/>
              <a:t>14-03-2024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RTS- K.R.Anupama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D949-9658-49DF-8693-27DAF33C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34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930B89-1814-404B-9852-537DA80BBE7F}" type="datetime1">
              <a:rPr lang="en-US" smtClean="0"/>
              <a:t>14-03-2024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3376" y="6282268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RTS- K.R.Anupama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1A0BD949-9658-49DF-8693-27DAF33C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30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18D4-E1C5-49C0-93BF-1C572124CF8B}" type="datetime1">
              <a:rPr lang="en-US" smtClean="0"/>
              <a:t>14-03-2024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RTS- K.R.Anupama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D949-9658-49DF-8693-27DAF33C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08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4B1-7F69-44AE-80A2-3470E0864ACD}" type="datetime1">
              <a:rPr lang="en-US" smtClean="0"/>
              <a:t>14-03-2024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RTS- K.R.Anupama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D949-9658-49DF-8693-27DAF33C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75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0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1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462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37129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791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89629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57597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78506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9904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/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22115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prstClr val="white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prstClr val="white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5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prstClr val="white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prstClr val="white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8450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prstClr val="white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prstClr val="white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976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7526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553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val="14875485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841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4837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3888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val="23455173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val="232577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అనుకూలిత వాస్త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శీర్షి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e-IN"/>
              <a:t>ఇక్కడ సంకలనం చేయండి</a:t>
            </a:r>
            <a:endParaRPr lang="en-IN"/>
          </a:p>
        </p:txBody>
      </p:sp>
      <p:sp>
        <p:nvSpPr>
          <p:cNvPr id="3" name="తేదీ స్థాన సంగ్రహక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పాదుక స్థాన సంగ్రహకం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స్లయిడ్ సంఖ్య స్థాన సంగ్రహక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96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4311620-832F-4BA8-A8B7-36F0FC66EC0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14-03-2024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F7E36E2-232F-46B6-8B24-EFAEDAA5D75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76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38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3831017"/>
            <a:ext cx="6705600" cy="1524000"/>
          </a:xfrm>
        </p:spPr>
        <p:txBody>
          <a:bodyPr/>
          <a:lstStyle/>
          <a:p>
            <a:r>
              <a:rPr lang="en-US" sz="3600" dirty="0"/>
              <a:t>BITS ZG553: </a:t>
            </a:r>
            <a:r>
              <a:rPr lang="en-US" sz="3600" b="0" dirty="0"/>
              <a:t>Real Time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K G Krishna</a:t>
            </a:r>
          </a:p>
          <a:p>
            <a:r>
              <a:rPr lang="en-US" dirty="0"/>
              <a:t>WILP Division, BITS-Pilani, Hyderabad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1000" y="1632839"/>
            <a:ext cx="2133600" cy="4500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/>
              <a:t>if B</a:t>
            </a:r>
            <a:r>
              <a:rPr lang="en-US" sz="2400" b="0" baseline="-25000" dirty="0"/>
              <a:t>1 </a:t>
            </a:r>
            <a:r>
              <a:rPr lang="en-US" sz="2400" b="0" dirty="0"/>
              <a:t>then</a:t>
            </a:r>
          </a:p>
          <a:p>
            <a:pPr marL="0" indent="0">
              <a:buNone/>
            </a:pPr>
            <a:r>
              <a:rPr lang="en-US" sz="2400" b="0" dirty="0"/>
              <a:t>	S</a:t>
            </a:r>
            <a:r>
              <a:rPr lang="en-US" sz="2400" b="0" baseline="-25000" dirty="0"/>
              <a:t>1</a:t>
            </a:r>
            <a:endParaRPr lang="en-US" sz="2400" b="0" dirty="0"/>
          </a:p>
          <a:p>
            <a:pPr marL="0" indent="0">
              <a:buNone/>
            </a:pPr>
            <a:r>
              <a:rPr lang="en-US" sz="2400" b="0" dirty="0" err="1"/>
              <a:t>elseif</a:t>
            </a:r>
            <a:r>
              <a:rPr lang="en-US" sz="2400" b="0" dirty="0"/>
              <a:t> B</a:t>
            </a:r>
            <a:r>
              <a:rPr lang="en-US" sz="2400" b="0" baseline="-25000" dirty="0"/>
              <a:t>2</a:t>
            </a:r>
            <a:r>
              <a:rPr lang="en-US" sz="2400" b="0" dirty="0"/>
              <a:t> then</a:t>
            </a:r>
          </a:p>
          <a:p>
            <a:pPr marL="0" indent="0">
              <a:buNone/>
            </a:pPr>
            <a:r>
              <a:rPr lang="en-US" sz="2400" b="0" dirty="0"/>
              <a:t>	S</a:t>
            </a:r>
            <a:r>
              <a:rPr lang="en-US" sz="2400" b="0" baseline="-25000" dirty="0"/>
              <a:t>2</a:t>
            </a:r>
          </a:p>
          <a:p>
            <a:pPr marL="0" indent="0">
              <a:buNone/>
            </a:pPr>
            <a:r>
              <a:rPr lang="en-US" sz="2400" b="0" dirty="0" err="1"/>
              <a:t>elseif</a:t>
            </a:r>
            <a:r>
              <a:rPr lang="en-US" sz="2400" b="0" dirty="0"/>
              <a:t> B</a:t>
            </a:r>
            <a:r>
              <a:rPr lang="en-US" sz="2400" b="0" baseline="-25000" dirty="0"/>
              <a:t>3</a:t>
            </a:r>
            <a:r>
              <a:rPr lang="en-US" sz="2400" b="0" dirty="0"/>
              <a:t> then</a:t>
            </a:r>
          </a:p>
          <a:p>
            <a:pPr marL="0" indent="0">
              <a:buNone/>
            </a:pPr>
            <a:r>
              <a:rPr lang="en-US" sz="2400" b="0" dirty="0"/>
              <a:t>	S</a:t>
            </a:r>
            <a:r>
              <a:rPr lang="en-US" sz="2400" b="0" baseline="-25000" dirty="0"/>
              <a:t>3</a:t>
            </a:r>
            <a:endParaRPr lang="en-US" sz="2400" b="0" dirty="0"/>
          </a:p>
          <a:p>
            <a:pPr marL="0" indent="0">
              <a:buNone/>
            </a:pPr>
            <a:r>
              <a:rPr lang="en-US" sz="2400" b="0" dirty="0"/>
              <a:t>else</a:t>
            </a:r>
          </a:p>
          <a:p>
            <a:pPr marL="0" indent="0">
              <a:buNone/>
            </a:pPr>
            <a:r>
              <a:rPr lang="en-US" sz="2400" b="0" dirty="0"/>
              <a:t>	S</a:t>
            </a:r>
            <a:r>
              <a:rPr lang="en-US" sz="2400" b="0" baseline="-25000" dirty="0"/>
              <a:t>4</a:t>
            </a:r>
            <a:endParaRPr lang="en-US" sz="2400" b="0" dirty="0"/>
          </a:p>
          <a:p>
            <a:pPr marL="0" indent="0">
              <a:buNone/>
            </a:pPr>
            <a:r>
              <a:rPr lang="en-US" sz="2400" b="0" dirty="0" err="1"/>
              <a:t>endif</a:t>
            </a:r>
            <a:r>
              <a:rPr lang="en-US" sz="2400" b="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9391" y="152400"/>
            <a:ext cx="8229600" cy="1143000"/>
          </a:xfrm>
        </p:spPr>
        <p:txBody>
          <a:bodyPr/>
          <a:lstStyle/>
          <a:p>
            <a:r>
              <a:rPr lang="en-US" dirty="0"/>
              <a:t>Loops if then else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  <p:sp>
        <p:nvSpPr>
          <p:cNvPr id="6" name="Speech Bubble: Rectangle 5"/>
          <p:cNvSpPr/>
          <p:nvPr/>
        </p:nvSpPr>
        <p:spPr>
          <a:xfrm>
            <a:off x="3766306" y="1855453"/>
            <a:ext cx="2751225" cy="4224334"/>
          </a:xfrm>
          <a:prstGeom prst="wedgeRectCallout">
            <a:avLst>
              <a:gd name="adj1" fmla="val -97123"/>
              <a:gd name="adj2" fmla="val -55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T(B</a:t>
            </a:r>
            <a:r>
              <a:rPr lang="en-US" baseline="-25000" dirty="0"/>
              <a:t>1</a:t>
            </a:r>
            <a:r>
              <a:rPr lang="en-US" dirty="0"/>
              <a:t>) + T(S</a:t>
            </a:r>
            <a:r>
              <a:rPr lang="en-US" baseline="-25000" dirty="0"/>
              <a:t>1</a:t>
            </a:r>
            <a:r>
              <a:rPr lang="en-US" dirty="0"/>
              <a:t>) + T(JMP)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T(B</a:t>
            </a:r>
            <a:r>
              <a:rPr lang="en-US" baseline="-25000" dirty="0"/>
              <a:t>2</a:t>
            </a:r>
            <a:r>
              <a:rPr lang="en-US" dirty="0"/>
              <a:t>) + T(B</a:t>
            </a:r>
            <a:r>
              <a:rPr lang="en-US" baseline="-25000" dirty="0"/>
              <a:t>1</a:t>
            </a:r>
            <a:r>
              <a:rPr lang="en-US" dirty="0"/>
              <a:t>) + T(S</a:t>
            </a:r>
            <a:r>
              <a:rPr lang="en-US" baseline="-25000" dirty="0"/>
              <a:t>2</a:t>
            </a:r>
            <a:r>
              <a:rPr lang="en-US" dirty="0"/>
              <a:t>)+ T(JMP)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T(B</a:t>
            </a:r>
            <a:r>
              <a:rPr lang="en-US" baseline="-25000" dirty="0"/>
              <a:t>3</a:t>
            </a:r>
            <a:r>
              <a:rPr lang="en-US" dirty="0"/>
              <a:t>) + T(B</a:t>
            </a:r>
            <a:r>
              <a:rPr lang="en-US" baseline="-25000" dirty="0"/>
              <a:t>2</a:t>
            </a:r>
            <a:r>
              <a:rPr lang="en-US" dirty="0"/>
              <a:t>) + T(B</a:t>
            </a:r>
            <a:r>
              <a:rPr lang="en-US" baseline="-25000" dirty="0"/>
              <a:t>1</a:t>
            </a:r>
            <a:r>
              <a:rPr lang="en-US" dirty="0"/>
              <a:t>) + T(S</a:t>
            </a:r>
            <a:r>
              <a:rPr lang="en-US" baseline="-25000" dirty="0"/>
              <a:t>3</a:t>
            </a:r>
            <a:r>
              <a:rPr lang="en-US" dirty="0"/>
              <a:t>)+ T(JMP)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Quick Review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2182813" y="1225550"/>
            <a:ext cx="6961187" cy="3519488"/>
          </a:xfrm>
        </p:spPr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281738"/>
            <a:ext cx="4745038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2007168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304800" y="1600200"/>
            <a:ext cx="8265994" cy="4267200"/>
          </a:xfrm>
        </p:spPr>
        <p:txBody>
          <a:bodyPr>
            <a:normAutofit/>
          </a:bodyPr>
          <a:lstStyle/>
          <a:p>
            <a:r>
              <a:rPr lang="en-US" altLang="en-US" sz="2800" b="0" dirty="0"/>
              <a:t>Provides environment for executing programs</a:t>
            </a:r>
          </a:p>
          <a:p>
            <a:r>
              <a:rPr lang="en-US" altLang="en-US" sz="2800" b="0" dirty="0"/>
              <a:t>Process abstraction for multitasking/concurrency</a:t>
            </a:r>
          </a:p>
          <a:p>
            <a:pPr lvl="1"/>
            <a:r>
              <a:rPr lang="en-US" altLang="en-US" sz="2000" dirty="0"/>
              <a:t>Scheduling</a:t>
            </a:r>
          </a:p>
          <a:p>
            <a:r>
              <a:rPr lang="en-US" altLang="en-US" sz="2800" b="0" dirty="0"/>
              <a:t>Hardware abstraction layer (device drivers)</a:t>
            </a:r>
          </a:p>
          <a:p>
            <a:r>
              <a:rPr lang="en-US" altLang="en-US" sz="2800" b="0" dirty="0"/>
              <a:t>Filesystems</a:t>
            </a:r>
          </a:p>
          <a:p>
            <a:r>
              <a:rPr lang="en-US" altLang="en-US" sz="2800" b="0" dirty="0"/>
              <a:t>Communication</a:t>
            </a:r>
          </a:p>
          <a:p>
            <a:endParaRPr lang="en-US" altLang="en-US" sz="2800" b="0" dirty="0"/>
          </a:p>
          <a:p>
            <a:r>
              <a:rPr lang="en-US" altLang="en-US" sz="2800" b="0" dirty="0"/>
              <a:t>We will focus on </a:t>
            </a:r>
            <a:r>
              <a:rPr lang="en-US" altLang="en-US" sz="2800" b="0" u="sng" dirty="0"/>
              <a:t>concurrent, real-time issues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/>
              <a:t>What’s an Operating System?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223008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33400" y="1600200"/>
            <a:ext cx="7162800" cy="3962400"/>
          </a:xfrm>
        </p:spPr>
        <p:txBody>
          <a:bodyPr>
            <a:normAutofit/>
          </a:bodyPr>
          <a:lstStyle/>
          <a:p>
            <a:r>
              <a:rPr lang="en-US" altLang="en-US" sz="2800" b="0" i="1" dirty="0"/>
              <a:t>Not always</a:t>
            </a:r>
          </a:p>
          <a:p>
            <a:r>
              <a:rPr lang="en-US" altLang="en-US" sz="2800" b="0" dirty="0"/>
              <a:t>Simplest approach: </a:t>
            </a:r>
            <a:r>
              <a:rPr lang="en-US" altLang="en-US" sz="2800" dirty="0"/>
              <a:t>cyclic executive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b="0" i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0" i="1" dirty="0"/>
              <a:t>loop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0" i="1" dirty="0"/>
              <a:t>  do part of task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0" i="1" dirty="0"/>
              <a:t>  do part of task 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0" i="1" dirty="0"/>
              <a:t>  do part of task 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0" i="1" dirty="0"/>
              <a:t>end loop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dirty="0"/>
              <a:t>Do I Really Need An OS?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13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231219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762000" y="1676400"/>
            <a:ext cx="5715000" cy="4191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Advantages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00B050"/>
                </a:solidFill>
              </a:rPr>
              <a:t>Simple implementation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00B050"/>
                </a:solidFill>
              </a:rPr>
              <a:t>Low overhead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00B050"/>
                </a:solidFill>
              </a:rPr>
              <a:t>Very predictable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Disadvantages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FF0000"/>
                </a:solidFill>
              </a:rPr>
              <a:t>Can’t handle sporadic events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FF0000"/>
                </a:solidFill>
              </a:rPr>
              <a:t>Everything must operate in lockstep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FF0000"/>
                </a:solidFill>
              </a:rPr>
              <a:t>Code must be scheduled manually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8229600" cy="1143000"/>
          </a:xfrm>
        </p:spPr>
        <p:txBody>
          <a:bodyPr/>
          <a:lstStyle/>
          <a:p>
            <a:r>
              <a:rPr lang="en-US" altLang="en-US" dirty="0"/>
              <a:t>Cyclic Executive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211597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457200" y="1600200"/>
            <a:ext cx="7696200" cy="4038600"/>
          </a:xfrm>
        </p:spPr>
        <p:txBody>
          <a:bodyPr>
            <a:normAutofit fontScale="55000" lnSpcReduction="20000"/>
          </a:bodyPr>
          <a:lstStyle/>
          <a:p>
            <a:pPr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002060"/>
                </a:solidFill>
              </a:rPr>
              <a:t>Some events can’t wait for next loop iteration</a:t>
            </a:r>
          </a:p>
          <a:p>
            <a:pPr marL="548640"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300" dirty="0">
                <a:solidFill>
                  <a:srgbClr val="002060"/>
                </a:solidFill>
              </a:rPr>
              <a:t>Communication channels</a:t>
            </a:r>
          </a:p>
          <a:p>
            <a:pPr marL="548640"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300" dirty="0">
                <a:solidFill>
                  <a:srgbClr val="002060"/>
                </a:solidFill>
              </a:rPr>
              <a:t>Transient events</a:t>
            </a:r>
          </a:p>
          <a:p>
            <a:pPr marL="548640"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800" dirty="0">
              <a:solidFill>
                <a:srgbClr val="002060"/>
              </a:solidFill>
            </a:endParaRPr>
          </a:p>
          <a:p>
            <a:pPr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00B050"/>
                </a:solidFill>
              </a:rPr>
              <a:t>A solution: Cyclic executive plus interrupt routines</a:t>
            </a:r>
          </a:p>
          <a:p>
            <a:pPr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dirty="0"/>
          </a:p>
          <a:p>
            <a:pPr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7030A0"/>
                </a:solidFill>
              </a:rPr>
              <a:t>Interrupt: environmental event that demands attention</a:t>
            </a:r>
          </a:p>
          <a:p>
            <a:pPr marL="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300" dirty="0">
                <a:solidFill>
                  <a:srgbClr val="7030A0"/>
                </a:solidFill>
              </a:rPr>
              <a:t>Example: “byte arrived” interrupt on serial channel</a:t>
            </a:r>
          </a:p>
          <a:p>
            <a:pPr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dirty="0"/>
          </a:p>
          <a:p>
            <a:pPr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Interrupt routine: piece of code executed in response to an interrupt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98425"/>
            <a:ext cx="8229600" cy="1143000"/>
          </a:xfrm>
        </p:spPr>
        <p:txBody>
          <a:bodyPr/>
          <a:lstStyle/>
          <a:p>
            <a:r>
              <a:rPr lang="en-US" altLang="en-US" dirty="0"/>
              <a:t>Interrupts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15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47989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8882" y="-97661"/>
            <a:ext cx="7772400" cy="1609725"/>
          </a:xfrm>
        </p:spPr>
        <p:txBody>
          <a:bodyPr/>
          <a:lstStyle/>
          <a:p>
            <a:r>
              <a:rPr lang="en-US" altLang="en-US" dirty="0"/>
              <a:t>Handling an Interrupt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2666999" y="1879600"/>
            <a:ext cx="1" cy="939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2666999" y="3991166"/>
            <a:ext cx="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4876800" y="2819400"/>
            <a:ext cx="0" cy="117176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V="1">
            <a:off x="2667000" y="2819400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H="1" flipV="1">
            <a:off x="2667000" y="4031698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76136" y="1532954"/>
            <a:ext cx="251946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solidFill>
                  <a:srgbClr val="00B050"/>
                </a:solidFill>
                <a:latin typeface="Arial" panose="020B0604020202020204" pitchFamily="34" charset="0"/>
              </a:rPr>
              <a:t>1.</a:t>
            </a:r>
            <a:r>
              <a:rPr lang="en-US" altLang="en-US" sz="2000" dirty="0">
                <a:solidFill>
                  <a:srgbClr val="00B050"/>
                </a:solidFill>
                <a:latin typeface="+mn-lt"/>
              </a:rPr>
              <a:t> Normal program execution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990600" y="2514600"/>
            <a:ext cx="1676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solidFill>
                  <a:srgbClr val="FF0000"/>
                </a:solidFill>
                <a:latin typeface="Arial" panose="020B0604020202020204" pitchFamily="34" charset="0"/>
              </a:rPr>
              <a:t>2.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Interrupt occurs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2895600" y="2057400"/>
            <a:ext cx="2133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7030A0"/>
                </a:solidFill>
                <a:latin typeface="+mn-lt"/>
              </a:rPr>
              <a:t>3. Processor state saved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5029200" y="2362200"/>
            <a:ext cx="2667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207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+mn-lt"/>
              </a:rPr>
              <a:t>4. Interrupt routine runs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5105400" y="3570382"/>
            <a:ext cx="2590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+mn-lt"/>
              </a:rPr>
              <a:t>5. Interrupt routine terminates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2362201" y="3162947"/>
            <a:ext cx="2286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7030A0"/>
                </a:solidFill>
                <a:latin typeface="+mn-lt"/>
              </a:rPr>
              <a:t>6. Processor state restored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721468" y="4164202"/>
            <a:ext cx="182880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solidFill>
                  <a:srgbClr val="00B050"/>
                </a:solidFill>
                <a:latin typeface="Arial" panose="020B0604020202020204" pitchFamily="34" charset="0"/>
              </a:rPr>
              <a:t>7. </a:t>
            </a:r>
            <a:r>
              <a:rPr lang="en-US" altLang="en-US" sz="2000" dirty="0">
                <a:solidFill>
                  <a:srgbClr val="00B050"/>
                </a:solidFill>
                <a:latin typeface="+mn-lt"/>
              </a:rPr>
              <a:t>Normal program execution resumes</a:t>
            </a:r>
          </a:p>
        </p:txBody>
      </p:sp>
    </p:spTree>
    <p:extLst>
      <p:ext uri="{BB962C8B-B14F-4D97-AF65-F5344CB8AC3E}">
        <p14:creationId xmlns:p14="http://schemas.microsoft.com/office/powerpoint/2010/main" val="516056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228600" y="1736584"/>
            <a:ext cx="8001000" cy="3597416"/>
          </a:xfrm>
        </p:spPr>
        <p:txBody>
          <a:bodyPr>
            <a:normAutofit/>
          </a:bodyPr>
          <a:lstStyle/>
          <a:p>
            <a:pPr marL="398463" indent="-398463"/>
            <a:r>
              <a:rPr lang="en-US" altLang="en-US" sz="2400" b="0" dirty="0"/>
              <a:t>Most interrupt routines:</a:t>
            </a:r>
          </a:p>
          <a:p>
            <a:pPr marL="1141413" lvl="1" indent="-398463">
              <a:buFont typeface="Courier New" panose="02070309020205020404" pitchFamily="49" charset="0"/>
              <a:buChar char="o"/>
            </a:pPr>
            <a:r>
              <a:rPr lang="en-US" altLang="en-US" sz="2400" b="0" dirty="0">
                <a:solidFill>
                  <a:srgbClr val="7030A0"/>
                </a:solidFill>
              </a:rPr>
              <a:t>Copy peripheral data into a buffer</a:t>
            </a:r>
          </a:p>
          <a:p>
            <a:pPr marL="1141413" lvl="1" indent="-398463">
              <a:buFont typeface="Courier New" panose="02070309020205020404" pitchFamily="49" charset="0"/>
              <a:buChar char="o"/>
            </a:pPr>
            <a:r>
              <a:rPr lang="en-US" altLang="en-US" sz="2400" b="0" dirty="0">
                <a:solidFill>
                  <a:srgbClr val="7030A0"/>
                </a:solidFill>
              </a:rPr>
              <a:t>Indicate to other code that data has arrived</a:t>
            </a:r>
          </a:p>
          <a:p>
            <a:pPr marL="1141413" lvl="1" indent="-398463">
              <a:buFont typeface="Courier New" panose="02070309020205020404" pitchFamily="49" charset="0"/>
              <a:buChar char="o"/>
            </a:pPr>
            <a:r>
              <a:rPr lang="en-US" altLang="en-US" sz="2400" b="0" dirty="0">
                <a:solidFill>
                  <a:srgbClr val="7030A0"/>
                </a:solidFill>
              </a:rPr>
              <a:t>Acknowledge the interrupt (tell hardware)</a:t>
            </a:r>
          </a:p>
          <a:p>
            <a:pPr marL="1141413" lvl="1" indent="-398463">
              <a:buFont typeface="Courier New" panose="02070309020205020404" pitchFamily="49" charset="0"/>
              <a:buChar char="o"/>
            </a:pPr>
            <a:r>
              <a:rPr lang="en-US" altLang="en-US" sz="2400" b="0" dirty="0">
                <a:solidFill>
                  <a:srgbClr val="00B050"/>
                </a:solidFill>
              </a:rPr>
              <a:t>Longer reaction to interrupt performed outside interrupt routine</a:t>
            </a:r>
          </a:p>
          <a:p>
            <a:pPr marL="1141413" lvl="1" indent="-398463">
              <a:buFont typeface="Courier New" panose="02070309020205020404" pitchFamily="49" charset="0"/>
              <a:buChar char="o"/>
            </a:pPr>
            <a:r>
              <a:rPr lang="en-US" altLang="en-US" sz="2400" b="0" dirty="0">
                <a:solidFill>
                  <a:srgbClr val="00B050"/>
                </a:solidFill>
              </a:rPr>
              <a:t>E.g., causes a process to start or resume running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/>
              <a:t>Interrupt Service Routines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247799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381000" y="1752600"/>
            <a:ext cx="7696200" cy="3276600"/>
          </a:xfrm>
        </p:spPr>
        <p:txBody>
          <a:bodyPr>
            <a:normAutofit/>
          </a:bodyPr>
          <a:lstStyle/>
          <a:p>
            <a:r>
              <a:rPr lang="en-US" altLang="en-US" sz="3200" b="0" dirty="0"/>
              <a:t>Main loop still running in lockstep</a:t>
            </a:r>
          </a:p>
          <a:p>
            <a:r>
              <a:rPr lang="en-US" altLang="en-US" sz="3200" b="0" dirty="0"/>
              <a:t>Programmer responsible for scheduling</a:t>
            </a:r>
          </a:p>
          <a:p>
            <a:r>
              <a:rPr lang="en-US" altLang="en-US" sz="3200" b="0" dirty="0"/>
              <a:t>Scheduling static</a:t>
            </a:r>
          </a:p>
          <a:p>
            <a:r>
              <a:rPr lang="en-US" altLang="en-US" sz="3200" b="0" dirty="0"/>
              <a:t>Sporadic events handled slowly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Drawbacks of CE + Interrupts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3262838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457200" y="1447800"/>
            <a:ext cx="8458200" cy="4419600"/>
          </a:xfrm>
        </p:spPr>
        <p:txBody>
          <a:bodyPr>
            <a:noAutofit/>
          </a:bodyPr>
          <a:lstStyle/>
          <a:p>
            <a:r>
              <a:rPr lang="en-US" altLang="en-US" sz="2000" b="0" dirty="0"/>
              <a:t>A cheap alternative</a:t>
            </a:r>
          </a:p>
          <a:p>
            <a:r>
              <a:rPr lang="en-US" altLang="en-US" sz="2000" b="0" dirty="0"/>
              <a:t>Non-preemptive</a:t>
            </a:r>
          </a:p>
          <a:p>
            <a:r>
              <a:rPr lang="en-US" altLang="en-US" sz="2000" b="0" dirty="0"/>
              <a:t>Processes responsible for relinquishing control</a:t>
            </a:r>
          </a:p>
          <a:p>
            <a:r>
              <a:rPr lang="en-US" altLang="en-US" sz="2000" b="0" dirty="0"/>
              <a:t>Examples: Original Windows, Macintosh</a:t>
            </a:r>
          </a:p>
          <a:p>
            <a:r>
              <a:rPr lang="en-US" altLang="en-US" sz="2000" b="0" dirty="0"/>
              <a:t>A process had to periodically call </a:t>
            </a:r>
            <a:r>
              <a:rPr lang="en-US" altLang="en-US" sz="2000" b="0" dirty="0" err="1"/>
              <a:t>get_next_event</a:t>
            </a:r>
            <a:r>
              <a:rPr lang="en-US" altLang="en-US" sz="2000" b="0" dirty="0"/>
              <a:t>() to let other processes proceed</a:t>
            </a:r>
          </a:p>
          <a:p>
            <a:r>
              <a:rPr lang="en-US" altLang="en-US" sz="2000" b="0" dirty="0"/>
              <a:t>Drawbacks:</a:t>
            </a:r>
          </a:p>
          <a:p>
            <a:pPr lvl="1"/>
            <a:r>
              <a:rPr lang="en-US" altLang="en-US" sz="1800" dirty="0"/>
              <a:t>Programmer had to ensure this was called frequently</a:t>
            </a:r>
          </a:p>
          <a:p>
            <a:pPr lvl="1"/>
            <a:r>
              <a:rPr lang="en-US" altLang="en-US" sz="1800" dirty="0"/>
              <a:t>An errant program would lock up the whole system</a:t>
            </a:r>
          </a:p>
          <a:p>
            <a:pPr lvl="1"/>
            <a:endParaRPr lang="en-US" altLang="en-US" sz="2400" dirty="0"/>
          </a:p>
          <a:p>
            <a:r>
              <a:rPr lang="en-US" altLang="en-US" sz="2000" b="0" dirty="0"/>
              <a:t>Alternative: preemptive multitasking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r>
              <a:rPr lang="en-US" altLang="en-US" dirty="0"/>
              <a:t>Cooperative Multitasking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368630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76200" y="304800"/>
            <a:ext cx="7315200" cy="1143000"/>
          </a:xfrm>
        </p:spPr>
        <p:txBody>
          <a:bodyPr/>
          <a:lstStyle/>
          <a:p>
            <a:r>
              <a:rPr lang="en-IN" b="0" dirty="0"/>
              <a:t>RTS Primer – For Light Reading </a:t>
            </a:r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122" name="Picture 2" descr="Image result for Real Time Concepts for Embedded Sys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1464284"/>
            <a:ext cx="3705225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968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457200" y="1676400"/>
            <a:ext cx="7924800" cy="36036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en-US" b="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b="0" dirty="0"/>
              <a:t>Basic philosophy: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FF0000"/>
                </a:solidFill>
              </a:rPr>
              <a:t>Let the operating system handle scheduling, and let the programmer handle function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b="0" dirty="0"/>
              <a:t>Scheduling and function usually orthogonal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b="0" dirty="0"/>
              <a:t>Changing the algorithm would require a change in scheduling.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06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Concurrency Provided by 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1541888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609600" y="1752600"/>
            <a:ext cx="8077200" cy="39624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b="0" dirty="0"/>
              <a:t>Original computers ran in batch mode:</a:t>
            </a:r>
          </a:p>
          <a:p>
            <a:pPr lvl="1"/>
            <a:r>
              <a:rPr lang="en-US" altLang="en-US" sz="3800" dirty="0"/>
              <a:t>Submit job &amp; its input</a:t>
            </a:r>
          </a:p>
          <a:p>
            <a:pPr lvl="1"/>
            <a:r>
              <a:rPr lang="en-US" altLang="en-US" sz="3800" dirty="0"/>
              <a:t>Job runs to completion</a:t>
            </a:r>
          </a:p>
          <a:p>
            <a:pPr lvl="1"/>
            <a:r>
              <a:rPr lang="en-US" altLang="en-US" sz="3800" dirty="0"/>
              <a:t>Collect output</a:t>
            </a:r>
          </a:p>
          <a:p>
            <a:pPr lvl="1"/>
            <a:r>
              <a:rPr lang="en-US" altLang="en-US" sz="3800" dirty="0"/>
              <a:t>Submit next job</a:t>
            </a:r>
          </a:p>
          <a:p>
            <a:pPr lvl="1"/>
            <a:endParaRPr lang="en-US" altLang="en-US" dirty="0"/>
          </a:p>
          <a:p>
            <a:r>
              <a:rPr lang="en-US" altLang="en-US" b="0" dirty="0"/>
              <a:t>Processor cycles very expensive at the time</a:t>
            </a:r>
          </a:p>
          <a:p>
            <a:r>
              <a:rPr lang="en-US" altLang="en-US" b="0" dirty="0"/>
              <a:t>Jobs involved reading, writing data to/from tapes</a:t>
            </a:r>
          </a:p>
          <a:p>
            <a:r>
              <a:rPr lang="en-US" altLang="en-US" b="0" dirty="0"/>
              <a:t>Cycles were being spent waiting for the tape!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/>
              <a:t>Batch Operating 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305051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381000" y="1600200"/>
            <a:ext cx="8001000" cy="40386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Solution</a:t>
            </a:r>
          </a:p>
          <a:p>
            <a:pPr lvl="1"/>
            <a:r>
              <a:rPr lang="en-US" altLang="en-US" dirty="0"/>
              <a:t>Store multiple batch jobs in memory at once</a:t>
            </a:r>
          </a:p>
          <a:p>
            <a:pPr lvl="1"/>
            <a:r>
              <a:rPr lang="en-US" altLang="en-US" dirty="0"/>
              <a:t>When one is waiting for the tape, run the other one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rgbClr val="00B050"/>
                </a:solidFill>
              </a:rPr>
              <a:t>Basic idea of timesharing systems</a:t>
            </a:r>
          </a:p>
          <a:p>
            <a:endParaRPr lang="en-US" altLang="en-US" dirty="0">
              <a:solidFill>
                <a:srgbClr val="00B050"/>
              </a:solidFill>
            </a:endParaRPr>
          </a:p>
          <a:p>
            <a:r>
              <a:rPr lang="en-US" altLang="en-US" dirty="0">
                <a:solidFill>
                  <a:srgbClr val="00B050"/>
                </a:solidFill>
              </a:rPr>
              <a:t>Fairness primary goal of timesharing schedulers</a:t>
            </a:r>
          </a:p>
          <a:p>
            <a:pPr lvl="1"/>
            <a:r>
              <a:rPr lang="en-US" altLang="en-US" dirty="0">
                <a:solidFill>
                  <a:srgbClr val="00B050"/>
                </a:solidFill>
              </a:rPr>
              <a:t>Let no one process consume all the resources</a:t>
            </a:r>
          </a:p>
          <a:p>
            <a:pPr lvl="1"/>
            <a:r>
              <a:rPr lang="en-US" altLang="en-US" dirty="0">
                <a:solidFill>
                  <a:srgbClr val="00B050"/>
                </a:solidFill>
              </a:rPr>
              <a:t>Make sure every process gets “equal” running time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/>
              <a:t>Timesharing Operating 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168133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685800" y="1905000"/>
            <a:ext cx="7848600" cy="35052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b="0" dirty="0"/>
              <a:t>Main goal of an RTOS scheduler: meeting deadlines</a:t>
            </a:r>
          </a:p>
          <a:p>
            <a:endParaRPr lang="en-US" altLang="en-US" b="0" dirty="0"/>
          </a:p>
          <a:p>
            <a:r>
              <a:rPr lang="en-US" altLang="en-US" b="0" dirty="0"/>
              <a:t>If you have five homework assignments and only one is due in an hour, you work on that one</a:t>
            </a:r>
          </a:p>
          <a:p>
            <a:endParaRPr lang="en-US" altLang="en-US" b="0" dirty="0"/>
          </a:p>
          <a:p>
            <a:r>
              <a:rPr lang="en-US" altLang="en-US" b="0" dirty="0"/>
              <a:t>Fairness does not help you meet deadlines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6394"/>
            <a:ext cx="8229600" cy="1143000"/>
          </a:xfrm>
        </p:spPr>
        <p:txBody>
          <a:bodyPr/>
          <a:lstStyle/>
          <a:p>
            <a:r>
              <a:rPr lang="en-US" altLang="en-US" dirty="0"/>
              <a:t>Real-Time Is Not Fair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3463643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0"/>
          </p:nvPr>
        </p:nvSpPr>
        <p:spPr>
          <a:xfrm>
            <a:off x="609600" y="1829594"/>
            <a:ext cx="71628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Standalone Applications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Often no OS involved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Micro controller based Embedded Systems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Some Real Time Applications are huge &amp; complex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Multiple threads	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Complicated Synchronization Requirements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Filesystem / Network / Windowing support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OS primitives reduce the software design time</a:t>
            </a:r>
          </a:p>
          <a:p>
            <a:endParaRPr lang="en-US" altLang="en-US" sz="28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z="3200" dirty="0"/>
              <a:t>Role of an OS in Real Time 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24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1951588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0"/>
          </p:nvPr>
        </p:nvSpPr>
        <p:spPr>
          <a:xfrm>
            <a:off x="609600" y="1600200"/>
            <a:ext cx="6248400" cy="4191000"/>
          </a:xfrm>
        </p:spPr>
        <p:txBody>
          <a:bodyPr>
            <a:normAutofit/>
          </a:bodyPr>
          <a:lstStyle/>
          <a:p>
            <a:r>
              <a:rPr lang="en-US" altLang="en-US" b="0" dirty="0"/>
              <a:t>Scheduling.</a:t>
            </a:r>
          </a:p>
          <a:p>
            <a:endParaRPr lang="en-US" altLang="en-US" b="0" dirty="0"/>
          </a:p>
          <a:p>
            <a:r>
              <a:rPr lang="en-US" altLang="en-US" b="0" dirty="0"/>
              <a:t>Resource Allocation.</a:t>
            </a:r>
          </a:p>
          <a:p>
            <a:endParaRPr lang="en-US" altLang="en-US" b="0" dirty="0"/>
          </a:p>
          <a:p>
            <a:r>
              <a:rPr lang="en-US" altLang="en-US" b="0" dirty="0"/>
              <a:t>Interrupt Handling.</a:t>
            </a:r>
          </a:p>
          <a:p>
            <a:endParaRPr lang="en-US" altLang="en-US" b="0" dirty="0"/>
          </a:p>
          <a:p>
            <a:r>
              <a:rPr lang="en-US" altLang="en-US" b="0" dirty="0"/>
              <a:t>Other issues like kernel size.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z="4000"/>
              <a:t>Features of RTOS’s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25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2867453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0"/>
          </p:nvPr>
        </p:nvSpPr>
        <p:spPr>
          <a:xfrm>
            <a:off x="457200" y="1676400"/>
            <a:ext cx="7924800" cy="379044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More information about the tasks are known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No of tasks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Resource Requirements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Release Time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Execution time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Deadlines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Being a more deterministic system better scheduling algorithms can be devised.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z="4000"/>
              <a:t>Scheduling in RTOS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26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3100636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828800"/>
            <a:ext cx="7475538" cy="3036888"/>
          </a:xfrm>
        </p:spPr>
        <p:txBody>
          <a:bodyPr/>
          <a:lstStyle/>
          <a:p>
            <a:r>
              <a:rPr lang="en-US" dirty="0"/>
              <a:t>RTS - Tasks</a:t>
            </a:r>
          </a:p>
        </p:txBody>
      </p:sp>
    </p:spTree>
    <p:extLst>
      <p:ext uri="{BB962C8B-B14F-4D97-AF65-F5344CB8AC3E}">
        <p14:creationId xmlns:p14="http://schemas.microsoft.com/office/powerpoint/2010/main" val="2806718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752600"/>
            <a:ext cx="8153400" cy="3657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0" dirty="0">
                <a:ea typeface="SimSun" panose="02010600030101010101" pitchFamily="2" charset="-122"/>
              </a:rPr>
              <a:t>A program in execution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0" dirty="0">
                <a:ea typeface="SimSun" panose="02010600030101010101" pitchFamily="2" charset="-122"/>
              </a:rPr>
              <a:t>An instance of a program running on a computer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0" dirty="0">
                <a:ea typeface="SimSun" panose="02010600030101010101" pitchFamily="2" charset="-122"/>
              </a:rPr>
              <a:t>The entity that can be assigned to and executed on a processor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0" dirty="0">
                <a:ea typeface="SimSun" panose="02010600030101010101" pitchFamily="2" charset="-122"/>
              </a:rPr>
              <a:t>A unit of activity characterized by 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7030A0"/>
                </a:solidFill>
                <a:ea typeface="SimSun" panose="02010600030101010101" pitchFamily="2" charset="-122"/>
              </a:rPr>
              <a:t>the execution of a sequence of instructions 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7030A0"/>
                </a:solidFill>
                <a:ea typeface="SimSun" panose="02010600030101010101" pitchFamily="2" charset="-122"/>
              </a:rPr>
              <a:t>a current state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7030A0"/>
                </a:solidFill>
                <a:ea typeface="SimSun" panose="02010600030101010101" pitchFamily="2" charset="-122"/>
              </a:rPr>
              <a:t>an associated set of system resources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0BD949-9658-49DF-8693-27DAF33CCA69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148304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33400" y="1676400"/>
            <a:ext cx="5181600" cy="3733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Process Includes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7030A0"/>
                </a:solidFill>
              </a:rPr>
              <a:t>Program Counter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7030A0"/>
                </a:solidFill>
              </a:rPr>
              <a:t>Code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7030A0"/>
                </a:solidFill>
              </a:rPr>
              <a:t>Data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7030A0"/>
                </a:solidFill>
              </a:rPr>
              <a:t>Stack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Process Concept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0BD949-9658-49DF-8693-27DAF33CCA69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152664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152400" y="4309131"/>
            <a:ext cx="8863022" cy="1101070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3200" dirty="0"/>
              <a:t>L-1a: Real Time Systems -   </a:t>
            </a:r>
          </a:p>
          <a:p>
            <a:pPr algn="r">
              <a:lnSpc>
                <a:spcPct val="100000"/>
              </a:lnSpc>
            </a:pPr>
            <a:r>
              <a:rPr lang="en-US" sz="2400" b="0" dirty="0"/>
              <a:t>Overview/Review of OS/RTS Concepts  </a:t>
            </a:r>
          </a:p>
        </p:txBody>
      </p:sp>
      <p:sp>
        <p:nvSpPr>
          <p:cNvPr id="5" name="పాఠంపెట్టె 4"/>
          <p:cNvSpPr txBox="1"/>
          <p:nvPr/>
        </p:nvSpPr>
        <p:spPr>
          <a:xfrm>
            <a:off x="381000" y="5893088"/>
            <a:ext cx="8960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Arial Narrow" panose="020B0606020202030204" pitchFamily="34" charset="0"/>
              </a:rPr>
              <a:t>Note</a:t>
            </a:r>
            <a:r>
              <a:rPr lang="en-IN" sz="1200" dirty="0">
                <a:latin typeface="Arial Narrow" panose="020B0606020202030204" pitchFamily="34" charset="0"/>
              </a:rPr>
              <a:t>: Students are requested to NOT to rely on PPTs/Recorded sessions as their only source of knowledge, explore sources within your own organization or web for any specific topic; attend classes regularly and involve in discussions; </a:t>
            </a:r>
          </a:p>
          <a:p>
            <a:pPr algn="ctr"/>
            <a:r>
              <a:rPr lang="en-IN" sz="1200" b="1" u="sng" dirty="0">
                <a:latin typeface="Arial Narrow" panose="020B0606020202030204" pitchFamily="34" charset="0"/>
              </a:rPr>
              <a:t>PLEASE DO NOT PRINT PPTs</a:t>
            </a:r>
            <a:r>
              <a:rPr lang="en-IN" sz="1200" dirty="0">
                <a:latin typeface="Arial Narrow" panose="020B0606020202030204" pitchFamily="34" charset="0"/>
              </a:rPr>
              <a:t>, Save the Environment!</a:t>
            </a:r>
          </a:p>
        </p:txBody>
      </p:sp>
      <p:sp>
        <p:nvSpPr>
          <p:cNvPr id="2" name="పాఠంపెట్టె 1"/>
          <p:cNvSpPr txBox="1"/>
          <p:nvPr/>
        </p:nvSpPr>
        <p:spPr>
          <a:xfrm>
            <a:off x="89916" y="6539419"/>
            <a:ext cx="6920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Source PPT </a:t>
            </a:r>
            <a:r>
              <a:rPr lang="en-IN" sz="1050" dirty="0"/>
              <a:t>Courtesy</a:t>
            </a:r>
            <a:r>
              <a:rPr lang="en-IN" sz="1000" dirty="0"/>
              <a:t>: Some of the contents of this PPT is sourced from </a:t>
            </a:r>
            <a:r>
              <a:rPr lang="en-IN" sz="1000" dirty="0" err="1"/>
              <a:t>Presentatoons</a:t>
            </a:r>
            <a:r>
              <a:rPr lang="en-IN" sz="1000" dirty="0"/>
              <a:t> of  Prof K R </a:t>
            </a:r>
            <a:r>
              <a:rPr lang="en-IN" sz="1000" dirty="0" err="1"/>
              <a:t>Anupa</a:t>
            </a:r>
            <a:r>
              <a:rPr lang="en-IN" sz="1000" dirty="0"/>
              <a:t>, BITS-Pilani WILP Faculty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a/a5/Multithreaded_process.svg/220px-Multithreaded_process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73958" y="2198016"/>
            <a:ext cx="3577072" cy="338195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-26158"/>
            <a:ext cx="5562600" cy="1447800"/>
          </a:xfrm>
        </p:spPr>
        <p:txBody>
          <a:bodyPr/>
          <a:lstStyle/>
          <a:p>
            <a:r>
              <a:rPr lang="en-US" dirty="0"/>
              <a:t>Process &amp; 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0BD949-9658-49DF-8693-27DAF33CCA69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4153773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00" y="2174768"/>
            <a:ext cx="6934200" cy="3235431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i="1" dirty="0"/>
              <a:t>The interleaved execution of two or more computer programs by a single processor</a:t>
            </a:r>
            <a:endParaRPr lang="en-US" altLang="zh-CN" sz="2000" i="1" dirty="0">
              <a:ea typeface="SimSun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000" dirty="0">
              <a:ea typeface="SimSun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ea typeface="SimSun" panose="02010600030101010101" pitchFamily="2" charset="-122"/>
              </a:rPr>
              <a:t>An important technique that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ea typeface="SimSun" panose="02010600030101010101" pitchFamily="2" charset="-122"/>
              </a:rPr>
              <a:t>enables a time-sharing system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ea typeface="SimSun" panose="02010600030101010101" pitchFamily="2" charset="-122"/>
              </a:rPr>
              <a:t>allows the OS to overlap I/O and computation, creating an efficient system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304800" y="228600"/>
            <a:ext cx="5715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Multiprogramming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0BD949-9658-49DF-8693-27DAF33CCA69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407184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685800" y="4518025"/>
            <a:ext cx="8024150" cy="1533861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 b="0" dirty="0"/>
              <a:t>Multiprogramming of four 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0" dirty="0"/>
              <a:t>Conceptual model of 4 independent, sequential processes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0" dirty="0"/>
              <a:t>Only one program active at any instant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2725" y="0"/>
            <a:ext cx="8277225" cy="1257300"/>
          </a:xfrm>
        </p:spPr>
        <p:txBody>
          <a:bodyPr/>
          <a:lstStyle/>
          <a:p>
            <a:pPr eaLnBrk="1" hangingPunct="1"/>
            <a:r>
              <a:rPr lang="en-US" altLang="en-US" dirty="0"/>
              <a:t>Processes</a:t>
            </a:r>
            <a:br>
              <a:rPr lang="en-US" altLang="en-US" dirty="0"/>
            </a:br>
            <a:r>
              <a:rPr lang="en-US" altLang="en-US" sz="3200" b="0" dirty="0"/>
              <a:t>The Process Model</a:t>
            </a:r>
            <a:endParaRPr lang="en-US" altLang="en-US" b="0" dirty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EA3DB8-CFFD-43C3-A0AA-A1522CB5AD7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RTS- K.R.Anupama</a:t>
            </a:r>
          </a:p>
        </p:txBody>
      </p:sp>
      <p:pic>
        <p:nvPicPr>
          <p:cNvPr id="6149" name="Picture 6" descr="C:\B\b4\JPG\foo\2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25" y="1648161"/>
            <a:ext cx="799782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13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2651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Multiprogramming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0BD949-9658-49DF-8693-27DAF33CCA69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RTS- K.R.Anupama</a:t>
            </a:r>
          </a:p>
        </p:txBody>
      </p:sp>
      <p:pic>
        <p:nvPicPr>
          <p:cNvPr id="7171" name="Content Placeholder 3" descr="Fig03_07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78"/>
          <a:stretch>
            <a:fillRect/>
          </a:stretch>
        </p:blipFill>
        <p:spPr bwMode="auto">
          <a:xfrm>
            <a:off x="457200" y="1900136"/>
            <a:ext cx="8001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692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sz="quarter" idx="10"/>
          </p:nvPr>
        </p:nvSpPr>
        <p:spPr>
          <a:xfrm>
            <a:off x="381000" y="1905000"/>
            <a:ext cx="8305800" cy="3048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0" dirty="0"/>
              <a:t>Sequential programs consist of a single process</a:t>
            </a:r>
          </a:p>
          <a:p>
            <a:pPr eaLnBrk="1" hangingPunct="1"/>
            <a:r>
              <a:rPr lang="en-US" altLang="en-US" sz="2400" b="0" dirty="0"/>
              <a:t>Concurrent applications consist of multiple cooperating processes that execute concurrently</a:t>
            </a:r>
          </a:p>
          <a:p>
            <a:pPr eaLnBrk="1" hangingPunct="1"/>
            <a:r>
              <a:rPr lang="en-US" altLang="en-US" sz="2400" b="0" dirty="0"/>
              <a:t>Advantages</a:t>
            </a:r>
          </a:p>
          <a:p>
            <a:pPr lvl="1" eaLnBrk="1" hangingPunct="1"/>
            <a:r>
              <a:rPr lang="en-US" altLang="en-US" sz="2400" dirty="0"/>
              <a:t>Can exploit multiple CPUs (hardware concurrency) for speeding up application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Cooperating Processes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0BD949-9658-49DF-8693-27DAF33CCA69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2143627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524000"/>
            <a:ext cx="8305800" cy="434340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 b="0" dirty="0"/>
              <a:t>Cooperating processes need to share information </a:t>
            </a:r>
          </a:p>
          <a:p>
            <a:pPr marL="342900" ea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sz="2400" b="0" dirty="0"/>
              <a:t>Since each process has its own address space, OS mechanisms are needed to let process exchange information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 b="0" dirty="0"/>
              <a:t>Two paradigms for cooperating processes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/>
              <a:t>Shared Memory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/>
              <a:t>OS enables two independent processes to have a shared memory segment in their address spaces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/>
              <a:t>Message-passing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/>
              <a:t>OS provides mechanisms for processes to send and receive messages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228600" y="2615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Cooperating Processes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0BD949-9658-49DF-8693-27DAF33CCA69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269465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sz="quarter" idx="10"/>
          </p:nvPr>
        </p:nvSpPr>
        <p:spPr>
          <a:xfrm>
            <a:off x="685800" y="1752600"/>
            <a:ext cx="7239000" cy="3161506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Process created and managed by the OS kernel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Process creation expensive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Context switching expensive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IPC requires kernel intervention - expensive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Cooperating processes – no need for memory protection, i.e., separate address spaces</a:t>
            </a:r>
          </a:p>
        </p:txBody>
      </p:sp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Threads: Motivation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0BD949-9658-49DF-8693-27DAF33CCA69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224052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952500" y="5242702"/>
            <a:ext cx="6324600" cy="11430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0" dirty="0"/>
              <a:t>(a) Three processes each with one thread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0" dirty="0"/>
              <a:t>(b) One process with three threads</a:t>
            </a:r>
            <a:endParaRPr lang="en-US" altLang="en-US" sz="1800" b="0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Threads- </a:t>
            </a:r>
            <a:r>
              <a:rPr lang="en-US" altLang="en-US" sz="3200" dirty="0"/>
              <a:t>The Thread Model </a:t>
            </a:r>
            <a:endParaRPr lang="en-US" altLang="en-US" dirty="0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3B72B-2746-4843-A1B6-56A8933963E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RTS- K.R.Anupama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34" y="1888314"/>
            <a:ext cx="8228012" cy="335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285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0"/>
          <p:cNvSpPr>
            <a:spLocks noGrp="1" noChangeArrowheads="1"/>
          </p:cNvSpPr>
          <p:nvPr>
            <p:ph sz="quarter" idx="10"/>
          </p:nvPr>
        </p:nvSpPr>
        <p:spPr>
          <a:xfrm>
            <a:off x="457200" y="1181100"/>
            <a:ext cx="7924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0" dirty="0"/>
              <a:t>Items shared by all threads in a process</a:t>
            </a:r>
          </a:p>
          <a:p>
            <a:pPr eaLnBrk="1" hangingPunct="1"/>
            <a:r>
              <a:rPr lang="en-US" altLang="en-US" sz="2000" b="0" dirty="0"/>
              <a:t>Items private to each thread</a:t>
            </a:r>
          </a:p>
        </p:txBody>
      </p:sp>
      <p:sp>
        <p:nvSpPr>
          <p:cNvPr id="12291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The Thread Model 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40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RTS- 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K.R.Anupama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F5A408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293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95"/>
          <a:stretch>
            <a:fillRect/>
          </a:stretch>
        </p:blipFill>
        <p:spPr bwMode="auto">
          <a:xfrm>
            <a:off x="325840" y="2606675"/>
            <a:ext cx="8534400" cy="298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294" name="Line 21"/>
          <p:cNvSpPr>
            <a:spLocks noChangeShapeType="1"/>
          </p:cNvSpPr>
          <p:nvPr/>
        </p:nvSpPr>
        <p:spPr bwMode="auto">
          <a:xfrm>
            <a:off x="8877300" y="1752600"/>
            <a:ext cx="0" cy="28289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216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304800" y="1335751"/>
            <a:ext cx="6324600" cy="1143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800" b="0" dirty="0"/>
              <a:t>Each thread has its own stack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Thread Model 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4B0235-7BB8-45E8-AF51-CBFD51E85EA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RTS- K.R.Anupama</a:t>
            </a:r>
          </a:p>
        </p:txBody>
      </p:sp>
      <p:pic>
        <p:nvPicPr>
          <p:cNvPr id="13317" name="Picture 5" descr="C:\B\b4\JPG\foo\2-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202" y="2289007"/>
            <a:ext cx="6499225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49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62000" y="2627500"/>
            <a:ext cx="2362200" cy="2057825"/>
          </a:xfrm>
        </p:spPr>
        <p:txBody>
          <a:bodyPr>
            <a:normAutofit/>
          </a:bodyPr>
          <a:lstStyle/>
          <a:p>
            <a:r>
              <a:rPr lang="en-US" sz="2400" b="0" dirty="0"/>
              <a:t>Timeliness</a:t>
            </a:r>
          </a:p>
          <a:p>
            <a:r>
              <a:rPr lang="en-US" sz="2400" b="0" dirty="0"/>
              <a:t>Simultaneity</a:t>
            </a:r>
          </a:p>
          <a:p>
            <a:r>
              <a:rPr lang="en-US" sz="2400" b="0" dirty="0"/>
              <a:t>Predictability</a:t>
            </a:r>
          </a:p>
          <a:p>
            <a:r>
              <a:rPr lang="en-US" sz="2400" b="0" dirty="0"/>
              <a:t>Dependability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332286"/>
            <a:ext cx="8229600" cy="1143000"/>
          </a:xfrm>
        </p:spPr>
        <p:txBody>
          <a:bodyPr/>
          <a:lstStyle/>
          <a:p>
            <a:r>
              <a:rPr lang="en-US" dirty="0"/>
              <a:t>Performance Criteria for RTS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105400" y="1987737"/>
            <a:ext cx="1219200" cy="639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4648200" y="2810255"/>
            <a:ext cx="4343400" cy="171213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Throughput</a:t>
            </a:r>
          </a:p>
          <a:p>
            <a:pPr marL="0" indent="0">
              <a:buNone/>
            </a:pPr>
            <a:r>
              <a:rPr lang="en-US" sz="2800" dirty="0"/>
              <a:t>CPU Utilization Factor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1257300" y="1831701"/>
            <a:ext cx="1638300" cy="639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RT</a:t>
            </a:r>
          </a:p>
        </p:txBody>
      </p:sp>
    </p:spTree>
    <p:extLst>
      <p:ext uri="{BB962C8B-B14F-4D97-AF65-F5344CB8AC3E}">
        <p14:creationId xmlns:p14="http://schemas.microsoft.com/office/powerpoint/2010/main" val="3325450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03579" y="2210594"/>
            <a:ext cx="4953000" cy="3352800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0" dirty="0"/>
              <a:t>Share CPU - only one thread active (running) at a time</a:t>
            </a:r>
          </a:p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0" dirty="0"/>
              <a:t>Threads within a processes execute sequentially. </a:t>
            </a: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b="0" dirty="0"/>
              <a:t>Can create children. </a:t>
            </a:r>
          </a:p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0" dirty="0"/>
              <a:t>If one thread is blocked- another thread can run. </a:t>
            </a:r>
          </a:p>
          <a:p>
            <a:endParaRPr lang="en-US" sz="2800" b="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Threads/ Process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5486400" y="1551631"/>
            <a:ext cx="3657600" cy="639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Differences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5183875" y="2290119"/>
            <a:ext cx="3657600" cy="3292475"/>
          </a:xfrm>
        </p:spPr>
        <p:txBody>
          <a:bodyPr>
            <a:normAutofit/>
          </a:bodyPr>
          <a:lstStyle/>
          <a:p>
            <a:r>
              <a:rPr lang="en-US" sz="2000" dirty="0"/>
              <a:t>Threads are not independent of one another </a:t>
            </a:r>
          </a:p>
          <a:p>
            <a:r>
              <a:rPr lang="en-US" sz="2000" dirty="0"/>
              <a:t>All threads can access every address in the task </a:t>
            </a:r>
          </a:p>
          <a:p>
            <a:r>
              <a:rPr lang="en-US" sz="2000" dirty="0"/>
              <a:t>Thread are designed to assist one other-  processes might/not – as they originate from different users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0BD949-9658-49DF-8693-27DAF33CCA69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RTS- K.R.Anupama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933166" y="1525797"/>
            <a:ext cx="3657600" cy="639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Similarities</a:t>
            </a:r>
          </a:p>
        </p:txBody>
      </p:sp>
    </p:spTree>
    <p:extLst>
      <p:ext uri="{BB962C8B-B14F-4D97-AF65-F5344CB8AC3E}">
        <p14:creationId xmlns:p14="http://schemas.microsoft.com/office/powerpoint/2010/main" val="5759962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04800" y="1752600"/>
            <a:ext cx="8229600" cy="4419600"/>
          </a:xfrm>
        </p:spPr>
        <p:txBody>
          <a:bodyPr>
            <a:noAutofit/>
          </a:bodyPr>
          <a:lstStyle/>
          <a:p>
            <a:r>
              <a:rPr lang="en-US" sz="1800" b="0" dirty="0"/>
              <a:t>Process with multiple threads make a great server - printer server</a:t>
            </a:r>
          </a:p>
          <a:p>
            <a:r>
              <a:rPr lang="en-US" sz="1800" b="0" dirty="0"/>
              <a:t>Threads can share common data - do not need to use inter-process </a:t>
            </a:r>
            <a:r>
              <a:rPr lang="en-US" sz="1800" b="0" dirty="0" err="1"/>
              <a:t>commn</a:t>
            </a:r>
            <a:endParaRPr lang="en-US" sz="1800" b="0" dirty="0"/>
          </a:p>
          <a:p>
            <a:r>
              <a:rPr lang="en-US" sz="1800" b="0" dirty="0"/>
              <a:t>Threads can take advantage of multiprocessors. </a:t>
            </a:r>
          </a:p>
          <a:p>
            <a:r>
              <a:rPr lang="en-US" sz="1800" b="0" dirty="0"/>
              <a:t>Threads are cheap in the sense that</a:t>
            </a:r>
          </a:p>
          <a:p>
            <a:pPr lvl="1"/>
            <a:r>
              <a:rPr lang="en-US" sz="1800" dirty="0"/>
              <a:t>They only need a stack and storage for registers - cheap to create. </a:t>
            </a:r>
          </a:p>
          <a:p>
            <a:pPr lvl="1"/>
            <a:r>
              <a:rPr lang="en-US" sz="1800" dirty="0"/>
              <a:t>Threads use very little resources of OS - they do not need new address space, global data, program code or OS resources. </a:t>
            </a:r>
          </a:p>
          <a:p>
            <a:r>
              <a:rPr lang="en-US" sz="1800" b="0" dirty="0"/>
              <a:t>Context switching fast - only have to save and/or restore PC, SP &amp; </a:t>
            </a:r>
            <a:r>
              <a:rPr lang="en-US" sz="1800" b="0" dirty="0" err="1"/>
              <a:t>regs</a:t>
            </a:r>
            <a:r>
              <a:rPr lang="en-US" sz="1800" b="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1800" b="0" i="1" dirty="0">
                <a:solidFill>
                  <a:srgbClr val="FF0000"/>
                </a:solidFill>
              </a:rPr>
              <a:t>But this cheapness does not come free - the biggest drawback is that there is no protection between threads.</a:t>
            </a:r>
          </a:p>
          <a:p>
            <a:pPr marL="0" indent="0">
              <a:buNone/>
            </a:pPr>
            <a:endParaRPr lang="en-US" sz="2800" b="0" dirty="0"/>
          </a:p>
        </p:txBody>
      </p:sp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304800" y="152400"/>
            <a:ext cx="6019800" cy="1143000"/>
          </a:xfrm>
        </p:spPr>
        <p:txBody>
          <a:bodyPr/>
          <a:lstStyle/>
          <a:p>
            <a:r>
              <a:rPr lang="en-US" dirty="0"/>
              <a:t>Why Threads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0BD949-9658-49DF-8693-27DAF33CCA69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16232282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971800" y="2743200"/>
            <a:ext cx="6324600" cy="1143000"/>
          </a:xfrm>
        </p:spPr>
        <p:txBody>
          <a:bodyPr>
            <a:normAutofit/>
          </a:bodyPr>
          <a:lstStyle/>
          <a:p>
            <a:r>
              <a:rPr lang="en-IN" sz="3200" dirty="0"/>
              <a:t>Any Questions?</a:t>
            </a:r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పాఠంపెట్టె 3"/>
          <p:cNvSpPr txBox="1"/>
          <p:nvPr/>
        </p:nvSpPr>
        <p:spPr>
          <a:xfrm>
            <a:off x="3352800" y="1752600"/>
            <a:ext cx="2000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48475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77083"/>
            <a:ext cx="7772400" cy="1039812"/>
          </a:xfrm>
        </p:spPr>
        <p:txBody>
          <a:bodyPr/>
          <a:lstStyle/>
          <a:p>
            <a:r>
              <a:rPr lang="en-US" altLang="en-US" dirty="0"/>
              <a:t>Aspects of Dependability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581400" y="1371600"/>
            <a:ext cx="1908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rgbClr val="CC3300"/>
                </a:solidFill>
              </a:rPr>
              <a:t>Dependability</a:t>
            </a:r>
            <a:endParaRPr lang="en-US" altLang="en-US"/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7938" y="5638800"/>
            <a:ext cx="1366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rgbClr val="CC3300"/>
                </a:solidFill>
              </a:rPr>
              <a:t>Available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622425" y="5638800"/>
            <a:ext cx="1196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rgbClr val="CC3300"/>
                </a:solidFill>
              </a:rPr>
              <a:t>Reliable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3067050" y="5638800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rgbClr val="CC3300"/>
                </a:solidFill>
              </a:rPr>
              <a:t>Safe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4467225" y="5638800"/>
            <a:ext cx="170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rgbClr val="CC3300"/>
                </a:solidFill>
              </a:rPr>
              <a:t>Confidential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261100" y="5638800"/>
            <a:ext cx="113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rgbClr val="CC3300"/>
                </a:solidFill>
              </a:rPr>
              <a:t>Integral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7372350" y="5638800"/>
            <a:ext cx="178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dirty="0">
                <a:solidFill>
                  <a:srgbClr val="CC3300"/>
                </a:solidFill>
              </a:rPr>
              <a:t>Maintainable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-1" y="3335338"/>
            <a:ext cx="1374775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en-US" sz="1800" dirty="0"/>
              <a:t>Readiness for Usage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1225550" y="3335338"/>
            <a:ext cx="1489076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en-US" sz="1800" dirty="0"/>
              <a:t>Continuity of Service Delivery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2605088" y="3335338"/>
            <a:ext cx="19812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1800" dirty="0"/>
              <a:t>Non-occurrence of Catastrophic Consequences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4396696" y="3303337"/>
            <a:ext cx="187347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en-US" sz="1800" dirty="0"/>
              <a:t>Non-occurrence of unauthorized disclosure of information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6124575" y="3319338"/>
            <a:ext cx="171313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en-US" sz="1800" dirty="0"/>
              <a:t>Non-occurrence of improper alteration of information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7696199" y="3626615"/>
            <a:ext cx="14652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en-US" sz="1800" dirty="0"/>
              <a:t>Aptitude to undergo repairs </a:t>
            </a:r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>
            <a:off x="4572000" y="1905000"/>
            <a:ext cx="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 flipH="1">
            <a:off x="609600" y="2590800"/>
            <a:ext cx="396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 flipH="1">
            <a:off x="4572000" y="2590800"/>
            <a:ext cx="3657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>
            <a:off x="609600" y="2590800"/>
            <a:ext cx="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>
            <a:off x="1905000" y="2590800"/>
            <a:ext cx="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>
            <a:off x="3505200" y="2590800"/>
            <a:ext cx="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>
            <a:off x="5334000" y="2590800"/>
            <a:ext cx="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>
            <a:off x="6858000" y="2590800"/>
            <a:ext cx="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>
            <a:off x="8229600" y="2590800"/>
            <a:ext cx="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>
            <a:off x="533400" y="3886200"/>
            <a:ext cx="0" cy="1828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>
            <a:off x="1905000" y="4191000"/>
            <a:ext cx="0" cy="1524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6" name="Line 30"/>
          <p:cNvSpPr>
            <a:spLocks noChangeShapeType="1"/>
          </p:cNvSpPr>
          <p:nvPr/>
        </p:nvSpPr>
        <p:spPr bwMode="auto">
          <a:xfrm>
            <a:off x="3429000" y="4191000"/>
            <a:ext cx="0" cy="1524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7" name="Line 31"/>
          <p:cNvSpPr>
            <a:spLocks noChangeShapeType="1"/>
          </p:cNvSpPr>
          <p:nvPr/>
        </p:nvSpPr>
        <p:spPr bwMode="auto">
          <a:xfrm>
            <a:off x="5334000" y="4724400"/>
            <a:ext cx="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8" name="Line 32"/>
          <p:cNvSpPr>
            <a:spLocks noChangeShapeType="1"/>
          </p:cNvSpPr>
          <p:nvPr/>
        </p:nvSpPr>
        <p:spPr bwMode="auto">
          <a:xfrm>
            <a:off x="6858000" y="4724400"/>
            <a:ext cx="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9" name="Line 33"/>
          <p:cNvSpPr>
            <a:spLocks noChangeShapeType="1"/>
          </p:cNvSpPr>
          <p:nvPr/>
        </p:nvSpPr>
        <p:spPr bwMode="auto">
          <a:xfrm>
            <a:off x="8229600" y="4419600"/>
            <a:ext cx="0" cy="1219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0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Prediction of execution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990600" y="1469231"/>
            <a:ext cx="6961187" cy="3519488"/>
          </a:xfrm>
        </p:spPr>
        <p:txBody>
          <a:bodyPr/>
          <a:lstStyle/>
          <a:p>
            <a:r>
              <a:rPr lang="en-US" dirty="0"/>
              <a:t>Worst Case Execution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2508250"/>
            <a:ext cx="890588" cy="720725"/>
          </a:xfrm>
        </p:spPr>
        <p:txBody>
          <a:bodyPr/>
          <a:lstStyle/>
          <a:p>
            <a:fld id="{1A0BD949-9658-49DF-8693-27DAF33CCA69}" type="slidenum">
              <a:rPr lang="en-US" smtClean="0"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281738"/>
            <a:ext cx="4745038" cy="365125"/>
          </a:xfrm>
        </p:spPr>
        <p:txBody>
          <a:bodyPr/>
          <a:lstStyle/>
          <a:p>
            <a:r>
              <a:rPr lang="en-US" dirty="0"/>
              <a:t>RTS- </a:t>
            </a:r>
            <a:r>
              <a:rPr lang="en-US" dirty="0" err="1"/>
              <a:t>K.R.Anupama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9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09316" y="1676400"/>
            <a:ext cx="7429500" cy="3581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0" dirty="0"/>
              <a:t>Source Code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0" dirty="0"/>
              <a:t>Compiler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0" dirty="0"/>
              <a:t>Hardware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Processor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Memory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I/O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Interconnections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Interrupt Priorities and Latency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0" dirty="0"/>
              <a:t>Cache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0" dirty="0"/>
              <a:t>OS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209266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Factors that affect execution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32741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60779" y="3657600"/>
            <a:ext cx="5016068" cy="1981200"/>
          </a:xfrm>
        </p:spPr>
        <p:txBody>
          <a:bodyPr>
            <a:normAutofit/>
          </a:bodyPr>
          <a:lstStyle/>
          <a:p>
            <a:r>
              <a:rPr lang="en-US" b="0" dirty="0"/>
              <a:t>L1: a = b * c</a:t>
            </a:r>
          </a:p>
          <a:p>
            <a:r>
              <a:rPr lang="en-US" b="0" dirty="0"/>
              <a:t>L2: g = d + e</a:t>
            </a:r>
          </a:p>
          <a:p>
            <a:r>
              <a:rPr lang="en-US" b="0" dirty="0"/>
              <a:t>L3: h = a – f</a:t>
            </a:r>
          </a:p>
          <a:p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95178" y="228486"/>
            <a:ext cx="8229600" cy="1143000"/>
          </a:xfrm>
        </p:spPr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  <p:sp>
        <p:nvSpPr>
          <p:cNvPr id="6" name="Speech Bubble: Rectangle 5"/>
          <p:cNvSpPr/>
          <p:nvPr/>
        </p:nvSpPr>
        <p:spPr>
          <a:xfrm>
            <a:off x="3993205" y="1730261"/>
            <a:ext cx="1819072" cy="1171209"/>
          </a:xfrm>
          <a:prstGeom prst="wedgeRectCallout">
            <a:avLst>
              <a:gd name="adj1" fmla="val -114780"/>
              <a:gd name="adj2" fmla="val 4293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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baseline="30000" dirty="0">
                <a:sym typeface="Symbol" panose="05050102010706020507" pitchFamily="18" charset="2"/>
              </a:rPr>
              <a:t>3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</a:t>
            </a:r>
            <a:r>
              <a:rPr lang="en-US" baseline="-25000" dirty="0" err="1">
                <a:sym typeface="Symbol" panose="05050102010706020507" pitchFamily="18" charset="2"/>
              </a:rPr>
              <a:t>exec</a:t>
            </a:r>
            <a:r>
              <a:rPr lang="en-US" dirty="0">
                <a:sym typeface="Symbol" panose="05050102010706020507" pitchFamily="18" charset="2"/>
              </a:rPr>
              <a:t> (L</a:t>
            </a:r>
            <a:r>
              <a:rPr lang="en-US" baseline="-25000" dirty="0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)</a:t>
            </a:r>
            <a:endParaRPr lang="en-US" dirty="0"/>
          </a:p>
        </p:txBody>
      </p:sp>
      <p:sp>
        <p:nvSpPr>
          <p:cNvPr id="7" name="Speech Bubble: Rectangle with Corners Rounded 6"/>
          <p:cNvSpPr/>
          <p:nvPr/>
        </p:nvSpPr>
        <p:spPr>
          <a:xfrm rot="10800000" flipH="1" flipV="1">
            <a:off x="3588047" y="1730261"/>
            <a:ext cx="2113821" cy="1476075"/>
          </a:xfrm>
          <a:prstGeom prst="wedgeRoundRectCallout">
            <a:avLst>
              <a:gd name="adj1" fmla="val -97226"/>
              <a:gd name="adj2" fmla="val -28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</a:t>
            </a:r>
          </a:p>
          <a:p>
            <a:pPr algn="ctr"/>
            <a:r>
              <a:rPr lang="en-US" dirty="0"/>
              <a:t>Load b</a:t>
            </a:r>
          </a:p>
          <a:p>
            <a:pPr algn="ctr"/>
            <a:r>
              <a:rPr lang="en-US" dirty="0"/>
              <a:t>Multiply</a:t>
            </a:r>
          </a:p>
          <a:p>
            <a:pPr algn="ctr"/>
            <a:r>
              <a:rPr lang="en-US" dirty="0"/>
              <a:t>Store into a</a:t>
            </a:r>
          </a:p>
        </p:txBody>
      </p:sp>
      <p:sp>
        <p:nvSpPr>
          <p:cNvPr id="8" name="Speech Bubble: Rectangle 7"/>
          <p:cNvSpPr/>
          <p:nvPr/>
        </p:nvSpPr>
        <p:spPr>
          <a:xfrm>
            <a:off x="6694333" y="1730261"/>
            <a:ext cx="1819072" cy="1171209"/>
          </a:xfrm>
          <a:prstGeom prst="wedgeRectCallout">
            <a:avLst>
              <a:gd name="adj1" fmla="val -116384"/>
              <a:gd name="adj2" fmla="val 1054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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baseline="30000" dirty="0">
                <a:sym typeface="Symbol" panose="05050102010706020507" pitchFamily="18" charset="2"/>
              </a:rPr>
              <a:t>4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</a:t>
            </a:r>
            <a:r>
              <a:rPr lang="en-US" baseline="-25000" dirty="0" err="1">
                <a:sym typeface="Symbol" panose="05050102010706020507" pitchFamily="18" charset="2"/>
              </a:rPr>
              <a:t>exec</a:t>
            </a:r>
            <a:r>
              <a:rPr lang="en-US" dirty="0">
                <a:sym typeface="Symbol" panose="05050102010706020507" pitchFamily="18" charset="2"/>
              </a:rPr>
              <a:t> (L</a:t>
            </a:r>
            <a:r>
              <a:rPr lang="en-US" baseline="-25000" dirty="0">
                <a:sym typeface="Symbol" panose="05050102010706020507" pitchFamily="18" charset="2"/>
              </a:rPr>
              <a:t>1.i</a:t>
            </a:r>
            <a:r>
              <a:rPr lang="en-US" dirty="0">
                <a:sym typeface="Symbol" panose="05050102010706020507" pitchFamily="18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8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52500" y="2362200"/>
            <a:ext cx="6438900" cy="2514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/>
              <a:t>while (p) do</a:t>
            </a:r>
          </a:p>
          <a:p>
            <a:pPr marL="274320" lvl="1" indent="0">
              <a:buNone/>
            </a:pPr>
            <a:r>
              <a:rPr lang="en-US" dirty="0"/>
              <a:t>Q1</a:t>
            </a:r>
          </a:p>
          <a:p>
            <a:pPr marL="274320" lvl="1" indent="0">
              <a:buNone/>
            </a:pPr>
            <a:r>
              <a:rPr lang="en-US" dirty="0"/>
              <a:t>Q2</a:t>
            </a:r>
          </a:p>
          <a:p>
            <a:pPr marL="274320" lvl="1" indent="0">
              <a:buNone/>
            </a:pPr>
            <a:r>
              <a:rPr lang="en-US" dirty="0"/>
              <a:t>Q3</a:t>
            </a:r>
          </a:p>
          <a:p>
            <a:pPr marL="0" indent="0">
              <a:buNone/>
            </a:pPr>
            <a:r>
              <a:rPr lang="en-US" b="0" dirty="0"/>
              <a:t>end while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Loops - while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2934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1798</TotalTime>
  <Words>1694</Words>
  <Application>Microsoft Office PowerPoint</Application>
  <PresentationFormat>On-screen Show (4:3)</PresentationFormat>
  <Paragraphs>365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SimSun</vt:lpstr>
      <vt:lpstr>Arial</vt:lpstr>
      <vt:lpstr>Arial Narrow</vt:lpstr>
      <vt:lpstr>Calibri</vt:lpstr>
      <vt:lpstr>Century Gothic</vt:lpstr>
      <vt:lpstr>Courier New</vt:lpstr>
      <vt:lpstr>Symbol</vt:lpstr>
      <vt:lpstr>Times New Roman</vt:lpstr>
      <vt:lpstr>Wingdings</vt:lpstr>
      <vt:lpstr>Office Theme</vt:lpstr>
      <vt:lpstr>1_Office Theme</vt:lpstr>
      <vt:lpstr>4_Office Theme</vt:lpstr>
      <vt:lpstr>BITS ZG553: Real Time Systems</vt:lpstr>
      <vt:lpstr>PowerPoint Presentation</vt:lpstr>
      <vt:lpstr>PowerPoint Presentation</vt:lpstr>
      <vt:lpstr>Performance Criteria for RTS</vt:lpstr>
      <vt:lpstr>Aspects of Dependability </vt:lpstr>
      <vt:lpstr>Worst Case Execution Time</vt:lpstr>
      <vt:lpstr>Factors that affect execution time</vt:lpstr>
      <vt:lpstr>Source Code</vt:lpstr>
      <vt:lpstr>Loops - while</vt:lpstr>
      <vt:lpstr>Loops if then else</vt:lpstr>
      <vt:lpstr>The Basics</vt:lpstr>
      <vt:lpstr>What’s an Operating System?</vt:lpstr>
      <vt:lpstr>Do I Really Need An OS?</vt:lpstr>
      <vt:lpstr>Cyclic Executive</vt:lpstr>
      <vt:lpstr>Interrupts</vt:lpstr>
      <vt:lpstr>Handling an Interrupt</vt:lpstr>
      <vt:lpstr>Interrupt Service Routines</vt:lpstr>
      <vt:lpstr>Drawbacks of CE + Interrupts</vt:lpstr>
      <vt:lpstr>Cooperative Multitasking</vt:lpstr>
      <vt:lpstr>Concurrency Provided by OS</vt:lpstr>
      <vt:lpstr>Batch Operating Systems</vt:lpstr>
      <vt:lpstr>Timesharing Operating Systems</vt:lpstr>
      <vt:lpstr>Real-Time Is Not Fair</vt:lpstr>
      <vt:lpstr>Role of an OS in Real Time Systems</vt:lpstr>
      <vt:lpstr>Features of RTOS’s</vt:lpstr>
      <vt:lpstr>Scheduling in RTOS</vt:lpstr>
      <vt:lpstr>RTS - Tasks</vt:lpstr>
      <vt:lpstr>Process</vt:lpstr>
      <vt:lpstr>Process Concept</vt:lpstr>
      <vt:lpstr>Process &amp; Threads</vt:lpstr>
      <vt:lpstr>Multiprogramming</vt:lpstr>
      <vt:lpstr>Processes The Process Model</vt:lpstr>
      <vt:lpstr>Multiprogramming</vt:lpstr>
      <vt:lpstr>Cooperating Processes </vt:lpstr>
      <vt:lpstr>Cooperating Processes </vt:lpstr>
      <vt:lpstr>Threads: Motivation</vt:lpstr>
      <vt:lpstr>Threads- The Thread Model </vt:lpstr>
      <vt:lpstr>The Thread Model </vt:lpstr>
      <vt:lpstr>The Thread Model </vt:lpstr>
      <vt:lpstr>Threads/ Process </vt:lpstr>
      <vt:lpstr>Why Threads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Sagar Chothani</cp:lastModifiedBy>
  <cp:revision>106</cp:revision>
  <dcterms:created xsi:type="dcterms:W3CDTF">2011-09-14T09:42:05Z</dcterms:created>
  <dcterms:modified xsi:type="dcterms:W3CDTF">2024-03-14T06:58:39Z</dcterms:modified>
</cp:coreProperties>
</file>