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4" r:id="rId2"/>
    <p:sldId id="305" r:id="rId3"/>
    <p:sldId id="306" r:id="rId4"/>
    <p:sldId id="307" r:id="rId5"/>
    <p:sldId id="308"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09"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07" autoAdjust="0"/>
  </p:normalViewPr>
  <p:slideViewPr>
    <p:cSldViewPr>
      <p:cViewPr varScale="1">
        <p:scale>
          <a:sx n="70" d="100"/>
          <a:sy n="70" d="100"/>
        </p:scale>
        <p:origin x="1380" y="66"/>
      </p:cViewPr>
      <p:guideLst>
        <p:guide orient="horz" pos="2160"/>
        <p:guide pos="2880"/>
      </p:guideLst>
    </p:cSldViewPr>
  </p:slideViewPr>
  <p:outlineViewPr>
    <p:cViewPr>
      <p:scale>
        <a:sx n="33" d="100"/>
        <a:sy n="33" d="100"/>
      </p:scale>
      <p:origin x="0" y="1257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2DF9A82A-F9F7-4C19-8534-93A5CF4CB4C1}" type="datetimeFigureOut">
              <a:rPr lang="en-US"/>
              <a:pPr>
                <a:defRPr/>
              </a:pPr>
              <a:t>10/16/2018</a:t>
            </a:fld>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EDF4BDCA-EF58-4CAB-BEE6-B3D323E408F4}" type="slidenum">
              <a:rPr lang="en-US"/>
              <a:pPr>
                <a:defRPr/>
              </a:pPr>
              <a:t>‹#›</a:t>
            </a:fld>
            <a:endParaRPr lang="en-US"/>
          </a:p>
        </p:txBody>
      </p:sp>
    </p:spTree>
    <p:extLst>
      <p:ext uri="{BB962C8B-B14F-4D97-AF65-F5344CB8AC3E}">
        <p14:creationId xmlns:p14="http://schemas.microsoft.com/office/powerpoint/2010/main" val="350143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6</a:t>
            </a:fld>
            <a:endParaRPr lang="en-IN" dirty="0"/>
          </a:p>
        </p:txBody>
      </p:sp>
    </p:spTree>
    <p:extLst>
      <p:ext uri="{BB962C8B-B14F-4D97-AF65-F5344CB8AC3E}">
        <p14:creationId xmlns:p14="http://schemas.microsoft.com/office/powerpoint/2010/main" val="3936642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15</a:t>
            </a:fld>
            <a:endParaRPr lang="en-IN"/>
          </a:p>
        </p:txBody>
      </p:sp>
    </p:spTree>
    <p:extLst>
      <p:ext uri="{BB962C8B-B14F-4D97-AF65-F5344CB8AC3E}">
        <p14:creationId xmlns:p14="http://schemas.microsoft.com/office/powerpoint/2010/main" val="364074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16</a:t>
            </a:fld>
            <a:endParaRPr lang="en-IN"/>
          </a:p>
        </p:txBody>
      </p:sp>
    </p:spTree>
    <p:extLst>
      <p:ext uri="{BB962C8B-B14F-4D97-AF65-F5344CB8AC3E}">
        <p14:creationId xmlns:p14="http://schemas.microsoft.com/office/powerpoint/2010/main" val="166465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17</a:t>
            </a:fld>
            <a:endParaRPr lang="en-IN"/>
          </a:p>
        </p:txBody>
      </p:sp>
    </p:spTree>
    <p:extLst>
      <p:ext uri="{BB962C8B-B14F-4D97-AF65-F5344CB8AC3E}">
        <p14:creationId xmlns:p14="http://schemas.microsoft.com/office/powerpoint/2010/main" val="1367937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18</a:t>
            </a:fld>
            <a:endParaRPr lang="en-IN"/>
          </a:p>
        </p:txBody>
      </p:sp>
    </p:spTree>
    <p:extLst>
      <p:ext uri="{BB962C8B-B14F-4D97-AF65-F5344CB8AC3E}">
        <p14:creationId xmlns:p14="http://schemas.microsoft.com/office/powerpoint/2010/main" val="883304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2381676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3030351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2252976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dirty="0"/>
          </a:p>
        </p:txBody>
      </p:sp>
    </p:spTree>
    <p:extLst>
      <p:ext uri="{BB962C8B-B14F-4D97-AF65-F5344CB8AC3E}">
        <p14:creationId xmlns:p14="http://schemas.microsoft.com/office/powerpoint/2010/main" val="186265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dirty="0"/>
          </a:p>
        </p:txBody>
      </p:sp>
    </p:spTree>
    <p:extLst>
      <p:ext uri="{BB962C8B-B14F-4D97-AF65-F5344CB8AC3E}">
        <p14:creationId xmlns:p14="http://schemas.microsoft.com/office/powerpoint/2010/main" val="2473584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54337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7</a:t>
            </a:fld>
            <a:endParaRPr lang="en-IN"/>
          </a:p>
        </p:txBody>
      </p:sp>
    </p:spTree>
    <p:extLst>
      <p:ext uri="{BB962C8B-B14F-4D97-AF65-F5344CB8AC3E}">
        <p14:creationId xmlns:p14="http://schemas.microsoft.com/office/powerpoint/2010/main" val="2699957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3808309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3708764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220207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8</a:t>
            </a:fld>
            <a:endParaRPr lang="en-IN"/>
          </a:p>
        </p:txBody>
      </p:sp>
    </p:spTree>
    <p:extLst>
      <p:ext uri="{BB962C8B-B14F-4D97-AF65-F5344CB8AC3E}">
        <p14:creationId xmlns:p14="http://schemas.microsoft.com/office/powerpoint/2010/main" val="3872394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9</a:t>
            </a:fld>
            <a:endParaRPr lang="en-IN"/>
          </a:p>
        </p:txBody>
      </p:sp>
    </p:spTree>
    <p:extLst>
      <p:ext uri="{BB962C8B-B14F-4D97-AF65-F5344CB8AC3E}">
        <p14:creationId xmlns:p14="http://schemas.microsoft.com/office/powerpoint/2010/main" val="175119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10</a:t>
            </a:fld>
            <a:endParaRPr lang="en-IN"/>
          </a:p>
        </p:txBody>
      </p:sp>
    </p:spTree>
    <p:extLst>
      <p:ext uri="{BB962C8B-B14F-4D97-AF65-F5344CB8AC3E}">
        <p14:creationId xmlns:p14="http://schemas.microsoft.com/office/powerpoint/2010/main" val="59142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11</a:t>
            </a:fld>
            <a:endParaRPr lang="en-IN"/>
          </a:p>
        </p:txBody>
      </p:sp>
    </p:spTree>
    <p:extLst>
      <p:ext uri="{BB962C8B-B14F-4D97-AF65-F5344CB8AC3E}">
        <p14:creationId xmlns:p14="http://schemas.microsoft.com/office/powerpoint/2010/main" val="2632680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12</a:t>
            </a:fld>
            <a:endParaRPr lang="en-IN"/>
          </a:p>
        </p:txBody>
      </p:sp>
    </p:spTree>
    <p:extLst>
      <p:ext uri="{BB962C8B-B14F-4D97-AF65-F5344CB8AC3E}">
        <p14:creationId xmlns:p14="http://schemas.microsoft.com/office/powerpoint/2010/main" val="353151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13</a:t>
            </a:fld>
            <a:endParaRPr lang="en-IN"/>
          </a:p>
        </p:txBody>
      </p:sp>
    </p:spTree>
    <p:extLst>
      <p:ext uri="{BB962C8B-B14F-4D97-AF65-F5344CB8AC3E}">
        <p14:creationId xmlns:p14="http://schemas.microsoft.com/office/powerpoint/2010/main" val="140677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14</a:t>
            </a:fld>
            <a:endParaRPr lang="en-IN"/>
          </a:p>
        </p:txBody>
      </p:sp>
    </p:spTree>
    <p:extLst>
      <p:ext uri="{BB962C8B-B14F-4D97-AF65-F5344CB8AC3E}">
        <p14:creationId xmlns:p14="http://schemas.microsoft.com/office/powerpoint/2010/main" val="16847271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xmlns=""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xmlns=""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xmlns=""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31404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pPr>
                <a:defRPr/>
              </a:pPr>
              <a:t>10/16/2018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9200" y="3831017"/>
            <a:ext cx="7467600" cy="1524000"/>
          </a:xfrm>
        </p:spPr>
        <p:txBody>
          <a:bodyPr/>
          <a:lstStyle/>
          <a:p>
            <a:pPr algn="r">
              <a:lnSpc>
                <a:spcPct val="100000"/>
              </a:lnSpc>
            </a:pPr>
            <a:r>
              <a:rPr lang="en-US" sz="3600" dirty="0" smtClean="0"/>
              <a:t>BITS ZG553: </a:t>
            </a:r>
            <a:r>
              <a:rPr lang="en-US" sz="3600" b="0" dirty="0" smtClean="0"/>
              <a:t>Real Time Systems</a:t>
            </a:r>
            <a:br>
              <a:rPr lang="en-US" sz="3600" b="0" dirty="0" smtClean="0"/>
            </a:br>
            <a:r>
              <a:rPr lang="en-US" sz="2800" b="0" dirty="0" smtClean="0">
                <a:solidFill>
                  <a:schemeClr val="bg1">
                    <a:lumMod val="75000"/>
                  </a:schemeClr>
                </a:solidFill>
              </a:rPr>
              <a:t>L10 – Real Time Operating Systems  </a:t>
            </a:r>
            <a:endParaRPr lang="en-US" sz="2400" b="0" dirty="0">
              <a:solidFill>
                <a:schemeClr val="bg1">
                  <a:lumMod val="75000"/>
                </a:schemeClr>
              </a:solidFill>
            </a:endParaRPr>
          </a:p>
        </p:txBody>
      </p:sp>
      <p:sp>
        <p:nvSpPr>
          <p:cNvPr id="6" name="Content Placeholder 5"/>
          <p:cNvSpPr>
            <a:spLocks noGrp="1"/>
          </p:cNvSpPr>
          <p:nvPr>
            <p:ph sz="quarter" idx="13"/>
          </p:nvPr>
        </p:nvSpPr>
        <p:spPr/>
        <p:txBody>
          <a:bodyPr/>
          <a:lstStyle/>
          <a:p>
            <a:r>
              <a:rPr lang="en-US" dirty="0" smtClean="0"/>
              <a:t>K G Krishna</a:t>
            </a:r>
            <a:endParaRPr lang="en-US" dirty="0"/>
          </a:p>
          <a:p>
            <a:r>
              <a:rPr lang="en-US" dirty="0" smtClean="0"/>
              <a:t>WILP Division, BITS-Pilani, Hyderabad</a:t>
            </a:r>
            <a:endParaRPr lang="en-US" dirty="0"/>
          </a:p>
        </p:txBody>
      </p:sp>
      <p:sp>
        <p:nvSpPr>
          <p:cNvPr id="2" name="Slide Number Placeholder 1">
            <a:extLst>
              <a:ext uri="{FF2B5EF4-FFF2-40B4-BE49-F238E27FC236}">
                <a16:creationId xmlns:a16="http://schemas.microsoft.com/office/drawing/2014/main" xmlns="" id="{7F90C164-BD80-4958-B5AD-15C0024F6F1D}"/>
              </a:ext>
            </a:extLst>
          </p:cNvPr>
          <p:cNvSpPr>
            <a:spLocks noGrp="1"/>
          </p:cNvSpPr>
          <p:nvPr>
            <p:ph type="sldNum" sz="quarter" idx="4294967295"/>
          </p:nvPr>
        </p:nvSpPr>
        <p:spPr>
          <a:xfrm>
            <a:off x="7315200" y="6340475"/>
            <a:ext cx="1828800" cy="365125"/>
          </a:xfrm>
          <a:prstGeom prst="rect">
            <a:avLst/>
          </a:prstGeom>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75430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1"/>
            <a:ext cx="8229600" cy="5181600"/>
          </a:xfrm>
        </p:spPr>
        <p:txBody>
          <a:bodyPr>
            <a:normAutofit fontScale="85000" lnSpcReduction="20000"/>
          </a:bodyPr>
          <a:lstStyle/>
          <a:p>
            <a:r>
              <a:rPr lang="en-IN" i="1" dirty="0" smtClean="0"/>
              <a:t>System without O/S and Interrupt</a:t>
            </a:r>
            <a:r>
              <a:rPr lang="en-IN" dirty="0" smtClean="0"/>
              <a:t>:</a:t>
            </a:r>
          </a:p>
          <a:p>
            <a:endParaRPr lang="en-IN" dirty="0" smtClean="0"/>
          </a:p>
          <a:p>
            <a:r>
              <a:rPr lang="en-IN" b="1" dirty="0" smtClean="0"/>
              <a:t>Polled Loop:</a:t>
            </a:r>
            <a:endParaRPr lang="en-IN" dirty="0" smtClean="0"/>
          </a:p>
          <a:p>
            <a:endParaRPr lang="en-IN" sz="1800" dirty="0" smtClean="0">
              <a:latin typeface="Courier New" pitchFamily="49" charset="0"/>
              <a:cs typeface="Courier New" pitchFamily="49" charset="0"/>
            </a:endParaRPr>
          </a:p>
          <a:p>
            <a:r>
              <a:rPr lang="en-IN" sz="1800" dirty="0" smtClean="0">
                <a:latin typeface="Courier New" pitchFamily="49" charset="0"/>
                <a:cs typeface="Courier New" pitchFamily="49" charset="0"/>
              </a:rPr>
              <a:t>while (1) </a:t>
            </a:r>
          </a:p>
          <a:p>
            <a:r>
              <a:rPr lang="en-IN" sz="1800" dirty="0" smtClean="0">
                <a:latin typeface="Courier New" pitchFamily="49" charset="0"/>
                <a:cs typeface="Courier New" pitchFamily="49" charset="0"/>
              </a:rPr>
              <a:t>{ /* do forever */</a:t>
            </a:r>
          </a:p>
          <a:p>
            <a:r>
              <a:rPr lang="en-IN" sz="1800" dirty="0" smtClean="0">
                <a:latin typeface="Courier New" pitchFamily="49" charset="0"/>
                <a:cs typeface="Courier New" pitchFamily="49" charset="0"/>
              </a:rPr>
              <a:t>	if (</a:t>
            </a:r>
            <a:r>
              <a:rPr lang="en-IN" sz="1800" dirty="0" err="1" smtClean="0">
                <a:latin typeface="Courier New" pitchFamily="49" charset="0"/>
                <a:cs typeface="Courier New" pitchFamily="49" charset="0"/>
              </a:rPr>
              <a:t>packet_here</a:t>
            </a:r>
            <a:r>
              <a:rPr lang="en-IN" sz="1800" dirty="0" smtClean="0">
                <a:latin typeface="Courier New" pitchFamily="49" charset="0"/>
                <a:cs typeface="Courier New" pitchFamily="49" charset="0"/>
              </a:rPr>
              <a:t>) /* check flag */</a:t>
            </a:r>
          </a:p>
          <a:p>
            <a:r>
              <a:rPr lang="en-IN" sz="1800" dirty="0" smtClean="0">
                <a:latin typeface="Courier New" pitchFamily="49" charset="0"/>
                <a:cs typeface="Courier New" pitchFamily="49" charset="0"/>
              </a:rPr>
              <a:t>	{</a:t>
            </a:r>
          </a:p>
          <a:p>
            <a:r>
              <a:rPr lang="en-IN" sz="1800" dirty="0" smtClean="0">
                <a:latin typeface="Courier New" pitchFamily="49" charset="0"/>
                <a:cs typeface="Courier New" pitchFamily="49" charset="0"/>
              </a:rPr>
              <a:t>		</a:t>
            </a:r>
            <a:r>
              <a:rPr lang="en-IN" sz="1800" dirty="0" err="1" smtClean="0">
                <a:latin typeface="Courier New" pitchFamily="49" charset="0"/>
                <a:cs typeface="Courier New" pitchFamily="49" charset="0"/>
              </a:rPr>
              <a:t>process_data</a:t>
            </a:r>
            <a:r>
              <a:rPr lang="en-IN" sz="1800" dirty="0" smtClean="0">
                <a:latin typeface="Courier New" pitchFamily="49" charset="0"/>
                <a:cs typeface="Courier New" pitchFamily="49" charset="0"/>
              </a:rPr>
              <a:t>(); /* process data */</a:t>
            </a:r>
          </a:p>
          <a:p>
            <a:r>
              <a:rPr lang="en-IN" sz="1800" dirty="0" smtClean="0">
                <a:latin typeface="Courier New" pitchFamily="49" charset="0"/>
                <a:cs typeface="Courier New" pitchFamily="49" charset="0"/>
              </a:rPr>
              <a:t>		</a:t>
            </a:r>
            <a:r>
              <a:rPr lang="en-IN" sz="1800" dirty="0" err="1" smtClean="0">
                <a:latin typeface="Courier New" pitchFamily="49" charset="0"/>
                <a:cs typeface="Courier New" pitchFamily="49" charset="0"/>
              </a:rPr>
              <a:t>packet_here</a:t>
            </a:r>
            <a:r>
              <a:rPr lang="en-IN" sz="1800" dirty="0" smtClean="0">
                <a:latin typeface="Courier New" pitchFamily="49" charset="0"/>
                <a:cs typeface="Courier New" pitchFamily="49" charset="0"/>
              </a:rPr>
              <a:t>=0; /* reset flag */</a:t>
            </a:r>
          </a:p>
          <a:p>
            <a:r>
              <a:rPr lang="en-IN" sz="1800" dirty="0" smtClean="0">
                <a:latin typeface="Courier New" pitchFamily="49" charset="0"/>
                <a:cs typeface="Courier New" pitchFamily="49" charset="0"/>
              </a:rPr>
              <a:t>	}</a:t>
            </a:r>
          </a:p>
          <a:p>
            <a:r>
              <a:rPr lang="en-IN" sz="1800" dirty="0" smtClean="0">
                <a:latin typeface="Courier New" pitchFamily="49" charset="0"/>
                <a:cs typeface="Courier New" pitchFamily="49" charset="0"/>
              </a:rPr>
              <a:t>}</a:t>
            </a:r>
          </a:p>
          <a:p>
            <a:endParaRPr lang="en-IN" sz="1800" dirty="0" smtClean="0">
              <a:latin typeface="Courier New" pitchFamily="49" charset="0"/>
              <a:cs typeface="Courier New" pitchFamily="49" charset="0"/>
            </a:endParaRPr>
          </a:p>
          <a:p>
            <a:r>
              <a:rPr lang="en-IN" sz="1800" b="1" u="sng" dirty="0" smtClean="0"/>
              <a:t>Pros:</a:t>
            </a:r>
          </a:p>
          <a:p>
            <a:pPr>
              <a:buFont typeface="Arial" pitchFamily="34" charset="0"/>
              <a:buChar char="•"/>
            </a:pPr>
            <a:r>
              <a:rPr lang="en-IN" sz="1800" dirty="0" smtClean="0"/>
              <a:t>Fast response</a:t>
            </a:r>
          </a:p>
          <a:p>
            <a:endParaRPr lang="en-IN" sz="1800" b="1" u="sng" dirty="0" smtClean="0"/>
          </a:p>
          <a:p>
            <a:r>
              <a:rPr lang="en-IN" sz="1800" b="1" u="sng" dirty="0" smtClean="0"/>
              <a:t>Cons:</a:t>
            </a:r>
          </a:p>
          <a:p>
            <a:pPr>
              <a:buFont typeface="Arial" pitchFamily="34" charset="0"/>
              <a:buChar char="•"/>
            </a:pPr>
            <a:r>
              <a:rPr lang="en-IN" sz="1800" dirty="0" smtClean="0"/>
              <a:t>Can fail due to burst of events</a:t>
            </a:r>
          </a:p>
          <a:p>
            <a:pPr>
              <a:buFont typeface="Arial" pitchFamily="34" charset="0"/>
              <a:buChar char="•"/>
            </a:pPr>
            <a:r>
              <a:rPr lang="en-IN" sz="1800" dirty="0" smtClean="0"/>
              <a:t>Generally not sufficient to handle complex systems</a:t>
            </a:r>
          </a:p>
          <a:p>
            <a:pPr>
              <a:buFont typeface="Arial" pitchFamily="34" charset="0"/>
              <a:buChar char="•"/>
            </a:pPr>
            <a:r>
              <a:rPr lang="en-IN" sz="1800" dirty="0" smtClean="0"/>
              <a:t>Waste of CPU time, especially when event being polled occurs infrequently</a:t>
            </a:r>
          </a:p>
          <a:p>
            <a:endParaRPr lang="en-IN" sz="1800" dirty="0">
              <a:latin typeface="Courier New" pitchFamily="49" charset="0"/>
              <a:cs typeface="Courier New" pitchFamily="49" charset="0"/>
            </a:endParaRPr>
          </a:p>
        </p:txBody>
      </p:sp>
      <p:sp>
        <p:nvSpPr>
          <p:cNvPr id="6" name="Content Placeholder 5"/>
          <p:cNvSpPr>
            <a:spLocks noGrp="1"/>
          </p:cNvSpPr>
          <p:nvPr>
            <p:ph sz="quarter" idx="10"/>
          </p:nvPr>
        </p:nvSpPr>
        <p:spPr/>
        <p:txBody>
          <a:bodyPr/>
          <a:lstStyle/>
          <a:p>
            <a:r>
              <a:rPr lang="en-IN" dirty="0" err="1" smtClean="0"/>
              <a:t>Pseudokernels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05311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486400"/>
          </a:xfrm>
        </p:spPr>
        <p:txBody>
          <a:bodyPr>
            <a:normAutofit fontScale="62500" lnSpcReduction="20000"/>
          </a:bodyPr>
          <a:lstStyle/>
          <a:p>
            <a:r>
              <a:rPr lang="en-IN" b="1" dirty="0" smtClean="0"/>
              <a:t>Polled Loop with Delay:</a:t>
            </a:r>
            <a:endParaRPr lang="en-IN" dirty="0" smtClean="0"/>
          </a:p>
          <a:p>
            <a:endParaRPr lang="en-IN" sz="1800" dirty="0" smtClean="0">
              <a:latin typeface="Courier New" pitchFamily="49" charset="0"/>
              <a:cs typeface="Courier New" pitchFamily="49" charset="0"/>
            </a:endParaRPr>
          </a:p>
          <a:p>
            <a:pPr>
              <a:buFont typeface="Wingdings" pitchFamily="2" charset="2"/>
              <a:buChar char="Ø"/>
            </a:pPr>
            <a:r>
              <a:rPr lang="en-IN" sz="2100" dirty="0" smtClean="0">
                <a:latin typeface="Calibri" pitchFamily="34" charset="0"/>
                <a:cs typeface="Courier New" pitchFamily="49" charset="0"/>
              </a:rPr>
              <a:t>Used to treat a problematic events exhibiting </a:t>
            </a:r>
            <a:r>
              <a:rPr lang="en-IN" sz="2100" dirty="0" smtClean="0">
                <a:solidFill>
                  <a:srgbClr val="0000CC"/>
                </a:solidFill>
                <a:latin typeface="Calibri" pitchFamily="34" charset="0"/>
                <a:cs typeface="Courier New" pitchFamily="49" charset="0"/>
              </a:rPr>
              <a:t>Contact Bounce behaviour</a:t>
            </a:r>
            <a:r>
              <a:rPr lang="en-IN" sz="2100" dirty="0" smtClean="0">
                <a:latin typeface="Calibri" pitchFamily="34" charset="0"/>
                <a:cs typeface="Courier New" pitchFamily="49" charset="0"/>
              </a:rPr>
              <a:t>.</a:t>
            </a:r>
          </a:p>
          <a:p>
            <a:pPr>
              <a:buFont typeface="Wingdings" pitchFamily="2" charset="2"/>
              <a:buChar char="Ø"/>
            </a:pPr>
            <a:r>
              <a:rPr lang="en-IN" sz="2100" dirty="0" smtClean="0">
                <a:latin typeface="Calibri" pitchFamily="34" charset="0"/>
                <a:cs typeface="Courier New" pitchFamily="49" charset="0"/>
              </a:rPr>
              <a:t>Any electromechanical switch can’t change its state instantaneously. It needs some time to settle down the oscillations. It is called Contact Bounce behaviour.</a:t>
            </a:r>
          </a:p>
          <a:p>
            <a:pPr>
              <a:buFont typeface="Wingdings" pitchFamily="2" charset="2"/>
              <a:buChar char="Ø"/>
            </a:pPr>
            <a:r>
              <a:rPr lang="en-IN" sz="2100" dirty="0" smtClean="0">
                <a:latin typeface="Calibri" pitchFamily="34" charset="0"/>
                <a:cs typeface="Courier New" pitchFamily="49" charset="0"/>
              </a:rPr>
              <a:t>So a delay equal to the time little more than the contact bounce behaviour disappears, is introduced in the polled loop  </a:t>
            </a:r>
          </a:p>
          <a:p>
            <a:endParaRPr lang="en-IN" sz="1800" dirty="0" smtClean="0">
              <a:latin typeface="Courier New" pitchFamily="49" charset="0"/>
              <a:cs typeface="Courier New" pitchFamily="49" charset="0"/>
            </a:endParaRPr>
          </a:p>
          <a:p>
            <a:r>
              <a:rPr lang="en-IN" sz="2000" dirty="0" smtClean="0">
                <a:latin typeface="+mn-lt"/>
                <a:cs typeface="Courier New" pitchFamily="49" charset="0"/>
              </a:rPr>
              <a:t>In the following example, contact bounce behaviour disappears after 20 </a:t>
            </a:r>
            <a:r>
              <a:rPr lang="en-IN" sz="2000" dirty="0" err="1" smtClean="0">
                <a:latin typeface="+mn-lt"/>
                <a:cs typeface="Courier New" pitchFamily="49" charset="0"/>
              </a:rPr>
              <a:t>ms.</a:t>
            </a:r>
            <a:r>
              <a:rPr lang="en-IN" sz="2000" dirty="0" smtClean="0">
                <a:latin typeface="+mn-lt"/>
                <a:cs typeface="Courier New" pitchFamily="49" charset="0"/>
              </a:rPr>
              <a:t> So delay of 20 ms + 1 ms (to be on the safer side) = 21 ms is introduced.</a:t>
            </a:r>
          </a:p>
          <a:p>
            <a:endParaRPr lang="en-IN" sz="1800" dirty="0" smtClean="0">
              <a:latin typeface="Courier New" pitchFamily="49" charset="0"/>
              <a:cs typeface="Courier New" pitchFamily="49" charset="0"/>
            </a:endParaRPr>
          </a:p>
          <a:p>
            <a:r>
              <a:rPr lang="en-IN" sz="1800" dirty="0" smtClean="0">
                <a:latin typeface="Courier New" pitchFamily="49" charset="0"/>
                <a:cs typeface="Courier New" pitchFamily="49" charset="0"/>
              </a:rPr>
              <a:t>while(1)</a:t>
            </a:r>
          </a:p>
          <a:p>
            <a:r>
              <a:rPr lang="en-IN" sz="1800" dirty="0" smtClean="0">
                <a:latin typeface="Courier New" pitchFamily="49" charset="0"/>
                <a:cs typeface="Courier New" pitchFamily="49" charset="0"/>
              </a:rPr>
              <a:t>{ /* do forever */</a:t>
            </a:r>
          </a:p>
          <a:p>
            <a:r>
              <a:rPr lang="en-IN" sz="1800" dirty="0" smtClean="0">
                <a:latin typeface="Courier New" pitchFamily="49" charset="0"/>
                <a:cs typeface="Courier New" pitchFamily="49" charset="0"/>
              </a:rPr>
              <a:t>	if(flag) /* check flag */</a:t>
            </a:r>
          </a:p>
          <a:p>
            <a:r>
              <a:rPr lang="en-IN" sz="1800" dirty="0" smtClean="0">
                <a:latin typeface="Courier New" pitchFamily="49" charset="0"/>
                <a:cs typeface="Courier New" pitchFamily="49" charset="0"/>
              </a:rPr>
              <a:t>	{</a:t>
            </a:r>
          </a:p>
          <a:p>
            <a:r>
              <a:rPr lang="en-IN" sz="1800" dirty="0" smtClean="0">
                <a:latin typeface="Courier New" pitchFamily="49" charset="0"/>
                <a:cs typeface="Courier New" pitchFamily="49" charset="0"/>
              </a:rPr>
              <a:t>		</a:t>
            </a:r>
            <a:r>
              <a:rPr lang="en-IN" sz="1800" dirty="0" err="1" smtClean="0">
                <a:latin typeface="Courier New" pitchFamily="49" charset="0"/>
                <a:cs typeface="Courier New" pitchFamily="49" charset="0"/>
              </a:rPr>
              <a:t>process_event</a:t>
            </a:r>
            <a:r>
              <a:rPr lang="en-IN" sz="1800" dirty="0" smtClean="0">
                <a:latin typeface="Courier New" pitchFamily="49" charset="0"/>
                <a:cs typeface="Courier New" pitchFamily="49" charset="0"/>
              </a:rPr>
              <a:t>(); /* process event */</a:t>
            </a:r>
          </a:p>
          <a:p>
            <a:r>
              <a:rPr lang="en-IN" sz="1800" dirty="0" smtClean="0">
                <a:latin typeface="Courier New" pitchFamily="49" charset="0"/>
                <a:cs typeface="Courier New" pitchFamily="49" charset="0"/>
              </a:rPr>
              <a:t>		pause(21); /* wait 21 ms */</a:t>
            </a:r>
          </a:p>
          <a:p>
            <a:r>
              <a:rPr lang="en-IN" sz="1800" dirty="0" smtClean="0">
                <a:latin typeface="Courier New" pitchFamily="49" charset="0"/>
                <a:cs typeface="Courier New" pitchFamily="49" charset="0"/>
              </a:rPr>
              <a:t>		flag=0; /* reset flag */</a:t>
            </a:r>
          </a:p>
          <a:p>
            <a:r>
              <a:rPr lang="en-IN" sz="1800" dirty="0" smtClean="0">
                <a:latin typeface="Courier New" pitchFamily="49" charset="0"/>
                <a:cs typeface="Courier New" pitchFamily="49" charset="0"/>
              </a:rPr>
              <a:t>	}</a:t>
            </a:r>
          </a:p>
          <a:p>
            <a:r>
              <a:rPr lang="en-IN" sz="1800" dirty="0" smtClean="0">
                <a:latin typeface="Courier New" pitchFamily="49" charset="0"/>
                <a:cs typeface="Courier New" pitchFamily="49" charset="0"/>
              </a:rPr>
              <a:t>}</a:t>
            </a:r>
          </a:p>
          <a:p>
            <a:endParaRPr lang="en-IN" sz="1800" dirty="0" smtClean="0"/>
          </a:p>
          <a:p>
            <a:r>
              <a:rPr lang="en-IN" sz="1800" b="1" u="sng" dirty="0" smtClean="0"/>
              <a:t>Pros:</a:t>
            </a:r>
          </a:p>
          <a:p>
            <a:pPr>
              <a:buFont typeface="Arial" pitchFamily="34" charset="0"/>
              <a:buChar char="•"/>
            </a:pPr>
            <a:r>
              <a:rPr lang="en-IN" sz="1800" dirty="0" smtClean="0"/>
              <a:t>Excellent for high speed data channels, especially when the events occurs at widely dispersed intervals and CPU is dedicated to handle the data channel</a:t>
            </a:r>
          </a:p>
          <a:p>
            <a:endParaRPr lang="en-IN" sz="1800" b="1" u="sng" dirty="0" smtClean="0"/>
          </a:p>
          <a:p>
            <a:r>
              <a:rPr lang="en-IN" sz="1800" b="1" u="sng" dirty="0" smtClean="0"/>
              <a:t>Cons:</a:t>
            </a:r>
          </a:p>
          <a:p>
            <a:pPr>
              <a:buFont typeface="Arial" pitchFamily="34" charset="0"/>
              <a:buChar char="•"/>
            </a:pPr>
            <a:r>
              <a:rPr lang="en-IN" sz="1800" dirty="0" smtClean="0"/>
              <a:t>Can fail due to burst of events</a:t>
            </a:r>
          </a:p>
          <a:p>
            <a:pPr>
              <a:buFont typeface="Arial" pitchFamily="34" charset="0"/>
              <a:buChar char="•"/>
            </a:pPr>
            <a:r>
              <a:rPr lang="en-IN" sz="1800" dirty="0" smtClean="0"/>
              <a:t>Generally not sufficient to handle complex systems</a:t>
            </a:r>
          </a:p>
          <a:p>
            <a:pPr>
              <a:buFont typeface="Arial" pitchFamily="34" charset="0"/>
              <a:buChar char="•"/>
            </a:pPr>
            <a:r>
              <a:rPr lang="en-IN" sz="1800" dirty="0" smtClean="0"/>
              <a:t>Waste of CPU time, especially when event being polled occurs infrequently</a:t>
            </a:r>
          </a:p>
        </p:txBody>
      </p:sp>
      <p:sp>
        <p:nvSpPr>
          <p:cNvPr id="6" name="Content Placeholder 5"/>
          <p:cNvSpPr>
            <a:spLocks noGrp="1"/>
          </p:cNvSpPr>
          <p:nvPr>
            <p:ph sz="quarter" idx="10"/>
          </p:nvPr>
        </p:nvSpPr>
        <p:spPr/>
        <p:txBody>
          <a:bodyPr/>
          <a:lstStyle/>
          <a:p>
            <a:r>
              <a:rPr lang="en-IN" dirty="0" err="1" smtClean="0"/>
              <a:t>Pseudokernels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11</a:t>
            </a:fld>
            <a:endParaRPr lang="en-US"/>
          </a:p>
        </p:txBody>
      </p:sp>
      <p:sp>
        <p:nvSpPr>
          <p:cNvPr id="7" name="TextBox 6"/>
          <p:cNvSpPr txBox="1"/>
          <p:nvPr/>
        </p:nvSpPr>
        <p:spPr>
          <a:xfrm>
            <a:off x="5029200" y="3276600"/>
            <a:ext cx="3962400" cy="1292662"/>
          </a:xfrm>
          <a:prstGeom prst="rect">
            <a:avLst/>
          </a:prstGeom>
          <a:noFill/>
        </p:spPr>
        <p:txBody>
          <a:bodyPr wrap="square" rtlCol="0">
            <a:spAutoFit/>
          </a:bodyPr>
          <a:lstStyle/>
          <a:p>
            <a:endParaRPr lang="en-IN" dirty="0" smtClean="0">
              <a:latin typeface="Courier New" pitchFamily="49" charset="0"/>
              <a:cs typeface="Courier New" pitchFamily="49" charset="0"/>
            </a:endParaRPr>
          </a:p>
          <a:p>
            <a:pPr>
              <a:buFont typeface="Wingdings" pitchFamily="2" charset="2"/>
              <a:buChar char="Ø"/>
            </a:pPr>
            <a:r>
              <a:rPr lang="en-IN" sz="1400" dirty="0" smtClean="0"/>
              <a:t>The </a:t>
            </a:r>
            <a:r>
              <a:rPr lang="en-IN" sz="1400" dirty="0" smtClean="0">
                <a:latin typeface="Courier New" pitchFamily="49" charset="0"/>
                <a:cs typeface="Courier New" pitchFamily="49" charset="0"/>
              </a:rPr>
              <a:t>flag</a:t>
            </a:r>
            <a:r>
              <a:rPr lang="en-IN" sz="1400" dirty="0" smtClean="0"/>
              <a:t> is set by an external device.</a:t>
            </a:r>
          </a:p>
          <a:p>
            <a:pPr>
              <a:buFont typeface="Wingdings" pitchFamily="2" charset="2"/>
              <a:buChar char="Ø"/>
            </a:pPr>
            <a:r>
              <a:rPr lang="en-IN" sz="1400" dirty="0" smtClean="0"/>
              <a:t>Delay (</a:t>
            </a:r>
            <a:r>
              <a:rPr lang="en-IN" sz="1400" dirty="0" smtClean="0">
                <a:latin typeface="Courier New" pitchFamily="49" charset="0"/>
                <a:cs typeface="Courier New" pitchFamily="49" charset="0"/>
              </a:rPr>
              <a:t>pause</a:t>
            </a:r>
            <a:r>
              <a:rPr lang="en-IN" sz="1400" dirty="0" smtClean="0"/>
              <a:t> functionality) is generated by a timer.</a:t>
            </a:r>
          </a:p>
          <a:p>
            <a:endParaRPr lang="en-IN" dirty="0"/>
          </a:p>
        </p:txBody>
      </p:sp>
    </p:spTree>
    <p:extLst>
      <p:ext uri="{BB962C8B-B14F-4D97-AF65-F5344CB8AC3E}">
        <p14:creationId xmlns:p14="http://schemas.microsoft.com/office/powerpoint/2010/main" val="2921897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5059363"/>
          </a:xfrm>
        </p:spPr>
        <p:txBody>
          <a:bodyPr>
            <a:normAutofit fontScale="92500"/>
          </a:bodyPr>
          <a:lstStyle/>
          <a:p>
            <a:r>
              <a:rPr lang="en-IN" b="1" dirty="0" smtClean="0"/>
              <a:t>Cyclic Code Structure:</a:t>
            </a:r>
            <a:endParaRPr lang="en-IN" dirty="0" smtClean="0"/>
          </a:p>
          <a:p>
            <a:endParaRPr lang="en-IN" sz="1800" dirty="0" smtClean="0">
              <a:latin typeface="Courier New" pitchFamily="49" charset="0"/>
              <a:cs typeface="Courier New" pitchFamily="49" charset="0"/>
            </a:endParaRPr>
          </a:p>
          <a:p>
            <a:pPr lvl="1">
              <a:buNone/>
            </a:pPr>
            <a:r>
              <a:rPr lang="en-IN" dirty="0" smtClean="0">
                <a:latin typeface="Courier New" pitchFamily="49" charset="0"/>
                <a:cs typeface="Courier New" pitchFamily="49" charset="0"/>
              </a:rPr>
              <a:t>while (1) </a:t>
            </a:r>
          </a:p>
          <a:p>
            <a:pPr lvl="1">
              <a:buNone/>
            </a:pPr>
            <a:r>
              <a:rPr lang="en-IN" dirty="0" smtClean="0">
                <a:latin typeface="Courier New" pitchFamily="49" charset="0"/>
                <a:cs typeface="Courier New" pitchFamily="49" charset="0"/>
              </a:rPr>
              <a:t>{ /* do forever */</a:t>
            </a:r>
          </a:p>
          <a:p>
            <a:pPr lvl="1">
              <a:buNone/>
            </a:pPr>
            <a:r>
              <a:rPr lang="en-IN" dirty="0" smtClean="0">
                <a:latin typeface="Courier New" pitchFamily="49" charset="0"/>
                <a:cs typeface="Courier New" pitchFamily="49" charset="0"/>
              </a:rPr>
              <a:t>	Process_1();</a:t>
            </a:r>
          </a:p>
          <a:p>
            <a:pPr lvl="1">
              <a:buNone/>
            </a:pPr>
            <a:r>
              <a:rPr lang="en-IN" dirty="0" smtClean="0">
                <a:latin typeface="Courier New" pitchFamily="49" charset="0"/>
                <a:cs typeface="Courier New" pitchFamily="49" charset="0"/>
              </a:rPr>
              <a:t>	Process_2();</a:t>
            </a:r>
          </a:p>
          <a:p>
            <a:pPr lvl="1">
              <a:buNone/>
            </a:pPr>
            <a:r>
              <a:rPr lang="en-IN" dirty="0" smtClean="0">
                <a:latin typeface="Courier New" pitchFamily="49" charset="0"/>
                <a:cs typeface="Courier New" pitchFamily="49" charset="0"/>
              </a:rPr>
              <a:t>	...</a:t>
            </a:r>
          </a:p>
          <a:p>
            <a:pPr lvl="1">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Process_N</a:t>
            </a:r>
            <a:r>
              <a:rPr lang="en-IN" dirty="0" smtClean="0">
                <a:latin typeface="Courier New" pitchFamily="49" charset="0"/>
                <a:cs typeface="Courier New" pitchFamily="49" charset="0"/>
              </a:rPr>
              <a:t>();</a:t>
            </a:r>
          </a:p>
          <a:p>
            <a:pPr lvl="1">
              <a:buNone/>
            </a:pPr>
            <a:r>
              <a:rPr lang="en-IN" dirty="0" smtClean="0"/>
              <a:t>}</a:t>
            </a:r>
          </a:p>
          <a:p>
            <a:pPr>
              <a:buFont typeface="Arial" pitchFamily="34" charset="0"/>
              <a:buChar char="•"/>
            </a:pPr>
            <a:endParaRPr lang="en-IN" sz="1800" dirty="0" smtClean="0"/>
          </a:p>
          <a:p>
            <a:pPr>
              <a:buFont typeface="Wingdings" pitchFamily="2" charset="2"/>
              <a:buChar char="Ø"/>
            </a:pPr>
            <a:r>
              <a:rPr lang="en-IN" sz="1800" dirty="0" smtClean="0">
                <a:latin typeface="+mn-lt"/>
              </a:rPr>
              <a:t>Tasks are executed in </a:t>
            </a:r>
            <a:r>
              <a:rPr lang="en-IN" sz="1800" dirty="0" smtClean="0">
                <a:solidFill>
                  <a:srgbClr val="0000CC"/>
                </a:solidFill>
                <a:latin typeface="+mn-lt"/>
              </a:rPr>
              <a:t>round-robin fashion</a:t>
            </a:r>
          </a:p>
          <a:p>
            <a:pPr>
              <a:buFont typeface="Wingdings" pitchFamily="2" charset="2"/>
              <a:buChar char="Ø"/>
            </a:pPr>
            <a:r>
              <a:rPr lang="en-IN" sz="1800" dirty="0" smtClean="0">
                <a:latin typeface="+mn-lt"/>
              </a:rPr>
              <a:t>Higher priority can be given to a task by repeating it.</a:t>
            </a:r>
          </a:p>
          <a:p>
            <a:pPr>
              <a:buFont typeface="Wingdings" pitchFamily="2" charset="2"/>
              <a:buChar char="Ø"/>
            </a:pPr>
            <a:r>
              <a:rPr lang="en-IN" sz="1800" dirty="0" smtClean="0">
                <a:latin typeface="+mn-lt"/>
              </a:rPr>
              <a:t>The task list can be managed by a ‘pseudo-operating system’, as the tasks are created and completed.</a:t>
            </a:r>
          </a:p>
          <a:p>
            <a:pPr>
              <a:buFont typeface="Wingdings" pitchFamily="2" charset="2"/>
              <a:buChar char="Ø"/>
            </a:pPr>
            <a:r>
              <a:rPr lang="en-IN" sz="1800" dirty="0" smtClean="0">
                <a:latin typeface="+mn-lt"/>
              </a:rPr>
              <a:t>Inter-process communication is achieved through global variables</a:t>
            </a:r>
          </a:p>
          <a:p>
            <a:pPr>
              <a:buFont typeface="Wingdings" pitchFamily="2" charset="2"/>
              <a:buChar char="Ø"/>
            </a:pPr>
            <a:r>
              <a:rPr lang="en-IN" sz="1800" dirty="0" smtClean="0">
                <a:latin typeface="+mn-lt"/>
              </a:rPr>
              <a:t>Suitable for simplest real time systems, but not suitable for complex systems, since there are difficulties in uniformly dividing the tasks and the response times are lengthy.</a:t>
            </a:r>
            <a:endParaRPr lang="en-IN" sz="1800" dirty="0">
              <a:latin typeface="+mn-lt"/>
            </a:endParaRPr>
          </a:p>
        </p:txBody>
      </p:sp>
      <p:sp>
        <p:nvSpPr>
          <p:cNvPr id="6" name="Content Placeholder 5"/>
          <p:cNvSpPr>
            <a:spLocks noGrp="1"/>
          </p:cNvSpPr>
          <p:nvPr>
            <p:ph sz="quarter" idx="10"/>
          </p:nvPr>
        </p:nvSpPr>
        <p:spPr/>
        <p:txBody>
          <a:bodyPr/>
          <a:lstStyle/>
          <a:p>
            <a:r>
              <a:rPr lang="en-IN" dirty="0" err="1" smtClean="0"/>
              <a:t>Pseudokernels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163342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5105400" cy="4114801"/>
          </a:xfrm>
        </p:spPr>
        <p:txBody>
          <a:bodyPr>
            <a:normAutofit fontScale="47500" lnSpcReduction="20000"/>
          </a:bodyPr>
          <a:lstStyle/>
          <a:p>
            <a:endParaRPr lang="en-IN" sz="2500" dirty="0" smtClean="0">
              <a:latin typeface="Courier New" pitchFamily="49" charset="0"/>
              <a:cs typeface="Courier New" pitchFamily="49" charset="0"/>
            </a:endParaRPr>
          </a:p>
          <a:p>
            <a:r>
              <a:rPr lang="en-IN" sz="3800" b="1" dirty="0" smtClean="0"/>
              <a:t>Code driven by FSMs (Finite State Machines)</a:t>
            </a:r>
          </a:p>
          <a:p>
            <a:endParaRPr lang="en-IN" sz="2500" dirty="0" smtClean="0">
              <a:latin typeface="Courier New" pitchFamily="49" charset="0"/>
              <a:cs typeface="Courier New" pitchFamily="49" charset="0"/>
            </a:endParaRPr>
          </a:p>
          <a:p>
            <a:r>
              <a:rPr lang="en-IN" sz="2500" dirty="0" smtClean="0">
                <a:latin typeface="Courier New" pitchFamily="49" charset="0"/>
                <a:cs typeface="Courier New" pitchFamily="49" charset="0"/>
              </a:rPr>
              <a:t>void </a:t>
            </a:r>
            <a:r>
              <a:rPr lang="en-IN" sz="2500" dirty="0" err="1" smtClean="0">
                <a:latin typeface="Courier New" pitchFamily="49" charset="0"/>
                <a:cs typeface="Courier New" pitchFamily="49" charset="0"/>
              </a:rPr>
              <a:t>process_a</a:t>
            </a:r>
            <a:r>
              <a:rPr lang="en-IN" sz="2500" dirty="0" smtClean="0">
                <a:latin typeface="Courier New" pitchFamily="49" charset="0"/>
                <a:cs typeface="Courier New" pitchFamily="49" charset="0"/>
              </a:rPr>
              <a:t>(void)</a:t>
            </a:r>
          </a:p>
          <a:p>
            <a:r>
              <a:rPr lang="en-IN" sz="2500" dirty="0" smtClean="0">
                <a:latin typeface="Courier New" pitchFamily="49" charset="0"/>
                <a:cs typeface="Courier New" pitchFamily="49" charset="0"/>
              </a:rPr>
              <a:t>{</a:t>
            </a:r>
          </a:p>
          <a:p>
            <a:pPr lvl="1">
              <a:buNone/>
            </a:pPr>
            <a:r>
              <a:rPr lang="en-IN" sz="2600" dirty="0" smtClean="0">
                <a:latin typeface="Courier New" pitchFamily="49" charset="0"/>
                <a:cs typeface="Courier New" pitchFamily="49" charset="0"/>
              </a:rPr>
              <a:t>for(;;)</a:t>
            </a:r>
          </a:p>
          <a:p>
            <a:pPr lvl="1">
              <a:buNone/>
            </a:pPr>
            <a:r>
              <a:rPr lang="en-IN" sz="2600" dirty="0" smtClean="0">
                <a:latin typeface="Courier New" pitchFamily="49" charset="0"/>
                <a:cs typeface="Courier New" pitchFamily="49" charset="0"/>
              </a:rPr>
              <a:t>{</a:t>
            </a:r>
          </a:p>
          <a:p>
            <a:pPr lvl="2">
              <a:buNone/>
            </a:pPr>
            <a:r>
              <a:rPr lang="en-IN" sz="2500" dirty="0" smtClean="0">
                <a:latin typeface="Courier New" pitchFamily="49" charset="0"/>
                <a:cs typeface="Courier New" pitchFamily="49" charset="0"/>
              </a:rPr>
              <a:t>switch(</a:t>
            </a:r>
            <a:r>
              <a:rPr lang="en-IN" sz="2500" dirty="0" err="1" smtClean="0">
                <a:latin typeface="Courier New" pitchFamily="49" charset="0"/>
                <a:cs typeface="Courier New" pitchFamily="49" charset="0"/>
              </a:rPr>
              <a:t>state_a</a:t>
            </a:r>
            <a:r>
              <a:rPr lang="en-IN" sz="2500" dirty="0" smtClean="0">
                <a:latin typeface="Courier New" pitchFamily="49" charset="0"/>
                <a:cs typeface="Courier New" pitchFamily="49" charset="0"/>
              </a:rPr>
              <a:t>)</a:t>
            </a:r>
          </a:p>
          <a:p>
            <a:pPr lvl="2">
              <a:buNone/>
            </a:pPr>
            <a:r>
              <a:rPr lang="en-IN" sz="2500" dirty="0" smtClean="0">
                <a:latin typeface="Courier New" pitchFamily="49" charset="0"/>
                <a:cs typeface="Courier New" pitchFamily="49" charset="0"/>
              </a:rPr>
              <a:t>{</a:t>
            </a:r>
          </a:p>
          <a:p>
            <a:pPr lvl="2">
              <a:buNone/>
            </a:pPr>
            <a:r>
              <a:rPr lang="en-IN" sz="2500" dirty="0" smtClean="0">
                <a:latin typeface="Courier New" pitchFamily="49" charset="0"/>
                <a:cs typeface="Courier New" pitchFamily="49" charset="0"/>
              </a:rPr>
              <a:t>case 1: phase_a1();</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case 2: phase_a2();</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case 3: phase_a3();</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case 4: phase_a4();</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case 5: phase_a5();</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a:t>
            </a:r>
          </a:p>
          <a:p>
            <a:pPr lvl="1">
              <a:buNone/>
            </a:pPr>
            <a:r>
              <a:rPr lang="en-IN" sz="2600" dirty="0" smtClean="0">
                <a:latin typeface="Courier New" pitchFamily="49" charset="0"/>
                <a:cs typeface="Courier New" pitchFamily="49" charset="0"/>
              </a:rPr>
              <a:t>}</a:t>
            </a:r>
          </a:p>
          <a:p>
            <a:r>
              <a:rPr lang="en-IN" sz="2500" dirty="0" smtClean="0">
                <a:latin typeface="Courier New" pitchFamily="49" charset="0"/>
                <a:cs typeface="Courier New" pitchFamily="49" charset="0"/>
              </a:rPr>
              <a:t>}</a:t>
            </a:r>
            <a:endParaRPr lang="en-IN" sz="1800" dirty="0"/>
          </a:p>
        </p:txBody>
      </p:sp>
      <p:sp>
        <p:nvSpPr>
          <p:cNvPr id="6" name="Content Placeholder 5"/>
          <p:cNvSpPr>
            <a:spLocks noGrp="1"/>
          </p:cNvSpPr>
          <p:nvPr>
            <p:ph sz="quarter" idx="10"/>
          </p:nvPr>
        </p:nvSpPr>
        <p:spPr/>
        <p:txBody>
          <a:bodyPr/>
          <a:lstStyle/>
          <a:p>
            <a:r>
              <a:rPr lang="en-IN" dirty="0" err="1" smtClean="0"/>
              <a:t>Pseudokernels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13</a:t>
            </a:fld>
            <a:endParaRPr lang="en-US"/>
          </a:p>
        </p:txBody>
      </p:sp>
      <p:sp>
        <p:nvSpPr>
          <p:cNvPr id="8" name="Content Placeholder 2"/>
          <p:cNvSpPr txBox="1">
            <a:spLocks/>
          </p:cNvSpPr>
          <p:nvPr/>
        </p:nvSpPr>
        <p:spPr bwMode="auto">
          <a:xfrm>
            <a:off x="457200" y="5486400"/>
            <a:ext cx="80010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Ø"/>
              <a:tabLst/>
              <a:defRPr/>
            </a:pPr>
            <a:endParaRPr kumimoji="0" lang="en-IN"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32228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err="1" smtClean="0"/>
              <a:t>Pseudokernels</a:t>
            </a:r>
            <a:r>
              <a:rPr lang="en-IN" dirty="0" smtClean="0"/>
              <a:t> - </a:t>
            </a:r>
            <a:r>
              <a:rPr lang="en-IN" dirty="0" err="1" smtClean="0"/>
              <a:t>Coroutines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14</a:t>
            </a:fld>
            <a:endParaRPr lang="en-US"/>
          </a:p>
        </p:txBody>
      </p:sp>
      <p:sp>
        <p:nvSpPr>
          <p:cNvPr id="7" name="Content Placeholder 6"/>
          <p:cNvSpPr>
            <a:spLocks noGrp="1"/>
          </p:cNvSpPr>
          <p:nvPr>
            <p:ph idx="1"/>
          </p:nvPr>
        </p:nvSpPr>
        <p:spPr/>
        <p:txBody>
          <a:bodyPr/>
          <a:lstStyle/>
          <a:p>
            <a:pPr lvl="0">
              <a:buFont typeface="Wingdings" pitchFamily="2" charset="2"/>
              <a:buChar char="Ø"/>
              <a:defRPr/>
            </a:pPr>
            <a:r>
              <a:rPr lang="en-IN" sz="1600" dirty="0" smtClean="0"/>
              <a:t>Tasks are separated into multiple phases based on their states in the FSM.</a:t>
            </a:r>
          </a:p>
          <a:p>
            <a:pPr lvl="0">
              <a:buFont typeface="Wingdings" pitchFamily="2" charset="2"/>
              <a:buChar char="Ø"/>
              <a:defRPr/>
            </a:pPr>
            <a:r>
              <a:rPr lang="en-IN" sz="1600" dirty="0" smtClean="0"/>
              <a:t>After executing a phase, the task is suspended and dispatcher is invoked.</a:t>
            </a:r>
          </a:p>
          <a:p>
            <a:pPr lvl="0">
              <a:buFont typeface="Wingdings" pitchFamily="2" charset="2"/>
              <a:buChar char="Ø"/>
              <a:defRPr/>
            </a:pPr>
            <a:r>
              <a:rPr lang="en-IN" sz="1600" dirty="0" smtClean="0"/>
              <a:t>Dispatcher holds the list of the tasks to be executed in a round-robin fashion. It picks up the next task from the list and executes it.</a:t>
            </a:r>
          </a:p>
          <a:p>
            <a:pPr lvl="0">
              <a:buFont typeface="Wingdings" pitchFamily="2" charset="2"/>
              <a:buChar char="Ø"/>
              <a:defRPr/>
            </a:pPr>
            <a:r>
              <a:rPr lang="en-IN" sz="1600" dirty="0" smtClean="0"/>
              <a:t>The states are stored as global variables.</a:t>
            </a:r>
          </a:p>
          <a:p>
            <a:pPr>
              <a:buFont typeface="Wingdings" pitchFamily="2" charset="2"/>
              <a:buChar char="Ø"/>
              <a:defRPr/>
            </a:pPr>
            <a:r>
              <a:rPr lang="en-IN" sz="1600" dirty="0" smtClean="0"/>
              <a:t>Inter-task communication and synchronization are managed by global variables.</a:t>
            </a:r>
          </a:p>
          <a:p>
            <a:pPr>
              <a:buFont typeface="Wingdings" pitchFamily="2" charset="2"/>
              <a:buChar char="Ø"/>
              <a:defRPr/>
            </a:pPr>
            <a:r>
              <a:rPr lang="en-IN" sz="1600" dirty="0" smtClean="0"/>
              <a:t>Programming languages like </a:t>
            </a:r>
            <a:r>
              <a:rPr lang="en-IN" sz="1600" dirty="0" err="1" smtClean="0"/>
              <a:t>Ada</a:t>
            </a:r>
            <a:r>
              <a:rPr lang="en-IN" sz="1600" dirty="0" smtClean="0"/>
              <a:t> have efficient built-in constructs for implementing </a:t>
            </a:r>
            <a:r>
              <a:rPr lang="en-IN" sz="1600" dirty="0" err="1" smtClean="0"/>
              <a:t>coroutines</a:t>
            </a:r>
            <a:r>
              <a:rPr lang="en-IN" sz="1600" dirty="0" smtClean="0"/>
              <a:t>.</a:t>
            </a:r>
          </a:p>
          <a:p>
            <a:pPr>
              <a:defRPr/>
            </a:pPr>
            <a:r>
              <a:rPr lang="en-IN" sz="1600" b="1" u="sng" dirty="0" smtClean="0"/>
              <a:t>Pros</a:t>
            </a:r>
          </a:p>
          <a:p>
            <a:pPr>
              <a:buFont typeface="Wingdings" pitchFamily="2" charset="2"/>
              <a:buChar char="Ø"/>
              <a:defRPr/>
            </a:pPr>
            <a:r>
              <a:rPr lang="en-IN" sz="1600" dirty="0" smtClean="0"/>
              <a:t>Are easiest type for fairness scheduling.</a:t>
            </a:r>
          </a:p>
          <a:p>
            <a:pPr>
              <a:buFont typeface="Wingdings" pitchFamily="2" charset="2"/>
              <a:buChar char="Ø"/>
              <a:defRPr/>
            </a:pPr>
            <a:r>
              <a:rPr lang="en-IN" sz="1600" dirty="0" smtClean="0"/>
              <a:t>Easy to determine the response time, since calls to the dispatched is given at known intervals.</a:t>
            </a:r>
          </a:p>
          <a:p>
            <a:pPr>
              <a:defRPr/>
            </a:pPr>
            <a:r>
              <a:rPr lang="en-IN" sz="1600" b="1" u="sng" dirty="0" smtClean="0"/>
              <a:t>Cons</a:t>
            </a:r>
          </a:p>
          <a:p>
            <a:pPr>
              <a:buFont typeface="Wingdings" pitchFamily="2" charset="2"/>
              <a:buChar char="Ø"/>
              <a:defRPr/>
            </a:pPr>
            <a:r>
              <a:rPr lang="en-IN" sz="1600" dirty="0" smtClean="0"/>
              <a:t>Fairness scheduling is not suitable for real-time system, since the tasks scheduling should be made depending upon importance and urgency.</a:t>
            </a:r>
          </a:p>
          <a:p>
            <a:pPr>
              <a:buFont typeface="Wingdings" pitchFamily="2" charset="2"/>
              <a:buChar char="Ø"/>
              <a:defRPr/>
            </a:pPr>
            <a:r>
              <a:rPr lang="en-IN" sz="1600" dirty="0" smtClean="0"/>
              <a:t>Final number of tasks need to be known beforehand.</a:t>
            </a:r>
          </a:p>
          <a:p>
            <a:pPr>
              <a:buFont typeface="Wingdings" pitchFamily="2" charset="2"/>
              <a:buChar char="Ø"/>
              <a:defRPr/>
            </a:pPr>
            <a:r>
              <a:rPr lang="en-IN" sz="1600" dirty="0" smtClean="0"/>
              <a:t>Tasks can’t be always decomposed uniformly.</a:t>
            </a:r>
          </a:p>
          <a:p>
            <a:endParaRPr lang="en-IN" sz="1600" dirty="0"/>
          </a:p>
        </p:txBody>
      </p:sp>
    </p:spTree>
    <p:extLst>
      <p:ext uri="{BB962C8B-B14F-4D97-AF65-F5344CB8AC3E}">
        <p14:creationId xmlns:p14="http://schemas.microsoft.com/office/powerpoint/2010/main" val="170113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1"/>
            <a:ext cx="4038600" cy="4038600"/>
          </a:xfrm>
        </p:spPr>
        <p:txBody>
          <a:bodyPr>
            <a:normAutofit fontScale="55000" lnSpcReduction="20000"/>
          </a:bodyPr>
          <a:lstStyle/>
          <a:p>
            <a:r>
              <a:rPr lang="en-IN" sz="2500" dirty="0" smtClean="0">
                <a:latin typeface="Courier New" pitchFamily="49" charset="0"/>
                <a:cs typeface="Courier New" pitchFamily="49" charset="0"/>
              </a:rPr>
              <a:t>void </a:t>
            </a:r>
            <a:r>
              <a:rPr lang="en-IN" sz="2500" dirty="0" err="1" smtClean="0">
                <a:latin typeface="Courier New" pitchFamily="49" charset="0"/>
                <a:cs typeface="Courier New" pitchFamily="49" charset="0"/>
              </a:rPr>
              <a:t>process_a</a:t>
            </a:r>
            <a:r>
              <a:rPr lang="en-IN" sz="2500" dirty="0" smtClean="0">
                <a:latin typeface="Courier New" pitchFamily="49" charset="0"/>
                <a:cs typeface="Courier New" pitchFamily="49" charset="0"/>
              </a:rPr>
              <a:t>(void)</a:t>
            </a:r>
          </a:p>
          <a:p>
            <a:r>
              <a:rPr lang="en-IN" sz="2500" dirty="0" smtClean="0">
                <a:latin typeface="Courier New" pitchFamily="49" charset="0"/>
                <a:cs typeface="Courier New" pitchFamily="49" charset="0"/>
              </a:rPr>
              <a:t>{</a:t>
            </a:r>
          </a:p>
          <a:p>
            <a:pPr lvl="1">
              <a:buNone/>
            </a:pPr>
            <a:r>
              <a:rPr lang="en-IN" sz="2600" dirty="0" smtClean="0">
                <a:latin typeface="Courier New" pitchFamily="49" charset="0"/>
                <a:cs typeface="Courier New" pitchFamily="49" charset="0"/>
              </a:rPr>
              <a:t>for(;;)</a:t>
            </a:r>
          </a:p>
          <a:p>
            <a:pPr lvl="1">
              <a:buNone/>
            </a:pPr>
            <a:r>
              <a:rPr lang="en-IN" sz="2600" dirty="0" smtClean="0">
                <a:latin typeface="Courier New" pitchFamily="49" charset="0"/>
                <a:cs typeface="Courier New" pitchFamily="49" charset="0"/>
              </a:rPr>
              <a:t>{</a:t>
            </a:r>
          </a:p>
          <a:p>
            <a:pPr lvl="2">
              <a:buNone/>
            </a:pPr>
            <a:r>
              <a:rPr lang="en-IN" sz="2500" dirty="0" smtClean="0">
                <a:latin typeface="Courier New" pitchFamily="49" charset="0"/>
                <a:cs typeface="Courier New" pitchFamily="49" charset="0"/>
              </a:rPr>
              <a:t>switch(</a:t>
            </a:r>
            <a:r>
              <a:rPr lang="en-IN" sz="2500" dirty="0" err="1" smtClean="0">
                <a:latin typeface="Courier New" pitchFamily="49" charset="0"/>
                <a:cs typeface="Courier New" pitchFamily="49" charset="0"/>
              </a:rPr>
              <a:t>state_a</a:t>
            </a:r>
            <a:r>
              <a:rPr lang="en-IN" sz="2500" dirty="0" smtClean="0">
                <a:latin typeface="Courier New" pitchFamily="49" charset="0"/>
                <a:cs typeface="Courier New" pitchFamily="49" charset="0"/>
              </a:rPr>
              <a:t>)</a:t>
            </a:r>
          </a:p>
          <a:p>
            <a:pPr lvl="2">
              <a:buNone/>
            </a:pPr>
            <a:r>
              <a:rPr lang="en-IN" sz="2500" dirty="0" smtClean="0">
                <a:latin typeface="Courier New" pitchFamily="49" charset="0"/>
                <a:cs typeface="Courier New" pitchFamily="49" charset="0"/>
              </a:rPr>
              <a:t>{</a:t>
            </a:r>
          </a:p>
          <a:p>
            <a:pPr lvl="2">
              <a:buNone/>
            </a:pPr>
            <a:r>
              <a:rPr lang="en-IN" sz="2500" dirty="0" smtClean="0">
                <a:latin typeface="Courier New" pitchFamily="49" charset="0"/>
                <a:cs typeface="Courier New" pitchFamily="49" charset="0"/>
              </a:rPr>
              <a:t>case 1: phase_a1();</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case 2: phase_a2();</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case 3: phase_a3();</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case 4: phase_a4();</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case 5: phase_a5();</a:t>
            </a:r>
          </a:p>
          <a:p>
            <a:pPr lvl="3">
              <a:buNone/>
            </a:pPr>
            <a:r>
              <a:rPr lang="en-IN" sz="2100" dirty="0" smtClean="0">
                <a:latin typeface="Courier New" pitchFamily="49" charset="0"/>
                <a:cs typeface="Courier New" pitchFamily="49" charset="0"/>
              </a:rPr>
              <a:t>break;</a:t>
            </a:r>
          </a:p>
          <a:p>
            <a:pPr lvl="2">
              <a:buNone/>
            </a:pPr>
            <a:r>
              <a:rPr lang="en-IN" sz="2500" dirty="0" smtClean="0">
                <a:latin typeface="Courier New" pitchFamily="49" charset="0"/>
                <a:cs typeface="Courier New" pitchFamily="49" charset="0"/>
              </a:rPr>
              <a:t>}</a:t>
            </a:r>
          </a:p>
          <a:p>
            <a:pPr lvl="1">
              <a:buNone/>
            </a:pPr>
            <a:r>
              <a:rPr lang="en-IN" sz="2600" dirty="0" smtClean="0">
                <a:latin typeface="Courier New" pitchFamily="49" charset="0"/>
                <a:cs typeface="Courier New" pitchFamily="49" charset="0"/>
              </a:rPr>
              <a:t>}</a:t>
            </a:r>
          </a:p>
          <a:p>
            <a:r>
              <a:rPr lang="en-IN" sz="2500" dirty="0" smtClean="0">
                <a:latin typeface="Courier New" pitchFamily="49" charset="0"/>
                <a:cs typeface="Courier New" pitchFamily="49" charset="0"/>
              </a:rPr>
              <a:t>}</a:t>
            </a:r>
            <a:endParaRPr lang="en-IN" sz="1800" dirty="0"/>
          </a:p>
        </p:txBody>
      </p:sp>
      <p:sp>
        <p:nvSpPr>
          <p:cNvPr id="6" name="Content Placeholder 5"/>
          <p:cNvSpPr>
            <a:spLocks noGrp="1"/>
          </p:cNvSpPr>
          <p:nvPr>
            <p:ph sz="quarter" idx="10"/>
          </p:nvPr>
        </p:nvSpPr>
        <p:spPr/>
        <p:txBody>
          <a:bodyPr/>
          <a:lstStyle/>
          <a:p>
            <a:r>
              <a:rPr lang="en-IN" dirty="0" err="1" smtClean="0"/>
              <a:t>Pseudokernels</a:t>
            </a:r>
            <a:r>
              <a:rPr lang="en-IN" dirty="0" smtClean="0"/>
              <a:t> - </a:t>
            </a:r>
            <a:r>
              <a:rPr lang="en-IN" dirty="0" err="1" smtClean="0"/>
              <a:t>Coroutines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15</a:t>
            </a:fld>
            <a:endParaRPr lang="en-US"/>
          </a:p>
        </p:txBody>
      </p:sp>
      <p:sp>
        <p:nvSpPr>
          <p:cNvPr id="8" name="Content Placeholder 2"/>
          <p:cNvSpPr txBox="1">
            <a:spLocks/>
          </p:cNvSpPr>
          <p:nvPr/>
        </p:nvSpPr>
        <p:spPr bwMode="auto">
          <a:xfrm>
            <a:off x="609600" y="5334000"/>
            <a:ext cx="8001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q"/>
              <a:tabLst/>
              <a:defRPr/>
            </a:pPr>
            <a:r>
              <a:rPr kumimoji="0" lang="en-IN"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Dispatcher is running in the background,</a:t>
            </a:r>
            <a:r>
              <a:rPr kumimoji="0" lang="en-IN" sz="1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which is scheduling </a:t>
            </a:r>
            <a:r>
              <a:rPr lang="en-IN" sz="1900" dirty="0" err="1" smtClean="0">
                <a:latin typeface="Courier New" pitchFamily="49" charset="0"/>
                <a:cs typeface="Courier New" pitchFamily="49" charset="0"/>
              </a:rPr>
              <a:t>process_a</a:t>
            </a:r>
            <a:r>
              <a:rPr kumimoji="0" lang="en-IN" sz="1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and </a:t>
            </a:r>
            <a:r>
              <a:rPr lang="en-IN" sz="1900" dirty="0" err="1" smtClean="0">
                <a:latin typeface="Courier New" pitchFamily="49" charset="0"/>
                <a:cs typeface="Courier New" pitchFamily="49" charset="0"/>
              </a:rPr>
              <a:t>process_</a:t>
            </a:r>
            <a:r>
              <a:rPr kumimoji="0" lang="en-IN" sz="1800" b="0" i="0" u="none" strike="noStrike" kern="1200" cap="none" spc="0" normalizeH="0" noProof="0" dirty="0" err="1" smtClean="0">
                <a:ln>
                  <a:noFill/>
                </a:ln>
                <a:solidFill>
                  <a:schemeClr val="tx1"/>
                </a:solidFill>
                <a:effectLst/>
                <a:uLnTx/>
                <a:uFillTx/>
                <a:latin typeface="Arial" pitchFamily="34" charset="0"/>
                <a:ea typeface="+mn-ea"/>
                <a:cs typeface="Arial" pitchFamily="34" charset="0"/>
              </a:rPr>
              <a:t>b</a:t>
            </a:r>
            <a:r>
              <a:rPr kumimoji="0" lang="en-IN" sz="1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alternatively</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q"/>
              <a:tabLst/>
              <a:defRPr/>
            </a:pPr>
            <a:r>
              <a:rPr lang="en-IN" baseline="0" dirty="0" smtClean="0"/>
              <a:t>Dispatcher</a:t>
            </a:r>
            <a:r>
              <a:rPr lang="en-IN" dirty="0" smtClean="0"/>
              <a:t> maintains ‘</a:t>
            </a:r>
            <a:r>
              <a:rPr lang="en-IN" sz="1900" dirty="0" err="1" smtClean="0">
                <a:latin typeface="Courier New" pitchFamily="49" charset="0"/>
                <a:cs typeface="Courier New" pitchFamily="49" charset="0"/>
              </a:rPr>
              <a:t>state_a</a:t>
            </a:r>
            <a:r>
              <a:rPr lang="en-IN" sz="1900" dirty="0" smtClean="0">
                <a:latin typeface="Courier New" pitchFamily="49" charset="0"/>
                <a:cs typeface="Courier New" pitchFamily="49" charset="0"/>
              </a:rPr>
              <a:t>’</a:t>
            </a:r>
            <a:r>
              <a:rPr lang="en-IN" dirty="0" smtClean="0"/>
              <a:t> and </a:t>
            </a:r>
            <a:r>
              <a:rPr lang="en-IN" sz="1900" dirty="0" smtClean="0">
                <a:latin typeface="Courier New" pitchFamily="49" charset="0"/>
                <a:cs typeface="Courier New" pitchFamily="49" charset="0"/>
              </a:rPr>
              <a:t>‘</a:t>
            </a:r>
            <a:r>
              <a:rPr lang="en-IN" sz="1900" dirty="0" err="1" smtClean="0">
                <a:latin typeface="Courier New" pitchFamily="49" charset="0"/>
                <a:cs typeface="Courier New" pitchFamily="49" charset="0"/>
              </a:rPr>
              <a:t>state_b</a:t>
            </a:r>
            <a:r>
              <a:rPr lang="en-IN" dirty="0" smtClean="0"/>
              <a:t>’, which are global variables</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q"/>
              <a:tabLst/>
              <a:defRPr/>
            </a:pPr>
            <a:r>
              <a:rPr kumimoji="0" lang="en-IN"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Inter-task communication and synchronization are managed by global variables.</a:t>
            </a:r>
            <a:endParaRPr kumimoji="0" lang="en-IN"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Content Placeholder 2"/>
          <p:cNvSpPr txBox="1">
            <a:spLocks/>
          </p:cNvSpPr>
          <p:nvPr/>
        </p:nvSpPr>
        <p:spPr bwMode="auto">
          <a:xfrm>
            <a:off x="5029200" y="1371601"/>
            <a:ext cx="4038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void </a:t>
            </a:r>
            <a:r>
              <a:rPr kumimoji="0" lang="en-IN" sz="2500" b="0"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process_b</a:t>
            </a: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(void)</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for(;;)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1143000" marR="0" lvl="2"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switch(</a:t>
            </a:r>
            <a:r>
              <a:rPr kumimoji="0" lang="en-IN" sz="2500" b="0" i="0"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state_b</a:t>
            </a: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1143000" marR="0" lvl="2"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1143000" marR="0" lvl="2"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case 1: phase_b1();</a:t>
            </a:r>
          </a:p>
          <a:p>
            <a:pPr marL="1600200" marR="0" lvl="3"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1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break;</a:t>
            </a:r>
          </a:p>
          <a:p>
            <a:pPr marL="1143000" marR="0" lvl="2"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case 2: phase_b2();</a:t>
            </a:r>
          </a:p>
          <a:p>
            <a:pPr marL="1600200" marR="0" lvl="3"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1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break;</a:t>
            </a:r>
          </a:p>
          <a:p>
            <a:pPr marL="1143000" marR="0" lvl="2"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case 3: phase_b3();</a:t>
            </a:r>
          </a:p>
          <a:p>
            <a:pPr marL="1600200" marR="0" lvl="3"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1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break;</a:t>
            </a:r>
          </a:p>
          <a:p>
            <a:pPr marL="1143000" marR="0" lvl="2"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case 4: phase_b4();</a:t>
            </a:r>
          </a:p>
          <a:p>
            <a:pPr marL="1600200" marR="0" lvl="3"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1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break;</a:t>
            </a:r>
          </a:p>
          <a:p>
            <a:pPr marL="1143000" marR="0" lvl="2"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case 5: phase_b5();</a:t>
            </a:r>
          </a:p>
          <a:p>
            <a:pPr marL="1600200" marR="0" lvl="3"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1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break;</a:t>
            </a:r>
          </a:p>
          <a:p>
            <a:pPr marL="1143000" marR="0" lvl="2" indent="-22860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6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a:pPr>
            <a:r>
              <a:rPr kumimoji="0" lang="en-IN" sz="25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endParaRPr kumimoji="0" lang="en-IN"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775151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696200" cy="3429000"/>
          </a:xfrm>
        </p:spPr>
        <p:txBody>
          <a:bodyPr>
            <a:normAutofit fontScale="77500" lnSpcReduction="20000"/>
          </a:bodyPr>
          <a:lstStyle/>
          <a:p>
            <a:r>
              <a:rPr lang="en-IN" sz="1600" dirty="0" smtClean="0">
                <a:latin typeface="Courier New" pitchFamily="49" charset="0"/>
                <a:cs typeface="Courier New" pitchFamily="49" charset="0"/>
              </a:rPr>
              <a:t>void main(void)</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init();	/*initialize system, load interrupt handlers */</a:t>
            </a:r>
          </a:p>
          <a:p>
            <a:r>
              <a:rPr lang="en-IN" sz="1600" dirty="0" smtClean="0">
                <a:latin typeface="Courier New" pitchFamily="49" charset="0"/>
                <a:cs typeface="Courier New" pitchFamily="49" charset="0"/>
              </a:rPr>
              <a:t>	while(TRUE); 	/* infinite wait loop */</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void </a:t>
            </a:r>
            <a:r>
              <a:rPr lang="en-IN" sz="1600" dirty="0" err="1" smtClean="0">
                <a:latin typeface="Courier New" pitchFamily="49" charset="0"/>
                <a:cs typeface="Courier New" pitchFamily="49" charset="0"/>
              </a:rPr>
              <a:t>intl</a:t>
            </a:r>
            <a:r>
              <a:rPr lang="en-IN" sz="1600" dirty="0" smtClean="0">
                <a:latin typeface="Courier New" pitchFamily="49" charset="0"/>
                <a:cs typeface="Courier New" pitchFamily="49" charset="0"/>
              </a:rPr>
              <a:t> (void) 	/* interrupt handler 1 */</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save(context); 	/* save context on stack */</a:t>
            </a:r>
          </a:p>
          <a:p>
            <a:r>
              <a:rPr lang="en-IN" sz="1600" dirty="0" smtClean="0">
                <a:latin typeface="Courier New" pitchFamily="49" charset="0"/>
                <a:cs typeface="Courier New" pitchFamily="49" charset="0"/>
              </a:rPr>
              <a:t>	task1(); 	/* execute task 1 */</a:t>
            </a:r>
          </a:p>
          <a:p>
            <a:r>
              <a:rPr lang="en-IN" sz="1600" dirty="0" smtClean="0">
                <a:latin typeface="Courier New" pitchFamily="49" charset="0"/>
                <a:cs typeface="Courier New" pitchFamily="49" charset="0"/>
              </a:rPr>
              <a:t>	restore(context);/* restore context from stack */</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void int2(void) 	/* interrupt handler 2 */</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save(context); 	/* save context on stack */</a:t>
            </a:r>
          </a:p>
          <a:p>
            <a:r>
              <a:rPr lang="en-IN" sz="1600" dirty="0" smtClean="0">
                <a:latin typeface="Courier New" pitchFamily="49" charset="0"/>
                <a:cs typeface="Courier New" pitchFamily="49" charset="0"/>
              </a:rPr>
              <a:t>	task2(); 	/* execute task 2 */</a:t>
            </a:r>
          </a:p>
          <a:p>
            <a:r>
              <a:rPr lang="en-IN" sz="1600" dirty="0" smtClean="0">
                <a:latin typeface="Courier New" pitchFamily="49" charset="0"/>
                <a:cs typeface="Courier New" pitchFamily="49" charset="0"/>
              </a:rPr>
              <a:t>	restore(context);/* restore context from stack */</a:t>
            </a:r>
          </a:p>
          <a:p>
            <a:r>
              <a:rPr lang="en-IN" sz="1600" dirty="0" smtClean="0">
                <a:latin typeface="Courier New" pitchFamily="49" charset="0"/>
                <a:cs typeface="Courier New" pitchFamily="49" charset="0"/>
              </a:rPr>
              <a:t>}</a:t>
            </a:r>
            <a:endParaRPr lang="en-IN" sz="1800" dirty="0">
              <a:latin typeface="Courier New" pitchFamily="49" charset="0"/>
              <a:cs typeface="Courier New" pitchFamily="49" charset="0"/>
            </a:endParaRPr>
          </a:p>
        </p:txBody>
      </p:sp>
      <p:sp>
        <p:nvSpPr>
          <p:cNvPr id="6" name="Content Placeholder 5"/>
          <p:cNvSpPr>
            <a:spLocks noGrp="1"/>
          </p:cNvSpPr>
          <p:nvPr>
            <p:ph sz="quarter" idx="10"/>
          </p:nvPr>
        </p:nvSpPr>
        <p:spPr/>
        <p:txBody>
          <a:bodyPr/>
          <a:lstStyle/>
          <a:p>
            <a:r>
              <a:rPr lang="en-IN" dirty="0" err="1" smtClean="0"/>
              <a:t>Pseudokernels</a:t>
            </a:r>
            <a:r>
              <a:rPr lang="en-IN" dirty="0" smtClean="0"/>
              <a:t> – ‘Interrupt-only Systems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16</a:t>
            </a:fld>
            <a:endParaRPr lang="en-US"/>
          </a:p>
        </p:txBody>
      </p:sp>
      <p:sp>
        <p:nvSpPr>
          <p:cNvPr id="8" name="Content Placeholder 2"/>
          <p:cNvSpPr txBox="1">
            <a:spLocks/>
          </p:cNvSpPr>
          <p:nvPr/>
        </p:nvSpPr>
        <p:spPr bwMode="auto">
          <a:xfrm>
            <a:off x="609600" y="4724400"/>
            <a:ext cx="80010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q"/>
              <a:tabLst/>
              <a:defRPr/>
            </a:pPr>
            <a:r>
              <a:rPr kumimoji="0" lang="en-IN"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Main program is a jump-to-self instruction (infinite loop)</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q"/>
              <a:tabLst/>
              <a:defRPr/>
            </a:pPr>
            <a:r>
              <a:rPr lang="en-IN" dirty="0" smtClean="0"/>
              <a:t>Tasks in the systems are scheduled via either H/W or S/W interrupts</a:t>
            </a: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q"/>
              <a:tabLst/>
              <a:defRPr/>
            </a:pPr>
            <a:r>
              <a:rPr lang="en-IN" dirty="0" smtClean="0"/>
              <a:t>Access to resources is usually controlled by disabling interrupts around any code that reads or writes to the shared resource.</a:t>
            </a:r>
            <a:endParaRPr kumimoji="0" lang="en-IN" sz="1800" b="0" i="0" u="none"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q"/>
              <a:tabLst/>
              <a:defRPr/>
            </a:pPr>
            <a:r>
              <a:rPr lang="en-IN" dirty="0" smtClean="0"/>
              <a:t>Snapshot of the current system state (context) for the task must be preserved while switching to other task. It is called </a:t>
            </a:r>
            <a:r>
              <a:rPr lang="en-IN" dirty="0" smtClean="0">
                <a:solidFill>
                  <a:srgbClr val="0000CC"/>
                </a:solidFill>
              </a:rPr>
              <a:t>context switching</a:t>
            </a:r>
            <a:r>
              <a:rPr lang="en-IN" dirty="0" smtClean="0"/>
              <a:t>. </a:t>
            </a:r>
            <a:endParaRPr kumimoji="0" lang="en-IN" sz="1800" b="0" i="0" u="none"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q"/>
              <a:tabLst/>
              <a:defRPr/>
            </a:pPr>
            <a:endParaRPr kumimoji="0" lang="en-IN" sz="1800" b="0" i="0" u="none" strike="noStrike" kern="1200" cap="none" spc="0" normalizeH="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Wingdings" pitchFamily="2" charset="2"/>
              <a:buChar char="q"/>
              <a:tabLst/>
              <a:defRPr/>
            </a:pPr>
            <a:endParaRPr kumimoji="0" lang="en-IN"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823155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smtClean="0"/>
              <a:t>Interrupt Service Routine</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17</a:t>
            </a:fld>
            <a:endParaRPr lang="en-US"/>
          </a:p>
        </p:txBody>
      </p:sp>
      <p:sp>
        <p:nvSpPr>
          <p:cNvPr id="7" name="Content Placeholder 6"/>
          <p:cNvSpPr>
            <a:spLocks noGrp="1"/>
          </p:cNvSpPr>
          <p:nvPr>
            <p:ph idx="1"/>
          </p:nvPr>
        </p:nvSpPr>
        <p:spPr>
          <a:xfrm>
            <a:off x="304800" y="1371601"/>
            <a:ext cx="8839200" cy="5105400"/>
          </a:xfrm>
        </p:spPr>
        <p:txBody>
          <a:bodyPr/>
          <a:lstStyle/>
          <a:p>
            <a:pPr>
              <a:buFont typeface="Wingdings" pitchFamily="2" charset="2"/>
              <a:buChar char="q"/>
            </a:pPr>
            <a:r>
              <a:rPr lang="en-IN" sz="1600" dirty="0" smtClean="0">
                <a:solidFill>
                  <a:srgbClr val="0000CC"/>
                </a:solidFill>
              </a:rPr>
              <a:t>Steps inside an ISR </a:t>
            </a:r>
            <a:r>
              <a:rPr lang="en-IN" sz="1600" dirty="0" smtClean="0"/>
              <a:t>(Interrupt Service Routine)</a:t>
            </a:r>
          </a:p>
          <a:p>
            <a:pPr lvl="1">
              <a:buFont typeface="Wingdings" pitchFamily="2" charset="2"/>
              <a:buChar char="§"/>
            </a:pPr>
            <a:r>
              <a:rPr lang="en-IN" sz="1400" dirty="0" smtClean="0"/>
              <a:t>Disables all interrupts</a:t>
            </a:r>
          </a:p>
          <a:p>
            <a:pPr lvl="1">
              <a:buFont typeface="Wingdings" pitchFamily="2" charset="2"/>
              <a:buChar char="§"/>
            </a:pPr>
            <a:r>
              <a:rPr lang="en-IN" sz="1400" dirty="0" smtClean="0"/>
              <a:t>Runs code to service the event</a:t>
            </a:r>
          </a:p>
          <a:p>
            <a:pPr lvl="1">
              <a:buFont typeface="Wingdings" pitchFamily="2" charset="2"/>
              <a:buChar char="§"/>
            </a:pPr>
            <a:r>
              <a:rPr lang="en-IN" sz="1400" dirty="0" smtClean="0"/>
              <a:t>Clears the interrupt flag that got it called</a:t>
            </a:r>
          </a:p>
          <a:p>
            <a:pPr lvl="1">
              <a:buFont typeface="Wingdings" pitchFamily="2" charset="2"/>
              <a:buChar char="§"/>
            </a:pPr>
            <a:r>
              <a:rPr lang="en-IN" sz="1400" dirty="0" smtClean="0"/>
              <a:t>Re-enables interrupts</a:t>
            </a:r>
          </a:p>
          <a:p>
            <a:pPr lvl="1">
              <a:buFont typeface="Wingdings" pitchFamily="2" charset="2"/>
              <a:buChar char="§"/>
            </a:pPr>
            <a:r>
              <a:rPr lang="en-IN" sz="1400" dirty="0" smtClean="0"/>
              <a:t>Exits so the processor can go back to its running task</a:t>
            </a:r>
          </a:p>
          <a:p>
            <a:pPr lvl="0">
              <a:buFont typeface="Wingdings" pitchFamily="2" charset="2"/>
              <a:buChar char="q"/>
              <a:defRPr/>
            </a:pPr>
            <a:r>
              <a:rPr lang="en-IN" sz="1600" dirty="0" smtClean="0"/>
              <a:t>Interrupt handlers should not take a lot of time to execute, otherwise it will be keeping the external device waiting for longer period of time.</a:t>
            </a:r>
          </a:p>
          <a:p>
            <a:pPr lvl="0">
              <a:buFont typeface="Wingdings" pitchFamily="2" charset="2"/>
              <a:buChar char="q"/>
              <a:defRPr/>
            </a:pPr>
            <a:r>
              <a:rPr lang="en-IN" sz="1600" dirty="0" smtClean="0"/>
              <a:t>An ISR (Interrupt Service Routine) is said to be </a:t>
            </a:r>
            <a:r>
              <a:rPr lang="en-IN" sz="1600" dirty="0" err="1" smtClean="0">
                <a:solidFill>
                  <a:srgbClr val="0000CC"/>
                </a:solidFill>
              </a:rPr>
              <a:t>reentrant</a:t>
            </a:r>
            <a:r>
              <a:rPr lang="en-IN" sz="1600" dirty="0" smtClean="0"/>
              <a:t> if, while the ISR is handling an interrupt, the same interrupt can occur again and the ISR can process the second occurrence of the interrupt before it has finished processing the first.</a:t>
            </a:r>
          </a:p>
          <a:p>
            <a:pPr lvl="0">
              <a:buFont typeface="Wingdings" pitchFamily="2" charset="2"/>
              <a:buChar char="q"/>
              <a:defRPr/>
            </a:pPr>
            <a:r>
              <a:rPr lang="en-IN" sz="1600" dirty="0" err="1" smtClean="0">
                <a:solidFill>
                  <a:srgbClr val="0000CC"/>
                </a:solidFill>
              </a:rPr>
              <a:t>Reentrant</a:t>
            </a:r>
            <a:r>
              <a:rPr lang="en-IN" sz="1600" dirty="0" smtClean="0"/>
              <a:t> code is not allowed to</a:t>
            </a:r>
          </a:p>
          <a:p>
            <a:pPr lvl="1">
              <a:buFont typeface="Wingdings" pitchFamily="2" charset="2"/>
              <a:buChar char="§"/>
              <a:defRPr/>
            </a:pPr>
            <a:r>
              <a:rPr lang="en-IN" sz="1400" dirty="0" smtClean="0"/>
              <a:t>Use any data in non-atomic way except when they are saved on the stack</a:t>
            </a:r>
          </a:p>
          <a:p>
            <a:pPr lvl="1">
              <a:buFont typeface="Wingdings" pitchFamily="2" charset="2"/>
              <a:buChar char="§"/>
              <a:defRPr/>
            </a:pPr>
            <a:r>
              <a:rPr lang="en-IN" sz="1400" dirty="0" smtClean="0"/>
              <a:t>Call any other code that is not re-entrant.</a:t>
            </a:r>
          </a:p>
          <a:p>
            <a:pPr lvl="1">
              <a:buFont typeface="Wingdings" pitchFamily="2" charset="2"/>
              <a:buChar char="§"/>
              <a:defRPr/>
            </a:pPr>
            <a:r>
              <a:rPr lang="en-IN" sz="1400" dirty="0" smtClean="0"/>
              <a:t>Use any h/w resources in a non-atomic way.</a:t>
            </a:r>
          </a:p>
          <a:p>
            <a:pPr lvl="1">
              <a:buFont typeface="Wingdings" pitchFamily="2" charset="2"/>
              <a:buChar char="§"/>
              <a:defRPr/>
            </a:pPr>
            <a:r>
              <a:rPr lang="en-IN" sz="1400" dirty="0" smtClean="0"/>
              <a:t>Change its own code.</a:t>
            </a:r>
          </a:p>
          <a:p>
            <a:pPr>
              <a:buFont typeface="Wingdings" pitchFamily="2" charset="2"/>
              <a:buChar char="q"/>
              <a:defRPr/>
            </a:pPr>
            <a:r>
              <a:rPr lang="en-IN" sz="1600" dirty="0" smtClean="0"/>
              <a:t>An </a:t>
            </a:r>
            <a:r>
              <a:rPr lang="en-IN" sz="1600" dirty="0" smtClean="0">
                <a:solidFill>
                  <a:srgbClr val="0000CC"/>
                </a:solidFill>
              </a:rPr>
              <a:t>atomic operation</a:t>
            </a:r>
            <a:r>
              <a:rPr lang="en-IN" sz="1600" dirty="0" smtClean="0"/>
              <a:t> refers to a group of sub-operations that can be combined to appear as </a:t>
            </a:r>
            <a:r>
              <a:rPr lang="en-IN" sz="1600" dirty="0" smtClean="0">
                <a:solidFill>
                  <a:srgbClr val="0000CC"/>
                </a:solidFill>
              </a:rPr>
              <a:t>a single non-</a:t>
            </a:r>
            <a:r>
              <a:rPr lang="en-IN" sz="1600" dirty="0" err="1" smtClean="0">
                <a:solidFill>
                  <a:srgbClr val="0000CC"/>
                </a:solidFill>
              </a:rPr>
              <a:t>interruptable</a:t>
            </a:r>
            <a:r>
              <a:rPr lang="en-IN" sz="1600" dirty="0" smtClean="0">
                <a:solidFill>
                  <a:srgbClr val="0000CC"/>
                </a:solidFill>
              </a:rPr>
              <a:t> operation</a:t>
            </a:r>
            <a:r>
              <a:rPr lang="en-IN" sz="1600" dirty="0" smtClean="0"/>
              <a:t>.</a:t>
            </a:r>
          </a:p>
          <a:p>
            <a:pPr>
              <a:buFont typeface="Wingdings" pitchFamily="2" charset="2"/>
              <a:buChar char="q"/>
              <a:defRPr/>
            </a:pPr>
            <a:r>
              <a:rPr lang="en-IN" sz="1600" dirty="0" smtClean="0"/>
              <a:t>Normally inside the </a:t>
            </a:r>
            <a:r>
              <a:rPr lang="en-IN" sz="1600" dirty="0" smtClean="0">
                <a:solidFill>
                  <a:srgbClr val="0000CC"/>
                </a:solidFill>
              </a:rPr>
              <a:t>interrupt handlers, interrupts are disabled during context switching period.</a:t>
            </a:r>
          </a:p>
          <a:p>
            <a:pPr>
              <a:defRPr/>
            </a:pPr>
            <a:endParaRPr lang="en-IN" dirty="0" smtClean="0"/>
          </a:p>
          <a:p>
            <a:pPr lvl="0">
              <a:buFont typeface="Wingdings" pitchFamily="2" charset="2"/>
              <a:buChar char="q"/>
              <a:defRPr/>
            </a:pPr>
            <a:endParaRPr lang="en-IN" dirty="0" smtClean="0"/>
          </a:p>
          <a:p>
            <a:pPr lvl="0">
              <a:buFont typeface="Wingdings" pitchFamily="2" charset="2"/>
              <a:buChar char="q"/>
              <a:defRPr/>
            </a:pPr>
            <a:endParaRPr lang="en-IN" dirty="0" smtClean="0"/>
          </a:p>
          <a:p>
            <a:endParaRPr lang="en-IN" dirty="0"/>
          </a:p>
        </p:txBody>
      </p:sp>
    </p:spTree>
    <p:extLst>
      <p:ext uri="{BB962C8B-B14F-4D97-AF65-F5344CB8AC3E}">
        <p14:creationId xmlns:p14="http://schemas.microsoft.com/office/powerpoint/2010/main" val="958644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smtClean="0"/>
              <a:t>Context Switching</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18</a:t>
            </a:fld>
            <a:endParaRPr lang="en-US"/>
          </a:p>
        </p:txBody>
      </p:sp>
      <p:sp>
        <p:nvSpPr>
          <p:cNvPr id="7" name="Content Placeholder 6"/>
          <p:cNvSpPr>
            <a:spLocks noGrp="1"/>
          </p:cNvSpPr>
          <p:nvPr>
            <p:ph idx="1"/>
          </p:nvPr>
        </p:nvSpPr>
        <p:spPr>
          <a:xfrm>
            <a:off x="304800" y="1371601"/>
            <a:ext cx="8839200" cy="5105400"/>
          </a:xfrm>
        </p:spPr>
        <p:txBody>
          <a:bodyPr/>
          <a:lstStyle/>
          <a:p>
            <a:pPr>
              <a:buFont typeface="Wingdings" pitchFamily="2" charset="2"/>
              <a:buChar char="q"/>
            </a:pPr>
            <a:r>
              <a:rPr lang="en-IN" sz="1800" dirty="0" smtClean="0">
                <a:solidFill>
                  <a:srgbClr val="0000CC"/>
                </a:solidFill>
              </a:rPr>
              <a:t>Context</a:t>
            </a:r>
            <a:r>
              <a:rPr lang="en-IN" sz="1800" dirty="0" smtClean="0"/>
              <a:t> switching is the process of saving and restoring sufficient information for a real-time task so that it can be resumed after being interrupted. </a:t>
            </a:r>
          </a:p>
          <a:p>
            <a:endParaRPr lang="en-IN" sz="1800" dirty="0" smtClean="0"/>
          </a:p>
          <a:p>
            <a:pPr>
              <a:buFont typeface="Wingdings" pitchFamily="2" charset="2"/>
              <a:buChar char="q"/>
            </a:pPr>
            <a:r>
              <a:rPr lang="en-IN" sz="1800" dirty="0" smtClean="0"/>
              <a:t>Context is ordinarily saved to a stack data structure.</a:t>
            </a:r>
          </a:p>
          <a:p>
            <a:endParaRPr lang="en-IN" sz="1800" dirty="0" smtClean="0"/>
          </a:p>
          <a:p>
            <a:pPr>
              <a:buFont typeface="Wingdings" pitchFamily="2" charset="2"/>
              <a:buChar char="q"/>
            </a:pPr>
            <a:r>
              <a:rPr lang="en-IN" sz="1800" dirty="0" smtClean="0"/>
              <a:t>Context-switching time is a major contributor to response time.</a:t>
            </a:r>
          </a:p>
          <a:p>
            <a:endParaRPr lang="en-IN" sz="1800" dirty="0" smtClean="0"/>
          </a:p>
          <a:p>
            <a:pPr>
              <a:buFont typeface="Wingdings" pitchFamily="2" charset="2"/>
              <a:buChar char="q"/>
            </a:pPr>
            <a:r>
              <a:rPr lang="en-IN" sz="1800" dirty="0" smtClean="0"/>
              <a:t>The rule for saving context is simple: </a:t>
            </a:r>
            <a:r>
              <a:rPr lang="en-IN" sz="1800" dirty="0" smtClean="0">
                <a:solidFill>
                  <a:srgbClr val="0000CC"/>
                </a:solidFill>
              </a:rPr>
              <a:t>save the minimum amount of information necessary to safely restore any process after it has been interrupted.</a:t>
            </a:r>
          </a:p>
          <a:p>
            <a:endParaRPr lang="en-IN" sz="1800" dirty="0" smtClean="0">
              <a:solidFill>
                <a:srgbClr val="0000CC"/>
              </a:solidFill>
            </a:endParaRPr>
          </a:p>
          <a:p>
            <a:pPr>
              <a:buFont typeface="Wingdings" pitchFamily="2" charset="2"/>
              <a:buChar char="q"/>
            </a:pPr>
            <a:r>
              <a:rPr lang="en-IN" sz="1800" dirty="0" smtClean="0"/>
              <a:t>The context data typically includes</a:t>
            </a:r>
          </a:p>
          <a:p>
            <a:pPr lvl="1">
              <a:buFont typeface="Wingdings" pitchFamily="2" charset="2"/>
              <a:buChar char="§"/>
            </a:pPr>
            <a:r>
              <a:rPr lang="en-IN" sz="1400" dirty="0" smtClean="0"/>
              <a:t>Contents of general registers</a:t>
            </a:r>
          </a:p>
          <a:p>
            <a:pPr lvl="1">
              <a:buFont typeface="Wingdings" pitchFamily="2" charset="2"/>
              <a:buChar char="§"/>
            </a:pPr>
            <a:r>
              <a:rPr lang="en-IN" sz="1400" dirty="0" smtClean="0"/>
              <a:t>Contents of the program counter</a:t>
            </a:r>
          </a:p>
          <a:p>
            <a:pPr lvl="1">
              <a:buFont typeface="Wingdings" pitchFamily="2" charset="2"/>
              <a:buChar char="§"/>
            </a:pPr>
            <a:r>
              <a:rPr lang="en-IN" sz="1400" dirty="0" smtClean="0"/>
              <a:t>Contents of coprocessor registers (if present)</a:t>
            </a:r>
          </a:p>
          <a:p>
            <a:pPr lvl="1">
              <a:buFont typeface="Wingdings" pitchFamily="2" charset="2"/>
              <a:buChar char="§"/>
            </a:pPr>
            <a:r>
              <a:rPr lang="en-IN" sz="1400" dirty="0" smtClean="0"/>
              <a:t>Contents of memory page register</a:t>
            </a:r>
          </a:p>
          <a:p>
            <a:pPr lvl="1">
              <a:buFont typeface="Wingdings" pitchFamily="2" charset="2"/>
              <a:buChar char="§"/>
            </a:pPr>
            <a:r>
              <a:rPr lang="en-IN" sz="1400" dirty="0" smtClean="0"/>
              <a:t>Images of memory-mapped I/O locations (mirror images)</a:t>
            </a:r>
            <a:endParaRPr lang="en-IN" sz="1400" dirty="0"/>
          </a:p>
        </p:txBody>
      </p:sp>
    </p:spTree>
    <p:extLst>
      <p:ext uri="{BB962C8B-B14F-4D97-AF65-F5344CB8AC3E}">
        <p14:creationId xmlns:p14="http://schemas.microsoft.com/office/powerpoint/2010/main" val="10954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err="1" smtClean="0"/>
              <a:t>Preemptive</a:t>
            </a:r>
            <a:r>
              <a:rPr lang="en-IN" dirty="0" smtClean="0"/>
              <a:t> Priority Systems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sp>
        <p:nvSpPr>
          <p:cNvPr id="7" name="Content Placeholder 6"/>
          <p:cNvSpPr>
            <a:spLocks noGrp="1"/>
          </p:cNvSpPr>
          <p:nvPr>
            <p:ph idx="1"/>
          </p:nvPr>
        </p:nvSpPr>
        <p:spPr>
          <a:xfrm>
            <a:off x="304800" y="1371601"/>
            <a:ext cx="8839200" cy="5105400"/>
          </a:xfrm>
        </p:spPr>
        <p:txBody>
          <a:bodyPr/>
          <a:lstStyle/>
          <a:p>
            <a:pPr>
              <a:buFont typeface="Wingdings" pitchFamily="2" charset="2"/>
              <a:buChar char="q"/>
            </a:pPr>
            <a:r>
              <a:rPr lang="en-IN" sz="1400" dirty="0" smtClean="0">
                <a:solidFill>
                  <a:srgbClr val="0000CC"/>
                </a:solidFill>
              </a:rPr>
              <a:t>A higher-priority task is said to </a:t>
            </a:r>
            <a:r>
              <a:rPr lang="en-IN" sz="1400" dirty="0" err="1" smtClean="0">
                <a:solidFill>
                  <a:srgbClr val="0000CC"/>
                </a:solidFill>
              </a:rPr>
              <a:t>preempt</a:t>
            </a:r>
            <a:r>
              <a:rPr lang="en-IN" sz="1400" dirty="0" smtClean="0">
                <a:solidFill>
                  <a:srgbClr val="0000CC"/>
                </a:solidFill>
              </a:rPr>
              <a:t> a lower-priority task if it interrupts the lower-priority task.</a:t>
            </a:r>
          </a:p>
          <a:p>
            <a:endParaRPr lang="en-IN" sz="1400" dirty="0" smtClean="0"/>
          </a:p>
          <a:p>
            <a:pPr>
              <a:buFont typeface="Wingdings" pitchFamily="2" charset="2"/>
              <a:buChar char="q"/>
            </a:pPr>
            <a:r>
              <a:rPr lang="en-IN" sz="1400" dirty="0" smtClean="0"/>
              <a:t>The priorities assigned to each interrupt are based on the urgency of the task associated with the interrupt.</a:t>
            </a:r>
          </a:p>
          <a:p>
            <a:endParaRPr lang="en-IN" sz="1400" dirty="0" smtClean="0"/>
          </a:p>
          <a:p>
            <a:pPr>
              <a:buFont typeface="Wingdings" pitchFamily="2" charset="2"/>
              <a:buChar char="q"/>
            </a:pPr>
            <a:r>
              <a:rPr lang="en-IN" sz="1400" dirty="0" smtClean="0"/>
              <a:t>Prioritized interrupts can be either fixed priority or dynamic priority.</a:t>
            </a:r>
          </a:p>
          <a:p>
            <a:pPr lvl="1">
              <a:buFont typeface="Wingdings" pitchFamily="2" charset="2"/>
              <a:buChar char="§"/>
            </a:pPr>
            <a:r>
              <a:rPr lang="en-IN" sz="1400" dirty="0" smtClean="0">
                <a:solidFill>
                  <a:srgbClr val="0000CC"/>
                </a:solidFill>
              </a:rPr>
              <a:t>Fixed priority systems are less flexible</a:t>
            </a:r>
            <a:r>
              <a:rPr lang="en-IN" sz="1400" dirty="0" smtClean="0"/>
              <a:t>, since the task priorities cannot be changed.</a:t>
            </a:r>
          </a:p>
          <a:p>
            <a:pPr lvl="1">
              <a:buFont typeface="Wingdings" pitchFamily="2" charset="2"/>
              <a:buChar char="§"/>
            </a:pPr>
            <a:r>
              <a:rPr lang="en-IN" sz="1400" dirty="0" smtClean="0">
                <a:solidFill>
                  <a:srgbClr val="0000CC"/>
                </a:solidFill>
              </a:rPr>
              <a:t>Dynamic-priority systems can allow the priority of tasks to be adjusted at runtime </a:t>
            </a:r>
            <a:r>
              <a:rPr lang="en-IN" sz="1400" dirty="0" smtClean="0"/>
              <a:t>to meet changing process demands.</a:t>
            </a:r>
          </a:p>
          <a:p>
            <a:pPr lvl="1">
              <a:buNone/>
            </a:pPr>
            <a:endParaRPr lang="en-IN" sz="1400" dirty="0" smtClean="0"/>
          </a:p>
          <a:p>
            <a:pPr>
              <a:buFont typeface="Wingdings" pitchFamily="2" charset="2"/>
              <a:buChar char="q"/>
            </a:pPr>
            <a:r>
              <a:rPr lang="en-IN" sz="1400" dirty="0" err="1" smtClean="0"/>
              <a:t>Preemptive</a:t>
            </a:r>
            <a:r>
              <a:rPr lang="en-IN" sz="1400" dirty="0" smtClean="0"/>
              <a:t>-priority schemes can suffer from resource hogging by higher priority tasks. The lower-priority tasks are said to be facing a problem called </a:t>
            </a:r>
            <a:r>
              <a:rPr lang="en-IN" sz="1400" dirty="0" smtClean="0">
                <a:solidFill>
                  <a:srgbClr val="0000CC"/>
                </a:solidFill>
              </a:rPr>
              <a:t>starvation</a:t>
            </a:r>
            <a:r>
              <a:rPr lang="en-IN" sz="1400" dirty="0" smtClean="0"/>
              <a:t>.</a:t>
            </a:r>
          </a:p>
          <a:p>
            <a:endParaRPr lang="en-IN" sz="1400" dirty="0" smtClean="0"/>
          </a:p>
          <a:p>
            <a:pPr>
              <a:buFont typeface="Wingdings" pitchFamily="2" charset="2"/>
              <a:buChar char="q"/>
            </a:pPr>
            <a:r>
              <a:rPr lang="en-IN" sz="1400" dirty="0" smtClean="0"/>
              <a:t>A special class of fixed-rate </a:t>
            </a:r>
            <a:r>
              <a:rPr lang="en-IN" sz="1400" dirty="0" err="1" smtClean="0"/>
              <a:t>preemptive</a:t>
            </a:r>
            <a:r>
              <a:rPr lang="en-IN" sz="1400" dirty="0" smtClean="0"/>
              <a:t>-priority interrupt-driven systems, called </a:t>
            </a:r>
            <a:r>
              <a:rPr lang="en-IN" sz="1400" dirty="0" smtClean="0">
                <a:solidFill>
                  <a:srgbClr val="0000CC"/>
                </a:solidFill>
              </a:rPr>
              <a:t>rate-monotonic systems</a:t>
            </a:r>
            <a:r>
              <a:rPr lang="en-IN" sz="1400" dirty="0" smtClean="0"/>
              <a:t>, comprises those real-time systems where the priorities are assigned so that the higher the execution frequency, the higher the priority.</a:t>
            </a:r>
          </a:p>
          <a:p>
            <a:r>
              <a:rPr lang="en-IN" sz="1400" dirty="0" smtClean="0"/>
              <a:t>	</a:t>
            </a:r>
          </a:p>
          <a:p>
            <a:r>
              <a:rPr lang="en-IN" sz="1400" dirty="0" smtClean="0"/>
              <a:t>	Example: In the aircraft navigation system, the task that gathers accelerometer data every 10 milliseconds has the highest priority. The task that collect gyro data, and compensates these data and the accelerometer data every 40 milliseconds, has the second highest priority. Finally, the task that updates the pilot’s display every second has lowest priority.</a:t>
            </a:r>
            <a:endParaRPr lang="en-IN" sz="1400" dirty="0"/>
          </a:p>
        </p:txBody>
      </p:sp>
    </p:spTree>
    <p:extLst>
      <p:ext uri="{BB962C8B-B14F-4D97-AF65-F5344CB8AC3E}">
        <p14:creationId xmlns:p14="http://schemas.microsoft.com/office/powerpoint/2010/main" val="954638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smtClean="0"/>
              <a:t>Text Book / References</a:t>
            </a:r>
            <a:endParaRPr lang="en-IN"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Text Book (T1) </a:t>
            </a:r>
            <a:endParaRPr lang="en-IN" sz="1600" b="1" dirty="0"/>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Reference (R1) </a:t>
            </a:r>
            <a:endParaRPr lang="en-IN" sz="1600" b="1" dirty="0"/>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smtClean="0">
                <a:latin typeface="Arial Narrow" panose="020B0606020202030204" pitchFamily="34" charset="0"/>
              </a:rPr>
              <a:t>Note</a:t>
            </a:r>
            <a:r>
              <a:rPr lang="en-IN" sz="1300" dirty="0" smtClean="0">
                <a:latin typeface="Arial Narrow" panose="020B0606020202030204" pitchFamily="34" charset="0"/>
              </a:rPr>
              <a:t>: As the above two books focus on theoretical treatment of the subject, </a:t>
            </a:r>
            <a:r>
              <a:rPr lang="en-IN" sz="1300" u="sng" dirty="0" smtClean="0">
                <a:latin typeface="Arial Narrow" panose="020B0606020202030204" pitchFamily="34" charset="0"/>
              </a:rPr>
              <a:t>Students are strongly advised to refer to web sources / MOOCs videos / library within their own organizations for more practical understanding of the topics.  </a:t>
            </a:r>
            <a:endParaRPr lang="en-IN" sz="1300" u="sng" dirty="0">
              <a:latin typeface="Arial Narrow" panose="020B0606020202030204" pitchFamily="34" charset="0"/>
            </a:endParaRPr>
          </a:p>
        </p:txBody>
      </p:sp>
    </p:spTree>
    <p:extLst>
      <p:ext uri="{BB962C8B-B14F-4D97-AF65-F5344CB8AC3E}">
        <p14:creationId xmlns:p14="http://schemas.microsoft.com/office/powerpoint/2010/main" val="2804651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smtClean="0"/>
              <a:t>Hybrid Systems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sp>
        <p:nvSpPr>
          <p:cNvPr id="7" name="Content Placeholder 6"/>
          <p:cNvSpPr>
            <a:spLocks noGrp="1"/>
          </p:cNvSpPr>
          <p:nvPr>
            <p:ph idx="1"/>
          </p:nvPr>
        </p:nvSpPr>
        <p:spPr>
          <a:xfrm>
            <a:off x="304800" y="1371601"/>
            <a:ext cx="8839200" cy="5105400"/>
          </a:xfrm>
        </p:spPr>
        <p:txBody>
          <a:bodyPr/>
          <a:lstStyle/>
          <a:p>
            <a:pPr>
              <a:buFont typeface="Wingdings" pitchFamily="2" charset="2"/>
              <a:buChar char="Ø"/>
            </a:pPr>
            <a:r>
              <a:rPr lang="en-IN" sz="1600" dirty="0" smtClean="0"/>
              <a:t>Hybrid systems include interrupts that occur at both fixed rates and sporadically.</a:t>
            </a:r>
          </a:p>
          <a:p>
            <a:pPr>
              <a:buFont typeface="Wingdings" pitchFamily="2" charset="2"/>
              <a:buChar char="Ø"/>
            </a:pPr>
            <a:endParaRPr lang="en-IN" sz="1600" dirty="0" smtClean="0"/>
          </a:p>
          <a:p>
            <a:pPr>
              <a:buFont typeface="Wingdings" pitchFamily="2" charset="2"/>
              <a:buChar char="Ø"/>
            </a:pPr>
            <a:r>
              <a:rPr lang="en-IN" sz="1600" dirty="0" smtClean="0"/>
              <a:t>The sporadic interrupts can be used to handle a critical error that requires immediate attention, and thus have highest priority. </a:t>
            </a:r>
          </a:p>
          <a:p>
            <a:pPr>
              <a:buFont typeface="Wingdings" pitchFamily="2" charset="2"/>
              <a:buChar char="Ø"/>
            </a:pPr>
            <a:endParaRPr lang="en-IN" sz="1600" dirty="0" smtClean="0"/>
          </a:p>
          <a:p>
            <a:pPr>
              <a:buFont typeface="Wingdings" pitchFamily="2" charset="2"/>
              <a:buChar char="Ø"/>
            </a:pPr>
            <a:r>
              <a:rPr lang="en-IN" sz="1600" dirty="0" smtClean="0"/>
              <a:t>Another type f hybrid system consists of a combination of round0robin and </a:t>
            </a:r>
            <a:r>
              <a:rPr lang="en-IN" sz="1600" dirty="0" err="1" smtClean="0"/>
              <a:t>preemptive</a:t>
            </a:r>
            <a:r>
              <a:rPr lang="en-IN" sz="1600" dirty="0" smtClean="0"/>
              <a:t> priority systems. – generally found in commercial operating systems.</a:t>
            </a:r>
          </a:p>
        </p:txBody>
      </p:sp>
    </p:spTree>
    <p:extLst>
      <p:ext uri="{BB962C8B-B14F-4D97-AF65-F5344CB8AC3E}">
        <p14:creationId xmlns:p14="http://schemas.microsoft.com/office/powerpoint/2010/main" val="1527203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smtClean="0"/>
              <a:t>Foreground / Background Systems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a:p>
        </p:txBody>
      </p:sp>
      <p:sp>
        <p:nvSpPr>
          <p:cNvPr id="7" name="Content Placeholder 6"/>
          <p:cNvSpPr>
            <a:spLocks noGrp="1"/>
          </p:cNvSpPr>
          <p:nvPr>
            <p:ph idx="1"/>
          </p:nvPr>
        </p:nvSpPr>
        <p:spPr>
          <a:xfrm>
            <a:off x="304800" y="1371601"/>
            <a:ext cx="8839200" cy="5105400"/>
          </a:xfrm>
        </p:spPr>
        <p:txBody>
          <a:bodyPr/>
          <a:lstStyle/>
          <a:p>
            <a:pPr>
              <a:buFont typeface="Wingdings" pitchFamily="2" charset="2"/>
              <a:buChar char="Ø"/>
            </a:pPr>
            <a:r>
              <a:rPr lang="en-IN" sz="1400" dirty="0" smtClean="0"/>
              <a:t>Disadvantages of Interrupt driven systems</a:t>
            </a:r>
          </a:p>
          <a:p>
            <a:pPr lvl="1">
              <a:buFont typeface="Wingdings" pitchFamily="2" charset="2"/>
              <a:buChar char="§"/>
            </a:pPr>
            <a:r>
              <a:rPr lang="en-IN" sz="1200" dirty="0" smtClean="0"/>
              <a:t>Time is wasted in jump to self loop</a:t>
            </a:r>
          </a:p>
          <a:p>
            <a:pPr lvl="1">
              <a:buFont typeface="Wingdings" pitchFamily="2" charset="2"/>
              <a:buChar char="§"/>
            </a:pPr>
            <a:r>
              <a:rPr lang="en-IN" sz="1200" dirty="0" smtClean="0"/>
              <a:t>Difficulty in providing advance services</a:t>
            </a:r>
          </a:p>
          <a:p>
            <a:pPr>
              <a:buFont typeface="Wingdings" pitchFamily="2" charset="2"/>
              <a:buChar char="Ø"/>
            </a:pPr>
            <a:r>
              <a:rPr lang="en-IN" sz="1400" dirty="0" err="1" smtClean="0"/>
              <a:t>Forground</a:t>
            </a:r>
            <a:r>
              <a:rPr lang="en-IN" sz="1400" dirty="0" smtClean="0"/>
              <a:t>/background systems are ‘</a:t>
            </a:r>
            <a:r>
              <a:rPr lang="en-IN" sz="1400" dirty="0" smtClean="0">
                <a:solidFill>
                  <a:srgbClr val="0000CC"/>
                </a:solidFill>
              </a:rPr>
              <a:t>Interrupt Driven Systems with small variation</a:t>
            </a:r>
            <a:r>
              <a:rPr lang="en-IN" sz="1400" dirty="0" smtClean="0"/>
              <a:t>’:</a:t>
            </a:r>
          </a:p>
          <a:p>
            <a:pPr lvl="1">
              <a:buFont typeface="Wingdings" pitchFamily="2" charset="2"/>
              <a:buChar char="§"/>
            </a:pPr>
            <a:r>
              <a:rPr lang="en-IN" sz="1200" dirty="0" smtClean="0"/>
              <a:t>Jump-to self routine is replaced by a low priority code that does useful processing.</a:t>
            </a:r>
          </a:p>
          <a:p>
            <a:pPr>
              <a:buFont typeface="Wingdings" pitchFamily="2" charset="2"/>
              <a:buChar char="Ø"/>
            </a:pPr>
            <a:r>
              <a:rPr lang="en-IN" sz="1400" dirty="0" smtClean="0"/>
              <a:t>It Constitutes </a:t>
            </a:r>
          </a:p>
          <a:p>
            <a:pPr lvl="1">
              <a:buFont typeface="Wingdings" pitchFamily="2" charset="2"/>
              <a:buChar char="§"/>
            </a:pPr>
            <a:r>
              <a:rPr lang="en-IN" sz="1200" dirty="0" smtClean="0">
                <a:solidFill>
                  <a:srgbClr val="0000CC"/>
                </a:solidFill>
              </a:rPr>
              <a:t>a set of interrupt-driven or real-time processes called the foreground</a:t>
            </a:r>
          </a:p>
          <a:p>
            <a:pPr lvl="1">
              <a:buFont typeface="Wingdings" pitchFamily="2" charset="2"/>
              <a:buChar char="§"/>
            </a:pPr>
            <a:r>
              <a:rPr lang="en-IN" sz="1200" dirty="0" smtClean="0">
                <a:solidFill>
                  <a:srgbClr val="0000CC"/>
                </a:solidFill>
              </a:rPr>
              <a:t>a collection of non-interrupt-driven processes called the background</a:t>
            </a:r>
          </a:p>
          <a:p>
            <a:pPr>
              <a:buFont typeface="Wingdings" pitchFamily="2" charset="2"/>
              <a:buChar char="Ø"/>
            </a:pPr>
            <a:r>
              <a:rPr lang="en-IN" sz="1400" dirty="0" smtClean="0"/>
              <a:t>Background task is fully pre-</a:t>
            </a:r>
            <a:r>
              <a:rPr lang="en-IN" sz="1400" dirty="0" err="1" smtClean="0"/>
              <a:t>emptable</a:t>
            </a:r>
            <a:r>
              <a:rPr lang="en-IN" sz="1400" dirty="0" smtClean="0"/>
              <a:t> by any foreground task (hence is the lowest priority task)</a:t>
            </a:r>
          </a:p>
          <a:p>
            <a:pPr>
              <a:buFont typeface="Wingdings" pitchFamily="2" charset="2"/>
              <a:buChar char="Ø"/>
            </a:pPr>
            <a:r>
              <a:rPr lang="en-IN" sz="1400" dirty="0" smtClean="0"/>
              <a:t>Foreground tasks run in round-robin, pre-emptive priority, or hybrid fashion.</a:t>
            </a:r>
          </a:p>
          <a:p>
            <a:pPr>
              <a:buFont typeface="Wingdings" pitchFamily="2" charset="2"/>
              <a:buChar char="Ø"/>
            </a:pPr>
            <a:r>
              <a:rPr lang="en-IN" sz="1400" dirty="0" smtClean="0"/>
              <a:t>Background task generally does</a:t>
            </a:r>
          </a:p>
          <a:p>
            <a:pPr lvl="1">
              <a:buFont typeface="Wingdings" pitchFamily="2" charset="2"/>
              <a:buChar char="§"/>
            </a:pPr>
            <a:r>
              <a:rPr lang="en-IN" sz="1200" dirty="0" smtClean="0"/>
              <a:t>Initialization</a:t>
            </a:r>
          </a:p>
          <a:p>
            <a:pPr lvl="1">
              <a:buFont typeface="Wingdings" pitchFamily="2" charset="2"/>
              <a:buChar char="§"/>
            </a:pPr>
            <a:r>
              <a:rPr lang="en-IN" sz="1200" dirty="0" smtClean="0"/>
              <a:t>House keeping,</a:t>
            </a:r>
          </a:p>
          <a:p>
            <a:pPr lvl="1">
              <a:buFont typeface="Wingdings" pitchFamily="2" charset="2"/>
              <a:buChar char="§"/>
            </a:pPr>
            <a:r>
              <a:rPr lang="en-IN" sz="1200" dirty="0" smtClean="0"/>
              <a:t>Low priority tasks such as parameter entry through keypad, low priority display updates etc</a:t>
            </a:r>
          </a:p>
          <a:p>
            <a:pPr>
              <a:buFont typeface="Wingdings" pitchFamily="2" charset="2"/>
              <a:buChar char="Ø"/>
            </a:pPr>
            <a:r>
              <a:rPr lang="en-IN" sz="1400" dirty="0" smtClean="0"/>
              <a:t>Initialization includes</a:t>
            </a:r>
          </a:p>
          <a:p>
            <a:pPr lvl="1">
              <a:buFont typeface="Wingdings" pitchFamily="2" charset="2"/>
              <a:buChar char="§"/>
            </a:pPr>
            <a:r>
              <a:rPr lang="en-IN" sz="1200" dirty="0" smtClean="0"/>
              <a:t>Disable interrupts</a:t>
            </a:r>
          </a:p>
          <a:p>
            <a:pPr lvl="1">
              <a:buFont typeface="Wingdings" pitchFamily="2" charset="2"/>
              <a:buChar char="§"/>
            </a:pPr>
            <a:r>
              <a:rPr lang="en-IN" sz="1200" dirty="0" smtClean="0"/>
              <a:t>Setup interrupt vectors and tables</a:t>
            </a:r>
          </a:p>
          <a:p>
            <a:pPr lvl="1">
              <a:buFont typeface="Wingdings" pitchFamily="2" charset="2"/>
              <a:buChar char="§"/>
            </a:pPr>
            <a:r>
              <a:rPr lang="en-IN" sz="1200" dirty="0" smtClean="0"/>
              <a:t>Initialize peripherals and other hardware</a:t>
            </a:r>
          </a:p>
          <a:p>
            <a:pPr lvl="1">
              <a:buFont typeface="Wingdings" pitchFamily="2" charset="2"/>
              <a:buChar char="§"/>
            </a:pPr>
            <a:r>
              <a:rPr lang="en-IN" sz="1200" dirty="0" smtClean="0"/>
              <a:t>Perform self-tests</a:t>
            </a:r>
          </a:p>
          <a:p>
            <a:pPr lvl="1">
              <a:buFont typeface="Wingdings" pitchFamily="2" charset="2"/>
              <a:buChar char="§"/>
            </a:pPr>
            <a:r>
              <a:rPr lang="en-IN" sz="1200" dirty="0" smtClean="0"/>
              <a:t>Perform necessary software initializations</a:t>
            </a:r>
          </a:p>
          <a:p>
            <a:pPr lvl="1">
              <a:buFont typeface="Wingdings" pitchFamily="2" charset="2"/>
              <a:buChar char="§"/>
            </a:pPr>
            <a:r>
              <a:rPr lang="en-IN" sz="1200" dirty="0" smtClean="0"/>
              <a:t>Enable interrupts</a:t>
            </a:r>
          </a:p>
          <a:p>
            <a:pPr lvl="1">
              <a:buFont typeface="Wingdings" pitchFamily="2" charset="2"/>
              <a:buChar char="Ø"/>
            </a:pPr>
            <a:endParaRPr lang="en-IN" sz="1400" dirty="0" smtClean="0"/>
          </a:p>
        </p:txBody>
      </p:sp>
    </p:spTree>
    <p:extLst>
      <p:ext uri="{BB962C8B-B14F-4D97-AF65-F5344CB8AC3E}">
        <p14:creationId xmlns:p14="http://schemas.microsoft.com/office/powerpoint/2010/main" val="38855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82000" cy="5029200"/>
          </a:xfrm>
        </p:spPr>
        <p:txBody>
          <a:bodyPr>
            <a:normAutofit fontScale="55000" lnSpcReduction="20000"/>
          </a:bodyPr>
          <a:lstStyle/>
          <a:p>
            <a:pPr>
              <a:lnSpc>
                <a:spcPct val="140000"/>
              </a:lnSpc>
              <a:buFont typeface="Wingdings" pitchFamily="2" charset="2"/>
              <a:buChar char="Ø"/>
            </a:pPr>
            <a:r>
              <a:rPr lang="en-US" dirty="0" smtClean="0"/>
              <a:t>Each task is associated with a data structure – a </a:t>
            </a:r>
            <a:r>
              <a:rPr lang="en-US" dirty="0" smtClean="0">
                <a:solidFill>
                  <a:srgbClr val="0000CC"/>
                </a:solidFill>
              </a:rPr>
              <a:t>task control block (TCB)</a:t>
            </a:r>
            <a:r>
              <a:rPr lang="en-US" dirty="0" smtClean="0"/>
              <a:t>. </a:t>
            </a:r>
          </a:p>
          <a:p>
            <a:pPr>
              <a:lnSpc>
                <a:spcPct val="140000"/>
              </a:lnSpc>
              <a:buFont typeface="Wingdings" pitchFamily="2" charset="2"/>
              <a:buChar char="Ø"/>
            </a:pPr>
            <a:r>
              <a:rPr lang="en-US" dirty="0" smtClean="0"/>
              <a:t>TCB contains context.  The system stores TCBs in one or more data structures, such as a </a:t>
            </a:r>
            <a:r>
              <a:rPr lang="en-US" dirty="0" smtClean="0">
                <a:solidFill>
                  <a:srgbClr val="0000CC"/>
                </a:solidFill>
              </a:rPr>
              <a:t>linked list</a:t>
            </a:r>
            <a:r>
              <a:rPr lang="en-US" dirty="0" smtClean="0"/>
              <a:t>. </a:t>
            </a:r>
          </a:p>
          <a:p>
            <a:pPr>
              <a:lnSpc>
                <a:spcPct val="140000"/>
              </a:lnSpc>
              <a:buFont typeface="Wingdings" pitchFamily="2" charset="2"/>
              <a:buChar char="Ø"/>
            </a:pPr>
            <a:r>
              <a:rPr lang="en-US" dirty="0" smtClean="0"/>
              <a:t>TCB model can be used in round-robin, preemptive priority or combination systems, although it is generally associated with round-robin systems with a single clock.  </a:t>
            </a:r>
          </a:p>
          <a:p>
            <a:pPr>
              <a:lnSpc>
                <a:spcPct val="140000"/>
              </a:lnSpc>
              <a:buFont typeface="Wingdings" pitchFamily="2" charset="2"/>
              <a:buChar char="Ø"/>
            </a:pPr>
            <a:r>
              <a:rPr lang="en-US" dirty="0" smtClean="0"/>
              <a:t>Is the most popular method for implementing commercial, full-featured, real-time operating systems. </a:t>
            </a:r>
          </a:p>
          <a:p>
            <a:pPr>
              <a:lnSpc>
                <a:spcPct val="140000"/>
              </a:lnSpc>
              <a:buFont typeface="Wingdings" pitchFamily="2" charset="2"/>
              <a:buChar char="Ø"/>
            </a:pPr>
            <a:r>
              <a:rPr lang="en-US" dirty="0" smtClean="0"/>
              <a:t>The </a:t>
            </a:r>
            <a:r>
              <a:rPr lang="en-US" dirty="0" smtClean="0">
                <a:solidFill>
                  <a:srgbClr val="0000CC"/>
                </a:solidFill>
              </a:rPr>
              <a:t>operating system manages TCBs </a:t>
            </a:r>
            <a:r>
              <a:rPr lang="en-US" dirty="0" smtClean="0"/>
              <a:t>by keeping track of the status of each task. </a:t>
            </a:r>
          </a:p>
          <a:p>
            <a:pPr>
              <a:lnSpc>
                <a:spcPct val="140000"/>
              </a:lnSpc>
              <a:buFont typeface="Wingdings" pitchFamily="2" charset="2"/>
              <a:buChar char="Ø"/>
            </a:pPr>
            <a:r>
              <a:rPr lang="en-US" dirty="0" smtClean="0"/>
              <a:t>A task can typically be in any one of the following states:</a:t>
            </a:r>
          </a:p>
          <a:p>
            <a:pPr lvl="1">
              <a:lnSpc>
                <a:spcPct val="140000"/>
              </a:lnSpc>
              <a:buFont typeface="Wingdings" pitchFamily="2" charset="2"/>
              <a:buChar char="§"/>
            </a:pPr>
            <a:r>
              <a:rPr lang="en-US" sz="1900" dirty="0" smtClean="0"/>
              <a:t>executing</a:t>
            </a:r>
          </a:p>
          <a:p>
            <a:pPr lvl="1">
              <a:lnSpc>
                <a:spcPct val="140000"/>
              </a:lnSpc>
              <a:buFont typeface="Wingdings" pitchFamily="2" charset="2"/>
              <a:buChar char="§"/>
            </a:pPr>
            <a:r>
              <a:rPr lang="en-US" sz="1900" dirty="0" smtClean="0"/>
              <a:t>ready</a:t>
            </a:r>
          </a:p>
          <a:p>
            <a:pPr lvl="1">
              <a:lnSpc>
                <a:spcPct val="140000"/>
              </a:lnSpc>
              <a:buFont typeface="Wingdings" pitchFamily="2" charset="2"/>
              <a:buChar char="§"/>
            </a:pPr>
            <a:r>
              <a:rPr lang="en-US" sz="1900" dirty="0" smtClean="0"/>
              <a:t>suspended (or blocked)</a:t>
            </a:r>
          </a:p>
          <a:p>
            <a:pPr lvl="1">
              <a:lnSpc>
                <a:spcPct val="140000"/>
              </a:lnSpc>
              <a:buFont typeface="Wingdings" pitchFamily="2" charset="2"/>
              <a:buChar char="§"/>
            </a:pPr>
            <a:r>
              <a:rPr lang="en-US" sz="1900" dirty="0" smtClean="0"/>
              <a:t>dormant (or sleeping)</a:t>
            </a:r>
          </a:p>
          <a:p>
            <a:pPr>
              <a:lnSpc>
                <a:spcPct val="140000"/>
              </a:lnSpc>
              <a:buFont typeface="Wingdings" pitchFamily="2" charset="2"/>
              <a:buChar char="Ø"/>
            </a:pPr>
            <a:r>
              <a:rPr lang="en-US" dirty="0" smtClean="0">
                <a:solidFill>
                  <a:srgbClr val="0000CC"/>
                </a:solidFill>
              </a:rPr>
              <a:t>Every hardware interrupt and every system level call (such as a request on a resource) invokes the real-time operating system.  </a:t>
            </a:r>
          </a:p>
          <a:p>
            <a:pPr>
              <a:lnSpc>
                <a:spcPct val="140000"/>
              </a:lnSpc>
              <a:buFont typeface="Wingdings" pitchFamily="2" charset="2"/>
              <a:buChar char="Ø"/>
            </a:pPr>
            <a:r>
              <a:rPr lang="en-US" dirty="0" smtClean="0">
                <a:solidFill>
                  <a:srgbClr val="0000CC"/>
                </a:solidFill>
              </a:rPr>
              <a:t>The operating system is responsible for maintaining a linked list containing the TCBs of all the ready tasks, and a second linked list of those in the suspended state. </a:t>
            </a:r>
          </a:p>
          <a:p>
            <a:pPr>
              <a:lnSpc>
                <a:spcPct val="140000"/>
              </a:lnSpc>
              <a:buFont typeface="Wingdings" pitchFamily="2" charset="2"/>
              <a:buChar char="Ø"/>
            </a:pPr>
            <a:r>
              <a:rPr lang="en-US" dirty="0" smtClean="0"/>
              <a:t>It also keeps a table of resources and a table of resource requests. </a:t>
            </a:r>
          </a:p>
          <a:p>
            <a:pPr>
              <a:lnSpc>
                <a:spcPct val="140000"/>
              </a:lnSpc>
            </a:pPr>
            <a:endParaRPr lang="en-US" sz="1900" dirty="0" smtClean="0"/>
          </a:p>
          <a:p>
            <a:pPr>
              <a:lnSpc>
                <a:spcPct val="140000"/>
              </a:lnSpc>
            </a:pPr>
            <a:r>
              <a:rPr lang="en-US" sz="2200" i="1" dirty="0" smtClean="0">
                <a:solidFill>
                  <a:srgbClr val="0000CC"/>
                </a:solidFill>
              </a:rPr>
              <a:t>	</a:t>
            </a:r>
            <a:r>
              <a:rPr lang="en-US" sz="2200" b="1" i="1" dirty="0" smtClean="0">
                <a:solidFill>
                  <a:srgbClr val="0000CC"/>
                </a:solidFill>
              </a:rPr>
              <a:t>The difference between TCB model and the Interrupt-handler model is that  the resources are managed by the operating system in the TCB model, whereas in interrupt-handler model, tasks track their own resources.</a:t>
            </a:r>
          </a:p>
          <a:p>
            <a:pPr>
              <a:lnSpc>
                <a:spcPct val="140000"/>
              </a:lnSpc>
              <a:buFont typeface="Wingdings" pitchFamily="2" charset="2"/>
              <a:buChar char="§"/>
            </a:pPr>
            <a:endParaRPr lang="en-US" dirty="0" smtClean="0"/>
          </a:p>
          <a:p>
            <a:pPr>
              <a:lnSpc>
                <a:spcPct val="140000"/>
              </a:lnSpc>
              <a:buFont typeface="Wingdings" pitchFamily="2" charset="2"/>
              <a:buChar char="§"/>
            </a:pPr>
            <a:endParaRPr lang="en-US" dirty="0" smtClean="0"/>
          </a:p>
        </p:txBody>
      </p:sp>
      <p:sp>
        <p:nvSpPr>
          <p:cNvPr id="6" name="Content Placeholder 5"/>
          <p:cNvSpPr>
            <a:spLocks noGrp="1"/>
          </p:cNvSpPr>
          <p:nvPr>
            <p:ph sz="quarter" idx="10"/>
          </p:nvPr>
        </p:nvSpPr>
        <p:spPr/>
        <p:txBody>
          <a:bodyPr/>
          <a:lstStyle/>
          <a:p>
            <a:r>
              <a:rPr lang="en-US" dirty="0" smtClean="0"/>
              <a:t>Task Control Block (TCB) Model</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342192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Task Control Block (TCB) Model</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dirty="0"/>
          </a:p>
        </p:txBody>
      </p:sp>
      <p:graphicFrame>
        <p:nvGraphicFramePr>
          <p:cNvPr id="89090" name="Object 2"/>
          <p:cNvGraphicFramePr>
            <a:graphicFrameLocks noChangeAspect="1"/>
          </p:cNvGraphicFramePr>
          <p:nvPr/>
        </p:nvGraphicFramePr>
        <p:xfrm>
          <a:off x="2819400" y="1447800"/>
          <a:ext cx="3200400" cy="4749800"/>
        </p:xfrm>
        <a:graphic>
          <a:graphicData uri="http://schemas.openxmlformats.org/presentationml/2006/ole">
            <mc:AlternateContent xmlns:mc="http://schemas.openxmlformats.org/markup-compatibility/2006">
              <mc:Choice xmlns:v="urn:schemas-microsoft-com:vml" Requires="v">
                <p:oleObj spid="_x0000_s5122" r:id="rId4" imgW="1488240" imgH="2206800" progId="">
                  <p:embed/>
                </p:oleObj>
              </mc:Choice>
              <mc:Fallback>
                <p:oleObj r:id="rId4" imgW="1488240" imgH="220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447800"/>
                        <a:ext cx="3200400" cy="474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51675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u="sng" dirty="0" smtClean="0"/>
              <a:t>Process</a:t>
            </a:r>
          </a:p>
          <a:p>
            <a:pPr>
              <a:buFont typeface="Wingdings" pitchFamily="2" charset="2"/>
              <a:buChar char="Ø"/>
            </a:pPr>
            <a:r>
              <a:rPr lang="en-IN" dirty="0" smtClean="0">
                <a:latin typeface="+mn-lt"/>
              </a:rPr>
              <a:t>A process is an abstraction of a running program and is the logical unit of work scheduled by the operating system. </a:t>
            </a:r>
          </a:p>
          <a:p>
            <a:pPr>
              <a:buFont typeface="Wingdings" pitchFamily="2" charset="2"/>
              <a:buChar char="Ø"/>
            </a:pPr>
            <a:r>
              <a:rPr lang="en-IN" dirty="0" smtClean="0">
                <a:latin typeface="+mn-lt"/>
              </a:rPr>
              <a:t>Typically represented by a data structure that contains at least </a:t>
            </a:r>
            <a:r>
              <a:rPr lang="en-IN" dirty="0" smtClean="0">
                <a:solidFill>
                  <a:srgbClr val="0000CC"/>
                </a:solidFill>
                <a:latin typeface="+mn-lt"/>
              </a:rPr>
              <a:t>a state of execution, an identity (real-time), attributes (e.g., execution time), and the resources associated with it. </a:t>
            </a:r>
          </a:p>
          <a:p>
            <a:endParaRPr lang="en-IN" dirty="0" smtClean="0"/>
          </a:p>
          <a:p>
            <a:r>
              <a:rPr lang="en-IN" b="1" u="sng" dirty="0" smtClean="0"/>
              <a:t>Thread</a:t>
            </a:r>
          </a:p>
          <a:p>
            <a:pPr>
              <a:buFont typeface="Wingdings" pitchFamily="2" charset="2"/>
              <a:buChar char="Ø"/>
            </a:pPr>
            <a:r>
              <a:rPr lang="en-IN" dirty="0" smtClean="0">
                <a:latin typeface="+mn-lt"/>
              </a:rPr>
              <a:t>A thread is a </a:t>
            </a:r>
            <a:r>
              <a:rPr lang="en-IN" dirty="0" smtClean="0">
                <a:solidFill>
                  <a:srgbClr val="0000CC"/>
                </a:solidFill>
                <a:latin typeface="+mn-lt"/>
              </a:rPr>
              <a:t>lightweight process </a:t>
            </a:r>
            <a:r>
              <a:rPr lang="en-IN" dirty="0" smtClean="0">
                <a:latin typeface="+mn-lt"/>
              </a:rPr>
              <a:t>that shares resources with other processes or threads. </a:t>
            </a:r>
          </a:p>
          <a:p>
            <a:pPr>
              <a:buFont typeface="Wingdings" pitchFamily="2" charset="2"/>
              <a:buChar char="Ø"/>
            </a:pPr>
            <a:r>
              <a:rPr lang="en-IN" dirty="0" smtClean="0">
                <a:latin typeface="+mn-lt"/>
              </a:rPr>
              <a:t>Each thread must “reside” within some process and make use of the resources of that process.</a:t>
            </a:r>
            <a:endParaRPr lang="en-IN" dirty="0">
              <a:latin typeface="+mn-lt"/>
            </a:endParaRPr>
          </a:p>
        </p:txBody>
      </p:sp>
      <p:sp>
        <p:nvSpPr>
          <p:cNvPr id="6" name="Content Placeholder 5"/>
          <p:cNvSpPr>
            <a:spLocks noGrp="1"/>
          </p:cNvSpPr>
          <p:nvPr>
            <p:ph sz="quarter" idx="10"/>
          </p:nvPr>
        </p:nvSpPr>
        <p:spPr/>
        <p:txBody>
          <a:bodyPr/>
          <a:lstStyle/>
          <a:p>
            <a:r>
              <a:rPr lang="en-US" dirty="0" smtClean="0"/>
              <a:t>Process and Thread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62399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4038600" cy="5181600"/>
          </a:xfrm>
        </p:spPr>
        <p:txBody>
          <a:bodyPr>
            <a:normAutofit/>
          </a:bodyPr>
          <a:lstStyle/>
          <a:p>
            <a:r>
              <a:rPr lang="en-US" dirty="0" smtClean="0"/>
              <a:t>	</a:t>
            </a:r>
            <a:endParaRPr lang="en-US" sz="2000" dirty="0" smtClean="0"/>
          </a:p>
          <a:p>
            <a:pPr lvl="1"/>
            <a:endParaRPr lang="en-US" sz="2000" dirty="0" smtClean="0"/>
          </a:p>
          <a:p>
            <a:r>
              <a:rPr lang="en-US" dirty="0" smtClean="0"/>
              <a:t>	</a:t>
            </a:r>
            <a:r>
              <a:rPr lang="en-US" sz="2200" b="1" dirty="0" smtClean="0">
                <a:solidFill>
                  <a:srgbClr val="0000CC"/>
                </a:solidFill>
              </a:rPr>
              <a:t>Scheduling Policy</a:t>
            </a:r>
            <a:r>
              <a:rPr lang="en-US" sz="2200" dirty="0" smtClean="0"/>
              <a:t> defines how processes are selected for </a:t>
            </a:r>
            <a:r>
              <a:rPr lang="en-US" sz="2200" dirty="0" smtClean="0">
                <a:solidFill>
                  <a:srgbClr val="0000CC"/>
                </a:solidFill>
              </a:rPr>
              <a:t>promotion from the ready state to the running state</a:t>
            </a:r>
          </a:p>
        </p:txBody>
      </p:sp>
      <p:sp>
        <p:nvSpPr>
          <p:cNvPr id="6" name="Content Placeholder 5"/>
          <p:cNvSpPr>
            <a:spLocks noGrp="1"/>
          </p:cNvSpPr>
          <p:nvPr>
            <p:ph sz="quarter" idx="10"/>
          </p:nvPr>
        </p:nvSpPr>
        <p:spPr/>
        <p:txBody>
          <a:bodyPr/>
          <a:lstStyle/>
          <a:p>
            <a:r>
              <a:rPr lang="en-US" dirty="0" smtClean="0"/>
              <a:t>Process States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sp>
        <p:nvSpPr>
          <p:cNvPr id="7" name="AutoShape 4"/>
          <p:cNvSpPr>
            <a:spLocks noChangeArrowheads="1"/>
          </p:cNvSpPr>
          <p:nvPr/>
        </p:nvSpPr>
        <p:spPr bwMode="auto">
          <a:xfrm>
            <a:off x="5715000" y="1600200"/>
            <a:ext cx="1524000" cy="685800"/>
          </a:xfrm>
          <a:prstGeom prst="roundRect">
            <a:avLst>
              <a:gd name="adj" fmla="val 16667"/>
            </a:avLst>
          </a:prstGeom>
          <a:solidFill>
            <a:srgbClr val="FFFF00"/>
          </a:solidFill>
          <a:ln w="9525">
            <a:solidFill>
              <a:schemeClr val="tx1"/>
            </a:solidFill>
            <a:round/>
            <a:headEnd/>
            <a:tailEnd/>
          </a:ln>
        </p:spPr>
        <p:txBody>
          <a:bodyPr wrap="none" anchor="ctr"/>
          <a:lstStyle/>
          <a:p>
            <a:pPr algn="ctr"/>
            <a:r>
              <a:rPr lang="en-US" dirty="0" smtClean="0"/>
              <a:t>running</a:t>
            </a:r>
            <a:endParaRPr lang="en-US" dirty="0"/>
          </a:p>
        </p:txBody>
      </p:sp>
      <p:sp>
        <p:nvSpPr>
          <p:cNvPr id="8" name="AutoShape 5"/>
          <p:cNvSpPr>
            <a:spLocks noChangeArrowheads="1"/>
          </p:cNvSpPr>
          <p:nvPr/>
        </p:nvSpPr>
        <p:spPr bwMode="auto">
          <a:xfrm>
            <a:off x="4267200" y="4419600"/>
            <a:ext cx="1219200" cy="685800"/>
          </a:xfrm>
          <a:prstGeom prst="roundRect">
            <a:avLst>
              <a:gd name="adj" fmla="val 16667"/>
            </a:avLst>
          </a:prstGeom>
          <a:solidFill>
            <a:srgbClr val="FFFF00"/>
          </a:solidFill>
          <a:ln w="9525">
            <a:solidFill>
              <a:schemeClr val="tx1"/>
            </a:solidFill>
            <a:round/>
            <a:headEnd/>
            <a:tailEnd/>
          </a:ln>
        </p:spPr>
        <p:txBody>
          <a:bodyPr wrap="none" anchor="ctr"/>
          <a:lstStyle/>
          <a:p>
            <a:pPr algn="ctr"/>
            <a:r>
              <a:rPr lang="en-US"/>
              <a:t>ready</a:t>
            </a:r>
          </a:p>
        </p:txBody>
      </p:sp>
      <p:sp>
        <p:nvSpPr>
          <p:cNvPr id="9" name="AutoShape 6"/>
          <p:cNvSpPr>
            <a:spLocks noChangeArrowheads="1"/>
          </p:cNvSpPr>
          <p:nvPr/>
        </p:nvSpPr>
        <p:spPr bwMode="auto">
          <a:xfrm>
            <a:off x="7620000" y="4419600"/>
            <a:ext cx="1219200" cy="685800"/>
          </a:xfrm>
          <a:prstGeom prst="roundRect">
            <a:avLst>
              <a:gd name="adj" fmla="val 16667"/>
            </a:avLst>
          </a:prstGeom>
          <a:solidFill>
            <a:srgbClr val="FFFF00"/>
          </a:solidFill>
          <a:ln w="9525">
            <a:solidFill>
              <a:schemeClr val="tx1"/>
            </a:solidFill>
            <a:round/>
            <a:headEnd/>
            <a:tailEnd/>
          </a:ln>
        </p:spPr>
        <p:txBody>
          <a:bodyPr wrap="none" anchor="ctr"/>
          <a:lstStyle/>
          <a:p>
            <a:pPr algn="ctr"/>
            <a:r>
              <a:rPr lang="en-US" dirty="0" smtClean="0"/>
              <a:t>suspended</a:t>
            </a:r>
            <a:endParaRPr lang="en-US" dirty="0"/>
          </a:p>
        </p:txBody>
      </p:sp>
      <p:sp>
        <p:nvSpPr>
          <p:cNvPr id="10" name="Line 7"/>
          <p:cNvSpPr>
            <a:spLocks noChangeShapeType="1"/>
          </p:cNvSpPr>
          <p:nvPr/>
        </p:nvSpPr>
        <p:spPr bwMode="auto">
          <a:xfrm flipH="1">
            <a:off x="5105400" y="2286000"/>
            <a:ext cx="1143000" cy="2133600"/>
          </a:xfrm>
          <a:prstGeom prst="line">
            <a:avLst/>
          </a:prstGeom>
          <a:noFill/>
          <a:ln w="9525">
            <a:solidFill>
              <a:schemeClr val="tx1"/>
            </a:solidFill>
            <a:round/>
            <a:headEnd/>
            <a:tailEnd type="triangle" w="med" len="med"/>
          </a:ln>
        </p:spPr>
        <p:txBody>
          <a:bodyPr wrap="none" anchor="ctr"/>
          <a:lstStyle/>
          <a:p>
            <a:endParaRPr lang="en-IN"/>
          </a:p>
        </p:txBody>
      </p:sp>
      <p:sp>
        <p:nvSpPr>
          <p:cNvPr id="11" name="Line 8"/>
          <p:cNvSpPr>
            <a:spLocks noChangeShapeType="1"/>
          </p:cNvSpPr>
          <p:nvPr/>
        </p:nvSpPr>
        <p:spPr bwMode="auto">
          <a:xfrm flipV="1">
            <a:off x="4648200" y="2286000"/>
            <a:ext cx="1143000" cy="2133600"/>
          </a:xfrm>
          <a:prstGeom prst="line">
            <a:avLst/>
          </a:prstGeom>
          <a:noFill/>
          <a:ln w="9525">
            <a:solidFill>
              <a:schemeClr val="tx1"/>
            </a:solidFill>
            <a:round/>
            <a:headEnd/>
            <a:tailEnd type="triangle" w="med" len="med"/>
          </a:ln>
        </p:spPr>
        <p:txBody>
          <a:bodyPr wrap="none" anchor="ctr"/>
          <a:lstStyle/>
          <a:p>
            <a:endParaRPr lang="en-IN"/>
          </a:p>
        </p:txBody>
      </p:sp>
      <p:sp>
        <p:nvSpPr>
          <p:cNvPr id="14" name="Line 11"/>
          <p:cNvSpPr>
            <a:spLocks noChangeShapeType="1"/>
          </p:cNvSpPr>
          <p:nvPr/>
        </p:nvSpPr>
        <p:spPr bwMode="auto">
          <a:xfrm>
            <a:off x="6629400" y="2286000"/>
            <a:ext cx="1524000" cy="2133600"/>
          </a:xfrm>
          <a:prstGeom prst="line">
            <a:avLst/>
          </a:prstGeom>
          <a:noFill/>
          <a:ln w="9525">
            <a:solidFill>
              <a:schemeClr val="tx1"/>
            </a:solidFill>
            <a:round/>
            <a:headEnd/>
            <a:tailEnd type="triangle" w="med" len="med"/>
          </a:ln>
        </p:spPr>
        <p:txBody>
          <a:bodyPr wrap="none" anchor="ctr"/>
          <a:lstStyle/>
          <a:p>
            <a:endParaRPr lang="en-IN"/>
          </a:p>
        </p:txBody>
      </p:sp>
      <p:sp>
        <p:nvSpPr>
          <p:cNvPr id="17" name="Text Box 14"/>
          <p:cNvSpPr txBox="1">
            <a:spLocks noChangeArrowheads="1"/>
          </p:cNvSpPr>
          <p:nvPr/>
        </p:nvSpPr>
        <p:spPr bwMode="auto">
          <a:xfrm>
            <a:off x="7076605" y="3124200"/>
            <a:ext cx="1000595" cy="923330"/>
          </a:xfrm>
          <a:prstGeom prst="rect">
            <a:avLst/>
          </a:prstGeom>
          <a:solidFill>
            <a:schemeClr val="bg1"/>
          </a:solidFill>
          <a:ln w="9525">
            <a:noFill/>
            <a:miter lim="800000"/>
            <a:headEnd/>
            <a:tailEnd/>
          </a:ln>
        </p:spPr>
        <p:txBody>
          <a:bodyPr wrap="none">
            <a:spAutoFit/>
          </a:bodyPr>
          <a:lstStyle/>
          <a:p>
            <a:r>
              <a:rPr lang="en-US" dirty="0">
                <a:latin typeface="+mn-lt"/>
              </a:rPr>
              <a:t>needs</a:t>
            </a:r>
          </a:p>
          <a:p>
            <a:r>
              <a:rPr lang="en-US" dirty="0" smtClean="0">
                <a:latin typeface="+mn-lt"/>
              </a:rPr>
              <a:t>data/ </a:t>
            </a:r>
          </a:p>
          <a:p>
            <a:r>
              <a:rPr lang="en-US" dirty="0" smtClean="0">
                <a:latin typeface="+mn-lt"/>
              </a:rPr>
              <a:t>resource</a:t>
            </a:r>
            <a:endParaRPr lang="en-US" dirty="0">
              <a:latin typeface="+mn-lt"/>
            </a:endParaRPr>
          </a:p>
        </p:txBody>
      </p:sp>
      <p:sp>
        <p:nvSpPr>
          <p:cNvPr id="18" name="Text Box 15"/>
          <p:cNvSpPr txBox="1">
            <a:spLocks noChangeArrowheads="1"/>
          </p:cNvSpPr>
          <p:nvPr/>
        </p:nvSpPr>
        <p:spPr bwMode="auto">
          <a:xfrm>
            <a:off x="5638800" y="4191000"/>
            <a:ext cx="1999202" cy="369332"/>
          </a:xfrm>
          <a:prstGeom prst="rect">
            <a:avLst/>
          </a:prstGeom>
          <a:noFill/>
          <a:ln w="9525">
            <a:noFill/>
            <a:miter lim="800000"/>
            <a:headEnd/>
            <a:tailEnd/>
          </a:ln>
        </p:spPr>
        <p:txBody>
          <a:bodyPr wrap="none">
            <a:spAutoFit/>
          </a:bodyPr>
          <a:lstStyle/>
          <a:p>
            <a:r>
              <a:rPr lang="en-US" dirty="0">
                <a:latin typeface="+mn-lt"/>
              </a:rPr>
              <a:t>gets </a:t>
            </a:r>
            <a:r>
              <a:rPr lang="en-US" dirty="0" smtClean="0">
                <a:latin typeface="+mn-lt"/>
              </a:rPr>
              <a:t>data/ resource</a:t>
            </a:r>
            <a:endParaRPr lang="en-US" dirty="0">
              <a:latin typeface="+mn-lt"/>
            </a:endParaRPr>
          </a:p>
        </p:txBody>
      </p:sp>
      <p:sp>
        <p:nvSpPr>
          <p:cNvPr id="20" name="Text Box 17"/>
          <p:cNvSpPr txBox="1">
            <a:spLocks noChangeArrowheads="1"/>
          </p:cNvSpPr>
          <p:nvPr/>
        </p:nvSpPr>
        <p:spPr bwMode="auto">
          <a:xfrm>
            <a:off x="5245701" y="3429000"/>
            <a:ext cx="1231299" cy="369332"/>
          </a:xfrm>
          <a:prstGeom prst="rect">
            <a:avLst/>
          </a:prstGeom>
          <a:solidFill>
            <a:schemeClr val="bg1"/>
          </a:solidFill>
          <a:ln w="9525">
            <a:noFill/>
            <a:miter lim="800000"/>
            <a:headEnd/>
            <a:tailEnd/>
          </a:ln>
        </p:spPr>
        <p:txBody>
          <a:bodyPr wrap="none">
            <a:spAutoFit/>
          </a:bodyPr>
          <a:lstStyle/>
          <a:p>
            <a:r>
              <a:rPr lang="en-US" dirty="0">
                <a:latin typeface="+mn-lt"/>
              </a:rPr>
              <a:t>preempted</a:t>
            </a:r>
          </a:p>
        </p:txBody>
      </p:sp>
      <p:sp>
        <p:nvSpPr>
          <p:cNvPr id="21" name="Text Box 18"/>
          <p:cNvSpPr txBox="1">
            <a:spLocks noChangeArrowheads="1"/>
          </p:cNvSpPr>
          <p:nvPr/>
        </p:nvSpPr>
        <p:spPr bwMode="auto">
          <a:xfrm>
            <a:off x="4572000" y="2895600"/>
            <a:ext cx="574196" cy="646331"/>
          </a:xfrm>
          <a:prstGeom prst="rect">
            <a:avLst/>
          </a:prstGeom>
          <a:noFill/>
          <a:ln w="9525">
            <a:noFill/>
            <a:miter lim="800000"/>
            <a:headEnd/>
            <a:tailEnd/>
          </a:ln>
        </p:spPr>
        <p:txBody>
          <a:bodyPr wrap="none">
            <a:spAutoFit/>
          </a:bodyPr>
          <a:lstStyle/>
          <a:p>
            <a:r>
              <a:rPr lang="en-US" dirty="0">
                <a:latin typeface="+mn-lt"/>
              </a:rPr>
              <a:t>gets</a:t>
            </a:r>
          </a:p>
          <a:p>
            <a:r>
              <a:rPr lang="en-US" dirty="0">
                <a:latin typeface="+mn-lt"/>
              </a:rPr>
              <a:t>CPU</a:t>
            </a:r>
          </a:p>
        </p:txBody>
      </p:sp>
      <p:cxnSp>
        <p:nvCxnSpPr>
          <p:cNvPr id="24" name="Straight Arrow Connector 23"/>
          <p:cNvCxnSpPr/>
          <p:nvPr/>
        </p:nvCxnSpPr>
        <p:spPr>
          <a:xfrm>
            <a:off x="5486400" y="4572000"/>
            <a:ext cx="2133600" cy="1588"/>
          </a:xfrm>
          <a:prstGeom prst="straightConnector1">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346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Timer and Clock Services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
        <p:nvSpPr>
          <p:cNvPr id="24" name="Rectangle 3"/>
          <p:cNvSpPr>
            <a:spLocks noGrp="1" noChangeArrowheads="1"/>
          </p:cNvSpPr>
          <p:nvPr>
            <p:ph idx="1"/>
          </p:nvPr>
        </p:nvSpPr>
        <p:spPr>
          <a:xfrm>
            <a:off x="533400" y="1447800"/>
            <a:ext cx="8001000" cy="4953000"/>
          </a:xfrm>
        </p:spPr>
        <p:txBody>
          <a:bodyPr/>
          <a:lstStyle/>
          <a:p>
            <a:pPr>
              <a:lnSpc>
                <a:spcPct val="125000"/>
              </a:lnSpc>
              <a:buFont typeface="Wingdings" pitchFamily="2" charset="2"/>
              <a:buChar char="§"/>
            </a:pPr>
            <a:r>
              <a:rPr lang="en-US" sz="1800" dirty="0" smtClean="0"/>
              <a:t>Timing services are essential for Real Time Software</a:t>
            </a:r>
          </a:p>
          <a:p>
            <a:pPr>
              <a:lnSpc>
                <a:spcPct val="125000"/>
              </a:lnSpc>
              <a:buFont typeface="Wingdings" pitchFamily="2" charset="2"/>
              <a:buChar char="§"/>
            </a:pPr>
            <a:r>
              <a:rPr lang="en-US" sz="1800" dirty="0" smtClean="0"/>
              <a:t>Example: a diagnostic task checks the health of the system periodically.</a:t>
            </a:r>
          </a:p>
          <a:p>
            <a:pPr>
              <a:lnSpc>
                <a:spcPct val="125000"/>
              </a:lnSpc>
              <a:buFont typeface="Wingdings" pitchFamily="2" charset="2"/>
              <a:buChar char="§"/>
            </a:pPr>
            <a:r>
              <a:rPr lang="en-US" sz="1800" dirty="0" smtClean="0"/>
              <a:t>A system call </a:t>
            </a:r>
            <a:r>
              <a:rPr lang="en-US" sz="1800" dirty="0" smtClean="0">
                <a:solidFill>
                  <a:srgbClr val="0000CC"/>
                </a:solidFill>
                <a:latin typeface="Courier New" pitchFamily="49" charset="0"/>
                <a:cs typeface="Courier New" pitchFamily="49" charset="0"/>
              </a:rPr>
              <a:t>‘delay</a:t>
            </a:r>
            <a:r>
              <a:rPr lang="en-US" sz="1800" dirty="0" smtClean="0"/>
              <a:t>’ is commonly used to suspend a task.</a:t>
            </a:r>
          </a:p>
          <a:p>
            <a:pPr>
              <a:lnSpc>
                <a:spcPct val="125000"/>
              </a:lnSpc>
              <a:buFont typeface="Wingdings" pitchFamily="2" charset="2"/>
              <a:buChar char="§"/>
            </a:pPr>
            <a:r>
              <a:rPr lang="en-US" sz="1800" dirty="0" smtClean="0"/>
              <a:t>The parameter passed to this function is an integer specifying the number of ‘</a:t>
            </a:r>
            <a:r>
              <a:rPr lang="en-US" sz="1800" dirty="0" smtClean="0">
                <a:solidFill>
                  <a:srgbClr val="0000CC"/>
                </a:solidFill>
                <a:latin typeface="Courier New" pitchFamily="49" charset="0"/>
                <a:cs typeface="Courier New" pitchFamily="49" charset="0"/>
              </a:rPr>
              <a:t>ticks</a:t>
            </a:r>
            <a:r>
              <a:rPr lang="en-US" sz="1800" dirty="0" smtClean="0"/>
              <a:t>’.</a:t>
            </a:r>
          </a:p>
          <a:p>
            <a:pPr>
              <a:lnSpc>
                <a:spcPct val="125000"/>
              </a:lnSpc>
              <a:buFont typeface="Wingdings" pitchFamily="2" charset="2"/>
              <a:buChar char="§"/>
            </a:pPr>
            <a:r>
              <a:rPr lang="en-US" sz="1800" dirty="0" smtClean="0">
                <a:solidFill>
                  <a:srgbClr val="0000CC"/>
                </a:solidFill>
              </a:rPr>
              <a:t>A timer circuit is configured to interrupt the CPU at a fixed rate </a:t>
            </a:r>
            <a:r>
              <a:rPr lang="en-US" sz="1800" dirty="0" smtClean="0"/>
              <a:t>and the internal system time is incremented at each timer interrupt. The interval of time for which the timer interrupt is programmed is called ‘</a:t>
            </a:r>
            <a:r>
              <a:rPr lang="en-US" sz="1800" dirty="0" smtClean="0">
                <a:solidFill>
                  <a:srgbClr val="0000CC"/>
                </a:solidFill>
                <a:latin typeface="Courier New" pitchFamily="49" charset="0"/>
                <a:cs typeface="Courier New" pitchFamily="49" charset="0"/>
              </a:rPr>
              <a:t>tick</a:t>
            </a:r>
            <a:r>
              <a:rPr lang="en-US" sz="1800" dirty="0" smtClean="0"/>
              <a:t>’ or time resolution.</a:t>
            </a:r>
          </a:p>
        </p:txBody>
      </p:sp>
    </p:spTree>
    <p:extLst>
      <p:ext uri="{BB962C8B-B14F-4D97-AF65-F5344CB8AC3E}">
        <p14:creationId xmlns:p14="http://schemas.microsoft.com/office/powerpoint/2010/main" val="3418909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599"/>
            <a:ext cx="8610600" cy="5105401"/>
          </a:xfrm>
        </p:spPr>
        <p:txBody>
          <a:bodyPr>
            <a:normAutofit fontScale="77500" lnSpcReduction="20000"/>
          </a:bodyPr>
          <a:lstStyle/>
          <a:p>
            <a:pPr>
              <a:lnSpc>
                <a:spcPct val="120000"/>
              </a:lnSpc>
              <a:buFont typeface="Wingdings" panose="05000000000000000000" pitchFamily="2" charset="2"/>
              <a:buChar char="Ø"/>
            </a:pPr>
            <a:r>
              <a:rPr lang="en-IN" sz="2900" dirty="0" smtClean="0">
                <a:latin typeface="+mn-lt"/>
              </a:rPr>
              <a:t>Linux kernel scheduler supports</a:t>
            </a:r>
          </a:p>
          <a:p>
            <a:pPr lvl="1">
              <a:lnSpc>
                <a:spcPct val="120000"/>
              </a:lnSpc>
              <a:buFont typeface="Wingdings" panose="05000000000000000000" pitchFamily="2" charset="2"/>
              <a:buChar char="Ø"/>
            </a:pPr>
            <a:r>
              <a:rPr lang="en-IN" sz="2100" dirty="0" err="1" smtClean="0">
                <a:solidFill>
                  <a:srgbClr val="0000CC"/>
                </a:solidFill>
                <a:latin typeface="+mn-lt"/>
              </a:rPr>
              <a:t>Nonpreemptible</a:t>
            </a:r>
            <a:r>
              <a:rPr lang="en-IN" sz="2100" dirty="0" smtClean="0">
                <a:solidFill>
                  <a:srgbClr val="0000CC"/>
                </a:solidFill>
                <a:latin typeface="+mn-lt"/>
              </a:rPr>
              <a:t> </a:t>
            </a:r>
            <a:r>
              <a:rPr lang="en-IN" sz="2100" dirty="0" smtClean="0">
                <a:latin typeface="+mn-lt"/>
              </a:rPr>
              <a:t>scheduler (initial version of Linux kernel supported this policy only)</a:t>
            </a:r>
          </a:p>
          <a:p>
            <a:pPr lvl="1">
              <a:lnSpc>
                <a:spcPct val="120000"/>
              </a:lnSpc>
              <a:buFont typeface="Wingdings" panose="05000000000000000000" pitchFamily="2" charset="2"/>
              <a:buChar char="Ø"/>
            </a:pPr>
            <a:r>
              <a:rPr lang="en-IN" sz="2100" dirty="0" err="1" smtClean="0">
                <a:solidFill>
                  <a:srgbClr val="0000CC"/>
                </a:solidFill>
                <a:latin typeface="+mn-lt"/>
              </a:rPr>
              <a:t>Preemptible</a:t>
            </a:r>
            <a:r>
              <a:rPr lang="en-IN" sz="2100" dirty="0" smtClean="0">
                <a:latin typeface="+mn-lt"/>
              </a:rPr>
              <a:t> scheduler (introduced from version 2.6) – required for real-time tasks/threads</a:t>
            </a:r>
          </a:p>
          <a:p>
            <a:pPr lvl="1">
              <a:lnSpc>
                <a:spcPct val="120000"/>
              </a:lnSpc>
              <a:buFont typeface="Wingdings" panose="05000000000000000000" pitchFamily="2" charset="2"/>
              <a:buChar char="Ø"/>
            </a:pPr>
            <a:r>
              <a:rPr lang="en-IN" sz="2100" dirty="0">
                <a:solidFill>
                  <a:srgbClr val="0000CC"/>
                </a:solidFill>
                <a:latin typeface="+mn-lt"/>
              </a:rPr>
              <a:t>Completely fare scheduler (CFS) </a:t>
            </a:r>
            <a:r>
              <a:rPr lang="en-IN" sz="2100" dirty="0" smtClean="0">
                <a:latin typeface="+mn-lt"/>
              </a:rPr>
              <a:t>(introduced in the version 2.6.23) – Primarily for desktops</a:t>
            </a:r>
          </a:p>
          <a:p>
            <a:pPr>
              <a:lnSpc>
                <a:spcPct val="120000"/>
              </a:lnSpc>
              <a:buFont typeface="Wingdings" panose="05000000000000000000" pitchFamily="2" charset="2"/>
              <a:buChar char="Ø"/>
            </a:pPr>
            <a:r>
              <a:rPr lang="en-IN" dirty="0" smtClean="0">
                <a:latin typeface="+mn-lt"/>
              </a:rPr>
              <a:t>Following function controls the behaviour of process scheduling discipline:</a:t>
            </a:r>
          </a:p>
          <a:p>
            <a:pPr marL="0" indent="0">
              <a:lnSpc>
                <a:spcPct val="120000"/>
              </a:lnSpc>
            </a:pPr>
            <a:r>
              <a:rPr lang="en-IN" sz="1800" dirty="0">
                <a:solidFill>
                  <a:srgbClr val="0000CC"/>
                </a:solidFill>
                <a:latin typeface="Courier New" panose="02070309020205020404" pitchFamily="49" charset="0"/>
                <a:cs typeface="Courier New" panose="02070309020205020404" pitchFamily="49" charset="0"/>
              </a:rPr>
              <a:t>	</a:t>
            </a:r>
            <a:r>
              <a:rPr lang="en-IN" sz="1800" dirty="0" err="1" smtClean="0">
                <a:solidFill>
                  <a:srgbClr val="0000CC"/>
                </a:solidFill>
                <a:latin typeface="Courier New" panose="02070309020205020404" pitchFamily="49" charset="0"/>
                <a:cs typeface="Courier New" panose="02070309020205020404" pitchFamily="49" charset="0"/>
              </a:rPr>
              <a:t>int</a:t>
            </a:r>
            <a:r>
              <a:rPr lang="en-IN" sz="1800" dirty="0" smtClean="0">
                <a:solidFill>
                  <a:srgbClr val="0000CC"/>
                </a:solidFill>
                <a:latin typeface="Courier New" panose="02070309020205020404" pitchFamily="49" charset="0"/>
                <a:cs typeface="Courier New" panose="02070309020205020404" pitchFamily="49" charset="0"/>
              </a:rPr>
              <a:t> </a:t>
            </a:r>
            <a:r>
              <a:rPr lang="en-IN" sz="1800" dirty="0" err="1" smtClean="0">
                <a:solidFill>
                  <a:srgbClr val="0000CC"/>
                </a:solidFill>
                <a:latin typeface="Courier New" panose="02070309020205020404" pitchFamily="49" charset="0"/>
                <a:cs typeface="Courier New" panose="02070309020205020404" pitchFamily="49" charset="0"/>
              </a:rPr>
              <a:t>sched_setscheduler</a:t>
            </a:r>
            <a:r>
              <a:rPr lang="en-IN" sz="1800" dirty="0" smtClean="0">
                <a:solidFill>
                  <a:srgbClr val="0000CC"/>
                </a:solidFill>
                <a:latin typeface="Courier New" panose="02070309020205020404" pitchFamily="49" charset="0"/>
                <a:cs typeface="Courier New" panose="02070309020205020404" pitchFamily="49" charset="0"/>
              </a:rPr>
              <a:t> (</a:t>
            </a:r>
            <a:r>
              <a:rPr lang="en-IN" sz="1800" dirty="0" err="1" smtClean="0">
                <a:solidFill>
                  <a:srgbClr val="0000CC"/>
                </a:solidFill>
                <a:latin typeface="Courier New" panose="02070309020205020404" pitchFamily="49" charset="0"/>
                <a:cs typeface="Courier New" panose="02070309020205020404" pitchFamily="49" charset="0"/>
              </a:rPr>
              <a:t>pid_t</a:t>
            </a:r>
            <a:r>
              <a:rPr lang="en-IN" sz="1800" dirty="0" smtClean="0">
                <a:solidFill>
                  <a:srgbClr val="0000CC"/>
                </a:solidFill>
                <a:latin typeface="Courier New" panose="02070309020205020404" pitchFamily="49" charset="0"/>
                <a:cs typeface="Courier New" panose="02070309020205020404" pitchFamily="49" charset="0"/>
              </a:rPr>
              <a:t> </a:t>
            </a:r>
            <a:r>
              <a:rPr lang="en-IN" sz="1800" dirty="0" err="1" smtClean="0">
                <a:solidFill>
                  <a:srgbClr val="0000CC"/>
                </a:solidFill>
                <a:latin typeface="Courier New" panose="02070309020205020404" pitchFamily="49" charset="0"/>
                <a:cs typeface="Courier New" panose="02070309020205020404" pitchFamily="49" charset="0"/>
              </a:rPr>
              <a:t>pid</a:t>
            </a:r>
            <a:r>
              <a:rPr lang="en-IN" sz="1800" dirty="0" smtClean="0">
                <a:solidFill>
                  <a:srgbClr val="0000CC"/>
                </a:solidFill>
                <a:latin typeface="Courier New" panose="02070309020205020404" pitchFamily="49" charset="0"/>
                <a:cs typeface="Courier New" panose="02070309020205020404" pitchFamily="49" charset="0"/>
              </a:rPr>
              <a:t>, </a:t>
            </a:r>
            <a:r>
              <a:rPr lang="en-IN" sz="1800" dirty="0" err="1" smtClean="0">
                <a:solidFill>
                  <a:srgbClr val="0000CC"/>
                </a:solidFill>
                <a:latin typeface="Courier New" panose="02070309020205020404" pitchFamily="49" charset="0"/>
                <a:cs typeface="Courier New" panose="02070309020205020404" pitchFamily="49" charset="0"/>
              </a:rPr>
              <a:t>int</a:t>
            </a:r>
            <a:r>
              <a:rPr lang="en-IN" sz="1800" dirty="0" smtClean="0">
                <a:solidFill>
                  <a:srgbClr val="0000CC"/>
                </a:solidFill>
                <a:latin typeface="Courier New" panose="02070309020205020404" pitchFamily="49" charset="0"/>
                <a:cs typeface="Courier New" panose="02070309020205020404" pitchFamily="49" charset="0"/>
              </a:rPr>
              <a:t> policy, </a:t>
            </a:r>
          </a:p>
          <a:p>
            <a:pPr marL="0" indent="0">
              <a:lnSpc>
                <a:spcPct val="120000"/>
              </a:lnSpc>
            </a:pPr>
            <a:r>
              <a:rPr lang="en-IN" sz="1800" dirty="0">
                <a:solidFill>
                  <a:srgbClr val="0000CC"/>
                </a:solidFill>
                <a:latin typeface="Courier New" panose="02070309020205020404" pitchFamily="49" charset="0"/>
                <a:cs typeface="Courier New" panose="02070309020205020404" pitchFamily="49" charset="0"/>
              </a:rPr>
              <a:t>	</a:t>
            </a:r>
            <a:r>
              <a:rPr lang="en-IN" sz="1800" dirty="0" smtClean="0">
                <a:solidFill>
                  <a:srgbClr val="0000CC"/>
                </a:solidFill>
                <a:latin typeface="Courier New" panose="02070309020205020404" pitchFamily="49" charset="0"/>
                <a:cs typeface="Courier New" panose="02070309020205020404" pitchFamily="49" charset="0"/>
              </a:rPr>
              <a:t>		        </a:t>
            </a:r>
            <a:r>
              <a:rPr lang="en-IN" sz="1800" dirty="0" err="1" smtClean="0">
                <a:solidFill>
                  <a:srgbClr val="0000CC"/>
                </a:solidFill>
                <a:latin typeface="Courier New" panose="02070309020205020404" pitchFamily="49" charset="0"/>
                <a:cs typeface="Courier New" panose="02070309020205020404" pitchFamily="49" charset="0"/>
              </a:rPr>
              <a:t>const</a:t>
            </a:r>
            <a:r>
              <a:rPr lang="en-IN" sz="1800" dirty="0" smtClean="0">
                <a:solidFill>
                  <a:srgbClr val="0000CC"/>
                </a:solidFill>
                <a:latin typeface="Courier New" panose="02070309020205020404" pitchFamily="49" charset="0"/>
                <a:cs typeface="Courier New" panose="02070309020205020404" pitchFamily="49" charset="0"/>
              </a:rPr>
              <a:t> </a:t>
            </a:r>
            <a:r>
              <a:rPr lang="en-IN" sz="1800" dirty="0" err="1" smtClean="0">
                <a:solidFill>
                  <a:srgbClr val="0000CC"/>
                </a:solidFill>
                <a:latin typeface="Courier New" panose="02070309020205020404" pitchFamily="49" charset="0"/>
                <a:cs typeface="Courier New" panose="02070309020205020404" pitchFamily="49" charset="0"/>
              </a:rPr>
              <a:t>struct</a:t>
            </a:r>
            <a:r>
              <a:rPr lang="en-IN" sz="1800" dirty="0" smtClean="0">
                <a:solidFill>
                  <a:srgbClr val="0000CC"/>
                </a:solidFill>
                <a:latin typeface="Courier New" panose="02070309020205020404" pitchFamily="49" charset="0"/>
                <a:cs typeface="Courier New" panose="02070309020205020404" pitchFamily="49" charset="0"/>
              </a:rPr>
              <a:t> </a:t>
            </a:r>
            <a:r>
              <a:rPr lang="en-IN" sz="1800" dirty="0" err="1" smtClean="0">
                <a:solidFill>
                  <a:srgbClr val="0000CC"/>
                </a:solidFill>
                <a:latin typeface="Courier New" panose="02070309020205020404" pitchFamily="49" charset="0"/>
                <a:cs typeface="Courier New" panose="02070309020205020404" pitchFamily="49" charset="0"/>
              </a:rPr>
              <a:t>sched_param</a:t>
            </a:r>
            <a:r>
              <a:rPr lang="en-IN" sz="1800" dirty="0" smtClean="0">
                <a:solidFill>
                  <a:srgbClr val="0000CC"/>
                </a:solidFill>
                <a:latin typeface="Courier New" panose="02070309020205020404" pitchFamily="49" charset="0"/>
                <a:cs typeface="Courier New" panose="02070309020205020404" pitchFamily="49" charset="0"/>
              </a:rPr>
              <a:t> *</a:t>
            </a:r>
            <a:r>
              <a:rPr lang="en-IN" sz="1800" dirty="0" err="1" smtClean="0">
                <a:solidFill>
                  <a:srgbClr val="0000CC"/>
                </a:solidFill>
                <a:latin typeface="Courier New" panose="02070309020205020404" pitchFamily="49" charset="0"/>
                <a:cs typeface="Courier New" panose="02070309020205020404" pitchFamily="49" charset="0"/>
              </a:rPr>
              <a:t>param</a:t>
            </a:r>
            <a:r>
              <a:rPr lang="en-IN" sz="1800" dirty="0" smtClean="0">
                <a:solidFill>
                  <a:srgbClr val="0000CC"/>
                </a:solidFill>
                <a:latin typeface="Courier New" panose="02070309020205020404" pitchFamily="49" charset="0"/>
                <a:cs typeface="Courier New" panose="02070309020205020404" pitchFamily="49" charset="0"/>
              </a:rPr>
              <a:t>);</a:t>
            </a:r>
            <a:endParaRPr lang="en-IN" sz="1800" dirty="0">
              <a:solidFill>
                <a:srgbClr val="0000CC"/>
              </a:solidFill>
              <a:latin typeface="Courier New" panose="02070309020205020404" pitchFamily="49" charset="0"/>
              <a:cs typeface="Courier New" panose="02070309020205020404" pitchFamily="49" charset="0"/>
            </a:endParaRPr>
          </a:p>
          <a:p>
            <a:pPr marL="0" indent="0">
              <a:lnSpc>
                <a:spcPct val="120000"/>
              </a:lnSpc>
            </a:pPr>
            <a:r>
              <a:rPr lang="en-IN" sz="1800" dirty="0" smtClean="0">
                <a:latin typeface="+mn-lt"/>
                <a:cs typeface="Courier New" panose="02070309020205020404" pitchFamily="49" charset="0"/>
              </a:rPr>
              <a:t>Non-real time policies supported:</a:t>
            </a:r>
          </a:p>
          <a:p>
            <a:pPr marL="0" indent="0">
              <a:lnSpc>
                <a:spcPct val="120000"/>
              </a:lnSpc>
            </a:pPr>
            <a:r>
              <a:rPr lang="en-IN" sz="1800" dirty="0" smtClean="0">
                <a:latin typeface="+mn-lt"/>
                <a:cs typeface="Courier New" panose="02070309020205020404" pitchFamily="49" charset="0"/>
              </a:rPr>
              <a:t>	</a:t>
            </a:r>
            <a:r>
              <a:rPr lang="en-IN" sz="1800" dirty="0" smtClean="0">
                <a:solidFill>
                  <a:srgbClr val="0000CC"/>
                </a:solidFill>
                <a:latin typeface="+mn-lt"/>
                <a:cs typeface="Courier New" panose="02070309020205020404" pitchFamily="49" charset="0"/>
              </a:rPr>
              <a:t>SCHED_OTHER</a:t>
            </a:r>
            <a:r>
              <a:rPr lang="en-IN" sz="1800" dirty="0" smtClean="0">
                <a:latin typeface="+mn-lt"/>
                <a:cs typeface="Courier New" panose="02070309020205020404" pitchFamily="49" charset="0"/>
              </a:rPr>
              <a:t>: Standard round-robin policy</a:t>
            </a:r>
          </a:p>
          <a:p>
            <a:pPr marL="0" indent="0">
              <a:lnSpc>
                <a:spcPct val="120000"/>
              </a:lnSpc>
            </a:pPr>
            <a:r>
              <a:rPr lang="en-IN" sz="1800" dirty="0" smtClean="0">
                <a:latin typeface="+mn-lt"/>
                <a:cs typeface="Courier New" panose="02070309020205020404" pitchFamily="49" charset="0"/>
              </a:rPr>
              <a:t>	</a:t>
            </a:r>
            <a:r>
              <a:rPr lang="en-IN" sz="1800" dirty="0" smtClean="0">
                <a:solidFill>
                  <a:srgbClr val="0000CC"/>
                </a:solidFill>
                <a:latin typeface="+mn-lt"/>
                <a:cs typeface="Courier New" panose="02070309020205020404" pitchFamily="49" charset="0"/>
              </a:rPr>
              <a:t>SCHED_BATCH</a:t>
            </a:r>
            <a:r>
              <a:rPr lang="en-IN" sz="1800" dirty="0" smtClean="0">
                <a:latin typeface="+mn-lt"/>
                <a:cs typeface="Courier New" panose="02070309020205020404" pitchFamily="49" charset="0"/>
              </a:rPr>
              <a:t>: Batch style execution – it doesn’t </a:t>
            </a:r>
            <a:r>
              <a:rPr lang="en-IN" sz="1800" dirty="0" err="1" smtClean="0">
                <a:latin typeface="+mn-lt"/>
                <a:cs typeface="Courier New" panose="02070309020205020404" pitchFamily="49" charset="0"/>
              </a:rPr>
              <a:t>preempt</a:t>
            </a:r>
            <a:r>
              <a:rPr lang="en-IN" sz="1800" dirty="0" smtClean="0">
                <a:latin typeface="+mn-lt"/>
                <a:cs typeface="Courier New" panose="02070309020205020404" pitchFamily="49" charset="0"/>
              </a:rPr>
              <a:t> processes often</a:t>
            </a:r>
          </a:p>
          <a:p>
            <a:pPr marL="0" indent="0">
              <a:lnSpc>
                <a:spcPct val="120000"/>
              </a:lnSpc>
            </a:pPr>
            <a:r>
              <a:rPr lang="en-IN" sz="1800" dirty="0" smtClean="0">
                <a:latin typeface="+mn-lt"/>
                <a:cs typeface="Courier New" panose="02070309020205020404" pitchFamily="49" charset="0"/>
              </a:rPr>
              <a:t>	</a:t>
            </a:r>
            <a:r>
              <a:rPr lang="en-IN" sz="1800" dirty="0" smtClean="0">
                <a:solidFill>
                  <a:srgbClr val="0000CC"/>
                </a:solidFill>
                <a:latin typeface="+mn-lt"/>
                <a:cs typeface="Courier New" panose="02070309020205020404" pitchFamily="49" charset="0"/>
              </a:rPr>
              <a:t>SCHED_IDLE</a:t>
            </a:r>
            <a:r>
              <a:rPr lang="en-IN" sz="1800" dirty="0" smtClean="0">
                <a:latin typeface="+mn-lt"/>
                <a:cs typeface="Courier New" panose="02070309020205020404" pitchFamily="49" charset="0"/>
              </a:rPr>
              <a:t>: Runs the task at very low priority background task</a:t>
            </a:r>
            <a:endParaRPr lang="en-IN" sz="1800" dirty="0">
              <a:latin typeface="+mn-lt"/>
              <a:cs typeface="Courier New" panose="02070309020205020404" pitchFamily="49" charset="0"/>
            </a:endParaRPr>
          </a:p>
          <a:p>
            <a:pPr marL="0" indent="0">
              <a:lnSpc>
                <a:spcPct val="120000"/>
              </a:lnSpc>
            </a:pPr>
            <a:r>
              <a:rPr lang="en-IN" sz="1800" dirty="0" smtClean="0">
                <a:latin typeface="+mn-lt"/>
                <a:cs typeface="Courier New" panose="02070309020205020404" pitchFamily="49" charset="0"/>
              </a:rPr>
              <a:t>Real </a:t>
            </a:r>
            <a:r>
              <a:rPr lang="en-IN" sz="1800" dirty="0">
                <a:latin typeface="+mn-lt"/>
                <a:cs typeface="Courier New" panose="02070309020205020404" pitchFamily="49" charset="0"/>
              </a:rPr>
              <a:t>time policies supported:</a:t>
            </a:r>
          </a:p>
          <a:p>
            <a:pPr marL="0" indent="0">
              <a:lnSpc>
                <a:spcPct val="120000"/>
              </a:lnSpc>
            </a:pPr>
            <a:r>
              <a:rPr lang="en-IN" sz="1800" dirty="0" smtClean="0">
                <a:latin typeface="+mn-lt"/>
                <a:cs typeface="Courier New" panose="02070309020205020404" pitchFamily="49" charset="0"/>
              </a:rPr>
              <a:t>	</a:t>
            </a:r>
            <a:r>
              <a:rPr lang="en-IN" sz="1800" dirty="0" smtClean="0">
                <a:solidFill>
                  <a:srgbClr val="0000CC"/>
                </a:solidFill>
                <a:latin typeface="+mn-lt"/>
                <a:cs typeface="Courier New" panose="02070309020205020404" pitchFamily="49" charset="0"/>
              </a:rPr>
              <a:t>SCHED_FIFO</a:t>
            </a:r>
            <a:r>
              <a:rPr lang="en-IN" sz="1800" dirty="0" smtClean="0">
                <a:latin typeface="+mn-lt"/>
                <a:cs typeface="Courier New" panose="02070309020205020404" pitchFamily="49" charset="0"/>
              </a:rPr>
              <a:t>: First in first out </a:t>
            </a:r>
          </a:p>
          <a:p>
            <a:pPr marL="0" indent="0">
              <a:lnSpc>
                <a:spcPct val="120000"/>
              </a:lnSpc>
            </a:pPr>
            <a:r>
              <a:rPr lang="en-IN" sz="1800" dirty="0">
                <a:latin typeface="+mn-lt"/>
                <a:cs typeface="Courier New" panose="02070309020205020404" pitchFamily="49" charset="0"/>
              </a:rPr>
              <a:t>	</a:t>
            </a:r>
            <a:r>
              <a:rPr lang="en-IN" sz="1800" dirty="0" smtClean="0">
                <a:latin typeface="+mn-lt"/>
                <a:cs typeface="Courier New" panose="02070309020205020404" pitchFamily="49" charset="0"/>
              </a:rPr>
              <a:t>	(when the </a:t>
            </a:r>
            <a:r>
              <a:rPr lang="en-IN" sz="1600" dirty="0" smtClean="0"/>
              <a:t>process </a:t>
            </a:r>
            <a:r>
              <a:rPr lang="en-IN" sz="1600" dirty="0"/>
              <a:t>becomes runnable, it will be </a:t>
            </a:r>
            <a:r>
              <a:rPr lang="en-IN" sz="1600" dirty="0" smtClean="0"/>
              <a:t>inserted </a:t>
            </a:r>
            <a:r>
              <a:rPr lang="en-IN" sz="1600" dirty="0"/>
              <a:t>at the end of the list for its </a:t>
            </a:r>
            <a:r>
              <a:rPr lang="en-IN" sz="1600" dirty="0" smtClean="0"/>
              <a:t>priority)</a:t>
            </a:r>
            <a:endParaRPr lang="en-IN" sz="1800" dirty="0">
              <a:latin typeface="+mn-lt"/>
              <a:cs typeface="Courier New" panose="02070309020205020404" pitchFamily="49" charset="0"/>
            </a:endParaRPr>
          </a:p>
          <a:p>
            <a:pPr marL="0" indent="0">
              <a:lnSpc>
                <a:spcPct val="120000"/>
              </a:lnSpc>
            </a:pPr>
            <a:r>
              <a:rPr lang="en-IN" sz="1800" dirty="0" smtClean="0">
                <a:latin typeface="+mn-lt"/>
                <a:cs typeface="Courier New" panose="02070309020205020404" pitchFamily="49" charset="0"/>
              </a:rPr>
              <a:t>	</a:t>
            </a:r>
            <a:r>
              <a:rPr lang="en-IN" sz="1800" dirty="0" smtClean="0">
                <a:solidFill>
                  <a:srgbClr val="0000CC"/>
                </a:solidFill>
                <a:latin typeface="+mn-lt"/>
                <a:cs typeface="Courier New" panose="02070309020205020404" pitchFamily="49" charset="0"/>
              </a:rPr>
              <a:t>SCHED_RR</a:t>
            </a:r>
            <a:r>
              <a:rPr lang="en-IN" sz="1800" dirty="0" smtClean="0">
                <a:latin typeface="+mn-lt"/>
                <a:cs typeface="Courier New" panose="02070309020205020404" pitchFamily="49" charset="0"/>
              </a:rPr>
              <a:t>: Round robin</a:t>
            </a:r>
            <a:endParaRPr lang="en-IN" sz="1800" dirty="0">
              <a:latin typeface="+mn-lt"/>
              <a:cs typeface="Courier New" panose="02070309020205020404" pitchFamily="49" charset="0"/>
            </a:endParaRPr>
          </a:p>
          <a:p>
            <a:pPr marL="0" indent="0">
              <a:lnSpc>
                <a:spcPct val="120000"/>
              </a:lnSpc>
            </a:pPr>
            <a:endParaRPr lang="en-IN" sz="1800" dirty="0" smtClean="0">
              <a:solidFill>
                <a:srgbClr val="0000CC"/>
              </a:solidFill>
              <a:latin typeface="Courier New" panose="02070309020205020404" pitchFamily="49" charset="0"/>
              <a:cs typeface="Courier New" panose="02070309020205020404" pitchFamily="49" charset="0"/>
            </a:endParaRPr>
          </a:p>
          <a:p>
            <a:pPr marL="0" indent="0">
              <a:lnSpc>
                <a:spcPct val="120000"/>
              </a:lnSpc>
            </a:pPr>
            <a:r>
              <a:rPr lang="en-IN" sz="1800" i="1" dirty="0" smtClean="0">
                <a:latin typeface="+mn-lt"/>
                <a:cs typeface="Courier New" panose="02070309020205020404" pitchFamily="49" charset="0"/>
              </a:rPr>
              <a:t>Please note that this function is called per process basis. That means different processes can be scheduled based on different scheduling policies</a:t>
            </a:r>
          </a:p>
          <a:p>
            <a:pPr marL="0" indent="0">
              <a:lnSpc>
                <a:spcPct val="120000"/>
              </a:lnSpc>
            </a:pPr>
            <a:endParaRPr lang="en-IN" sz="1800" dirty="0" smtClean="0">
              <a:solidFill>
                <a:srgbClr val="0000CC"/>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sz="quarter" idx="10"/>
          </p:nvPr>
        </p:nvSpPr>
        <p:spPr/>
        <p:txBody>
          <a:bodyPr/>
          <a:lstStyle/>
          <a:p>
            <a:r>
              <a:rPr lang="en-US" dirty="0" smtClean="0"/>
              <a:t>Linux Kernel Scheduler</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86216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smtClean="0"/>
              <a:t>Any Questions?</a:t>
            </a:r>
            <a:endParaRPr lang="en-IN" sz="320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28</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smtClean="0"/>
              <a:t>Thank You.</a:t>
            </a:r>
            <a:endParaRPr lang="en-IN" sz="3200" dirty="0"/>
          </a:p>
        </p:txBody>
      </p:sp>
    </p:spTree>
    <p:extLst>
      <p:ext uri="{BB962C8B-B14F-4D97-AF65-F5344CB8AC3E}">
        <p14:creationId xmlns:p14="http://schemas.microsoft.com/office/powerpoint/2010/main" val="2533770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smtClean="0"/>
              <a:t>Excellent MOOCs Videos</a:t>
            </a:r>
          </a:p>
          <a:p>
            <a:r>
              <a:rPr lang="en-IN" sz="2800" b="0" dirty="0" smtClean="0"/>
              <a:t>(Coursera, </a:t>
            </a:r>
            <a:r>
              <a:rPr lang="en-IN" sz="2800" b="0" dirty="0" err="1" smtClean="0"/>
              <a:t>edX</a:t>
            </a:r>
            <a:r>
              <a:rPr lang="en-IN" sz="2800" b="0" dirty="0" smtClean="0"/>
              <a:t>,…)</a:t>
            </a:r>
            <a:endParaRPr lang="en-IN" sz="2800" b="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1847133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smtClean="0"/>
              <a:t>RTS Primer – For Light Reading </a:t>
            </a:r>
            <a:endParaRPr lang="en-IN" b="0" dirty="0"/>
          </a:p>
        </p:txBody>
      </p:sp>
      <p:sp>
        <p:nvSpPr>
          <p:cNvPr id="3" name="స్లయిడ్ సంఖ్య స్థాన సంగ్రహకం 2"/>
          <p:cNvSpPr>
            <a:spLocks noGrp="1"/>
          </p:cNvSpPr>
          <p:nvPr>
            <p:ph type="sldNum" sz="quarter" idx="4294967295"/>
          </p:nvPr>
        </p:nvSpPr>
        <p:spPr>
          <a:xfrm>
            <a:off x="7010400" y="6217260"/>
            <a:ext cx="2133600" cy="365125"/>
          </a:xfrm>
          <a:prstGeom prst="rect">
            <a:avLst/>
          </a:prstGeom>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064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152400" y="4309130"/>
            <a:ext cx="8863022" cy="1660207"/>
          </a:xfrm>
        </p:spPr>
        <p:txBody>
          <a:bodyPr/>
          <a:lstStyle/>
          <a:p>
            <a:pPr algn="r">
              <a:lnSpc>
                <a:spcPct val="100000"/>
              </a:lnSpc>
            </a:pPr>
            <a:r>
              <a:rPr lang="en-US" sz="2800" dirty="0" smtClean="0"/>
              <a:t>L-10: Real Time Operating Systems</a:t>
            </a:r>
            <a:endParaRPr lang="en-US" sz="2800" dirty="0" smtClean="0"/>
          </a:p>
          <a:p>
            <a:pPr algn="r">
              <a:lnSpc>
                <a:spcPct val="100000"/>
              </a:lnSpc>
            </a:pPr>
            <a:r>
              <a:rPr lang="en-US" sz="1800" b="0" dirty="0" smtClean="0"/>
              <a:t> </a:t>
            </a:r>
            <a:r>
              <a:rPr lang="en-US" sz="2000" b="0" dirty="0" smtClean="0"/>
              <a:t>  </a:t>
            </a:r>
            <a:endParaRPr lang="en-US" sz="2000" b="0" dirty="0" smtClean="0"/>
          </a:p>
          <a:p>
            <a:pPr algn="r">
              <a:lnSpc>
                <a:spcPct val="100000"/>
              </a:lnSpc>
            </a:pPr>
            <a:r>
              <a:rPr lang="en-US" sz="1800" b="0" dirty="0" smtClean="0"/>
              <a:t>[Ref: Notes/PPT]</a:t>
            </a:r>
            <a:endParaRPr lang="en-US" sz="1800" b="0" dirty="0"/>
          </a:p>
        </p:txBody>
      </p:sp>
      <p:sp>
        <p:nvSpPr>
          <p:cNvPr id="5" name="పాఠంపెట్టె 4"/>
          <p:cNvSpPr txBox="1"/>
          <p:nvPr/>
        </p:nvSpPr>
        <p:spPr>
          <a:xfrm>
            <a:off x="153537" y="5893088"/>
            <a:ext cx="8960893" cy="646331"/>
          </a:xfrm>
          <a:prstGeom prst="rect">
            <a:avLst/>
          </a:prstGeom>
          <a:noFill/>
        </p:spPr>
        <p:txBody>
          <a:bodyPr wrap="square" rtlCol="0">
            <a:spAutoFit/>
          </a:bodyPr>
          <a:lstStyle/>
          <a:p>
            <a:r>
              <a:rPr lang="en-IN" sz="1200" b="1" dirty="0" smtClean="0">
                <a:latin typeface="Arial Narrow" panose="020B0606020202030204" pitchFamily="34" charset="0"/>
              </a:rPr>
              <a:t>Note</a:t>
            </a:r>
            <a:r>
              <a:rPr lang="en-IN" sz="1200" dirty="0" smtClean="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200" b="1" u="sng" dirty="0" smtClean="0">
                <a:latin typeface="Arial Narrow" panose="020B0606020202030204" pitchFamily="34" charset="0"/>
              </a:rPr>
              <a:t>PLEASE DO NOT PRINT PPTs</a:t>
            </a:r>
            <a:r>
              <a:rPr lang="en-IN" sz="1200" dirty="0" smtClean="0">
                <a:latin typeface="Arial Narrow" panose="020B0606020202030204" pitchFamily="34" charset="0"/>
              </a:rPr>
              <a:t>, Save the Environment!</a:t>
            </a:r>
            <a:endParaRPr lang="en-IN" sz="1200" dirty="0">
              <a:latin typeface="Arial Narrow" panose="020B0606020202030204" pitchFamily="34" charset="0"/>
            </a:endParaRPr>
          </a:p>
        </p:txBody>
      </p:sp>
      <p:sp>
        <p:nvSpPr>
          <p:cNvPr id="2" name="పాఠంపెట్టె 1"/>
          <p:cNvSpPr txBox="1"/>
          <p:nvPr/>
        </p:nvSpPr>
        <p:spPr>
          <a:xfrm>
            <a:off x="89916" y="6539419"/>
            <a:ext cx="8592417" cy="253916"/>
          </a:xfrm>
          <a:prstGeom prst="rect">
            <a:avLst/>
          </a:prstGeom>
          <a:noFill/>
        </p:spPr>
        <p:txBody>
          <a:bodyPr wrap="none" rtlCol="0">
            <a:spAutoFit/>
          </a:bodyPr>
          <a:lstStyle/>
          <a:p>
            <a:r>
              <a:rPr lang="en-IN" sz="1000" dirty="0" smtClean="0"/>
              <a:t>Source PPT </a:t>
            </a:r>
            <a:r>
              <a:rPr lang="en-IN" sz="1050" dirty="0" smtClean="0"/>
              <a:t>Courtesy</a:t>
            </a:r>
            <a:r>
              <a:rPr lang="en-IN" sz="1000" dirty="0" smtClean="0"/>
              <a:t>: Some of the contents of this PPT is sourced from </a:t>
            </a:r>
            <a:r>
              <a:rPr lang="en-IN" sz="1000" dirty="0" err="1" smtClean="0"/>
              <a:t>Presentatoons</a:t>
            </a:r>
            <a:r>
              <a:rPr lang="en-IN" sz="1000" dirty="0" smtClean="0"/>
              <a:t> of  Prof K R </a:t>
            </a:r>
            <a:r>
              <a:rPr lang="en-IN" sz="1000" dirty="0" err="1" smtClean="0"/>
              <a:t>Anupa</a:t>
            </a:r>
            <a:r>
              <a:rPr lang="en-IN" sz="1000" dirty="0" smtClean="0"/>
              <a:t> / Prof B Mishra, BITS-Pilani WILP Division</a:t>
            </a:r>
            <a:endParaRPr lang="en-IN" sz="1000" dirty="0"/>
          </a:p>
        </p:txBody>
      </p:sp>
    </p:spTree>
    <p:extLst>
      <p:ext uri="{BB962C8B-B14F-4D97-AF65-F5344CB8AC3E}">
        <p14:creationId xmlns:p14="http://schemas.microsoft.com/office/powerpoint/2010/main" val="3401490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4191000"/>
          </a:xfrm>
        </p:spPr>
        <p:txBody>
          <a:bodyPr>
            <a:normAutofit/>
          </a:bodyPr>
          <a:lstStyle/>
          <a:p>
            <a:r>
              <a:rPr lang="en-US" sz="2800" dirty="0" smtClean="0"/>
              <a:t>The operating system controls resources:</a:t>
            </a:r>
          </a:p>
          <a:p>
            <a:pPr lvl="1"/>
            <a:r>
              <a:rPr lang="en-US" sz="2000" dirty="0" smtClean="0"/>
              <a:t>who gets the CPU;</a:t>
            </a:r>
          </a:p>
          <a:p>
            <a:pPr lvl="1"/>
            <a:r>
              <a:rPr lang="en-US" sz="2000" dirty="0" smtClean="0"/>
              <a:t>when I/O takes place;</a:t>
            </a:r>
          </a:p>
          <a:p>
            <a:pPr lvl="1"/>
            <a:r>
              <a:rPr lang="en-US" sz="2000" dirty="0" smtClean="0"/>
              <a:t>how much memory is allocated.</a:t>
            </a:r>
          </a:p>
          <a:p>
            <a:r>
              <a:rPr lang="en-US" sz="2800" dirty="0" smtClean="0"/>
              <a:t>The most important resource is the CPU itself.</a:t>
            </a:r>
          </a:p>
          <a:p>
            <a:pPr lvl="1"/>
            <a:r>
              <a:rPr lang="en-US" sz="2000" dirty="0" smtClean="0"/>
              <a:t>CPU access controlled by the scheduler.</a:t>
            </a:r>
            <a:endParaRPr lang="en-US" sz="2000" dirty="0"/>
          </a:p>
        </p:txBody>
      </p:sp>
      <p:sp>
        <p:nvSpPr>
          <p:cNvPr id="6" name="Content Placeholder 5"/>
          <p:cNvSpPr>
            <a:spLocks noGrp="1"/>
          </p:cNvSpPr>
          <p:nvPr>
            <p:ph sz="quarter" idx="10"/>
          </p:nvPr>
        </p:nvSpPr>
        <p:spPr/>
        <p:txBody>
          <a:bodyPr/>
          <a:lstStyle/>
          <a:p>
            <a:r>
              <a:rPr lang="en-US" dirty="0" smtClean="0"/>
              <a:t>Operating Systems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563352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IN" dirty="0" smtClean="0">
                <a:latin typeface="+mn-lt"/>
              </a:rPr>
              <a:t>Real-time operating systems must provide three specific functions with respect to tasks: </a:t>
            </a:r>
          </a:p>
          <a:p>
            <a:pPr lvl="1"/>
            <a:r>
              <a:rPr lang="en-IN" sz="1800" dirty="0" smtClean="0">
                <a:latin typeface="+mn-lt"/>
              </a:rPr>
              <a:t>scheduling</a:t>
            </a:r>
          </a:p>
          <a:p>
            <a:pPr lvl="1"/>
            <a:r>
              <a:rPr lang="en-IN" sz="1800" dirty="0" smtClean="0">
                <a:latin typeface="+mn-lt"/>
              </a:rPr>
              <a:t>dispatching</a:t>
            </a:r>
          </a:p>
          <a:p>
            <a:pPr lvl="1"/>
            <a:r>
              <a:rPr lang="en-IN" sz="1800" dirty="0" smtClean="0">
                <a:latin typeface="+mn-lt"/>
              </a:rPr>
              <a:t>intercommunication and synchronization</a:t>
            </a:r>
          </a:p>
          <a:p>
            <a:pPr lvl="1"/>
            <a:endParaRPr lang="en-IN" dirty="0" smtClean="0"/>
          </a:p>
          <a:p>
            <a:pPr>
              <a:buFont typeface="Wingdings" pitchFamily="2" charset="2"/>
              <a:buChar char="Ø"/>
            </a:pPr>
            <a:r>
              <a:rPr lang="en-IN" dirty="0" smtClean="0">
                <a:latin typeface="+mn-lt"/>
              </a:rPr>
              <a:t>A scheduler determines which task will run next in a multitasking system</a:t>
            </a:r>
          </a:p>
          <a:p>
            <a:pPr>
              <a:buFont typeface="Wingdings" pitchFamily="2" charset="2"/>
              <a:buChar char="Ø"/>
            </a:pPr>
            <a:r>
              <a:rPr lang="en-IN" dirty="0" smtClean="0">
                <a:latin typeface="+mn-lt"/>
              </a:rPr>
              <a:t>A dispatcher performs the necessary bookkeeping to start that task.</a:t>
            </a:r>
          </a:p>
          <a:p>
            <a:pPr>
              <a:buFont typeface="Wingdings" pitchFamily="2" charset="2"/>
              <a:buChar char="Ø"/>
            </a:pPr>
            <a:r>
              <a:rPr lang="en-IN" dirty="0" smtClean="0">
                <a:latin typeface="+mn-lt"/>
              </a:rPr>
              <a:t>Inter-task communication and synchronization assures that the tasks cooperate.</a:t>
            </a:r>
            <a:endParaRPr lang="en-IN" dirty="0">
              <a:latin typeface="+mn-lt"/>
            </a:endParaRPr>
          </a:p>
        </p:txBody>
      </p:sp>
      <p:sp>
        <p:nvSpPr>
          <p:cNvPr id="6" name="Content Placeholder 5"/>
          <p:cNvSpPr>
            <a:spLocks noGrp="1"/>
          </p:cNvSpPr>
          <p:nvPr>
            <p:ph sz="quarter" idx="10"/>
          </p:nvPr>
        </p:nvSpPr>
        <p:spPr/>
        <p:txBody>
          <a:bodyPr/>
          <a:lstStyle/>
          <a:p>
            <a:r>
              <a:rPr lang="en-US" dirty="0" smtClean="0"/>
              <a:t>Real Time Operating System</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303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IN" dirty="0" smtClean="0"/>
              <a:t>Layers of Operating Systems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8</a:t>
            </a:fld>
            <a:endParaRPr lang="en-US"/>
          </a:p>
        </p:txBody>
      </p:sp>
      <p:sp>
        <p:nvSpPr>
          <p:cNvPr id="8" name="Rectangle 7"/>
          <p:cNvSpPr/>
          <p:nvPr/>
        </p:nvSpPr>
        <p:spPr>
          <a:xfrm>
            <a:off x="3505200" y="2133600"/>
            <a:ext cx="3276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00CC"/>
                </a:solidFill>
              </a:rPr>
              <a:t>User Interface, Security Features, File Management etc</a:t>
            </a:r>
            <a:endParaRPr lang="en-IN" dirty="0">
              <a:solidFill>
                <a:srgbClr val="0000CC"/>
              </a:solidFill>
            </a:endParaRPr>
          </a:p>
        </p:txBody>
      </p:sp>
      <p:sp>
        <p:nvSpPr>
          <p:cNvPr id="9" name="TextBox 8"/>
          <p:cNvSpPr txBox="1"/>
          <p:nvPr/>
        </p:nvSpPr>
        <p:spPr>
          <a:xfrm>
            <a:off x="1169075" y="2362200"/>
            <a:ext cx="2031325" cy="369332"/>
          </a:xfrm>
          <a:prstGeom prst="rect">
            <a:avLst/>
          </a:prstGeom>
          <a:noFill/>
        </p:spPr>
        <p:txBody>
          <a:bodyPr wrap="none" rtlCol="0">
            <a:spAutoFit/>
          </a:bodyPr>
          <a:lstStyle/>
          <a:p>
            <a:r>
              <a:rPr lang="en-IN" i="1" dirty="0" smtClean="0"/>
              <a:t>Operating System</a:t>
            </a:r>
            <a:endParaRPr lang="en-IN" i="1" dirty="0"/>
          </a:p>
        </p:txBody>
      </p:sp>
      <p:sp>
        <p:nvSpPr>
          <p:cNvPr id="10" name="Rectangle 9"/>
          <p:cNvSpPr/>
          <p:nvPr/>
        </p:nvSpPr>
        <p:spPr>
          <a:xfrm>
            <a:off x="3505200" y="3124200"/>
            <a:ext cx="3276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00CC"/>
                </a:solidFill>
              </a:rPr>
              <a:t>Private Memory Blocks, I/O Services, Supporting Features etc</a:t>
            </a:r>
            <a:endParaRPr lang="en-IN" dirty="0">
              <a:solidFill>
                <a:srgbClr val="0000CC"/>
              </a:solidFill>
            </a:endParaRPr>
          </a:p>
        </p:txBody>
      </p:sp>
      <p:sp>
        <p:nvSpPr>
          <p:cNvPr id="11" name="TextBox 10"/>
          <p:cNvSpPr txBox="1"/>
          <p:nvPr/>
        </p:nvSpPr>
        <p:spPr>
          <a:xfrm>
            <a:off x="1169075" y="3352800"/>
            <a:ext cx="1184940" cy="369332"/>
          </a:xfrm>
          <a:prstGeom prst="rect">
            <a:avLst/>
          </a:prstGeom>
          <a:noFill/>
        </p:spPr>
        <p:txBody>
          <a:bodyPr wrap="none" rtlCol="0">
            <a:spAutoFit/>
          </a:bodyPr>
          <a:lstStyle/>
          <a:p>
            <a:r>
              <a:rPr lang="en-IN" i="1" dirty="0" smtClean="0"/>
              <a:t>Executive</a:t>
            </a:r>
            <a:endParaRPr lang="en-IN" i="1" dirty="0"/>
          </a:p>
        </p:txBody>
      </p:sp>
      <p:sp>
        <p:nvSpPr>
          <p:cNvPr id="12" name="Rectangle 11"/>
          <p:cNvSpPr/>
          <p:nvPr/>
        </p:nvSpPr>
        <p:spPr>
          <a:xfrm>
            <a:off x="3505200" y="4114800"/>
            <a:ext cx="3276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00CC"/>
                </a:solidFill>
              </a:rPr>
              <a:t>Inter-task Communication and Synchronization</a:t>
            </a:r>
            <a:endParaRPr lang="en-IN" dirty="0">
              <a:solidFill>
                <a:srgbClr val="0000CC"/>
              </a:solidFill>
            </a:endParaRPr>
          </a:p>
        </p:txBody>
      </p:sp>
      <p:sp>
        <p:nvSpPr>
          <p:cNvPr id="13" name="TextBox 12"/>
          <p:cNvSpPr txBox="1"/>
          <p:nvPr/>
        </p:nvSpPr>
        <p:spPr>
          <a:xfrm>
            <a:off x="1169075" y="4343400"/>
            <a:ext cx="851515" cy="369332"/>
          </a:xfrm>
          <a:prstGeom prst="rect">
            <a:avLst/>
          </a:prstGeom>
          <a:noFill/>
        </p:spPr>
        <p:txBody>
          <a:bodyPr wrap="none" rtlCol="0">
            <a:spAutoFit/>
          </a:bodyPr>
          <a:lstStyle/>
          <a:p>
            <a:r>
              <a:rPr lang="en-IN" i="1" dirty="0" smtClean="0"/>
              <a:t>Kernel</a:t>
            </a:r>
            <a:endParaRPr lang="en-IN" i="1" dirty="0"/>
          </a:p>
        </p:txBody>
      </p:sp>
      <p:sp>
        <p:nvSpPr>
          <p:cNvPr id="14" name="Rectangle 13"/>
          <p:cNvSpPr/>
          <p:nvPr/>
        </p:nvSpPr>
        <p:spPr>
          <a:xfrm>
            <a:off x="3505200" y="5105400"/>
            <a:ext cx="3276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0000CC"/>
                </a:solidFill>
              </a:rPr>
              <a:t>Task Scheduling and Despatching</a:t>
            </a:r>
            <a:endParaRPr lang="en-IN" dirty="0">
              <a:solidFill>
                <a:srgbClr val="0000CC"/>
              </a:solidFill>
            </a:endParaRPr>
          </a:p>
        </p:txBody>
      </p:sp>
      <p:sp>
        <p:nvSpPr>
          <p:cNvPr id="15" name="TextBox 14"/>
          <p:cNvSpPr txBox="1"/>
          <p:nvPr/>
        </p:nvSpPr>
        <p:spPr>
          <a:xfrm>
            <a:off x="1169075" y="5334000"/>
            <a:ext cx="1377300" cy="369332"/>
          </a:xfrm>
          <a:prstGeom prst="rect">
            <a:avLst/>
          </a:prstGeom>
          <a:noFill/>
        </p:spPr>
        <p:txBody>
          <a:bodyPr wrap="none" rtlCol="0">
            <a:spAutoFit/>
          </a:bodyPr>
          <a:lstStyle/>
          <a:p>
            <a:r>
              <a:rPr lang="en-IN" i="1" dirty="0" smtClean="0"/>
              <a:t>Microkernel</a:t>
            </a:r>
            <a:endParaRPr lang="en-IN" i="1" dirty="0"/>
          </a:p>
        </p:txBody>
      </p:sp>
    </p:spTree>
    <p:extLst>
      <p:ext uri="{BB962C8B-B14F-4D97-AF65-F5344CB8AC3E}">
        <p14:creationId xmlns:p14="http://schemas.microsoft.com/office/powerpoint/2010/main" val="266742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1"/>
            <a:ext cx="8229600" cy="5181600"/>
          </a:xfrm>
        </p:spPr>
        <p:txBody>
          <a:bodyPr>
            <a:normAutofit/>
          </a:bodyPr>
          <a:lstStyle/>
          <a:p>
            <a:pPr>
              <a:buFont typeface="Wingdings" pitchFamily="2" charset="2"/>
              <a:buChar char="Ø"/>
            </a:pPr>
            <a:r>
              <a:rPr lang="en-IN" sz="2000" dirty="0" smtClean="0">
                <a:latin typeface="Calibri" pitchFamily="34" charset="0"/>
                <a:cs typeface="Courier New" pitchFamily="49" charset="0"/>
              </a:rPr>
              <a:t>Real-time multitasking in rudimentary form can be achieved </a:t>
            </a:r>
            <a:r>
              <a:rPr lang="en-IN" sz="2000" dirty="0" smtClean="0">
                <a:solidFill>
                  <a:srgbClr val="0000CC"/>
                </a:solidFill>
                <a:latin typeface="Calibri" pitchFamily="34" charset="0"/>
                <a:cs typeface="Courier New" pitchFamily="49" charset="0"/>
              </a:rPr>
              <a:t>without operating systems and interrupts</a:t>
            </a:r>
            <a:r>
              <a:rPr lang="en-IN" sz="2000" dirty="0" smtClean="0">
                <a:latin typeface="Calibri" pitchFamily="34" charset="0"/>
                <a:cs typeface="Courier New" pitchFamily="49" charset="0"/>
              </a:rPr>
              <a:t>.</a:t>
            </a:r>
          </a:p>
          <a:p>
            <a:pPr>
              <a:buFont typeface="Wingdings" pitchFamily="2" charset="2"/>
              <a:buChar char="Ø"/>
            </a:pPr>
            <a:r>
              <a:rPr lang="en-IN" sz="2000" dirty="0" smtClean="0">
                <a:latin typeface="Calibri" pitchFamily="34" charset="0"/>
                <a:cs typeface="Courier New" pitchFamily="49" charset="0"/>
              </a:rPr>
              <a:t>These systems are known as </a:t>
            </a:r>
            <a:r>
              <a:rPr lang="en-IN" sz="2000" dirty="0" smtClean="0">
                <a:solidFill>
                  <a:srgbClr val="0000CC"/>
                </a:solidFill>
                <a:latin typeface="Calibri" pitchFamily="34" charset="0"/>
                <a:cs typeface="Courier New" pitchFamily="49" charset="0"/>
              </a:rPr>
              <a:t>pseudo-kernels</a:t>
            </a:r>
            <a:r>
              <a:rPr lang="en-IN" sz="2000" dirty="0" smtClean="0">
                <a:latin typeface="Calibri" pitchFamily="34" charset="0"/>
                <a:cs typeface="Courier New" pitchFamily="49" charset="0"/>
              </a:rPr>
              <a:t>.</a:t>
            </a:r>
          </a:p>
          <a:p>
            <a:pPr>
              <a:buFont typeface="Wingdings" pitchFamily="2" charset="2"/>
              <a:buChar char="Ø"/>
            </a:pPr>
            <a:r>
              <a:rPr lang="en-IN" sz="2000" dirty="0" smtClean="0">
                <a:latin typeface="Calibri" pitchFamily="34" charset="0"/>
                <a:cs typeface="Courier New" pitchFamily="49" charset="0"/>
              </a:rPr>
              <a:t>In this approach, the resultant systems are often </a:t>
            </a:r>
            <a:r>
              <a:rPr lang="en-IN" sz="2000" dirty="0" smtClean="0">
                <a:solidFill>
                  <a:srgbClr val="0000CC"/>
                </a:solidFill>
                <a:latin typeface="Calibri" pitchFamily="34" charset="0"/>
                <a:cs typeface="Courier New" pitchFamily="49" charset="0"/>
              </a:rPr>
              <a:t>highly predictable</a:t>
            </a:r>
            <a:r>
              <a:rPr lang="en-IN" sz="2000" dirty="0" smtClean="0">
                <a:latin typeface="Calibri" pitchFamily="34" charset="0"/>
                <a:cs typeface="Courier New" pitchFamily="49" charset="0"/>
              </a:rPr>
              <a:t>.</a:t>
            </a:r>
          </a:p>
          <a:p>
            <a:pPr>
              <a:buFont typeface="Wingdings" pitchFamily="2" charset="2"/>
              <a:buChar char="Ø"/>
            </a:pPr>
            <a:r>
              <a:rPr lang="en-IN" sz="2000" dirty="0" smtClean="0">
                <a:latin typeface="Calibri" pitchFamily="34" charset="0"/>
                <a:cs typeface="Courier New" pitchFamily="49" charset="0"/>
              </a:rPr>
              <a:t>Hence these are sometime preferred in </a:t>
            </a:r>
            <a:r>
              <a:rPr lang="en-IN" sz="2000" dirty="0" smtClean="0">
                <a:solidFill>
                  <a:srgbClr val="0000CC"/>
                </a:solidFill>
                <a:latin typeface="Calibri" pitchFamily="34" charset="0"/>
                <a:cs typeface="Courier New" pitchFamily="49" charset="0"/>
              </a:rPr>
              <a:t>low-end embedded systems</a:t>
            </a:r>
            <a:r>
              <a:rPr lang="en-IN" sz="2000" dirty="0" smtClean="0">
                <a:latin typeface="Calibri" pitchFamily="34" charset="0"/>
                <a:cs typeface="Courier New" pitchFamily="49" charset="0"/>
              </a:rPr>
              <a:t>.</a:t>
            </a:r>
            <a:endParaRPr lang="en-IN" sz="2000" dirty="0">
              <a:latin typeface="Calibri" pitchFamily="34" charset="0"/>
              <a:cs typeface="Courier New" pitchFamily="49" charset="0"/>
            </a:endParaRPr>
          </a:p>
        </p:txBody>
      </p:sp>
      <p:sp>
        <p:nvSpPr>
          <p:cNvPr id="6" name="Content Placeholder 5"/>
          <p:cNvSpPr>
            <a:spLocks noGrp="1"/>
          </p:cNvSpPr>
          <p:nvPr>
            <p:ph sz="quarter" idx="10"/>
          </p:nvPr>
        </p:nvSpPr>
        <p:spPr/>
        <p:txBody>
          <a:bodyPr/>
          <a:lstStyle/>
          <a:p>
            <a:r>
              <a:rPr lang="en-IN" dirty="0" err="1" smtClean="0"/>
              <a:t>Pseudokernels</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326297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1877</TotalTime>
  <Words>2115</Words>
  <Application>Microsoft Office PowerPoint</Application>
  <PresentationFormat>తెరపై ప్రదర్శన (4:3)</PresentationFormat>
  <Paragraphs>403</Paragraphs>
  <Slides>28</Slides>
  <Notes>22</Notes>
  <HiddenSlides>0</HiddenSlides>
  <MMClips>0</MMClips>
  <ScaleCrop>false</ScaleCrop>
  <HeadingPairs>
    <vt:vector size="8" baseType="variant">
      <vt:variant>
        <vt:lpstr>ఉపయోగించిన ఫాంట్‌లు</vt:lpstr>
      </vt:variant>
      <vt:variant>
        <vt:i4>5</vt:i4>
      </vt:variant>
      <vt:variant>
        <vt:lpstr>నేపథ్యం</vt:lpstr>
      </vt:variant>
      <vt:variant>
        <vt:i4>1</vt:i4>
      </vt:variant>
      <vt:variant>
        <vt:lpstr>ఎంబెడెడ్ OLE సర్వర్‌లు</vt:lpstr>
      </vt:variant>
      <vt:variant>
        <vt:i4>0</vt:i4>
      </vt:variant>
      <vt:variant>
        <vt:lpstr>స్లయిడ్ శీర్షికలు</vt:lpstr>
      </vt:variant>
      <vt:variant>
        <vt:i4>28</vt:i4>
      </vt:variant>
    </vt:vector>
  </HeadingPairs>
  <TitlesOfParts>
    <vt:vector size="34" baseType="lpstr">
      <vt:lpstr>Arial</vt:lpstr>
      <vt:lpstr>Arial Narrow</vt:lpstr>
      <vt:lpstr>Calibri</vt:lpstr>
      <vt:lpstr>Courier New</vt:lpstr>
      <vt:lpstr>Wingdings</vt:lpstr>
      <vt:lpstr>Office Theme</vt:lpstr>
      <vt:lpstr>BITS ZG553: Real Time Systems L10 – Real Time Operating Systems  </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lpstr>PowerPoint  ప్రదర్శన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కోనేరు గోపాలకృష్ణ</cp:lastModifiedBy>
  <cp:revision>352</cp:revision>
  <dcterms:created xsi:type="dcterms:W3CDTF">2011-09-14T09:42:05Z</dcterms:created>
  <dcterms:modified xsi:type="dcterms:W3CDTF">2018-10-16T14:04:31Z</dcterms:modified>
</cp:coreProperties>
</file>