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4" r:id="rId2"/>
    <p:sldId id="30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0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07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DF9A82A-F9F7-4C19-8534-93A5CF4CB4C1}" type="datetimeFigureOut">
              <a:rPr lang="en-US"/>
              <a:pPr>
                <a:defRPr/>
              </a:pPr>
              <a:t>04-05-2024</a:t>
            </a:fld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F4BDCA-EF58-4CAB-BEE6-B3D323E40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8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283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26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114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257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465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165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381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495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848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07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15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63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813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28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15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47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76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73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09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18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67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311620-832F-4BA8-A8B7-36F0FC66EC06}" type="datetimeFigureOut">
              <a:rPr lang="en-US"/>
              <a:pPr>
                <a:defRPr/>
              </a:pPr>
              <a:t>04-05-2024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E36E2-232F-46B6-8B24-EFAEDAA5D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3831017"/>
            <a:ext cx="7467600" cy="1524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3600" dirty="0"/>
              <a:t>BITS ZG553: </a:t>
            </a:r>
            <a:r>
              <a:rPr lang="en-US" sz="3600" b="0" dirty="0"/>
              <a:t>Real Time Systems</a:t>
            </a:r>
            <a:br>
              <a:rPr lang="en-US" sz="3600" b="0" dirty="0"/>
            </a:br>
            <a:r>
              <a:rPr lang="en-US" sz="2800" b="0" dirty="0">
                <a:solidFill>
                  <a:schemeClr val="bg1">
                    <a:lumMod val="75000"/>
                  </a:schemeClr>
                </a:solidFill>
              </a:rPr>
              <a:t>L11 – Programming Languages for </a:t>
            </a:r>
            <a:br>
              <a:rPr lang="en-US" sz="2800" b="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800" b="0" dirty="0">
                <a:solidFill>
                  <a:schemeClr val="bg1">
                    <a:lumMod val="75000"/>
                  </a:schemeClr>
                </a:solidFill>
              </a:rPr>
              <a:t>Real Time Systems  </a:t>
            </a:r>
            <a:endParaRPr lang="en-US" sz="24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 G Krishna</a:t>
            </a:r>
          </a:p>
          <a:p>
            <a:r>
              <a:rPr lang="en-US" dirty="0"/>
              <a:t>WILP Division, BITS-Pilani, Hyderabad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Example: </a:t>
            </a:r>
            <a:r>
              <a:rPr lang="en-US" dirty="0" err="1">
                <a:latin typeface="+mn-lt"/>
              </a:rPr>
              <a:t>Ada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CC"/>
                </a:solidFill>
                <a:latin typeface="+mn-lt"/>
              </a:rPr>
              <a:t>C</a:t>
            </a:r>
            <a:r>
              <a:rPr lang="en-US" dirty="0">
                <a:latin typeface="+mn-lt"/>
              </a:rPr>
              <a:t>, Fortran, Visual Basic etc.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Features advantageous for Real Time Systems: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800" dirty="0">
                <a:latin typeface="+mn-lt"/>
              </a:rPr>
              <a:t>Modularity (design become simpler)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800" dirty="0">
                <a:latin typeface="+mn-lt"/>
              </a:rPr>
              <a:t>Strong typing (prevents data corruption through unwanted type conversion)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800" dirty="0">
                <a:latin typeface="+mn-lt"/>
              </a:rPr>
              <a:t>Abstract data typing (allow user to define custom types)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800" dirty="0">
                <a:latin typeface="+mn-lt"/>
              </a:rPr>
              <a:t>Versatile parameter passing mechanism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800" dirty="0">
                <a:latin typeface="+mn-lt"/>
              </a:rPr>
              <a:t>Dynamic memory allocation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800" dirty="0">
                <a:latin typeface="+mn-lt"/>
              </a:rPr>
              <a:t>Exception handling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6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u="sng" dirty="0">
                <a:latin typeface="+mn-lt"/>
              </a:rPr>
              <a:t>Parameter passing mechanisms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rgbClr val="0000CC"/>
                </a:solidFill>
                <a:latin typeface="+mn-lt"/>
              </a:rPr>
              <a:t>Call by value</a:t>
            </a:r>
            <a:r>
              <a:rPr lang="en-US" sz="2600" dirty="0">
                <a:latin typeface="+mn-lt"/>
              </a:rPr>
              <a:t>: The value is passed to the function and it manipulates the value passed, not the source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rgbClr val="0000CC"/>
                </a:solidFill>
                <a:latin typeface="+mn-lt"/>
              </a:rPr>
              <a:t>Call by reference</a:t>
            </a:r>
            <a:r>
              <a:rPr lang="en-US" sz="2600" dirty="0">
                <a:latin typeface="+mn-lt"/>
              </a:rPr>
              <a:t>: Address of the parameter is passed, so any manipulation of the parameter inside the function is reflected in the original parameter.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rgbClr val="0000CC"/>
                </a:solidFill>
                <a:latin typeface="+mn-lt"/>
              </a:rPr>
              <a:t>Global variables</a:t>
            </a:r>
            <a:r>
              <a:rPr lang="en-US" sz="2600" dirty="0">
                <a:latin typeface="+mn-lt"/>
              </a:rPr>
              <a:t>: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>
                <a:latin typeface="+mn-lt"/>
              </a:rPr>
              <a:t>Global variables are within the scope of all code, </a:t>
            </a:r>
            <a:r>
              <a:rPr lang="en-US" sz="1900" dirty="0">
                <a:solidFill>
                  <a:srgbClr val="0000CC"/>
                </a:solidFill>
                <a:latin typeface="+mn-lt"/>
              </a:rPr>
              <a:t>so faster than references to variables passed via parameter list</a:t>
            </a:r>
            <a:r>
              <a:rPr lang="en-US" sz="1900" dirty="0">
                <a:latin typeface="+mn-lt"/>
              </a:rPr>
              <a:t>, which require additional memory accesses.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>
                <a:latin typeface="+mn-lt"/>
              </a:rPr>
              <a:t>But they are </a:t>
            </a:r>
            <a:r>
              <a:rPr lang="en-US" sz="1900" dirty="0">
                <a:solidFill>
                  <a:srgbClr val="0000CC"/>
                </a:solidFill>
                <a:latin typeface="+mn-lt"/>
              </a:rPr>
              <a:t>dangerous</a:t>
            </a:r>
            <a:r>
              <a:rPr lang="en-US" sz="1900" dirty="0">
                <a:latin typeface="+mn-lt"/>
              </a:rPr>
              <a:t> because references to them can be made by unauthorized code, potentially introducing faults that can be hard to isolate.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rgbClr val="0000CC"/>
                </a:solidFill>
                <a:latin typeface="+mn-lt"/>
              </a:rPr>
              <a:t>Recursions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A procedure can call itself.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It is elegant and sometimes can’t be avoidable.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Procedure call requires allocation on stack for passing parameters and for storage of local variables.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rgbClr val="0000CC"/>
                </a:solidFill>
                <a:latin typeface="+mn-lt"/>
              </a:rPr>
              <a:t>So precaution needs to be taken for the recursion to terminate early, otherwise if may lead to stack overflows.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Also allocation and </a:t>
            </a:r>
            <a:r>
              <a:rPr lang="en-US" sz="1800" dirty="0" err="1">
                <a:latin typeface="+mn-lt"/>
              </a:rPr>
              <a:t>deallocation</a:t>
            </a:r>
            <a:r>
              <a:rPr lang="en-US" sz="1800" dirty="0">
                <a:latin typeface="+mn-lt"/>
              </a:rPr>
              <a:t> of parameters may be a costly operation with respect to time.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2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Economy of execution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High, </a:t>
            </a:r>
            <a:r>
              <a:rPr lang="en-US" dirty="0"/>
              <a:t>because strong type-checking improve code generation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Economy of compilation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High, </a:t>
            </a:r>
            <a:r>
              <a:rPr lang="en-US" dirty="0"/>
              <a:t>because modules can be compiled independently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Economy of small-scale development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High, </a:t>
            </a:r>
            <a:r>
              <a:rPr lang="en-US" dirty="0"/>
              <a:t>since type-checking can catch many errors, reducing testing and debugging efforts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Economy of large-scale development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High, </a:t>
            </a:r>
            <a:r>
              <a:rPr lang="en-US" dirty="0"/>
              <a:t>because data abstraction and modularization allow independent team of programmers to develop modules in parallel (provided interfaces between modules are well defined)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Economy of language features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High, </a:t>
            </a:r>
            <a:r>
              <a:rPr lang="en-US" dirty="0"/>
              <a:t>because learning is easier due to </a:t>
            </a:r>
            <a:r>
              <a:rPr lang="en-US" dirty="0" err="1"/>
              <a:t>orthogonality</a:t>
            </a:r>
            <a:r>
              <a:rPr lang="en-US" dirty="0"/>
              <a:t> of the language features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Cardelli’s</a:t>
            </a:r>
            <a:r>
              <a:rPr lang="en-US" dirty="0"/>
              <a:t> Matrix for Procedural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7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Example: </a:t>
            </a:r>
            <a:r>
              <a:rPr lang="en-US" b="1" dirty="0">
                <a:solidFill>
                  <a:srgbClr val="0000CC"/>
                </a:solidFill>
                <a:latin typeface="+mn-lt"/>
              </a:rPr>
              <a:t>C++, C#, Java</a:t>
            </a:r>
            <a:r>
              <a:rPr lang="en-US" dirty="0">
                <a:latin typeface="+mn-lt"/>
              </a:rPr>
              <a:t> etc.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Features: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800" dirty="0">
                <a:latin typeface="+mn-lt"/>
              </a:rPr>
              <a:t>Data Abstraction (e.g. Class)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800" dirty="0">
                <a:latin typeface="+mn-lt"/>
              </a:rPr>
              <a:t>Inheritance (e.g. Derived Class)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800" dirty="0">
                <a:latin typeface="+mn-lt"/>
              </a:rPr>
              <a:t>Polymorphism (e.g. Operator Overloading)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800" dirty="0">
                <a:latin typeface="+mn-lt"/>
              </a:rPr>
              <a:t>Messaging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Economy of execution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Low, </a:t>
            </a:r>
            <a:r>
              <a:rPr lang="en-US" dirty="0"/>
              <a:t>because extra encapsulation (like class and method) causes the execution slower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Economy of compilation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Low, </a:t>
            </a:r>
            <a:r>
              <a:rPr lang="en-US" dirty="0"/>
              <a:t>because it may require recompilation of base classes while compiling the inherited classes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Economy of small-scale development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High, </a:t>
            </a:r>
            <a:r>
              <a:rPr lang="en-US" dirty="0"/>
              <a:t>since individual programmers can take help of class libraries and frameworks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Economy of large-scale development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Low, </a:t>
            </a:r>
            <a:r>
              <a:rPr lang="en-US" dirty="0"/>
              <a:t>sometimes these languages have poor modularity properties. E.g. it is easy to override a method that should not be overridden, or to re-implement a class in a way that causes problems in subclasses.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High</a:t>
            </a:r>
            <a:r>
              <a:rPr lang="en-US" dirty="0"/>
              <a:t>, since separate teams can develop separate modules, making the development highly parallel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Economy of language features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Low, </a:t>
            </a:r>
            <a:r>
              <a:rPr lang="en-US" dirty="0"/>
              <a:t>because learning takes time due to many features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Cardelli’s</a:t>
            </a:r>
            <a:r>
              <a:rPr lang="en-US" dirty="0"/>
              <a:t> Matrix for Object-Oriented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2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Object oriented languages provide better design.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But for real time systems, the main disadvantages is that they lead to unpredictable and inefficient system.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So the decision should be made from case to case basis.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Usual norms followed is: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Procedural languages: For System Software (e.g. C)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Object-oriented languages: For Application and Middleware (e.g. C++, Java)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</a:t>
            </a:r>
            <a:r>
              <a:rPr lang="en-US" dirty="0" err="1"/>
              <a:t>vs</a:t>
            </a:r>
            <a:r>
              <a:rPr lang="en-US" dirty="0"/>
              <a:t> Procedural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1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Use of arithmetic identities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Addition by 0 or multiplication by 1 can be avoided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Reduction in Strength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Use of fastest machine-language instructions for a given expression.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For example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x * 2 </a:t>
            </a:r>
            <a:r>
              <a:rPr lang="en-US" sz="1600" dirty="0">
                <a:latin typeface="+mn-lt"/>
              </a:rPr>
              <a:t>can be replaced by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x &lt;&lt; 1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x / 4 </a:t>
            </a:r>
            <a:r>
              <a:rPr lang="en-US" sz="1600" dirty="0">
                <a:latin typeface="+mn-lt"/>
              </a:rPr>
              <a:t>can be replaced by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x &gt;&gt; 2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Repeated calculations of the same sub-expression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	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x = 6 + a * b;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y = a * b + z;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Can be replaced by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	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t = a * b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x = 6 + t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y = t + z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Optimization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9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Use of intrinsic functions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Intrinsic functions are macros with inline code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Use of intrinsic function improves performance, because parameter passing to the functions is eliminated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Constant folding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>
                <a:latin typeface="+mn-lt"/>
              </a:rPr>
              <a:t>If a program uses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∏ / 2</a:t>
            </a:r>
            <a:r>
              <a:rPr lang="en-US" sz="1800" dirty="0">
                <a:latin typeface="+mn-lt"/>
              </a:rPr>
              <a:t>, it can be pre-computed and stored as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pi_div_2</a:t>
            </a:r>
            <a:r>
              <a:rPr lang="en-US" sz="1800" dirty="0">
                <a:latin typeface="+mn-lt"/>
              </a:rPr>
              <a:t>.</a:t>
            </a:r>
            <a:endParaRPr lang="en-US" sz="1600" dirty="0">
              <a:latin typeface="+mn-lt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Loop invariant removal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/>
              <a:t>Move the computations which can be moved out of the loop.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x = 100;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while (x &gt; 0)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x = x -(y + z);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/>
              <a:t>Can be replaced with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x = 100;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t = y + z;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while (x &gt; 0)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x = x - t;</a:t>
            </a:r>
          </a:p>
          <a:p>
            <a:pPr lvl="1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Optimization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5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Loop induction elimination</a:t>
            </a:r>
          </a:p>
          <a:p>
            <a:pPr lvl="2">
              <a:lnSpc>
                <a:spcPct val="120000"/>
              </a:lnSpc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2">
              <a:lnSpc>
                <a:spcPct val="120000"/>
              </a:lnSpc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a[i+1] = i+1;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+mn-lt"/>
                <a:cs typeface="Courier New" pitchFamily="49" charset="0"/>
              </a:rPr>
              <a:t>Can be replaced with</a:t>
            </a:r>
          </a:p>
          <a:p>
            <a:pPr lvl="2">
              <a:lnSpc>
                <a:spcPct val="120000"/>
              </a:lnSpc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for(j = 2; j &lt;= 11; j++)</a:t>
            </a:r>
          </a:p>
          <a:p>
            <a:pPr lvl="2">
              <a:lnSpc>
                <a:spcPct val="120000"/>
              </a:lnSpc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a[j] = j;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+mn-lt"/>
                <a:cs typeface="Courier New" pitchFamily="49" charset="0"/>
              </a:rPr>
              <a:t>Here </a:t>
            </a:r>
            <a:r>
              <a:rPr lang="en-US" dirty="0" err="1">
                <a:latin typeface="+mn-lt"/>
                <a:cs typeface="Courier New" pitchFamily="49" charset="0"/>
              </a:rPr>
              <a:t>i</a:t>
            </a:r>
            <a:r>
              <a:rPr lang="en-US" dirty="0">
                <a:latin typeface="+mn-lt"/>
                <a:cs typeface="Courier New" pitchFamily="49" charset="0"/>
              </a:rPr>
              <a:t> and j are called loop induction.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Use of registers and caches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Dead-code removal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Optimization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00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800" dirty="0">
                <a:latin typeface="+mn-lt"/>
              </a:rPr>
              <a:t>Flow-of-control optimization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+mn-lt"/>
              </a:rPr>
              <a:t>	Unnecessary branch to branch instructions are replaced by single branch instructions.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+mn-lt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+mn-lt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label_1;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label_0:	y = 1;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label_1: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label_2;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+mn-lt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+mn-lt"/>
              </a:rPr>
              <a:t>Can be replaced by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+mn-lt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label_2;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label_0:	y = 1;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label_1: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label_2;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+mn-lt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endParaRPr lang="en-US" sz="2400" dirty="0">
              <a:latin typeface="+mn-lt"/>
            </a:endParaRPr>
          </a:p>
          <a:p>
            <a:pPr lvl="1">
              <a:lnSpc>
                <a:spcPct val="120000"/>
              </a:lnSpc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Optimization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1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Text Book / References</a:t>
            </a:r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122" name="Picture 2" descr="https://images-na.ssl-images-amazon.com/images/I/51IN%2BfOSwEL._SX332_BO1,204,203,200_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631058"/>
            <a:ext cx="290720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iu, Jane W.S., Real Time Systems, Pearson Education, 20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1431" y="1631058"/>
            <a:ext cx="3153936" cy="425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విషయ స్థాన సంగ్రహకం 3"/>
          <p:cNvSpPr txBox="1">
            <a:spLocks/>
          </p:cNvSpPr>
          <p:nvPr/>
        </p:nvSpPr>
        <p:spPr>
          <a:xfrm>
            <a:off x="5410199" y="1324970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/>
              <a:t>Text Book (T1) </a:t>
            </a:r>
          </a:p>
        </p:txBody>
      </p:sp>
      <p:sp>
        <p:nvSpPr>
          <p:cNvPr id="7" name="విషయ స్థాన సంగ్రహకం 3"/>
          <p:cNvSpPr txBox="1">
            <a:spLocks/>
          </p:cNvSpPr>
          <p:nvPr/>
        </p:nvSpPr>
        <p:spPr>
          <a:xfrm>
            <a:off x="1225002" y="1334374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/>
              <a:t>Reference (R1) </a:t>
            </a:r>
          </a:p>
        </p:txBody>
      </p:sp>
      <p:sp>
        <p:nvSpPr>
          <p:cNvPr id="8" name="పాఠంపెట్టె 7"/>
          <p:cNvSpPr txBox="1"/>
          <p:nvPr/>
        </p:nvSpPr>
        <p:spPr>
          <a:xfrm>
            <a:off x="685800" y="5993080"/>
            <a:ext cx="730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i="1" dirty="0">
                <a:latin typeface="Arial Narrow" panose="020B0606020202030204" pitchFamily="34" charset="0"/>
              </a:rPr>
              <a:t>Note</a:t>
            </a:r>
            <a:r>
              <a:rPr lang="en-IN" sz="1300" dirty="0">
                <a:latin typeface="Arial Narrow" panose="020B0606020202030204" pitchFamily="34" charset="0"/>
              </a:rPr>
              <a:t>: As the above two books focus on theoretical treatment of the subject, </a:t>
            </a:r>
            <a:r>
              <a:rPr lang="en-IN" sz="1300" u="sng" dirty="0">
                <a:latin typeface="Arial Narrow" panose="020B0606020202030204" pitchFamily="34" charset="0"/>
              </a:rPr>
              <a:t>Students are strongly advised to refer to web sources / MOOCs videos / library within their own organizations for more practical understanding of the topics.  </a:t>
            </a:r>
          </a:p>
        </p:txBody>
      </p:sp>
    </p:spTree>
    <p:extLst>
      <p:ext uri="{BB962C8B-B14F-4D97-AF65-F5344CB8AC3E}">
        <p14:creationId xmlns:p14="http://schemas.microsoft.com/office/powerpoint/2010/main" val="280465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Constant propagation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x = 100;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y = x;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700" dirty="0">
                <a:latin typeface="+mn-lt"/>
              </a:rPr>
              <a:t>Can be replaced by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x = 100;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y = 100;</a:t>
            </a:r>
          </a:p>
          <a:p>
            <a:pPr marL="342900" lvl="1" indent="-342900">
              <a:lnSpc>
                <a:spcPct val="13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Dead store elimination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t = y + z;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(t);</a:t>
            </a:r>
          </a:p>
          <a:p>
            <a:pPr marL="742950" lvl="2" indent="-342900">
              <a:lnSpc>
                <a:spcPct val="130000"/>
              </a:lnSpc>
              <a:buClr>
                <a:srgbClr val="101141"/>
              </a:buClr>
              <a:buNone/>
            </a:pPr>
            <a:r>
              <a:rPr lang="en-US" sz="1700" dirty="0">
                <a:latin typeface="+mn-lt"/>
              </a:rPr>
              <a:t>Can be replaced by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(y + z);</a:t>
            </a:r>
            <a:endParaRPr lang="en-US" sz="2400" dirty="0"/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Dead variable elimination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x = y + z;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x = z;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700" dirty="0">
                <a:latin typeface="+mn-lt"/>
              </a:rPr>
              <a:t>Can be replaced by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x = z;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1700" dirty="0">
              <a:latin typeface="+mn-lt"/>
            </a:endParaRPr>
          </a:p>
          <a:p>
            <a:pPr lvl="1">
              <a:lnSpc>
                <a:spcPct val="120000"/>
              </a:lnSpc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Optimization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04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Short circuit Boolean code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1700" dirty="0"/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if(a &gt; 100){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if(b &lt; 20) {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700" dirty="0"/>
              <a:t>Is equivalent to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if((a &gt; 100) &amp;&amp;(b &lt; 20)) {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700" dirty="0"/>
              <a:t>	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700" dirty="0"/>
              <a:t>	</a:t>
            </a:r>
            <a:r>
              <a:rPr lang="en-US" sz="1700" i="1" dirty="0">
                <a:solidFill>
                  <a:srgbClr val="0000CC"/>
                </a:solidFill>
              </a:rPr>
              <a:t>ANSI-C compiler will generate a better code for the second case because it evaluates expressions from left to right and drops out at first FALSE condition, whereas other compilers may generate a better code for the first case.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Optimization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Loop unrolling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dirty="0"/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4;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* y[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000" dirty="0">
                <a:latin typeface="+mn-lt"/>
                <a:cs typeface="Courier New" pitchFamily="49" charset="0"/>
              </a:rPr>
              <a:t>Can be replaced by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a[0] = x[0] * y[0];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a[1] = x[1] * y[1];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a[2] = x[2] * y[2];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a[3] = x[3] * y[3];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1700" i="1" dirty="0">
              <a:solidFill>
                <a:srgbClr val="0000CC"/>
              </a:solidFill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i="1" dirty="0">
                <a:solidFill>
                  <a:srgbClr val="0000CC"/>
                </a:solidFill>
              </a:rPr>
              <a:t>Such code is very much useful where vector operations are involved.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1700" i="1" dirty="0">
              <a:solidFill>
                <a:srgbClr val="0000CC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Optimization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9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Loop jamming (or Loop fusion)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dirty="0"/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y[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* 8;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* y[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000" dirty="0">
                <a:latin typeface="+mn-lt"/>
                <a:cs typeface="Courier New" pitchFamily="49" charset="0"/>
              </a:rPr>
              <a:t>Can be replaced by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* y[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* 8;</a:t>
            </a: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i="1" dirty="0">
              <a:solidFill>
                <a:srgbClr val="0000CC"/>
              </a:solidFill>
            </a:endParaRPr>
          </a:p>
          <a:p>
            <a:pPr marL="1200150" lvl="3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1700" i="1" dirty="0">
              <a:solidFill>
                <a:srgbClr val="0000CC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Optimization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12954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Cross-branch elimination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dirty="0"/>
              <a:t>	If same code appears in multiple cases in a switch-case statement, combine the cases.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Optimization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228600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lvl="1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101141"/>
              </a:buClr>
            </a:pPr>
            <a:r>
              <a:rPr lang="en-US" sz="1600" dirty="0">
                <a:cs typeface="Courier New" pitchFamily="49" charset="0"/>
              </a:rPr>
              <a:t>Can be replaced by</a:t>
            </a:r>
          </a:p>
          <a:p>
            <a:pPr marL="285750" lvl="1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101141"/>
              </a:buClr>
            </a:pPr>
            <a:endParaRPr lang="en-US" sz="1600" dirty="0">
              <a:cs typeface="Courier New" pitchFamily="49" charset="0"/>
            </a:endParaRP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switch(x)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0: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case 2: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x++;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break;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1: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x = x + 2;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break;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default: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break;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2667000"/>
            <a:ext cx="434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switch(x)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0: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x++;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break;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1: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x = x + 2;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break;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2: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x++;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break;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default: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break;</a:t>
            </a:r>
          </a:p>
          <a:p>
            <a:pPr marL="1200150" marR="0" lvl="3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658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181600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Arrange entries in the table so that most frequently sought values are the first to be compared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Replace threshold tests </a:t>
            </a:r>
            <a:r>
              <a:rPr lang="en-US" sz="2400">
                <a:latin typeface="+mn-lt"/>
              </a:rPr>
              <a:t>on monotone </a:t>
            </a:r>
            <a:r>
              <a:rPr lang="en-US" sz="2400" dirty="0">
                <a:latin typeface="+mn-lt"/>
              </a:rPr>
              <a:t>functions (continuously increasing or continuously decreasing) by tests of their parameters, thereby avoiding evaluation of the function itself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3200" dirty="0">
                <a:latin typeface="+mn-lt"/>
              </a:rPr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if(exp(x) &lt; exp(y)) {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+mn-lt"/>
              </a:rPr>
              <a:t>	can be replaced by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3200" dirty="0">
                <a:latin typeface="+mn-lt"/>
              </a:rPr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if(x &lt; y) {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742950" lvl="2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+mn-lt"/>
              </a:rPr>
              <a:t>	for monotone functions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Keep the most frequently used procedures  nearby in order to take the advantages of 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locality of reference</a:t>
            </a:r>
            <a:r>
              <a:rPr lang="en-US" sz="2400" dirty="0">
                <a:latin typeface="+mn-lt"/>
              </a:rPr>
              <a:t> in a cached or paged system.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Keep the frequently used data nearby in order to take the advantages of locality of reference in a cached or paged system.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IN" sz="2400" dirty="0">
                <a:solidFill>
                  <a:srgbClr val="0000CC"/>
                </a:solidFill>
                <a:latin typeface="+mn-lt"/>
              </a:rPr>
              <a:t>Aligning memory access </a:t>
            </a:r>
            <a:r>
              <a:rPr lang="en-IN" sz="2400" dirty="0">
                <a:latin typeface="+mn-lt"/>
              </a:rPr>
              <a:t>consumes lesser time in memory access operation.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r>
              <a:rPr lang="en-IN" sz="2400" dirty="0">
                <a:solidFill>
                  <a:srgbClr val="0000CC"/>
                </a:solidFill>
                <a:latin typeface="+mn-lt"/>
              </a:rPr>
              <a:t>Match data types to the architecture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Font typeface="Wingdings" pitchFamily="2" charset="2"/>
              <a:buChar char="Ø"/>
            </a:pPr>
            <a:endParaRPr lang="en-US" sz="2400" dirty="0">
              <a:latin typeface="+mn-lt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+mn-lt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Optimization Considerations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3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181600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900" b="1" u="sng" dirty="0">
                <a:latin typeface="+mn-lt"/>
                <a:cs typeface="Courier New" pitchFamily="49" charset="0"/>
              </a:rPr>
              <a:t>Can you optimize the following C function ?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function(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*a,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count){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 = 0;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temp1 = 0;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temp2 = 0;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if(a == null)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if(b == null)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 count;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temp1 = a[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/ 2;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temp2 = b[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/ 4;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c += temp1 * temp2;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return c;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8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181600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900" b="1" u="sng" dirty="0">
                <a:latin typeface="+mn-lt"/>
                <a:cs typeface="Courier New" pitchFamily="49" charset="0"/>
              </a:rPr>
              <a:t>One way could be the following.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function(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*a,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count){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 = 0;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if((a == null) || (b == null))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 count;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c +=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* b[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]) &gt;&gt; 3; /* Divide by 8 */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return c;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lnSpc>
                <a:spcPct val="120000"/>
              </a:lnSpc>
              <a:buClr>
                <a:srgbClr val="101141"/>
              </a:buCl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(contd.)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8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971800" y="2743200"/>
            <a:ext cx="6324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Any Questions?</a:t>
            </a:r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3352800" y="1752600"/>
            <a:ext cx="200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3377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457200" y="152400"/>
            <a:ext cx="5486400" cy="1143000"/>
          </a:xfrm>
        </p:spPr>
        <p:txBody>
          <a:bodyPr/>
          <a:lstStyle/>
          <a:p>
            <a:r>
              <a:rPr lang="en-IN" dirty="0"/>
              <a:t>Excellent MOOCs Videos</a:t>
            </a:r>
          </a:p>
          <a:p>
            <a:r>
              <a:rPr lang="en-IN" sz="2800" b="0" dirty="0"/>
              <a:t>(Coursera, </a:t>
            </a:r>
            <a:r>
              <a:rPr lang="en-IN" sz="2800" b="0" dirty="0" err="1"/>
              <a:t>edX</a:t>
            </a:r>
            <a:r>
              <a:rPr lang="en-IN" sz="2800" b="0" dirty="0"/>
              <a:t>,…)</a:t>
            </a:r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00200"/>
            <a:ext cx="7400765" cy="45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76200" y="304800"/>
            <a:ext cx="7315200" cy="1143000"/>
          </a:xfrm>
        </p:spPr>
        <p:txBody>
          <a:bodyPr/>
          <a:lstStyle/>
          <a:p>
            <a:r>
              <a:rPr lang="en-IN" b="0" dirty="0"/>
              <a:t>RTS Primer – For Light Reading </a:t>
            </a:r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 descr="Image result for Real Time Concepts for Embedded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464284"/>
            <a:ext cx="37052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6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309130"/>
            <a:ext cx="8863022" cy="166020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800" dirty="0"/>
              <a:t>L-11: Programming Languages for Real Time Systems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 </a:t>
            </a:r>
            <a:r>
              <a:rPr lang="en-US" sz="2000" b="0" dirty="0"/>
              <a:t>  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[Ref: Notes/PPT]</a:t>
            </a:r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153537" y="5893088"/>
            <a:ext cx="896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Note</a:t>
            </a:r>
            <a:r>
              <a:rPr lang="en-IN" sz="1200" dirty="0">
                <a:latin typeface="Arial Narrow" panose="020B0606020202030204" pitchFamily="34" charset="0"/>
              </a:rPr>
              <a:t>: Students are requested to NOT to rely on PPTs/Recorded sessions as their only source of knowledge, explore sources within your own organization or web for any specific topic; attend classes regularly and involve in discussions; </a:t>
            </a:r>
          </a:p>
          <a:p>
            <a:pPr algn="ctr"/>
            <a:r>
              <a:rPr lang="en-IN" sz="1200" b="1" u="sng" dirty="0">
                <a:latin typeface="Arial Narrow" panose="020B0606020202030204" pitchFamily="34" charset="0"/>
              </a:rPr>
              <a:t>PLEASE DO NOT PRINT PPTs</a:t>
            </a:r>
            <a:r>
              <a:rPr lang="en-IN" sz="1200" dirty="0">
                <a:latin typeface="Arial Narrow" panose="020B0606020202030204" pitchFamily="34" charset="0"/>
              </a:rPr>
              <a:t>, Save the Environment!</a:t>
            </a:r>
          </a:p>
        </p:txBody>
      </p:sp>
      <p:sp>
        <p:nvSpPr>
          <p:cNvPr id="2" name="పాఠంపెట్టె 1"/>
          <p:cNvSpPr txBox="1"/>
          <p:nvPr/>
        </p:nvSpPr>
        <p:spPr>
          <a:xfrm>
            <a:off x="89916" y="6539419"/>
            <a:ext cx="8592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Source PPT </a:t>
            </a:r>
            <a:r>
              <a:rPr lang="en-IN" sz="1050" dirty="0"/>
              <a:t>Courtesy</a:t>
            </a:r>
            <a:r>
              <a:rPr lang="en-IN" sz="1000" dirty="0"/>
              <a:t>: Some of the contents of this PPT is sourced from </a:t>
            </a:r>
            <a:r>
              <a:rPr lang="en-IN" sz="1000" dirty="0" err="1"/>
              <a:t>Presentatoons</a:t>
            </a:r>
            <a:r>
              <a:rPr lang="en-IN" sz="1000" dirty="0"/>
              <a:t> of  Prof K R </a:t>
            </a:r>
            <a:r>
              <a:rPr lang="en-IN" sz="1000" dirty="0" err="1"/>
              <a:t>Anupa</a:t>
            </a:r>
            <a:r>
              <a:rPr lang="en-IN" sz="1000" dirty="0"/>
              <a:t> / Prof B Mishra, BITS-Pilani WILP Division</a:t>
            </a:r>
          </a:p>
        </p:txBody>
      </p:sp>
    </p:spTree>
    <p:extLst>
      <p:ext uri="{BB962C8B-B14F-4D97-AF65-F5344CB8AC3E}">
        <p14:creationId xmlns:p14="http://schemas.microsoft.com/office/powerpoint/2010/main" val="34014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>
                <a:latin typeface="+mn-lt"/>
              </a:rPr>
              <a:t>Two different ways to partition the world of programming languages: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>
                <a:latin typeface="+mn-lt"/>
              </a:rPr>
              <a:t>Imperative, functional, logic, other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>
                <a:latin typeface="+mn-lt"/>
              </a:rPr>
              <a:t>Procedural or declarative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Imperative</a:t>
            </a:r>
            <a:r>
              <a:rPr lang="en-US" dirty="0">
                <a:latin typeface="+mn-lt"/>
              </a:rPr>
              <a:t> languages: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700" dirty="0">
                <a:latin typeface="+mn-lt"/>
              </a:rPr>
              <a:t>Involve assignment of variables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700" dirty="0">
                <a:latin typeface="+mn-lt"/>
              </a:rPr>
              <a:t>Most widely used language are imperative, e.g. C, Java, </a:t>
            </a:r>
            <a:r>
              <a:rPr lang="en-US" sz="1700" dirty="0" err="1">
                <a:latin typeface="+mn-lt"/>
              </a:rPr>
              <a:t>Ada</a:t>
            </a:r>
            <a:r>
              <a:rPr lang="en-US" sz="1700" dirty="0">
                <a:latin typeface="+mn-lt"/>
              </a:rPr>
              <a:t> 95, Fortran, BASIC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Functional</a:t>
            </a:r>
            <a:r>
              <a:rPr lang="en-US" dirty="0">
                <a:latin typeface="+mn-lt"/>
              </a:rPr>
              <a:t> (applicative) languages employ repeated application of some function (e.g. LISP).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Logic programming </a:t>
            </a:r>
            <a:r>
              <a:rPr lang="en-US" dirty="0">
                <a:latin typeface="+mn-lt"/>
              </a:rPr>
              <a:t>involves a formal statement of the problem without any specification of how it is solved (e.g. PROLOG).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Procedural</a:t>
            </a:r>
            <a:r>
              <a:rPr lang="en-US" dirty="0">
                <a:latin typeface="+mn-lt"/>
              </a:rPr>
              <a:t> languages are defined by a series of operations (most languages you can think of).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700" dirty="0">
                <a:latin typeface="+mn-lt"/>
              </a:rPr>
              <a:t>“</a:t>
            </a:r>
            <a:r>
              <a:rPr lang="en-US" sz="1700" i="1" dirty="0">
                <a:solidFill>
                  <a:srgbClr val="0000CC"/>
                </a:solidFill>
                <a:latin typeface="+mn-lt"/>
              </a:rPr>
              <a:t>Procedural</a:t>
            </a:r>
            <a:r>
              <a:rPr lang="en-US" sz="1700" dirty="0">
                <a:latin typeface="+mn-lt"/>
              </a:rPr>
              <a:t>” also describes a style of programming that is not object-oriented.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Declarative</a:t>
            </a:r>
            <a:r>
              <a:rPr lang="en-US" dirty="0">
                <a:latin typeface="+mn-lt"/>
              </a:rPr>
              <a:t> (non-procedural) languages involve specification of rules defining the solution to a problem (PROLOG, Spreadsheets).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i="1" dirty="0">
                <a:solidFill>
                  <a:srgbClr val="0000CC"/>
                </a:solidFill>
                <a:latin typeface="+mn-lt"/>
              </a:rPr>
              <a:t>Object-oriented</a:t>
            </a:r>
            <a:r>
              <a:rPr lang="en-US" dirty="0">
                <a:latin typeface="+mn-lt"/>
              </a:rPr>
              <a:t> describes a style of programming.  Languages written to support this are called object-oriented.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Language Taxonomy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2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>
                <a:latin typeface="+mn-lt"/>
              </a:rPr>
              <a:t>At present do we need pay too much attention on how to select a programming language ?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>
                <a:latin typeface="+mn-lt"/>
              </a:rPr>
              <a:t>For present day real-time systems, </a:t>
            </a:r>
            <a:r>
              <a:rPr lang="en-US" sz="2500" dirty="0">
                <a:solidFill>
                  <a:srgbClr val="0000CC"/>
                </a:solidFill>
                <a:latin typeface="+mn-lt"/>
              </a:rPr>
              <a:t>it is almost </a:t>
            </a:r>
            <a:r>
              <a:rPr lang="en-US" sz="2500">
                <a:solidFill>
                  <a:srgbClr val="0000CC"/>
                </a:solidFill>
                <a:latin typeface="+mn-lt"/>
              </a:rPr>
              <a:t>like to choose </a:t>
            </a:r>
            <a:r>
              <a:rPr lang="en-US" sz="2500" dirty="0">
                <a:solidFill>
                  <a:srgbClr val="0000CC"/>
                </a:solidFill>
                <a:latin typeface="+mn-lt"/>
              </a:rPr>
              <a:t>between the two: C &amp; C++.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>
                <a:latin typeface="+mn-lt"/>
              </a:rPr>
              <a:t>If you have large S/W projects where productivity of the programmers and maintainability is an issue, go for C++.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>
                <a:latin typeface="+mn-lt"/>
              </a:rPr>
              <a:t>If response-time is the primary driving factor, go for C.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>
                <a:latin typeface="+mn-lt"/>
              </a:rPr>
              <a:t>Now a days, majority of the applications of real-time systems are written in Java.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>
                <a:latin typeface="+mn-lt"/>
              </a:rPr>
              <a:t>Web-based applications are in HTML5, </a:t>
            </a:r>
            <a:r>
              <a:rPr lang="en-US" sz="2500" dirty="0" err="1">
                <a:latin typeface="+mn-lt"/>
              </a:rPr>
              <a:t>Javascript</a:t>
            </a:r>
            <a:r>
              <a:rPr lang="en-US" sz="2500" dirty="0">
                <a:latin typeface="+mn-lt"/>
              </a:rPr>
              <a:t>, </a:t>
            </a:r>
            <a:r>
              <a:rPr lang="en-US" sz="2500" dirty="0" err="1">
                <a:latin typeface="+mn-lt"/>
              </a:rPr>
              <a:t>Jquery</a:t>
            </a:r>
            <a:r>
              <a:rPr lang="en-US" sz="2500" dirty="0">
                <a:latin typeface="+mn-lt"/>
              </a:rPr>
              <a:t>, Angular JS, </a:t>
            </a:r>
            <a:r>
              <a:rPr lang="en-US" sz="2500" dirty="0" err="1">
                <a:latin typeface="+mn-lt"/>
              </a:rPr>
              <a:t>Phonegap</a:t>
            </a:r>
            <a:r>
              <a:rPr lang="en-US" sz="2500" dirty="0">
                <a:latin typeface="+mn-lt"/>
              </a:rPr>
              <a:t>, PHP, ASP, …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>
                <a:latin typeface="+mn-lt"/>
              </a:rPr>
              <a:t>So, followings can be generally suggested: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>
                <a:solidFill>
                  <a:srgbClr val="0000CC"/>
                </a:solidFill>
                <a:latin typeface="+mn-lt"/>
              </a:rPr>
              <a:t>System Software: C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>
                <a:solidFill>
                  <a:srgbClr val="0000CC"/>
                </a:solidFill>
                <a:latin typeface="+mn-lt"/>
              </a:rPr>
              <a:t>Middleware and Applications: C++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>
                <a:solidFill>
                  <a:srgbClr val="0000CC"/>
                </a:solidFill>
                <a:latin typeface="+mn-lt"/>
              </a:rPr>
              <a:t>Applications: Java, HTML5 and other web development languages.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language to choose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3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 dirty="0">
                <a:latin typeface="+mn-lt"/>
              </a:rPr>
              <a:t>	</a:t>
            </a:r>
            <a:r>
              <a:rPr lang="en-US" sz="2500" i="1" dirty="0">
                <a:latin typeface="+mn-lt"/>
              </a:rPr>
              <a:t>Five criteria of </a:t>
            </a:r>
            <a:r>
              <a:rPr lang="en-US" sz="2500" i="1" dirty="0" err="1">
                <a:latin typeface="+mn-lt"/>
              </a:rPr>
              <a:t>Cardelli</a:t>
            </a:r>
            <a:r>
              <a:rPr lang="en-US" sz="2500" i="1" dirty="0">
                <a:latin typeface="+mn-lt"/>
              </a:rPr>
              <a:t> in selecting a programming language:</a:t>
            </a:r>
          </a:p>
          <a:p>
            <a:pPr>
              <a:lnSpc>
                <a:spcPct val="120000"/>
              </a:lnSpc>
            </a:pPr>
            <a:endParaRPr lang="en-US" sz="2500" dirty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Economy of execution</a:t>
            </a:r>
            <a:r>
              <a:rPr lang="en-US" b="1" dirty="0">
                <a:solidFill>
                  <a:srgbClr val="0000CC"/>
                </a:solidFill>
                <a:latin typeface="+mn-lt"/>
              </a:rPr>
              <a:t>:</a:t>
            </a:r>
            <a:r>
              <a:rPr lang="en-US" dirty="0">
                <a:latin typeface="+mn-lt"/>
              </a:rPr>
              <a:t> How fast does a program run?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Economy of compilation:</a:t>
            </a:r>
            <a:r>
              <a:rPr lang="en-US" dirty="0">
                <a:latin typeface="+mn-lt"/>
              </a:rPr>
              <a:t> How long does it take to go from sources to executables?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Economy of small-scale development:</a:t>
            </a:r>
            <a:r>
              <a:rPr lang="en-US" dirty="0">
                <a:latin typeface="+mn-lt"/>
              </a:rPr>
              <a:t> How hard must an individual programmer work?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Economy of large-scale development:</a:t>
            </a:r>
            <a:r>
              <a:rPr lang="en-US" dirty="0">
                <a:latin typeface="+mn-lt"/>
              </a:rPr>
              <a:t> How hard must a team of programmers work?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00CC"/>
                </a:solidFill>
                <a:latin typeface="+mn-lt"/>
              </a:rPr>
              <a:t>Economy of language features:</a:t>
            </a:r>
            <a:r>
              <a:rPr lang="en-US" dirty="0">
                <a:latin typeface="+mn-lt"/>
              </a:rPr>
              <a:t> How hard is it to learn or use a programming language?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Fitness of a Programming Language for Real-Time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4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In terms of </a:t>
            </a:r>
            <a:r>
              <a:rPr lang="en-US" dirty="0" err="1">
                <a:latin typeface="+mn-lt"/>
              </a:rPr>
              <a:t>Cardelli’s</a:t>
            </a:r>
            <a:r>
              <a:rPr lang="en-US" dirty="0">
                <a:latin typeface="+mn-lt"/>
              </a:rPr>
              <a:t> criteria, assembly languages have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Excellent economy of execution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Excellent economy of compilation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Poor economies of small- and large-scale development of languages features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So Assembly languages are used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Where there is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tight timing situations </a:t>
            </a:r>
            <a:r>
              <a:rPr lang="en-US" dirty="0">
                <a:latin typeface="+mn-lt"/>
              </a:rPr>
              <a:t>e.g. interrupt service routines, part of device drivers , sophisticated signal-processing algorithms etc.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In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controlling hardware features </a:t>
            </a:r>
            <a:r>
              <a:rPr lang="en-US" dirty="0">
                <a:latin typeface="+mn-lt"/>
              </a:rPr>
              <a:t>that are not supported by compilers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Where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predictable performance for the code is extremely difficult or impossible using high level language </a:t>
            </a:r>
            <a:r>
              <a:rPr lang="en-US" dirty="0">
                <a:latin typeface="+mn-lt"/>
              </a:rPr>
              <a:t>because of undesirable programming language-compiler interactions.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For writing entire software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for custom-designed CPU  </a:t>
            </a:r>
            <a:r>
              <a:rPr lang="en-US" dirty="0">
                <a:latin typeface="+mn-lt"/>
              </a:rPr>
              <a:t>with a small instruction set and without high-level language support.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For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debugging hard problems</a:t>
            </a:r>
            <a:r>
              <a:rPr lang="en-US" dirty="0">
                <a:latin typeface="+mn-lt"/>
              </a:rPr>
              <a:t> below the high-level language code and tracing the stream of fetched instructions by logic analyzer.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For teaching and learning computer architectures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US" dirty="0">
              <a:latin typeface="+mn-lt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2353</TotalTime>
  <Words>2556</Words>
  <Application>Microsoft Office PowerPoint</Application>
  <PresentationFormat>On-screen Show (4:3)</PresentationFormat>
  <Paragraphs>374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Narrow</vt:lpstr>
      <vt:lpstr>Calibri</vt:lpstr>
      <vt:lpstr>Courier New</vt:lpstr>
      <vt:lpstr>Wingdings</vt:lpstr>
      <vt:lpstr>Office Theme</vt:lpstr>
      <vt:lpstr>BITS ZG553: Real Time Systems L11 – Programming Languages for  Real Time Systems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Sagar chothani</cp:lastModifiedBy>
  <cp:revision>356</cp:revision>
  <dcterms:created xsi:type="dcterms:W3CDTF">2011-09-14T09:42:05Z</dcterms:created>
  <dcterms:modified xsi:type="dcterms:W3CDTF">2024-05-04T08:30:48Z</dcterms:modified>
</cp:coreProperties>
</file>