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4" r:id="rId2"/>
    <p:sldId id="305" r:id="rId3"/>
    <p:sldId id="306" r:id="rId4"/>
    <p:sldId id="307" r:id="rId5"/>
    <p:sldId id="308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09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07" autoAdjust="0"/>
  </p:normalViewPr>
  <p:slideViewPr>
    <p:cSldViewPr>
      <p:cViewPr varScale="1">
        <p:scale>
          <a:sx n="80" d="100"/>
          <a:sy n="80" d="100"/>
        </p:scale>
        <p:origin x="15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DF9A82A-F9F7-4C19-8534-93A5CF4CB4C1}" type="datetimeFigureOut">
              <a:rPr lang="en-US"/>
              <a:pPr>
                <a:defRPr/>
              </a:pPr>
              <a:t>04-05-2024</a:t>
            </a:fld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DF4BDCA-EF58-4CAB-BEE6-B3D323E40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834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23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833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95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108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417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525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944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858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405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248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990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784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203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471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641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026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623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4BDCA-EF58-4CAB-BEE6-B3D323E408F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96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4BDCA-EF58-4CAB-BEE6-B3D323E408F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26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4BDCA-EF58-4CAB-BEE6-B3D323E408F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99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4BDCA-EF58-4CAB-BEE6-B3D323E408F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5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499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4BDCA-EF58-4CAB-BEE6-B3D323E408F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7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4BDCA-EF58-4CAB-BEE6-B3D323E408F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43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596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763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706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368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1355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628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262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29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5285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3213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48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5102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49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4036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50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0106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51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6175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52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6374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53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6468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54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61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643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82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374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808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3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311620-832F-4BA8-A8B7-36F0FC66EC06}" type="datetimeFigureOut">
              <a:rPr lang="en-US"/>
              <a:pPr>
                <a:defRPr/>
              </a:pPr>
              <a:t>04-05-2024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7E36E2-232F-46B6-8B24-EFAEDAA5D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3831017"/>
            <a:ext cx="7467600" cy="1524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3600" dirty="0"/>
              <a:t>BITS ZG553: </a:t>
            </a:r>
            <a:r>
              <a:rPr lang="en-US" sz="3600" b="0" dirty="0"/>
              <a:t>Real Time Systems</a:t>
            </a:r>
            <a:br>
              <a:rPr lang="en-US" sz="3600" b="0" dirty="0"/>
            </a:br>
            <a:r>
              <a:rPr lang="en-US" sz="2800" b="0" dirty="0">
                <a:solidFill>
                  <a:schemeClr val="bg1">
                    <a:lumMod val="75000"/>
                  </a:schemeClr>
                </a:solidFill>
              </a:rPr>
              <a:t>L12 – Software Design &amp; Development for </a:t>
            </a:r>
            <a:br>
              <a:rPr lang="en-US" sz="2800" b="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800" b="0" dirty="0">
                <a:solidFill>
                  <a:schemeClr val="bg1">
                    <a:lumMod val="75000"/>
                  </a:schemeClr>
                </a:solidFill>
              </a:rPr>
              <a:t>Real Time Systems  </a:t>
            </a:r>
            <a:endParaRPr lang="en-US" sz="24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 G Krishna</a:t>
            </a:r>
          </a:p>
          <a:p>
            <a:r>
              <a:rPr lang="en-US" dirty="0"/>
              <a:t>WILP Division, BITS-Pilani, Hyderabad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315200" y="6340475"/>
            <a:ext cx="18288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1524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500" dirty="0">
                <a:latin typeface="+mn-lt"/>
              </a:rPr>
              <a:t>	</a:t>
            </a:r>
            <a:r>
              <a:rPr lang="en-IN" sz="2500" dirty="0">
                <a:latin typeface="+mn-lt"/>
              </a:rPr>
              <a:t>But the failure function tends to become a </a:t>
            </a:r>
            <a:r>
              <a:rPr lang="en-IN" sz="2500" i="1" dirty="0">
                <a:solidFill>
                  <a:srgbClr val="0000CC"/>
                </a:solidFill>
                <a:latin typeface="+mn-lt"/>
              </a:rPr>
              <a:t>bathtub curve </a:t>
            </a:r>
            <a:r>
              <a:rPr lang="en-IN" sz="2500" dirty="0">
                <a:latin typeface="+mn-lt"/>
              </a:rPr>
              <a:t>i.e. failures reduces initially at an exponential rate, but  increases towards the end.</a:t>
            </a:r>
            <a:endParaRPr lang="en-US" sz="2500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Reliability – Statistical Perspective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 descr="FailureFuncti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95600"/>
            <a:ext cx="5257800" cy="35807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1600" y="3505200"/>
            <a:ext cx="33528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-342000">
              <a:spcBef>
                <a:spcPts val="576"/>
              </a:spcBef>
            </a:pPr>
            <a:r>
              <a:rPr lang="en-IN" sz="1100" b="1" i="1" dirty="0"/>
              <a:t>	Source: </a:t>
            </a:r>
            <a:r>
              <a:rPr lang="fi-FI" sz="1100" b="1" i="1" dirty="0"/>
              <a:t>P. A. Laplante, Real-Time Systems Design and Analysis, Wiley, 3rd edition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356983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u="sng" dirty="0">
                <a:latin typeface="+mn-lt"/>
              </a:rPr>
              <a:t>Reasons for Bathtub curve for failures: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Hardware can wear and tear. So after some point of time, the number of failures increases.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But software can’t wear and tear. Then why bathtub curve for the software ?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000" dirty="0">
                <a:latin typeface="+mn-lt"/>
              </a:rPr>
              <a:t>During patch releases, making quick correction without designing them properly.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000" dirty="0">
                <a:latin typeface="+mn-lt"/>
              </a:rPr>
              <a:t>During patch releases, ignoring the effect of the new bug fix on other modules (thereby fixing one issue and introducing more new issues)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000" dirty="0">
                <a:latin typeface="+mn-lt"/>
              </a:rPr>
              <a:t>Inadequate testing of the software during patch releases.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000" dirty="0">
                <a:latin typeface="+mn-lt"/>
              </a:rPr>
              <a:t>Wear and tear of underlying hardware.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endParaRPr lang="en-US" dirty="0">
              <a:latin typeface="+mn-lt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Reliability – Statistical Perspective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2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Closely related to reliability and the terms are often used interchangeably.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The main difference is that 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minor deviation from the requirements is strictly considered a failure and hence means the software is incorrect.</a:t>
            </a:r>
            <a:r>
              <a:rPr lang="en-US" dirty="0">
                <a:latin typeface="+mn-lt"/>
              </a:rPr>
              <a:t> However, a system may still be deemed reliable if only minor deviations from the requirements are experienced.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i="1" dirty="0">
                <a:solidFill>
                  <a:srgbClr val="0000CC"/>
                </a:solidFill>
                <a:latin typeface="+mn-lt"/>
              </a:rPr>
              <a:t>Correctness is measured in terms of number of failures detected over time.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Correctness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9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>
                <a:latin typeface="+mn-lt"/>
              </a:rPr>
              <a:t>A measure of some required behavior.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>
                <a:latin typeface="+mn-lt"/>
              </a:rPr>
              <a:t>For example, an imaging system might be required to display a filtered image at a rate of 30 frames per second.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>
                <a:latin typeface="+mn-lt"/>
              </a:rPr>
              <a:t>A photo reproduction system might be required to digitize, clean and output color copies at a rate of 1 every two seconds.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i="1" dirty="0">
                <a:solidFill>
                  <a:srgbClr val="0000CC"/>
                </a:solidFill>
                <a:latin typeface="+mn-lt"/>
              </a:rPr>
              <a:t>Can be measured via mathematical or algorithmic complexity, direct timing, or simulation.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2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Often referred to as ease of use, or 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user friendliness</a:t>
            </a:r>
            <a:r>
              <a:rPr lang="en-US" dirty="0">
                <a:latin typeface="+mn-lt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Usability is difficult to quantify (but we can easily determine its absence). 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However, informal feedback can be used, as well as user feedback from surveys and problem reports can be used in most cases.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22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Refers to the ability of the software system to coexist and cooperate with other systems. 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>
                <a:latin typeface="+mn-lt"/>
              </a:rPr>
              <a:t>In imaging systems the software must be able to communicate with various devices using standard bus structures and protocols.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  <a:latin typeface="+mn-lt"/>
              </a:rPr>
              <a:t>Open systems and standards foster interoperability</a:t>
            </a:r>
            <a:r>
              <a:rPr lang="en-US" dirty="0">
                <a:latin typeface="+mn-lt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  <a:latin typeface="+mn-lt"/>
              </a:rPr>
              <a:t>Interoperability can be measured in terms of compliance with open system standards.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Interoperability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6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A software system in which 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changes are relatively easy to make</a:t>
            </a:r>
            <a:r>
              <a:rPr lang="en-US" dirty="0">
                <a:latin typeface="+mn-lt"/>
              </a:rPr>
              <a:t>, has a high level of maintainability.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Two contributing properties – </a:t>
            </a:r>
            <a:r>
              <a:rPr lang="en-US" dirty="0" err="1">
                <a:latin typeface="+mn-lt"/>
              </a:rPr>
              <a:t>evolvability</a:t>
            </a:r>
            <a:r>
              <a:rPr lang="en-US" dirty="0">
                <a:latin typeface="+mn-lt"/>
              </a:rPr>
              <a:t> and reparability. 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err="1">
                <a:latin typeface="+mn-lt"/>
              </a:rPr>
              <a:t>Evolvability</a:t>
            </a:r>
            <a:r>
              <a:rPr lang="en-US" sz="2000" dirty="0">
                <a:latin typeface="+mn-lt"/>
              </a:rPr>
              <a:t> is a measure of how easily the system can be changed to accommodate new features or modification of existing features. 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>
                <a:latin typeface="+mn-lt"/>
              </a:rPr>
              <a:t>Software is repairable if it allows for the fixing of defects.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93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Software is portable if it can easily run in different environments.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Portability is achieved through a deliberate design strategy in which hardware dependent code is confined to the fewest code units as possible.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For making the upper-layer software independent of the underlying hardware architecture, usually a 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Hardware Abstraction Layer (HAL) </a:t>
            </a:r>
            <a:r>
              <a:rPr lang="en-US" dirty="0">
                <a:latin typeface="+mn-lt"/>
              </a:rPr>
              <a:t>is implemented.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Can be achieved using either object-oriented or procedural programming languages and through object-oriented or structured approaches.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Also using standardized APIs (such as 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POSIX</a:t>
            </a:r>
            <a:r>
              <a:rPr lang="en-US" dirty="0">
                <a:latin typeface="+mn-lt"/>
              </a:rPr>
              <a:t> calls), improves the portability</a:t>
            </a:r>
          </a:p>
          <a:p>
            <a:pPr>
              <a:buFont typeface="Wingdings" pitchFamily="2" charset="2"/>
              <a:buChar char="Ø"/>
            </a:pPr>
            <a:r>
              <a:rPr lang="en-US" i="1" dirty="0">
                <a:solidFill>
                  <a:srgbClr val="0000CC"/>
                </a:solidFill>
                <a:latin typeface="+mn-lt"/>
              </a:rPr>
              <a:t>Person months required to perform the port are the standard measure of this property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69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A software system is verifiable if its properties can be verified easily.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Can be achieved through the insertion of code that is intended to 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monitor various qualities </a:t>
            </a:r>
            <a:r>
              <a:rPr lang="en-US" dirty="0">
                <a:latin typeface="+mn-lt"/>
              </a:rPr>
              <a:t>such as performance or correctness.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  <a:latin typeface="+mn-lt"/>
              </a:rPr>
              <a:t>Modular design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rigorous software engineering practices </a:t>
            </a:r>
            <a:r>
              <a:rPr lang="en-US" dirty="0">
                <a:latin typeface="+mn-lt"/>
              </a:rPr>
              <a:t>and the effective use of an appropriate programming language can also contribute to verifiability.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Verifiability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54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Waterfall Model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V Model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Spiral Model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Agile Methodologies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Design Life Cycle (SDLC)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6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Text Book / References</a:t>
            </a:r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122" name="Picture 2" descr="https://images-na.ssl-images-amazon.com/images/I/51IN%2BfOSwEL._SX332_BO1,204,203,200_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631058"/>
            <a:ext cx="290720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Liu, Jane W.S., Real Time Systems, Pearson Education, 200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1431" y="1631058"/>
            <a:ext cx="3153936" cy="425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విషయ స్థాన సంగ్రహకం 3"/>
          <p:cNvSpPr txBox="1">
            <a:spLocks/>
          </p:cNvSpPr>
          <p:nvPr/>
        </p:nvSpPr>
        <p:spPr>
          <a:xfrm>
            <a:off x="5410199" y="1324970"/>
            <a:ext cx="1676399" cy="28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/>
              <a:t>Text Book (T1) </a:t>
            </a:r>
          </a:p>
        </p:txBody>
      </p:sp>
      <p:sp>
        <p:nvSpPr>
          <p:cNvPr id="7" name="విషయ స్థాన సంగ్రహకం 3"/>
          <p:cNvSpPr txBox="1">
            <a:spLocks/>
          </p:cNvSpPr>
          <p:nvPr/>
        </p:nvSpPr>
        <p:spPr>
          <a:xfrm>
            <a:off x="1225002" y="1334374"/>
            <a:ext cx="1676399" cy="28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/>
              <a:t>Reference (R1) </a:t>
            </a:r>
          </a:p>
        </p:txBody>
      </p:sp>
      <p:sp>
        <p:nvSpPr>
          <p:cNvPr id="8" name="పాఠంపెట్టె 7"/>
          <p:cNvSpPr txBox="1"/>
          <p:nvPr/>
        </p:nvSpPr>
        <p:spPr>
          <a:xfrm>
            <a:off x="685800" y="5993080"/>
            <a:ext cx="73026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i="1" dirty="0">
                <a:latin typeface="Arial Narrow" panose="020B0606020202030204" pitchFamily="34" charset="0"/>
              </a:rPr>
              <a:t>Note</a:t>
            </a:r>
            <a:r>
              <a:rPr lang="en-IN" sz="1300" dirty="0">
                <a:latin typeface="Arial Narrow" panose="020B0606020202030204" pitchFamily="34" charset="0"/>
              </a:rPr>
              <a:t>: As the above two books focus on theoretical treatment of the subject, </a:t>
            </a:r>
            <a:r>
              <a:rPr lang="en-IN" sz="1300" u="sng" dirty="0">
                <a:latin typeface="Arial Narrow" panose="020B0606020202030204" pitchFamily="34" charset="0"/>
              </a:rPr>
              <a:t>Students are strongly advised to refer to web sources / MOOCs videos / library within their own organizations for more practical understanding of the topics.  </a:t>
            </a:r>
          </a:p>
        </p:txBody>
      </p:sp>
    </p:spTree>
    <p:extLst>
      <p:ext uri="{BB962C8B-B14F-4D97-AF65-F5344CB8AC3E}">
        <p14:creationId xmlns:p14="http://schemas.microsoft.com/office/powerpoint/2010/main" val="2804651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Waterfall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27554" y="2495490"/>
            <a:ext cx="2362200" cy="396875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Architecture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227754" y="3271778"/>
            <a:ext cx="2514600" cy="40011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Design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922954" y="2876490"/>
            <a:ext cx="7620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989754" y="3638490"/>
            <a:ext cx="7620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446954" y="4033778"/>
            <a:ext cx="2133600" cy="40011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Development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980354" y="4400490"/>
            <a:ext cx="7620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361354" y="4781490"/>
            <a:ext cx="2133600" cy="40011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6047154" y="5086290"/>
            <a:ext cx="7620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428154" y="5467290"/>
            <a:ext cx="2057400" cy="40011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Maintenance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3532554" y="2038290"/>
            <a:ext cx="734646" cy="543169"/>
          </a:xfrm>
          <a:custGeom>
            <a:avLst/>
            <a:gdLst>
              <a:gd name="connsiteX0" fmla="*/ 468923 w 734646"/>
              <a:gd name="connsiteY0" fmla="*/ 543169 h 543169"/>
              <a:gd name="connsiteX1" fmla="*/ 656492 w 734646"/>
              <a:gd name="connsiteY1" fmla="*/ 27354 h 543169"/>
              <a:gd name="connsiteX2" fmla="*/ 0 w 734646"/>
              <a:gd name="connsiteY2" fmla="*/ 379046 h 543169"/>
              <a:gd name="connsiteX3" fmla="*/ 0 w 734646"/>
              <a:gd name="connsiteY3" fmla="*/ 379046 h 54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646" h="543169">
                <a:moveTo>
                  <a:pt x="468923" y="543169"/>
                </a:moveTo>
                <a:cubicBezTo>
                  <a:pt x="601784" y="298938"/>
                  <a:pt x="734646" y="54708"/>
                  <a:pt x="656492" y="27354"/>
                </a:cubicBezTo>
                <a:cubicBezTo>
                  <a:pt x="578338" y="0"/>
                  <a:pt x="0" y="379046"/>
                  <a:pt x="0" y="379046"/>
                </a:cubicBezTo>
                <a:lnTo>
                  <a:pt x="0" y="379046"/>
                </a:lnTo>
              </a:path>
            </a:pathLst>
          </a:cu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5285154" y="2876490"/>
            <a:ext cx="734646" cy="543169"/>
          </a:xfrm>
          <a:custGeom>
            <a:avLst/>
            <a:gdLst>
              <a:gd name="connsiteX0" fmla="*/ 468923 w 734646"/>
              <a:gd name="connsiteY0" fmla="*/ 543169 h 543169"/>
              <a:gd name="connsiteX1" fmla="*/ 656492 w 734646"/>
              <a:gd name="connsiteY1" fmla="*/ 27354 h 543169"/>
              <a:gd name="connsiteX2" fmla="*/ 0 w 734646"/>
              <a:gd name="connsiteY2" fmla="*/ 379046 h 543169"/>
              <a:gd name="connsiteX3" fmla="*/ 0 w 734646"/>
              <a:gd name="connsiteY3" fmla="*/ 379046 h 54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646" h="543169">
                <a:moveTo>
                  <a:pt x="468923" y="543169"/>
                </a:moveTo>
                <a:cubicBezTo>
                  <a:pt x="601784" y="298938"/>
                  <a:pt x="734646" y="54708"/>
                  <a:pt x="656492" y="27354"/>
                </a:cubicBezTo>
                <a:cubicBezTo>
                  <a:pt x="578338" y="0"/>
                  <a:pt x="0" y="379046"/>
                  <a:pt x="0" y="379046"/>
                </a:cubicBezTo>
                <a:lnTo>
                  <a:pt x="0" y="379046"/>
                </a:lnTo>
              </a:path>
            </a:pathLst>
          </a:cu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6123354" y="3638490"/>
            <a:ext cx="734646" cy="543169"/>
          </a:xfrm>
          <a:custGeom>
            <a:avLst/>
            <a:gdLst>
              <a:gd name="connsiteX0" fmla="*/ 468923 w 734646"/>
              <a:gd name="connsiteY0" fmla="*/ 543169 h 543169"/>
              <a:gd name="connsiteX1" fmla="*/ 656492 w 734646"/>
              <a:gd name="connsiteY1" fmla="*/ 27354 h 543169"/>
              <a:gd name="connsiteX2" fmla="*/ 0 w 734646"/>
              <a:gd name="connsiteY2" fmla="*/ 379046 h 543169"/>
              <a:gd name="connsiteX3" fmla="*/ 0 w 734646"/>
              <a:gd name="connsiteY3" fmla="*/ 379046 h 54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646" h="543169">
                <a:moveTo>
                  <a:pt x="468923" y="543169"/>
                </a:moveTo>
                <a:cubicBezTo>
                  <a:pt x="601784" y="298938"/>
                  <a:pt x="734646" y="54708"/>
                  <a:pt x="656492" y="27354"/>
                </a:cubicBezTo>
                <a:cubicBezTo>
                  <a:pt x="578338" y="0"/>
                  <a:pt x="0" y="379046"/>
                  <a:pt x="0" y="379046"/>
                </a:cubicBezTo>
                <a:lnTo>
                  <a:pt x="0" y="379046"/>
                </a:lnTo>
              </a:path>
            </a:pathLst>
          </a:cu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7037754" y="4400490"/>
            <a:ext cx="734646" cy="543169"/>
          </a:xfrm>
          <a:custGeom>
            <a:avLst/>
            <a:gdLst>
              <a:gd name="connsiteX0" fmla="*/ 468923 w 734646"/>
              <a:gd name="connsiteY0" fmla="*/ 543169 h 543169"/>
              <a:gd name="connsiteX1" fmla="*/ 656492 w 734646"/>
              <a:gd name="connsiteY1" fmla="*/ 27354 h 543169"/>
              <a:gd name="connsiteX2" fmla="*/ 0 w 734646"/>
              <a:gd name="connsiteY2" fmla="*/ 379046 h 543169"/>
              <a:gd name="connsiteX3" fmla="*/ 0 w 734646"/>
              <a:gd name="connsiteY3" fmla="*/ 379046 h 54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646" h="543169">
                <a:moveTo>
                  <a:pt x="468923" y="543169"/>
                </a:moveTo>
                <a:cubicBezTo>
                  <a:pt x="601784" y="298938"/>
                  <a:pt x="734646" y="54708"/>
                  <a:pt x="656492" y="27354"/>
                </a:cubicBezTo>
                <a:cubicBezTo>
                  <a:pt x="578338" y="0"/>
                  <a:pt x="0" y="379046"/>
                  <a:pt x="0" y="379046"/>
                </a:cubicBezTo>
                <a:lnTo>
                  <a:pt x="0" y="379046"/>
                </a:lnTo>
              </a:path>
            </a:pathLst>
          </a:cu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Freeform 20"/>
          <p:cNvSpPr/>
          <p:nvPr/>
        </p:nvSpPr>
        <p:spPr bwMode="auto">
          <a:xfrm>
            <a:off x="8028354" y="5086290"/>
            <a:ext cx="734646" cy="543169"/>
          </a:xfrm>
          <a:custGeom>
            <a:avLst/>
            <a:gdLst>
              <a:gd name="connsiteX0" fmla="*/ 468923 w 734646"/>
              <a:gd name="connsiteY0" fmla="*/ 543169 h 543169"/>
              <a:gd name="connsiteX1" fmla="*/ 656492 w 734646"/>
              <a:gd name="connsiteY1" fmla="*/ 27354 h 543169"/>
              <a:gd name="connsiteX2" fmla="*/ 0 w 734646"/>
              <a:gd name="connsiteY2" fmla="*/ 379046 h 543169"/>
              <a:gd name="connsiteX3" fmla="*/ 0 w 734646"/>
              <a:gd name="connsiteY3" fmla="*/ 379046 h 54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646" h="543169">
                <a:moveTo>
                  <a:pt x="468923" y="543169"/>
                </a:moveTo>
                <a:cubicBezTo>
                  <a:pt x="601784" y="298938"/>
                  <a:pt x="734646" y="54708"/>
                  <a:pt x="656492" y="27354"/>
                </a:cubicBezTo>
                <a:cubicBezTo>
                  <a:pt x="578338" y="0"/>
                  <a:pt x="0" y="379046"/>
                  <a:pt x="0" y="379046"/>
                </a:cubicBezTo>
                <a:lnTo>
                  <a:pt x="0" y="379046"/>
                </a:lnTo>
              </a:path>
            </a:pathLst>
          </a:cu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04800" y="1736725"/>
            <a:ext cx="2362200" cy="396875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Requirements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1676400" y="2133600"/>
            <a:ext cx="7620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2209800" y="1361831"/>
            <a:ext cx="734646" cy="543169"/>
          </a:xfrm>
          <a:custGeom>
            <a:avLst/>
            <a:gdLst>
              <a:gd name="connsiteX0" fmla="*/ 468923 w 734646"/>
              <a:gd name="connsiteY0" fmla="*/ 543169 h 543169"/>
              <a:gd name="connsiteX1" fmla="*/ 656492 w 734646"/>
              <a:gd name="connsiteY1" fmla="*/ 27354 h 543169"/>
              <a:gd name="connsiteX2" fmla="*/ 0 w 734646"/>
              <a:gd name="connsiteY2" fmla="*/ 379046 h 543169"/>
              <a:gd name="connsiteX3" fmla="*/ 0 w 734646"/>
              <a:gd name="connsiteY3" fmla="*/ 379046 h 54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646" h="543169">
                <a:moveTo>
                  <a:pt x="468923" y="543169"/>
                </a:moveTo>
                <a:cubicBezTo>
                  <a:pt x="601784" y="298938"/>
                  <a:pt x="734646" y="54708"/>
                  <a:pt x="656492" y="27354"/>
                </a:cubicBezTo>
                <a:cubicBezTo>
                  <a:pt x="578338" y="0"/>
                  <a:pt x="0" y="379046"/>
                  <a:pt x="0" y="379046"/>
                </a:cubicBezTo>
                <a:lnTo>
                  <a:pt x="0" y="379046"/>
                </a:lnTo>
              </a:path>
            </a:pathLst>
          </a:cu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45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5" name="Parallelogram 24"/>
          <p:cNvSpPr/>
          <p:nvPr/>
        </p:nvSpPr>
        <p:spPr>
          <a:xfrm>
            <a:off x="3278945" y="2286000"/>
            <a:ext cx="1828800" cy="914400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System Validation</a:t>
            </a:r>
          </a:p>
        </p:txBody>
      </p:sp>
      <p:sp>
        <p:nvSpPr>
          <p:cNvPr id="26" name="Parallelogram 25"/>
          <p:cNvSpPr/>
          <p:nvPr/>
        </p:nvSpPr>
        <p:spPr>
          <a:xfrm>
            <a:off x="3050345" y="3200400"/>
            <a:ext cx="1828800" cy="914400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Integration and Testing</a:t>
            </a:r>
          </a:p>
        </p:txBody>
      </p:sp>
      <p:sp>
        <p:nvSpPr>
          <p:cNvPr id="28" name="Parallelogram 27"/>
          <p:cNvSpPr/>
          <p:nvPr/>
        </p:nvSpPr>
        <p:spPr>
          <a:xfrm rot="4620960">
            <a:off x="1473878" y="2842378"/>
            <a:ext cx="1279340" cy="1627769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Parallelogram 28"/>
          <p:cNvSpPr/>
          <p:nvPr/>
        </p:nvSpPr>
        <p:spPr>
          <a:xfrm rot="4620960">
            <a:off x="1253922" y="1905656"/>
            <a:ext cx="1279340" cy="1642483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rapezoid 29"/>
          <p:cNvSpPr/>
          <p:nvPr/>
        </p:nvSpPr>
        <p:spPr>
          <a:xfrm rot="10800000">
            <a:off x="1373945" y="4114800"/>
            <a:ext cx="3276600" cy="12192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83545" y="4495800"/>
            <a:ext cx="2082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Programming and </a:t>
            </a:r>
          </a:p>
          <a:p>
            <a:r>
              <a:rPr lang="en-IN" sz="1600" dirty="0"/>
              <a:t>Module Testing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8746" y="3429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Design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1545" y="24384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Requirements</a:t>
            </a:r>
          </a:p>
        </p:txBody>
      </p:sp>
      <p:sp>
        <p:nvSpPr>
          <p:cNvPr id="35" name="Freeform 34"/>
          <p:cNvSpPr/>
          <p:nvPr/>
        </p:nvSpPr>
        <p:spPr>
          <a:xfrm>
            <a:off x="304800" y="2278966"/>
            <a:ext cx="5303520" cy="3502856"/>
          </a:xfrm>
          <a:custGeom>
            <a:avLst/>
            <a:gdLst>
              <a:gd name="connsiteX0" fmla="*/ 0 w 5303520"/>
              <a:gd name="connsiteY0" fmla="*/ 0 h 3502856"/>
              <a:gd name="connsiteX1" fmla="*/ 984739 w 5303520"/>
              <a:gd name="connsiteY1" fmla="*/ 3502856 h 3502856"/>
              <a:gd name="connsiteX2" fmla="*/ 4403188 w 5303520"/>
              <a:gd name="connsiteY2" fmla="*/ 3502856 h 3502856"/>
              <a:gd name="connsiteX3" fmla="*/ 5303520 w 5303520"/>
              <a:gd name="connsiteY3" fmla="*/ 0 h 35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3520" h="3502856">
                <a:moveTo>
                  <a:pt x="0" y="0"/>
                </a:moveTo>
                <a:lnTo>
                  <a:pt x="984739" y="3502856"/>
                </a:lnTo>
                <a:lnTo>
                  <a:pt x="4403188" y="3502856"/>
                </a:lnTo>
                <a:lnTo>
                  <a:pt x="530352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2516945" y="58336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Time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07345" y="17526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Quality Assurance Actions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745545" y="2284412"/>
            <a:ext cx="685800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6019800" y="1371600"/>
            <a:ext cx="2819400" cy="5105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As per the model, the development and QA teams should interact all phases and work in parallel.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During ‘Requirement’ phase, ‘System Validation’ team should be involved in understanding the requirements and creating the top level test plan.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Similarly during ‘Design’ phase ‘Integration and Testing’ phase should also start creating the </a:t>
            </a:r>
            <a:r>
              <a:rPr lang="en-US" dirty="0" err="1">
                <a:latin typeface="+mn-lt"/>
              </a:rPr>
              <a:t>testcases</a:t>
            </a:r>
            <a:r>
              <a:rPr lang="en-US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952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Spiral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8" name="Picture 17" descr="600px-Spiral_model_(Boehm,_1988)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1295400"/>
            <a:ext cx="6278880" cy="52324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562600" y="5105400"/>
            <a:ext cx="3581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-342000">
              <a:spcBef>
                <a:spcPts val="576"/>
              </a:spcBef>
            </a:pPr>
            <a:r>
              <a:rPr lang="en-IN" sz="1100" b="1" i="1" dirty="0"/>
              <a:t>	Source: </a:t>
            </a:r>
            <a:r>
              <a:rPr lang="fi-FI" sz="1100" b="1" i="1" dirty="0"/>
              <a:t>https://en.wikipedia.org/wiki/Spiral_model#/media/File:Spiral_model_(Boehm,_1988).svg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2357779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Scrum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2971800"/>
            <a:ext cx="1116512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Sprint1  Backlog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581400"/>
            <a:ext cx="1116512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3581400"/>
            <a:ext cx="1116512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2200" y="4419600"/>
            <a:ext cx="1182189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1" y="4419600"/>
            <a:ext cx="1066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2737" y="1447800"/>
            <a:ext cx="1295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Product Backlog (Overall Requirements)</a:t>
            </a: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1878512" y="3733800"/>
            <a:ext cx="4836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2920456" y="3886200"/>
            <a:ext cx="32839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1"/>
            <a:endCxn id="11" idx="3"/>
          </p:cNvCxnSpPr>
          <p:nvPr/>
        </p:nvCxnSpPr>
        <p:spPr>
          <a:xfrm flipH="1">
            <a:off x="1905001" y="4572000"/>
            <a:ext cx="4571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17488" y="2971800"/>
            <a:ext cx="1116512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Sprint2  Backlog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7200" y="3581400"/>
            <a:ext cx="1116512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67400" y="3581400"/>
            <a:ext cx="1116512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7400" y="4419600"/>
            <a:ext cx="1182189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43401" y="4419600"/>
            <a:ext cx="1066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Testing</a:t>
            </a:r>
          </a:p>
        </p:txBody>
      </p:sp>
      <p:cxnSp>
        <p:nvCxnSpPr>
          <p:cNvPr id="23" name="Straight Arrow Connector 22"/>
          <p:cNvCxnSpPr>
            <a:stCxn id="17" idx="3"/>
            <a:endCxn id="19" idx="1"/>
          </p:cNvCxnSpPr>
          <p:nvPr/>
        </p:nvCxnSpPr>
        <p:spPr>
          <a:xfrm>
            <a:off x="5383712" y="3733800"/>
            <a:ext cx="4836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2"/>
            <a:endCxn id="21" idx="0"/>
          </p:cNvCxnSpPr>
          <p:nvPr/>
        </p:nvCxnSpPr>
        <p:spPr>
          <a:xfrm>
            <a:off x="6425656" y="3886200"/>
            <a:ext cx="32839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22" idx="3"/>
          </p:cNvCxnSpPr>
          <p:nvPr/>
        </p:nvCxnSpPr>
        <p:spPr>
          <a:xfrm flipH="1">
            <a:off x="5410201" y="4572000"/>
            <a:ext cx="4571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8" idx="0"/>
          </p:cNvCxnSpPr>
          <p:nvPr/>
        </p:nvCxnSpPr>
        <p:spPr>
          <a:xfrm>
            <a:off x="1320256" y="3352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7" idx="0"/>
          </p:cNvCxnSpPr>
          <p:nvPr/>
        </p:nvCxnSpPr>
        <p:spPr>
          <a:xfrm flipH="1">
            <a:off x="1320256" y="2438400"/>
            <a:ext cx="18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1449977" y="2438400"/>
            <a:ext cx="3265714" cy="552994"/>
          </a:xfrm>
          <a:custGeom>
            <a:avLst/>
            <a:gdLst>
              <a:gd name="connsiteX0" fmla="*/ 0 w 3265714"/>
              <a:gd name="connsiteY0" fmla="*/ 0 h 339634"/>
              <a:gd name="connsiteX1" fmla="*/ 0 w 3265714"/>
              <a:gd name="connsiteY1" fmla="*/ 248194 h 339634"/>
              <a:gd name="connsiteX2" fmla="*/ 3265714 w 3265714"/>
              <a:gd name="connsiteY2" fmla="*/ 248194 h 339634"/>
              <a:gd name="connsiteX3" fmla="*/ 3265714 w 3265714"/>
              <a:gd name="connsiteY3" fmla="*/ 339634 h 33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714" h="339634">
                <a:moveTo>
                  <a:pt x="0" y="0"/>
                </a:moveTo>
                <a:lnTo>
                  <a:pt x="0" y="248194"/>
                </a:lnTo>
                <a:lnTo>
                  <a:pt x="3265714" y="248194"/>
                </a:lnTo>
                <a:lnTo>
                  <a:pt x="3265714" y="339634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28"/>
          <p:cNvSpPr/>
          <p:nvPr/>
        </p:nvSpPr>
        <p:spPr>
          <a:xfrm>
            <a:off x="1606731" y="2438400"/>
            <a:ext cx="5669280" cy="156754"/>
          </a:xfrm>
          <a:custGeom>
            <a:avLst/>
            <a:gdLst>
              <a:gd name="connsiteX0" fmla="*/ 0 w 5669280"/>
              <a:gd name="connsiteY0" fmla="*/ 0 h 156754"/>
              <a:gd name="connsiteX1" fmla="*/ 0 w 5669280"/>
              <a:gd name="connsiteY1" fmla="*/ 156754 h 156754"/>
              <a:gd name="connsiteX2" fmla="*/ 5669280 w 5669280"/>
              <a:gd name="connsiteY2" fmla="*/ 156754 h 156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9280" h="156754">
                <a:moveTo>
                  <a:pt x="0" y="0"/>
                </a:moveTo>
                <a:lnTo>
                  <a:pt x="0" y="156754"/>
                </a:lnTo>
                <a:lnTo>
                  <a:pt x="5669280" y="156754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reeform 29"/>
          <p:cNvSpPr/>
          <p:nvPr/>
        </p:nvSpPr>
        <p:spPr>
          <a:xfrm>
            <a:off x="587829" y="4558937"/>
            <a:ext cx="796834" cy="496389"/>
          </a:xfrm>
          <a:custGeom>
            <a:avLst/>
            <a:gdLst>
              <a:gd name="connsiteX0" fmla="*/ 222068 w 796834"/>
              <a:gd name="connsiteY0" fmla="*/ 0 h 496389"/>
              <a:gd name="connsiteX1" fmla="*/ 0 w 796834"/>
              <a:gd name="connsiteY1" fmla="*/ 0 h 496389"/>
              <a:gd name="connsiteX2" fmla="*/ 0 w 796834"/>
              <a:gd name="connsiteY2" fmla="*/ 496389 h 496389"/>
              <a:gd name="connsiteX3" fmla="*/ 796834 w 796834"/>
              <a:gd name="connsiteY3" fmla="*/ 496389 h 4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34" h="496389">
                <a:moveTo>
                  <a:pt x="222068" y="0"/>
                </a:moveTo>
                <a:lnTo>
                  <a:pt x="0" y="0"/>
                </a:lnTo>
                <a:lnTo>
                  <a:pt x="0" y="496389"/>
                </a:lnTo>
                <a:lnTo>
                  <a:pt x="796834" y="496389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1371600" y="4953000"/>
            <a:ext cx="1066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Review</a:t>
            </a:r>
          </a:p>
        </p:txBody>
      </p:sp>
      <p:sp>
        <p:nvSpPr>
          <p:cNvPr id="32" name="Freeform 31"/>
          <p:cNvSpPr/>
          <p:nvPr/>
        </p:nvSpPr>
        <p:spPr>
          <a:xfrm>
            <a:off x="2429691" y="3187337"/>
            <a:ext cx="1789612" cy="1854926"/>
          </a:xfrm>
          <a:custGeom>
            <a:avLst/>
            <a:gdLst>
              <a:gd name="connsiteX0" fmla="*/ 0 w 1789612"/>
              <a:gd name="connsiteY0" fmla="*/ 1854926 h 1854926"/>
              <a:gd name="connsiteX1" fmla="*/ 1580606 w 1789612"/>
              <a:gd name="connsiteY1" fmla="*/ 1854926 h 1854926"/>
              <a:gd name="connsiteX2" fmla="*/ 1580606 w 1789612"/>
              <a:gd name="connsiteY2" fmla="*/ 0 h 1854926"/>
              <a:gd name="connsiteX3" fmla="*/ 1789612 w 1789612"/>
              <a:gd name="connsiteY3" fmla="*/ 0 h 1854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9612" h="1854926">
                <a:moveTo>
                  <a:pt x="0" y="1854926"/>
                </a:moveTo>
                <a:lnTo>
                  <a:pt x="1580606" y="1854926"/>
                </a:lnTo>
                <a:lnTo>
                  <a:pt x="1580606" y="0"/>
                </a:lnTo>
                <a:lnTo>
                  <a:pt x="1789612" y="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reeform 32"/>
          <p:cNvSpPr/>
          <p:nvPr/>
        </p:nvSpPr>
        <p:spPr>
          <a:xfrm>
            <a:off x="4114800" y="4572000"/>
            <a:ext cx="796834" cy="496389"/>
          </a:xfrm>
          <a:custGeom>
            <a:avLst/>
            <a:gdLst>
              <a:gd name="connsiteX0" fmla="*/ 222068 w 796834"/>
              <a:gd name="connsiteY0" fmla="*/ 0 h 496389"/>
              <a:gd name="connsiteX1" fmla="*/ 0 w 796834"/>
              <a:gd name="connsiteY1" fmla="*/ 0 h 496389"/>
              <a:gd name="connsiteX2" fmla="*/ 0 w 796834"/>
              <a:gd name="connsiteY2" fmla="*/ 496389 h 496389"/>
              <a:gd name="connsiteX3" fmla="*/ 796834 w 796834"/>
              <a:gd name="connsiteY3" fmla="*/ 496389 h 4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34" h="496389">
                <a:moveTo>
                  <a:pt x="222068" y="0"/>
                </a:moveTo>
                <a:lnTo>
                  <a:pt x="0" y="0"/>
                </a:lnTo>
                <a:lnTo>
                  <a:pt x="0" y="496389"/>
                </a:lnTo>
                <a:lnTo>
                  <a:pt x="796834" y="496389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4926874" y="4953000"/>
            <a:ext cx="1066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Review</a:t>
            </a:r>
          </a:p>
        </p:txBody>
      </p:sp>
      <p:sp>
        <p:nvSpPr>
          <p:cNvPr id="35" name="Freeform 34"/>
          <p:cNvSpPr/>
          <p:nvPr/>
        </p:nvSpPr>
        <p:spPr>
          <a:xfrm>
            <a:off x="5982788" y="3213463"/>
            <a:ext cx="1789612" cy="1854926"/>
          </a:xfrm>
          <a:custGeom>
            <a:avLst/>
            <a:gdLst>
              <a:gd name="connsiteX0" fmla="*/ 0 w 1789612"/>
              <a:gd name="connsiteY0" fmla="*/ 1854926 h 1854926"/>
              <a:gd name="connsiteX1" fmla="*/ 1580606 w 1789612"/>
              <a:gd name="connsiteY1" fmla="*/ 1854926 h 1854926"/>
              <a:gd name="connsiteX2" fmla="*/ 1580606 w 1789612"/>
              <a:gd name="connsiteY2" fmla="*/ 0 h 1854926"/>
              <a:gd name="connsiteX3" fmla="*/ 1789612 w 1789612"/>
              <a:gd name="connsiteY3" fmla="*/ 0 h 1854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9612" h="1854926">
                <a:moveTo>
                  <a:pt x="0" y="1854926"/>
                </a:moveTo>
                <a:lnTo>
                  <a:pt x="1580606" y="1854926"/>
                </a:lnTo>
                <a:lnTo>
                  <a:pt x="1580606" y="0"/>
                </a:lnTo>
                <a:lnTo>
                  <a:pt x="1789612" y="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Arrow 35"/>
          <p:cNvSpPr/>
          <p:nvPr/>
        </p:nvSpPr>
        <p:spPr>
          <a:xfrm>
            <a:off x="609600" y="5791200"/>
            <a:ext cx="7620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1752600" y="548640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SPRINT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96763" y="548640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SPRINT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67600" y="5498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38636" y="3352800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29937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1295400" y="3124200"/>
            <a:ext cx="6324600" cy="1143000"/>
          </a:xfrm>
        </p:spPr>
        <p:txBody>
          <a:bodyPr/>
          <a:lstStyle/>
          <a:p>
            <a:r>
              <a:rPr lang="en-IN" dirty="0"/>
              <a:t>Software Design Approaches</a:t>
            </a:r>
          </a:p>
        </p:txBody>
      </p:sp>
    </p:spTree>
    <p:extLst>
      <p:ext uri="{BB962C8B-B14F-4D97-AF65-F5344CB8AC3E}">
        <p14:creationId xmlns:p14="http://schemas.microsoft.com/office/powerpoint/2010/main" val="2749608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Procedural Design Approach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err="1">
                <a:latin typeface="+mn-lt"/>
              </a:rPr>
              <a:t>Parnas</a:t>
            </a:r>
            <a:r>
              <a:rPr lang="en-US" sz="1800" dirty="0">
                <a:latin typeface="+mn-lt"/>
              </a:rPr>
              <a:t> Partitioning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+mn-lt"/>
              </a:rPr>
              <a:t>Structured Design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Object Oriented Design Approach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+mn-lt"/>
              </a:rPr>
              <a:t>UML (Unified Modeling  Language) based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Design Approaches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48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0000CC"/>
                </a:solidFill>
                <a:latin typeface="+mn-lt"/>
              </a:rPr>
              <a:t>Cohesion</a:t>
            </a:r>
            <a:r>
              <a:rPr lang="en-US" sz="2000" dirty="0">
                <a:latin typeface="+mn-lt"/>
              </a:rPr>
              <a:t> indicates the dependencies between modules. i.e.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+mn-lt"/>
              </a:rPr>
              <a:t>High cohesion between two modules indicates tight dependencies between them.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+mn-lt"/>
              </a:rPr>
              <a:t>Low cohesion between two modules indicates lesser dependencies between them.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>
                <a:solidFill>
                  <a:srgbClr val="0000CC"/>
                </a:solidFill>
                <a:latin typeface="+mn-lt"/>
              </a:rPr>
              <a:t>Parnas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 Partitioning </a:t>
            </a:r>
            <a:r>
              <a:rPr lang="en-US" sz="2000" dirty="0">
                <a:latin typeface="+mn-lt"/>
              </a:rPr>
              <a:t>involve the software into multiple modules, which have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low external coupling and high internal cohesion</a:t>
            </a:r>
            <a:r>
              <a:rPr lang="en-US" sz="2000" dirty="0">
                <a:latin typeface="+mn-lt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+mn-lt"/>
              </a:rPr>
              <a:t>If any change has to be made to a module, then there is high probability that the changes are localized to the specific module.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n-lt"/>
              </a:rPr>
              <a:t>Individual modules then hide their internal implementations to other modules and expose only required interfaces meant for communication between the modules. It is the principle of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‘information hiding’</a:t>
            </a:r>
            <a:r>
              <a:rPr lang="en-US" sz="2000" dirty="0">
                <a:latin typeface="+mn-lt"/>
              </a:rPr>
              <a:t>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Parnas</a:t>
            </a:r>
            <a:r>
              <a:rPr lang="en-US" dirty="0"/>
              <a:t> Partitioning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47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n-lt"/>
              </a:rPr>
              <a:t>Companion methodology to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Structured Analysis (SA</a:t>
            </a:r>
            <a:r>
              <a:rPr lang="en-US" sz="2000" dirty="0">
                <a:latin typeface="+mn-lt"/>
              </a:rPr>
              <a:t>) – Both are combine known as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 SA/SD (SD follows SA)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n-lt"/>
              </a:rPr>
              <a:t>Transition from SA to SD is manual.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n-lt"/>
              </a:rPr>
              <a:t>One of the very important diagram is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Data Flow Diagram (DFD)</a:t>
            </a:r>
            <a:endParaRPr lang="en-US" sz="2000" dirty="0"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n-lt"/>
              </a:rPr>
              <a:t>DFD evolves from the Context Diagram (CD)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n-lt"/>
              </a:rPr>
              <a:t>DFDs are used to partition the system.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Level 0 DFD is the first DFD, which illustrates the highest level of system abstraction.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Then these DFDs are subdivided into lower and lower levels until they are ready for detailed design.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Modules are represented by circles (and labeled by verb phrases)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The data flow is indicated by solid lines with arrowhead indicating the direction of the flow (and labeled by noun phrases)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Control flow is indicated by dashed lines with arrowhead indicating the direction of the flow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Design (SD)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79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n-lt"/>
              </a:rPr>
              <a:t>One of the very important diagram is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Data Flow Diagram (DFD)</a:t>
            </a:r>
            <a:endParaRPr lang="en-US" sz="2000" dirty="0"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n-lt"/>
              </a:rPr>
              <a:t>DFD evolves from the Context Diagram (CD)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n-lt"/>
              </a:rPr>
              <a:t>DFDs indicate flow of the data between different modules in the system.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n-lt"/>
              </a:rPr>
              <a:t>Level 0 DFD is the first DFD, which illustrates the highest level of system abstraction.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n-lt"/>
              </a:rPr>
              <a:t>Then these DFDs are subdivided into lower and lower levels until they are ready for detailed design.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0000CC"/>
                </a:solidFill>
                <a:latin typeface="+mn-lt"/>
              </a:rPr>
              <a:t>Modules</a:t>
            </a:r>
            <a:r>
              <a:rPr lang="en-US" sz="2000" dirty="0">
                <a:latin typeface="+mn-lt"/>
              </a:rPr>
              <a:t> are represented by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circles</a:t>
            </a:r>
            <a:r>
              <a:rPr lang="en-US" sz="2000" dirty="0">
                <a:latin typeface="+mn-lt"/>
              </a:rPr>
              <a:t> (and labeled by verb phrases)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0000CC"/>
                </a:solidFill>
                <a:latin typeface="+mn-lt"/>
              </a:rPr>
              <a:t>The data flow </a:t>
            </a:r>
            <a:r>
              <a:rPr lang="en-US" sz="2000" dirty="0">
                <a:latin typeface="+mn-lt"/>
              </a:rPr>
              <a:t>is indicated by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solid lines </a:t>
            </a:r>
            <a:r>
              <a:rPr lang="en-US" sz="2000" dirty="0">
                <a:latin typeface="+mn-lt"/>
              </a:rPr>
              <a:t>with arrowhead indicating the direction of the flow (and labeled by noun phrases)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0000CC"/>
                </a:solidFill>
                <a:latin typeface="+mn-lt"/>
              </a:rPr>
              <a:t>Control flow </a:t>
            </a:r>
            <a:r>
              <a:rPr lang="en-US" sz="2000" dirty="0">
                <a:latin typeface="+mn-lt"/>
              </a:rPr>
              <a:t>is indicated by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dashed lines</a:t>
            </a:r>
            <a:r>
              <a:rPr lang="en-US" sz="2000" dirty="0">
                <a:latin typeface="+mn-lt"/>
              </a:rPr>
              <a:t> with arrowhead indicating the direction of the flow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Flow Diagrams (DFD)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04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DFD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5943600"/>
            <a:ext cx="8229600" cy="685800"/>
          </a:xfrm>
        </p:spPr>
        <p:txBody>
          <a:bodyPr/>
          <a:lstStyle/>
          <a:p>
            <a:r>
              <a:rPr lang="en-IN" sz="1600" b="1" i="1" dirty="0"/>
              <a:t>Level 0 DFD for a </a:t>
            </a:r>
            <a:r>
              <a:rPr lang="en-IN" sz="1600" b="1" i="1" dirty="0" err="1"/>
              <a:t>intertial</a:t>
            </a:r>
            <a:r>
              <a:rPr lang="en-IN" sz="1600" b="1" i="1" dirty="0"/>
              <a:t> measurement system. Dashed lines indicate control flow.</a:t>
            </a:r>
          </a:p>
          <a:p>
            <a:r>
              <a:rPr lang="en-IN" sz="1600" b="1" i="1" dirty="0"/>
              <a:t>Source: </a:t>
            </a:r>
            <a:r>
              <a:rPr lang="fi-FI" sz="1600" b="1" i="1" dirty="0"/>
              <a:t>P. A. Laplante, Real-Time Systems Design and Analysis, Wiley, 3rd edition</a:t>
            </a:r>
            <a:endParaRPr lang="en-US" sz="1600" b="1" i="1" dirty="0"/>
          </a:p>
          <a:p>
            <a:endParaRPr lang="en-IN" sz="1600" b="1" i="1" dirty="0"/>
          </a:p>
        </p:txBody>
      </p:sp>
      <p:pic>
        <p:nvPicPr>
          <p:cNvPr id="8" name="Picture 7" descr="DF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295400"/>
            <a:ext cx="6248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457200" y="152400"/>
            <a:ext cx="5486400" cy="1143000"/>
          </a:xfrm>
        </p:spPr>
        <p:txBody>
          <a:bodyPr/>
          <a:lstStyle/>
          <a:p>
            <a:r>
              <a:rPr lang="en-IN" dirty="0"/>
              <a:t>Excellent MOOCs Videos</a:t>
            </a:r>
          </a:p>
          <a:p>
            <a:r>
              <a:rPr lang="en-IN" sz="2800" b="0" dirty="0"/>
              <a:t>(Coursera, </a:t>
            </a:r>
            <a:r>
              <a:rPr lang="en-IN" sz="2800" b="0" dirty="0" err="1"/>
              <a:t>edX</a:t>
            </a:r>
            <a:r>
              <a:rPr lang="en-IN" sz="2800" b="0" dirty="0"/>
              <a:t>,…)</a:t>
            </a:r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చిత్రం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600200"/>
            <a:ext cx="7400765" cy="45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33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Evolution of DFD from CD to Lower Level Design Specification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6248400"/>
            <a:ext cx="8382000" cy="381000"/>
          </a:xfrm>
        </p:spPr>
        <p:txBody>
          <a:bodyPr/>
          <a:lstStyle/>
          <a:p>
            <a:r>
              <a:rPr lang="en-IN" sz="1200" i="1" dirty="0"/>
              <a:t>Source: Wikipedia (https://en.wikipedia.org/wiki/Structured_analysis#/media/File:Analysis_Model_Objects.jpg)</a:t>
            </a:r>
          </a:p>
        </p:txBody>
      </p:sp>
      <p:pic>
        <p:nvPicPr>
          <p:cNvPr id="9" name="Picture 8" descr="1024px-Analysis_Model_Objec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8305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92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It is the de facto standard for Object Oriented Design.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Graphical language based on the concept that any system can be composed of communities of interacting entities.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Unified Modeling Language (UML)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743200"/>
            <a:ext cx="5867400" cy="367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6495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305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q"/>
              <a:defRPr/>
            </a:pPr>
            <a:r>
              <a:rPr lang="en-IN" sz="2800" dirty="0"/>
              <a:t>Gives an overview of a system by showing its classes and the relationships among them. 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§"/>
              <a:defRPr/>
            </a:pPr>
            <a:r>
              <a:rPr lang="en-IN" sz="2400" dirty="0"/>
              <a:t>Class diagrams are static 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§"/>
              <a:defRPr/>
            </a:pPr>
            <a:r>
              <a:rPr lang="en-IN" sz="2400" dirty="0"/>
              <a:t>they display what interacts but not what happens when they do interact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q"/>
              <a:defRPr/>
            </a:pPr>
            <a:r>
              <a:rPr lang="en-IN" sz="2800" dirty="0"/>
              <a:t>Also shows attributes and operations of each class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q"/>
              <a:defRPr/>
            </a:pPr>
            <a:r>
              <a:rPr lang="en-IN" sz="2800" dirty="0"/>
              <a:t>Good way to describe the overall architecture of system components</a:t>
            </a:r>
            <a:endParaRPr kumimoji="0" lang="el-G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6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Class Representation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3048000" cy="609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209800"/>
            <a:ext cx="3048000" cy="609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Attributes (Properties)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2819400"/>
            <a:ext cx="3048000" cy="609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Operations (Methods)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62400" y="1600200"/>
            <a:ext cx="4800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dirty="0">
                <a:latin typeface="+mn-lt"/>
              </a:rPr>
              <a:t>A class is a rectangle divided into three parts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Class name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Class attributes (i.e. data members, variables)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Class operations (i.e. methods)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q"/>
            </a:pPr>
            <a:endParaRPr lang="en-US" dirty="0">
              <a:latin typeface="+mn-lt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dirty="0">
                <a:latin typeface="+mn-lt"/>
              </a:rPr>
              <a:t>Modifiers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Private: - 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Public: +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Protected:  #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Static: Underlined  (i.e. shared among all members of the class)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q"/>
            </a:pPr>
            <a:endParaRPr lang="en-US" dirty="0">
              <a:latin typeface="+mn-lt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dirty="0">
                <a:latin typeface="+mn-lt"/>
              </a:rPr>
              <a:t>Abstract class:  Name in italics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q"/>
            </a:pPr>
            <a:endParaRPr lang="en-US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4114800"/>
            <a:ext cx="3048000" cy="609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4724400"/>
            <a:ext cx="3048000" cy="76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</a:rPr>
              <a:t>-Name: string</a:t>
            </a:r>
          </a:p>
          <a:p>
            <a:r>
              <a:rPr lang="en-IN" sz="1600" dirty="0">
                <a:solidFill>
                  <a:schemeClr val="tx1"/>
                </a:solidFill>
              </a:rPr>
              <a:t>+ID: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#Salary: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5486400"/>
            <a:ext cx="3048000" cy="76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</a:rPr>
              <a:t>+</a:t>
            </a:r>
            <a:r>
              <a:rPr lang="en-IN" sz="1600" dirty="0" err="1">
                <a:solidFill>
                  <a:schemeClr val="tx1"/>
                </a:solidFill>
              </a:rPr>
              <a:t>GetName</a:t>
            </a:r>
            <a:r>
              <a:rPr lang="en-IN" sz="1600" dirty="0">
                <a:solidFill>
                  <a:schemeClr val="tx1"/>
                </a:solidFill>
              </a:rPr>
              <a:t>(): string</a:t>
            </a:r>
          </a:p>
          <a:p>
            <a:r>
              <a:rPr lang="en-IN" sz="1600" dirty="0">
                <a:solidFill>
                  <a:schemeClr val="tx1"/>
                </a:solidFill>
              </a:rPr>
              <a:t>+</a:t>
            </a:r>
            <a:r>
              <a:rPr lang="en-IN" sz="1600" dirty="0" err="1">
                <a:solidFill>
                  <a:schemeClr val="tx1"/>
                </a:solidFill>
              </a:rPr>
              <a:t>SetName</a:t>
            </a:r>
            <a:r>
              <a:rPr lang="en-IN" sz="1600" dirty="0">
                <a:solidFill>
                  <a:schemeClr val="tx1"/>
                </a:solidFill>
              </a:rPr>
              <a:t>(string </a:t>
            </a:r>
            <a:r>
              <a:rPr lang="en-IN" sz="1600" dirty="0" err="1">
                <a:solidFill>
                  <a:schemeClr val="tx1"/>
                </a:solidFill>
              </a:rPr>
              <a:t>sName</a:t>
            </a:r>
            <a:r>
              <a:rPr lang="en-IN" sz="1600" dirty="0">
                <a:solidFill>
                  <a:schemeClr val="tx1"/>
                </a:solidFill>
              </a:rPr>
              <a:t>)</a:t>
            </a:r>
          </a:p>
          <a:p>
            <a:r>
              <a:rPr lang="en-IN" sz="1600" dirty="0">
                <a:solidFill>
                  <a:schemeClr val="tx1"/>
                </a:solidFill>
              </a:rPr>
              <a:t>-</a:t>
            </a:r>
            <a:r>
              <a:rPr lang="en-IN" sz="1600" dirty="0" err="1">
                <a:solidFill>
                  <a:schemeClr val="tx1"/>
                </a:solidFill>
              </a:rPr>
              <a:t>CalcSalary</a:t>
            </a:r>
            <a:r>
              <a:rPr lang="en-IN" sz="1600" dirty="0">
                <a:solidFill>
                  <a:schemeClr val="tx1"/>
                </a:solidFill>
              </a:rPr>
              <a:t>(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ID)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3657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Example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39584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Relationship Between Classes</a:t>
            </a:r>
            <a:endParaRPr lang="en-I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763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b="1" dirty="0">
                <a:latin typeface="+mn-lt"/>
              </a:rPr>
              <a:t>Association</a:t>
            </a:r>
          </a:p>
          <a:p>
            <a:pPr lvl="2" indent="-457200"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/>
              <a:t>A relationship between instances of two classes, where one class must know about the other to do its work, e.g. client communicates to server</a:t>
            </a:r>
          </a:p>
          <a:p>
            <a:pPr lvl="2" indent="-457200"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/>
              <a:t>Each classes have their own life-cycle (i.e. their creation and destruction are not dependent on each other.</a:t>
            </a:r>
          </a:p>
          <a:p>
            <a:pPr lvl="2" indent="-457200"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/>
              <a:t>indicated by a straight line or arrow</a:t>
            </a:r>
            <a:endParaRPr lang="en-US" sz="2000" dirty="0">
              <a:latin typeface="+mn-lt"/>
            </a:endParaRPr>
          </a:p>
          <a:p>
            <a:pPr marL="457200" indent="-457200" eaLnBrk="1" hangingPunct="1"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b="1" dirty="0">
                <a:latin typeface="+mn-lt"/>
              </a:rPr>
              <a:t>Aggregation</a:t>
            </a:r>
          </a:p>
          <a:p>
            <a:pPr lvl="2" indent="-457200"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/>
              <a:t>An association where one class belongs to a collection</a:t>
            </a:r>
          </a:p>
          <a:p>
            <a:pPr lvl="2" indent="-457200"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/>
              <a:t>But the child object doesn’t die if parent object dies</a:t>
            </a:r>
          </a:p>
          <a:p>
            <a:pPr lvl="2" indent="-457200"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/>
              <a:t>Indicated by an empty diamond on the side of the collection</a:t>
            </a:r>
            <a:endParaRPr lang="en-US" sz="2000" dirty="0">
              <a:latin typeface="+mn-lt"/>
            </a:endParaRPr>
          </a:p>
          <a:p>
            <a:pPr marL="457200" indent="-457200" eaLnBrk="1" hangingPunct="1"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b="1" dirty="0">
                <a:latin typeface="+mn-lt"/>
              </a:rPr>
              <a:t>Composition</a:t>
            </a:r>
          </a:p>
          <a:p>
            <a:pPr lvl="2" indent="-457200"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/>
              <a:t>Strong form of Aggregation </a:t>
            </a:r>
          </a:p>
          <a:p>
            <a:pPr lvl="2" indent="-457200"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/>
              <a:t>Lifetime control; components cannot exist without the aggregate</a:t>
            </a:r>
          </a:p>
          <a:p>
            <a:pPr lvl="2" indent="-457200"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/>
              <a:t>When the parent object dies, the child object also dies</a:t>
            </a:r>
          </a:p>
          <a:p>
            <a:pPr lvl="2" indent="-457200"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/>
              <a:t>Indicated by a solid diamond on the side of the collection</a:t>
            </a:r>
            <a:endParaRPr lang="en-US" sz="2000" dirty="0">
              <a:latin typeface="+mn-lt"/>
            </a:endParaRPr>
          </a:p>
          <a:p>
            <a:pPr marL="457200" indent="-457200" eaLnBrk="1" hangingPunct="1"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b="1" dirty="0">
                <a:latin typeface="+mn-lt"/>
              </a:rPr>
              <a:t>Inheritance</a:t>
            </a:r>
            <a:endParaRPr lang="en-US" sz="2000" dirty="0">
              <a:latin typeface="+mn-lt"/>
            </a:endParaRPr>
          </a:p>
          <a:p>
            <a:pPr lvl="2" indent="-457200"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/>
              <a:t>An inheritance link indicating one class a </a:t>
            </a:r>
            <a:r>
              <a:rPr lang="en-US" sz="1600" dirty="0" err="1"/>
              <a:t>superclass</a:t>
            </a:r>
            <a:r>
              <a:rPr lang="en-US" sz="1600" dirty="0"/>
              <a:t> relationship, e.g. human is a mammal</a:t>
            </a:r>
          </a:p>
          <a:p>
            <a:pPr lvl="2" indent="-457200"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/>
              <a:t>Indicated by triangle pointing to </a:t>
            </a:r>
            <a:r>
              <a:rPr lang="en-US" sz="1600" dirty="0" err="1"/>
              <a:t>superclass</a:t>
            </a:r>
            <a:endParaRPr lang="en-US" sz="1600" dirty="0"/>
          </a:p>
          <a:p>
            <a:pPr marL="457200" indent="-457200" eaLnBrk="1" hangingPunct="1">
              <a:spcBef>
                <a:spcPts val="0"/>
              </a:spcBef>
              <a:buFont typeface="Wingdings" pitchFamily="2" charset="2"/>
              <a:buChar char="q"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516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Association</a:t>
            </a:r>
            <a:endParaRPr lang="en-I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00600" y="1371600"/>
            <a:ext cx="434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latin typeface="+mn-lt"/>
              </a:rPr>
              <a:t>Binary Association (Both Classes Know About Each Other)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>
              <a:latin typeface="+mn-lt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dirty="0">
                <a:latin typeface="+mn-lt"/>
              </a:rPr>
              <a:t>I</a:t>
            </a:r>
            <a:r>
              <a:rPr lang="en-US" sz="1600" dirty="0"/>
              <a:t>ndicated by a straight line.</a:t>
            </a:r>
          </a:p>
          <a:p>
            <a:pPr eaLnBrk="1" hangingPunct="1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+mn-lt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latin typeface="+mn-lt"/>
              </a:rPr>
              <a:t>Unary Association (Only One Class Know About the Other, Other Doesn’t)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endParaRPr lang="en-US" sz="2000" b="1" dirty="0">
              <a:latin typeface="+mn-lt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Indicated by an arrow starting from the class that has knowledge about the other class and pointing to the class that doesn’t have knowledge about the previous class.</a:t>
            </a:r>
          </a:p>
          <a:p>
            <a:pPr eaLnBrk="1" hangingPunct="1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1600" i="1" dirty="0">
                <a:solidFill>
                  <a:srgbClr val="0000CC"/>
                </a:solidFill>
              </a:rPr>
              <a:t>public Class </a:t>
            </a:r>
            <a:r>
              <a:rPr lang="en-US" sz="1600" i="1" dirty="0" err="1">
                <a:solidFill>
                  <a:srgbClr val="0000CC"/>
                </a:solidFill>
              </a:rPr>
              <a:t>HRManager</a:t>
            </a:r>
            <a:r>
              <a:rPr lang="en-US" sz="1600" i="1" dirty="0">
                <a:solidFill>
                  <a:srgbClr val="0000CC"/>
                </a:solidFill>
              </a:rPr>
              <a:t> {</a:t>
            </a:r>
          </a:p>
          <a:p>
            <a:pPr eaLnBrk="1" hangingPunct="1">
              <a:lnSpc>
                <a:spcPct val="80000"/>
              </a:lnSpc>
            </a:pPr>
            <a:endParaRPr lang="en-US" sz="1600" i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i="1" dirty="0">
                <a:solidFill>
                  <a:srgbClr val="0000CC"/>
                </a:solidFill>
              </a:rPr>
              <a:t>	</a:t>
            </a:r>
            <a:r>
              <a:rPr lang="en-US" sz="1600" i="1" dirty="0" err="1">
                <a:solidFill>
                  <a:srgbClr val="0000CC"/>
                </a:solidFill>
              </a:rPr>
              <a:t>SwipeCard</a:t>
            </a:r>
            <a:r>
              <a:rPr lang="en-US" sz="1600" i="1" dirty="0">
                <a:solidFill>
                  <a:srgbClr val="0000CC"/>
                </a:solidFill>
              </a:rPr>
              <a:t> </a:t>
            </a:r>
            <a:r>
              <a:rPr lang="en-US" sz="1600" i="1" dirty="0" err="1">
                <a:solidFill>
                  <a:srgbClr val="0000CC"/>
                </a:solidFill>
              </a:rPr>
              <a:t>swipeCard</a:t>
            </a:r>
            <a:r>
              <a:rPr lang="en-US" sz="1600" i="1" dirty="0">
                <a:solidFill>
                  <a:srgbClr val="0000CC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i="1" dirty="0">
                <a:solidFill>
                  <a:srgbClr val="0000CC"/>
                </a:solidFill>
              </a:rPr>
              <a:t>	…….</a:t>
            </a:r>
          </a:p>
          <a:p>
            <a:pPr eaLnBrk="1" hangingPunct="1">
              <a:lnSpc>
                <a:spcPct val="80000"/>
              </a:lnSpc>
            </a:pPr>
            <a:endParaRPr lang="en-US" sz="1600" i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i="1" dirty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524000"/>
            <a:ext cx="1828800" cy="304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HR  Manager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828800"/>
            <a:ext cx="18288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-Name: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+ID: </a:t>
            </a:r>
            <a:r>
              <a:rPr lang="en-IN" sz="1100" dirty="0" err="1">
                <a:solidFill>
                  <a:schemeClr val="tx1"/>
                </a:solidFill>
              </a:rPr>
              <a:t>int</a:t>
            </a:r>
            <a:endParaRPr lang="en-IN" sz="1100" dirty="0">
              <a:solidFill>
                <a:schemeClr val="tx1"/>
              </a:solidFill>
            </a:endParaRPr>
          </a:p>
          <a:p>
            <a:r>
              <a:rPr lang="en-IN" sz="1100" dirty="0">
                <a:solidFill>
                  <a:schemeClr val="tx1"/>
                </a:solidFill>
              </a:rPr>
              <a:t>…….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362200"/>
            <a:ext cx="18288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GetName</a:t>
            </a:r>
            <a:r>
              <a:rPr lang="en-IN" sz="1100" dirty="0">
                <a:solidFill>
                  <a:schemeClr val="tx1"/>
                </a:solidFill>
              </a:rPr>
              <a:t>():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SetName</a:t>
            </a:r>
            <a:r>
              <a:rPr lang="en-IN" sz="1100" dirty="0">
                <a:solidFill>
                  <a:schemeClr val="tx1"/>
                </a:solidFill>
              </a:rPr>
              <a:t>(string </a:t>
            </a:r>
            <a:r>
              <a:rPr lang="en-IN" sz="1100" dirty="0" err="1">
                <a:solidFill>
                  <a:schemeClr val="tx1"/>
                </a:solidFill>
              </a:rPr>
              <a:t>sName</a:t>
            </a:r>
            <a:r>
              <a:rPr lang="en-IN" sz="1100" dirty="0">
                <a:solidFill>
                  <a:schemeClr val="tx1"/>
                </a:solidFill>
              </a:rPr>
              <a:t>)</a:t>
            </a:r>
          </a:p>
          <a:p>
            <a:r>
              <a:rPr lang="en-IN" sz="1100" dirty="0">
                <a:solidFill>
                  <a:schemeClr val="tx1"/>
                </a:solidFill>
              </a:rPr>
              <a:t>…………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1524000"/>
            <a:ext cx="1828800" cy="304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Finance 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667000" y="1828800"/>
            <a:ext cx="18288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-Name: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+ID: </a:t>
            </a:r>
            <a:r>
              <a:rPr lang="en-IN" sz="1100" dirty="0" err="1">
                <a:solidFill>
                  <a:schemeClr val="tx1"/>
                </a:solidFill>
              </a:rPr>
              <a:t>int</a:t>
            </a:r>
            <a:endParaRPr lang="en-IN" sz="1100" dirty="0">
              <a:solidFill>
                <a:schemeClr val="tx1"/>
              </a:solidFill>
            </a:endParaRPr>
          </a:p>
          <a:p>
            <a:r>
              <a:rPr lang="en-IN" sz="1100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7000" y="2362200"/>
            <a:ext cx="18288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GetName</a:t>
            </a:r>
            <a:r>
              <a:rPr lang="en-IN" sz="1100" dirty="0">
                <a:solidFill>
                  <a:schemeClr val="tx1"/>
                </a:solidFill>
              </a:rPr>
              <a:t>():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SetName</a:t>
            </a:r>
            <a:r>
              <a:rPr lang="en-IN" sz="1100" dirty="0">
                <a:solidFill>
                  <a:schemeClr val="tx1"/>
                </a:solidFill>
              </a:rPr>
              <a:t>(string </a:t>
            </a:r>
            <a:r>
              <a:rPr lang="en-IN" sz="1100" dirty="0" err="1">
                <a:solidFill>
                  <a:schemeClr val="tx1"/>
                </a:solidFill>
              </a:rPr>
              <a:t>sName</a:t>
            </a:r>
            <a:r>
              <a:rPr lang="en-IN" sz="1100" dirty="0">
                <a:solidFill>
                  <a:schemeClr val="tx1"/>
                </a:solidFill>
              </a:rPr>
              <a:t>)</a:t>
            </a:r>
          </a:p>
          <a:p>
            <a:r>
              <a:rPr lang="en-IN" sz="1100" dirty="0">
                <a:solidFill>
                  <a:schemeClr val="tx1"/>
                </a:solidFill>
              </a:rPr>
              <a:t>…………</a:t>
            </a:r>
          </a:p>
        </p:txBody>
      </p:sp>
      <p:cxnSp>
        <p:nvCxnSpPr>
          <p:cNvPr id="12" name="Straight Connector 11"/>
          <p:cNvCxnSpPr>
            <a:stCxn id="4" idx="3"/>
            <a:endCxn id="8" idx="1"/>
          </p:cNvCxnSpPr>
          <p:nvPr/>
        </p:nvCxnSpPr>
        <p:spPr>
          <a:xfrm>
            <a:off x="2057400" y="1676400"/>
            <a:ext cx="609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3810000"/>
            <a:ext cx="1828800" cy="304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HR  Manager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" y="4114800"/>
            <a:ext cx="18288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-Name: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+ID: </a:t>
            </a:r>
            <a:r>
              <a:rPr lang="en-IN" sz="1100" dirty="0" err="1">
                <a:solidFill>
                  <a:schemeClr val="tx1"/>
                </a:solidFill>
              </a:rPr>
              <a:t>int</a:t>
            </a:r>
            <a:endParaRPr lang="en-IN" sz="1100" dirty="0">
              <a:solidFill>
                <a:schemeClr val="tx1"/>
              </a:solidFill>
            </a:endParaRPr>
          </a:p>
          <a:p>
            <a:r>
              <a:rPr lang="en-IN" sz="1100" dirty="0">
                <a:solidFill>
                  <a:schemeClr val="tx1"/>
                </a:solidFill>
              </a:rPr>
              <a:t>…….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4648200"/>
            <a:ext cx="18288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GetName</a:t>
            </a:r>
            <a:r>
              <a:rPr lang="en-IN" sz="1100" dirty="0">
                <a:solidFill>
                  <a:schemeClr val="tx1"/>
                </a:solidFill>
              </a:rPr>
              <a:t>():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SetName</a:t>
            </a:r>
            <a:r>
              <a:rPr lang="en-IN" sz="1100" dirty="0">
                <a:solidFill>
                  <a:schemeClr val="tx1"/>
                </a:solidFill>
              </a:rPr>
              <a:t>(string </a:t>
            </a:r>
            <a:r>
              <a:rPr lang="en-IN" sz="1100" dirty="0" err="1">
                <a:solidFill>
                  <a:schemeClr val="tx1"/>
                </a:solidFill>
              </a:rPr>
              <a:t>sName</a:t>
            </a:r>
            <a:r>
              <a:rPr lang="en-IN" sz="1100" dirty="0">
                <a:solidFill>
                  <a:schemeClr val="tx1"/>
                </a:solidFill>
              </a:rPr>
              <a:t>)</a:t>
            </a:r>
          </a:p>
          <a:p>
            <a:r>
              <a:rPr lang="en-IN" sz="1100" dirty="0">
                <a:solidFill>
                  <a:schemeClr val="tx1"/>
                </a:solidFill>
              </a:rPr>
              <a:t>…………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67000" y="3810000"/>
            <a:ext cx="1828800" cy="304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Swipe Card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67000" y="4114800"/>
            <a:ext cx="18288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+ID: </a:t>
            </a:r>
            <a:r>
              <a:rPr lang="en-IN" sz="1100" dirty="0" err="1">
                <a:solidFill>
                  <a:schemeClr val="tx1"/>
                </a:solidFill>
              </a:rPr>
              <a:t>int</a:t>
            </a:r>
            <a:endParaRPr lang="en-IN" sz="1100" dirty="0">
              <a:solidFill>
                <a:schemeClr val="tx1"/>
              </a:solidFill>
            </a:endParaRPr>
          </a:p>
          <a:p>
            <a:r>
              <a:rPr lang="en-IN" sz="1100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7000" y="4648200"/>
            <a:ext cx="18288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GetId</a:t>
            </a:r>
            <a:r>
              <a:rPr lang="en-IN" sz="1100" dirty="0">
                <a:solidFill>
                  <a:schemeClr val="tx1"/>
                </a:solidFill>
              </a:rPr>
              <a:t>(): integer</a:t>
            </a:r>
          </a:p>
          <a:p>
            <a:r>
              <a:rPr lang="en-IN" sz="1100" dirty="0">
                <a:solidFill>
                  <a:schemeClr val="tx1"/>
                </a:solidFill>
              </a:rPr>
              <a:t>…………</a:t>
            </a:r>
          </a:p>
        </p:txBody>
      </p:sp>
      <p:cxnSp>
        <p:nvCxnSpPr>
          <p:cNvPr id="19" name="Straight Connector 18"/>
          <p:cNvCxnSpPr>
            <a:stCxn id="13" idx="3"/>
            <a:endCxn id="16" idx="1"/>
          </p:cNvCxnSpPr>
          <p:nvPr/>
        </p:nvCxnSpPr>
        <p:spPr>
          <a:xfrm>
            <a:off x="2057400" y="3962400"/>
            <a:ext cx="609600" cy="1588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48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Association: Multiplicity</a:t>
            </a:r>
            <a:endParaRPr lang="en-I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00600" y="1371600"/>
            <a:ext cx="434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2400" b="1" u="sng" dirty="0">
                <a:latin typeface="Arial" charset="0"/>
              </a:rPr>
              <a:t>Multiplicity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600" u="sng" dirty="0">
                <a:latin typeface="Arial" charset="0"/>
              </a:rPr>
              <a:t>Symbol	Meaning		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400" dirty="0">
                <a:latin typeface="Arial" charset="0"/>
              </a:rPr>
              <a:t>1		One and only one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400" dirty="0">
                <a:latin typeface="Arial" charset="0"/>
              </a:rPr>
              <a:t>0..1		Zero or one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400" dirty="0">
                <a:latin typeface="Arial" charset="0"/>
              </a:rPr>
              <a:t>M..N		From M to N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400" dirty="0">
                <a:latin typeface="Arial" charset="0"/>
              </a:rPr>
              <a:t>* Or 0..*	From zero to any positive integer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400" dirty="0">
                <a:latin typeface="Arial" charset="0"/>
              </a:rPr>
              <a:t>1..*		From one to any positive integer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524000"/>
            <a:ext cx="1828800" cy="304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HR  Manager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828800"/>
            <a:ext cx="18288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-Name: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+ID: </a:t>
            </a:r>
            <a:r>
              <a:rPr lang="en-IN" sz="1100" dirty="0" err="1">
                <a:solidFill>
                  <a:schemeClr val="tx1"/>
                </a:solidFill>
              </a:rPr>
              <a:t>int</a:t>
            </a:r>
            <a:endParaRPr lang="en-IN" sz="1100" dirty="0">
              <a:solidFill>
                <a:schemeClr val="tx1"/>
              </a:solidFill>
            </a:endParaRPr>
          </a:p>
          <a:p>
            <a:r>
              <a:rPr lang="en-IN" sz="1100" dirty="0">
                <a:solidFill>
                  <a:schemeClr val="tx1"/>
                </a:solidFill>
              </a:rPr>
              <a:t>…….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362200"/>
            <a:ext cx="18288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GetName</a:t>
            </a:r>
            <a:r>
              <a:rPr lang="en-IN" sz="1100" dirty="0">
                <a:solidFill>
                  <a:schemeClr val="tx1"/>
                </a:solidFill>
              </a:rPr>
              <a:t>():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SetName</a:t>
            </a:r>
            <a:r>
              <a:rPr lang="en-IN" sz="1100" dirty="0">
                <a:solidFill>
                  <a:schemeClr val="tx1"/>
                </a:solidFill>
              </a:rPr>
              <a:t>(string </a:t>
            </a:r>
            <a:r>
              <a:rPr lang="en-IN" sz="1100" dirty="0" err="1">
                <a:solidFill>
                  <a:schemeClr val="tx1"/>
                </a:solidFill>
              </a:rPr>
              <a:t>sName</a:t>
            </a:r>
            <a:r>
              <a:rPr lang="en-IN" sz="1100" dirty="0">
                <a:solidFill>
                  <a:schemeClr val="tx1"/>
                </a:solidFill>
              </a:rPr>
              <a:t>)</a:t>
            </a:r>
          </a:p>
          <a:p>
            <a:r>
              <a:rPr lang="en-IN" sz="1100" dirty="0">
                <a:solidFill>
                  <a:schemeClr val="tx1"/>
                </a:solidFill>
              </a:rPr>
              <a:t>…………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1524000"/>
            <a:ext cx="1828800" cy="304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Finance 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667000" y="1828800"/>
            <a:ext cx="18288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-Name: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+ID: </a:t>
            </a:r>
            <a:r>
              <a:rPr lang="en-IN" sz="1100" dirty="0" err="1">
                <a:solidFill>
                  <a:schemeClr val="tx1"/>
                </a:solidFill>
              </a:rPr>
              <a:t>int</a:t>
            </a:r>
            <a:endParaRPr lang="en-IN" sz="1100" dirty="0">
              <a:solidFill>
                <a:schemeClr val="tx1"/>
              </a:solidFill>
            </a:endParaRPr>
          </a:p>
          <a:p>
            <a:r>
              <a:rPr lang="en-IN" sz="1100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7000" y="2362200"/>
            <a:ext cx="18288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GetName</a:t>
            </a:r>
            <a:r>
              <a:rPr lang="en-IN" sz="1100" dirty="0">
                <a:solidFill>
                  <a:schemeClr val="tx1"/>
                </a:solidFill>
              </a:rPr>
              <a:t>():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SetName</a:t>
            </a:r>
            <a:r>
              <a:rPr lang="en-IN" sz="1100" dirty="0">
                <a:solidFill>
                  <a:schemeClr val="tx1"/>
                </a:solidFill>
              </a:rPr>
              <a:t>(string </a:t>
            </a:r>
            <a:r>
              <a:rPr lang="en-IN" sz="1100" dirty="0" err="1">
                <a:solidFill>
                  <a:schemeClr val="tx1"/>
                </a:solidFill>
              </a:rPr>
              <a:t>sName</a:t>
            </a:r>
            <a:r>
              <a:rPr lang="en-IN" sz="1100" dirty="0">
                <a:solidFill>
                  <a:schemeClr val="tx1"/>
                </a:solidFill>
              </a:rPr>
              <a:t>)</a:t>
            </a:r>
          </a:p>
          <a:p>
            <a:r>
              <a:rPr lang="en-IN" sz="1100" dirty="0">
                <a:solidFill>
                  <a:schemeClr val="tx1"/>
                </a:solidFill>
              </a:rPr>
              <a:t>…………</a:t>
            </a:r>
          </a:p>
        </p:txBody>
      </p:sp>
      <p:cxnSp>
        <p:nvCxnSpPr>
          <p:cNvPr id="12" name="Straight Connector 11"/>
          <p:cNvCxnSpPr>
            <a:stCxn id="4" idx="3"/>
            <a:endCxn id="8" idx="1"/>
          </p:cNvCxnSpPr>
          <p:nvPr/>
        </p:nvCxnSpPr>
        <p:spPr>
          <a:xfrm>
            <a:off x="2057400" y="1676400"/>
            <a:ext cx="609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4495800"/>
            <a:ext cx="1828800" cy="304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HR  Manager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" y="4800600"/>
            <a:ext cx="18288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-Name: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+ID: </a:t>
            </a:r>
            <a:r>
              <a:rPr lang="en-IN" sz="1100" dirty="0" err="1">
                <a:solidFill>
                  <a:schemeClr val="tx1"/>
                </a:solidFill>
              </a:rPr>
              <a:t>int</a:t>
            </a:r>
            <a:endParaRPr lang="en-IN" sz="1100" dirty="0">
              <a:solidFill>
                <a:schemeClr val="tx1"/>
              </a:solidFill>
            </a:endParaRPr>
          </a:p>
          <a:p>
            <a:r>
              <a:rPr lang="en-IN" sz="1100" dirty="0">
                <a:solidFill>
                  <a:schemeClr val="tx1"/>
                </a:solidFill>
              </a:rPr>
              <a:t>…….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5334000"/>
            <a:ext cx="18288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GetName</a:t>
            </a:r>
            <a:r>
              <a:rPr lang="en-IN" sz="1100" dirty="0">
                <a:solidFill>
                  <a:schemeClr val="tx1"/>
                </a:solidFill>
              </a:rPr>
              <a:t>():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SetName</a:t>
            </a:r>
            <a:r>
              <a:rPr lang="en-IN" sz="1100" dirty="0">
                <a:solidFill>
                  <a:schemeClr val="tx1"/>
                </a:solidFill>
              </a:rPr>
              <a:t>(string </a:t>
            </a:r>
            <a:r>
              <a:rPr lang="en-IN" sz="1100" dirty="0" err="1">
                <a:solidFill>
                  <a:schemeClr val="tx1"/>
                </a:solidFill>
              </a:rPr>
              <a:t>sName</a:t>
            </a:r>
            <a:r>
              <a:rPr lang="en-IN" sz="1100" dirty="0">
                <a:solidFill>
                  <a:schemeClr val="tx1"/>
                </a:solidFill>
              </a:rPr>
              <a:t>)</a:t>
            </a:r>
          </a:p>
          <a:p>
            <a:r>
              <a:rPr lang="en-IN" sz="1100" dirty="0">
                <a:solidFill>
                  <a:schemeClr val="tx1"/>
                </a:solidFill>
              </a:rPr>
              <a:t>…………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67000" y="4495800"/>
            <a:ext cx="1828800" cy="304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R &amp; D 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67000" y="4800600"/>
            <a:ext cx="18288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-Name: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+ID: </a:t>
            </a:r>
            <a:r>
              <a:rPr lang="en-IN" sz="1100" dirty="0" err="1">
                <a:solidFill>
                  <a:schemeClr val="tx1"/>
                </a:solidFill>
              </a:rPr>
              <a:t>int</a:t>
            </a:r>
            <a:endParaRPr lang="en-IN" sz="1100" dirty="0">
              <a:solidFill>
                <a:schemeClr val="tx1"/>
              </a:solidFill>
            </a:endParaRPr>
          </a:p>
          <a:p>
            <a:r>
              <a:rPr lang="en-IN" sz="1100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7000" y="5334000"/>
            <a:ext cx="18288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GetName</a:t>
            </a:r>
            <a:r>
              <a:rPr lang="en-IN" sz="1100" dirty="0">
                <a:solidFill>
                  <a:schemeClr val="tx1"/>
                </a:solidFill>
              </a:rPr>
              <a:t>():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SetName</a:t>
            </a:r>
            <a:r>
              <a:rPr lang="en-IN" sz="1100" dirty="0">
                <a:solidFill>
                  <a:schemeClr val="tx1"/>
                </a:solidFill>
              </a:rPr>
              <a:t>(string </a:t>
            </a:r>
            <a:r>
              <a:rPr lang="en-IN" sz="1100" dirty="0" err="1">
                <a:solidFill>
                  <a:schemeClr val="tx1"/>
                </a:solidFill>
              </a:rPr>
              <a:t>sName</a:t>
            </a:r>
            <a:r>
              <a:rPr lang="en-IN" sz="1100" dirty="0">
                <a:solidFill>
                  <a:schemeClr val="tx1"/>
                </a:solidFill>
              </a:rPr>
              <a:t>)</a:t>
            </a:r>
          </a:p>
          <a:p>
            <a:r>
              <a:rPr lang="en-IN" sz="1100" dirty="0">
                <a:solidFill>
                  <a:schemeClr val="tx1"/>
                </a:solidFill>
              </a:rPr>
              <a:t>…………</a:t>
            </a:r>
          </a:p>
        </p:txBody>
      </p:sp>
      <p:cxnSp>
        <p:nvCxnSpPr>
          <p:cNvPr id="19" name="Straight Connector 18"/>
          <p:cNvCxnSpPr>
            <a:stCxn id="13" idx="3"/>
            <a:endCxn id="16" idx="1"/>
          </p:cNvCxnSpPr>
          <p:nvPr/>
        </p:nvCxnSpPr>
        <p:spPr>
          <a:xfrm>
            <a:off x="2057400" y="4648200"/>
            <a:ext cx="609600" cy="1588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81200" y="16764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59148" y="16764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1200" y="46452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59148" y="4648200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418852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Aggregation &amp; Composition</a:t>
            </a:r>
            <a:endParaRPr lang="en-I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00600" y="1371600"/>
            <a:ext cx="434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1" dirty="0"/>
              <a:t>Aggregation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dirty="0">
                <a:latin typeface="+mn-lt"/>
              </a:rPr>
              <a:t>A bigger entity containing smaller entities or components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dirty="0">
                <a:latin typeface="+mn-lt"/>
              </a:rPr>
              <a:t>A component can be part of an aggregation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dirty="0">
                <a:latin typeface="+mn-lt"/>
              </a:rPr>
              <a:t>Example: Engineering Team can have architects, who are shared between multiple team.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endParaRPr lang="en-US" sz="2000" dirty="0">
              <a:latin typeface="+mn-lt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latin typeface="+mn-lt"/>
              </a:rPr>
              <a:t>Composition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+mn-lt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+mn-lt"/>
              </a:rPr>
              <a:t>A special case of aggregation, where the component can’t exist without the aggregated entity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+mn-lt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400" i="1" dirty="0">
                <a:solidFill>
                  <a:srgbClr val="0000CC"/>
                </a:solidFill>
              </a:rPr>
              <a:t>public Class </a:t>
            </a:r>
            <a:r>
              <a:rPr lang="en-US" sz="1400" i="1" dirty="0" err="1">
                <a:solidFill>
                  <a:srgbClr val="0000CC"/>
                </a:solidFill>
              </a:rPr>
              <a:t>EngineeringTeam</a:t>
            </a:r>
            <a:r>
              <a:rPr lang="en-US" sz="1400" i="1" dirty="0">
                <a:solidFill>
                  <a:srgbClr val="0000CC"/>
                </a:solidFill>
              </a:rPr>
              <a:t> {</a:t>
            </a:r>
          </a:p>
          <a:p>
            <a:pPr eaLnBrk="1" hangingPunct="1">
              <a:lnSpc>
                <a:spcPct val="80000"/>
              </a:lnSpc>
            </a:pPr>
            <a:endParaRPr lang="en-US" sz="1400" i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400" i="1" dirty="0">
                <a:solidFill>
                  <a:srgbClr val="0000CC"/>
                </a:solidFill>
              </a:rPr>
              <a:t>	Engineer </a:t>
            </a:r>
            <a:r>
              <a:rPr lang="en-US" sz="1400" i="1" dirty="0" err="1">
                <a:solidFill>
                  <a:srgbClr val="0000CC"/>
                </a:solidFill>
              </a:rPr>
              <a:t>engineer</a:t>
            </a:r>
            <a:r>
              <a:rPr lang="en-US" sz="1400" i="1" dirty="0">
                <a:solidFill>
                  <a:srgbClr val="0000CC"/>
                </a:solidFill>
              </a:rPr>
              <a:t>[10];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i="1" dirty="0">
                <a:solidFill>
                  <a:srgbClr val="0000CC"/>
                </a:solidFill>
              </a:rPr>
              <a:t>	…….</a:t>
            </a:r>
          </a:p>
          <a:p>
            <a:pPr eaLnBrk="1" hangingPunct="1">
              <a:lnSpc>
                <a:spcPct val="80000"/>
              </a:lnSpc>
            </a:pPr>
            <a:endParaRPr lang="en-US" sz="1400" i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400" i="1" dirty="0">
                <a:solidFill>
                  <a:srgbClr val="0000CC"/>
                </a:solidFill>
              </a:rPr>
              <a:t>}</a:t>
            </a:r>
            <a:endParaRPr lang="en-US" sz="1400" b="1" dirty="0"/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+mn-lt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+mn-lt"/>
            </a:endParaRPr>
          </a:p>
          <a:p>
            <a:pPr eaLnBrk="1" hangingPunct="1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28600" y="1524000"/>
            <a:ext cx="1600200" cy="304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Engineering Team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828800"/>
            <a:ext cx="16002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-Name: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+ID: </a:t>
            </a:r>
            <a:r>
              <a:rPr lang="en-IN" sz="1100" dirty="0" err="1">
                <a:solidFill>
                  <a:schemeClr val="tx1"/>
                </a:solidFill>
              </a:rPr>
              <a:t>int</a:t>
            </a:r>
            <a:endParaRPr lang="en-IN" sz="1100" dirty="0">
              <a:solidFill>
                <a:schemeClr val="tx1"/>
              </a:solidFill>
            </a:endParaRPr>
          </a:p>
          <a:p>
            <a:r>
              <a:rPr lang="en-IN" sz="1100" dirty="0">
                <a:solidFill>
                  <a:schemeClr val="tx1"/>
                </a:solidFill>
              </a:rPr>
              <a:t>…….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362200"/>
            <a:ext cx="16002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GetName</a:t>
            </a:r>
            <a:r>
              <a:rPr lang="en-IN" sz="1100" dirty="0">
                <a:solidFill>
                  <a:schemeClr val="tx1"/>
                </a:solidFill>
              </a:rPr>
              <a:t>():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SetName</a:t>
            </a:r>
            <a:r>
              <a:rPr lang="en-IN" sz="1100" dirty="0">
                <a:solidFill>
                  <a:schemeClr val="tx1"/>
                </a:solidFill>
              </a:rPr>
              <a:t>(string </a:t>
            </a:r>
            <a:r>
              <a:rPr lang="en-IN" sz="1100" dirty="0" err="1">
                <a:solidFill>
                  <a:schemeClr val="tx1"/>
                </a:solidFill>
              </a:rPr>
              <a:t>sName</a:t>
            </a:r>
            <a:r>
              <a:rPr lang="en-IN" sz="1100" dirty="0">
                <a:solidFill>
                  <a:schemeClr val="tx1"/>
                </a:solidFill>
              </a:rPr>
              <a:t>)</a:t>
            </a:r>
          </a:p>
          <a:p>
            <a:r>
              <a:rPr lang="en-IN" sz="1100" dirty="0">
                <a:solidFill>
                  <a:schemeClr val="tx1"/>
                </a:solidFill>
              </a:rPr>
              <a:t>…………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1524000"/>
            <a:ext cx="1600200" cy="304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Architect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5600" y="1828800"/>
            <a:ext cx="16002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-Name: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+ID: </a:t>
            </a:r>
            <a:r>
              <a:rPr lang="en-IN" sz="1100" dirty="0" err="1">
                <a:solidFill>
                  <a:schemeClr val="tx1"/>
                </a:solidFill>
              </a:rPr>
              <a:t>int</a:t>
            </a:r>
            <a:endParaRPr lang="en-IN" sz="1100" dirty="0">
              <a:solidFill>
                <a:schemeClr val="tx1"/>
              </a:solidFill>
            </a:endParaRPr>
          </a:p>
          <a:p>
            <a:r>
              <a:rPr lang="en-IN" sz="1100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95600" y="2362200"/>
            <a:ext cx="16002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GetName</a:t>
            </a:r>
            <a:r>
              <a:rPr lang="en-IN" sz="1100" dirty="0">
                <a:solidFill>
                  <a:schemeClr val="tx1"/>
                </a:solidFill>
              </a:rPr>
              <a:t>():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SetName</a:t>
            </a:r>
            <a:r>
              <a:rPr lang="en-IN" sz="1100" dirty="0">
                <a:solidFill>
                  <a:schemeClr val="tx1"/>
                </a:solidFill>
              </a:rPr>
              <a:t>(string </a:t>
            </a:r>
            <a:r>
              <a:rPr lang="en-IN" sz="1100" dirty="0" err="1">
                <a:solidFill>
                  <a:schemeClr val="tx1"/>
                </a:solidFill>
              </a:rPr>
              <a:t>sName</a:t>
            </a:r>
            <a:r>
              <a:rPr lang="en-IN" sz="1100" dirty="0">
                <a:solidFill>
                  <a:schemeClr val="tx1"/>
                </a:solidFill>
              </a:rPr>
              <a:t>)</a:t>
            </a:r>
          </a:p>
          <a:p>
            <a:r>
              <a:rPr lang="en-IN" sz="1100" dirty="0">
                <a:solidFill>
                  <a:schemeClr val="tx1"/>
                </a:solidFill>
              </a:rPr>
              <a:t>…………</a:t>
            </a:r>
          </a:p>
        </p:txBody>
      </p:sp>
      <p:cxnSp>
        <p:nvCxnSpPr>
          <p:cNvPr id="12" name="Straight Connector 11"/>
          <p:cNvCxnSpPr>
            <a:stCxn id="29" idx="3"/>
            <a:endCxn id="8" idx="1"/>
          </p:cNvCxnSpPr>
          <p:nvPr/>
        </p:nvCxnSpPr>
        <p:spPr>
          <a:xfrm>
            <a:off x="2133600" y="1676400"/>
            <a:ext cx="762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8600" y="4267200"/>
            <a:ext cx="1600200" cy="304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Engineering Team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8600" y="4572000"/>
            <a:ext cx="16002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-Name: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+ID: </a:t>
            </a:r>
            <a:r>
              <a:rPr lang="en-IN" sz="1100" dirty="0" err="1">
                <a:solidFill>
                  <a:schemeClr val="tx1"/>
                </a:solidFill>
              </a:rPr>
              <a:t>int</a:t>
            </a:r>
            <a:endParaRPr lang="en-IN" sz="1100" dirty="0">
              <a:solidFill>
                <a:schemeClr val="tx1"/>
              </a:solidFill>
            </a:endParaRPr>
          </a:p>
          <a:p>
            <a:r>
              <a:rPr lang="en-IN" sz="1100" dirty="0">
                <a:solidFill>
                  <a:schemeClr val="tx1"/>
                </a:solidFill>
              </a:rPr>
              <a:t>…….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8600" y="5105400"/>
            <a:ext cx="16002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GetName</a:t>
            </a:r>
            <a:r>
              <a:rPr lang="en-IN" sz="1100" dirty="0">
                <a:solidFill>
                  <a:schemeClr val="tx1"/>
                </a:solidFill>
              </a:rPr>
              <a:t>():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SetName</a:t>
            </a:r>
            <a:r>
              <a:rPr lang="en-IN" sz="1100" dirty="0">
                <a:solidFill>
                  <a:schemeClr val="tx1"/>
                </a:solidFill>
              </a:rPr>
              <a:t>(string </a:t>
            </a:r>
            <a:r>
              <a:rPr lang="en-IN" sz="1100" dirty="0" err="1">
                <a:solidFill>
                  <a:schemeClr val="tx1"/>
                </a:solidFill>
              </a:rPr>
              <a:t>sName</a:t>
            </a:r>
            <a:r>
              <a:rPr lang="en-IN" sz="1100" dirty="0">
                <a:solidFill>
                  <a:schemeClr val="tx1"/>
                </a:solidFill>
              </a:rPr>
              <a:t>)</a:t>
            </a:r>
          </a:p>
          <a:p>
            <a:r>
              <a:rPr lang="en-IN" sz="1100" dirty="0">
                <a:solidFill>
                  <a:schemeClr val="tx1"/>
                </a:solidFill>
              </a:rPr>
              <a:t>…………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95600" y="4267200"/>
            <a:ext cx="1600200" cy="304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Engineer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95600" y="4572000"/>
            <a:ext cx="16002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-Name: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+ID: </a:t>
            </a:r>
            <a:r>
              <a:rPr lang="en-IN" sz="1100" dirty="0" err="1">
                <a:solidFill>
                  <a:schemeClr val="tx1"/>
                </a:solidFill>
              </a:rPr>
              <a:t>int</a:t>
            </a:r>
            <a:endParaRPr lang="en-IN" sz="1100" dirty="0">
              <a:solidFill>
                <a:schemeClr val="tx1"/>
              </a:solidFill>
            </a:endParaRPr>
          </a:p>
          <a:p>
            <a:r>
              <a:rPr lang="en-IN" sz="1100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95600" y="5105400"/>
            <a:ext cx="16002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GetName</a:t>
            </a:r>
            <a:r>
              <a:rPr lang="en-IN" sz="1100" dirty="0">
                <a:solidFill>
                  <a:schemeClr val="tx1"/>
                </a:solidFill>
              </a:rPr>
              <a:t>():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SetName</a:t>
            </a:r>
            <a:r>
              <a:rPr lang="en-IN" sz="1100" dirty="0">
                <a:solidFill>
                  <a:schemeClr val="tx1"/>
                </a:solidFill>
              </a:rPr>
              <a:t>(string </a:t>
            </a:r>
            <a:r>
              <a:rPr lang="en-IN" sz="1100" dirty="0" err="1">
                <a:solidFill>
                  <a:schemeClr val="tx1"/>
                </a:solidFill>
              </a:rPr>
              <a:t>sName</a:t>
            </a:r>
            <a:r>
              <a:rPr lang="en-IN" sz="1100" dirty="0">
                <a:solidFill>
                  <a:schemeClr val="tx1"/>
                </a:solidFill>
              </a:rPr>
              <a:t>)</a:t>
            </a:r>
          </a:p>
          <a:p>
            <a:r>
              <a:rPr lang="en-IN" sz="1100" dirty="0">
                <a:solidFill>
                  <a:schemeClr val="tx1"/>
                </a:solidFill>
              </a:rPr>
              <a:t>…………</a:t>
            </a:r>
          </a:p>
        </p:txBody>
      </p:sp>
      <p:cxnSp>
        <p:nvCxnSpPr>
          <p:cNvPr id="28" name="Straight Connector 27"/>
          <p:cNvCxnSpPr>
            <a:stCxn id="31" idx="3"/>
            <a:endCxn id="25" idx="1"/>
          </p:cNvCxnSpPr>
          <p:nvPr/>
        </p:nvCxnSpPr>
        <p:spPr>
          <a:xfrm>
            <a:off x="2133600" y="4419600"/>
            <a:ext cx="762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1828800" y="1524000"/>
            <a:ext cx="304800" cy="3048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iamond 30"/>
          <p:cNvSpPr/>
          <p:nvPr/>
        </p:nvSpPr>
        <p:spPr>
          <a:xfrm>
            <a:off x="1828800" y="4267200"/>
            <a:ext cx="304800" cy="304800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1828800" y="4572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8800" y="1828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90800" y="45690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4600" y="18258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44664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I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00600" y="1371600"/>
            <a:ext cx="434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1" dirty="0"/>
              <a:t>Inheritance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dirty="0">
                <a:latin typeface="+mn-lt"/>
              </a:rPr>
              <a:t>The child class inherits the properties and operations of the base class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dirty="0">
                <a:latin typeface="+mn-lt"/>
              </a:rPr>
              <a:t>Adds its own specific functionalities as well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1676400"/>
            <a:ext cx="1600200" cy="304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71600" y="1981200"/>
            <a:ext cx="16002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-Name: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+ID: </a:t>
            </a:r>
            <a:r>
              <a:rPr lang="en-IN" sz="1100" dirty="0" err="1">
                <a:solidFill>
                  <a:schemeClr val="tx1"/>
                </a:solidFill>
              </a:rPr>
              <a:t>int</a:t>
            </a:r>
            <a:endParaRPr lang="en-IN" sz="1100" dirty="0">
              <a:solidFill>
                <a:schemeClr val="tx1"/>
              </a:solidFill>
            </a:endParaRPr>
          </a:p>
          <a:p>
            <a:r>
              <a:rPr lang="en-IN" sz="1100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2514600"/>
            <a:ext cx="16002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GetName</a:t>
            </a:r>
            <a:r>
              <a:rPr lang="en-IN" sz="1100" dirty="0">
                <a:solidFill>
                  <a:schemeClr val="tx1"/>
                </a:solidFill>
              </a:rPr>
              <a:t>():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SetName</a:t>
            </a:r>
            <a:r>
              <a:rPr lang="en-IN" sz="1100" dirty="0">
                <a:solidFill>
                  <a:schemeClr val="tx1"/>
                </a:solidFill>
              </a:rPr>
              <a:t>(string </a:t>
            </a:r>
            <a:r>
              <a:rPr lang="en-IN" sz="1100" dirty="0" err="1">
                <a:solidFill>
                  <a:schemeClr val="tx1"/>
                </a:solidFill>
              </a:rPr>
              <a:t>sName</a:t>
            </a:r>
            <a:r>
              <a:rPr lang="en-IN" sz="1100" dirty="0">
                <a:solidFill>
                  <a:schemeClr val="tx1"/>
                </a:solidFill>
              </a:rPr>
              <a:t>)</a:t>
            </a:r>
          </a:p>
          <a:p>
            <a:r>
              <a:rPr lang="en-IN" sz="1100" dirty="0">
                <a:solidFill>
                  <a:schemeClr val="tx1"/>
                </a:solidFill>
              </a:rPr>
              <a:t>…………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47800" y="4419600"/>
            <a:ext cx="1600200" cy="304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Engineer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7800" y="4724400"/>
            <a:ext cx="16002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-Name: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+ID: </a:t>
            </a:r>
            <a:r>
              <a:rPr lang="en-IN" sz="1100" dirty="0" err="1">
                <a:solidFill>
                  <a:schemeClr val="tx1"/>
                </a:solidFill>
              </a:rPr>
              <a:t>int</a:t>
            </a:r>
            <a:endParaRPr lang="en-IN" sz="1100" dirty="0">
              <a:solidFill>
                <a:schemeClr val="tx1"/>
              </a:solidFill>
            </a:endParaRPr>
          </a:p>
          <a:p>
            <a:r>
              <a:rPr lang="en-IN" sz="1100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7800" y="5257800"/>
            <a:ext cx="16002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GetName</a:t>
            </a:r>
            <a:r>
              <a:rPr lang="en-IN" sz="1100" dirty="0">
                <a:solidFill>
                  <a:schemeClr val="tx1"/>
                </a:solidFill>
              </a:rPr>
              <a:t>(): string</a:t>
            </a:r>
          </a:p>
          <a:p>
            <a:r>
              <a:rPr lang="en-IN" sz="1100" dirty="0">
                <a:solidFill>
                  <a:schemeClr val="tx1"/>
                </a:solidFill>
              </a:rPr>
              <a:t>+</a:t>
            </a:r>
            <a:r>
              <a:rPr lang="en-IN" sz="1100" dirty="0" err="1">
                <a:solidFill>
                  <a:schemeClr val="tx1"/>
                </a:solidFill>
              </a:rPr>
              <a:t>SetName</a:t>
            </a:r>
            <a:r>
              <a:rPr lang="en-IN" sz="1100" dirty="0">
                <a:solidFill>
                  <a:schemeClr val="tx1"/>
                </a:solidFill>
              </a:rPr>
              <a:t>(string </a:t>
            </a:r>
            <a:r>
              <a:rPr lang="en-IN" sz="1100" dirty="0" err="1">
                <a:solidFill>
                  <a:schemeClr val="tx1"/>
                </a:solidFill>
              </a:rPr>
              <a:t>sName</a:t>
            </a:r>
            <a:r>
              <a:rPr lang="en-IN" sz="1100" dirty="0">
                <a:solidFill>
                  <a:schemeClr val="tx1"/>
                </a:solidFill>
              </a:rPr>
              <a:t>)</a:t>
            </a:r>
          </a:p>
          <a:p>
            <a:r>
              <a:rPr lang="en-IN" sz="1100" dirty="0">
                <a:solidFill>
                  <a:schemeClr val="tx1"/>
                </a:solidFill>
              </a:rPr>
              <a:t>…………</a:t>
            </a:r>
          </a:p>
        </p:txBody>
      </p:sp>
      <p:sp>
        <p:nvSpPr>
          <p:cNvPr id="20" name="Isosceles Triangle 19"/>
          <p:cNvSpPr/>
          <p:nvPr/>
        </p:nvSpPr>
        <p:spPr>
          <a:xfrm>
            <a:off x="2057400" y="3048000"/>
            <a:ext cx="381000" cy="3048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/>
          <p:cNvCxnSpPr>
            <a:stCxn id="20" idx="3"/>
            <a:endCxn id="25" idx="0"/>
          </p:cNvCxnSpPr>
          <p:nvPr/>
        </p:nvCxnSpPr>
        <p:spPr>
          <a:xfrm rot="5400000">
            <a:off x="1714500" y="3886200"/>
            <a:ext cx="1066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269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Lines of Source Code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+mn-lt"/>
              </a:rPr>
              <a:t>Cyclomatic</a:t>
            </a:r>
            <a:r>
              <a:rPr lang="en-US" dirty="0">
                <a:latin typeface="+mn-lt"/>
              </a:rPr>
              <a:t> Complexity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Halstead’s Metrics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Function Points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Feature Points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Metrics in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7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76200" y="304800"/>
            <a:ext cx="7315200" cy="1143000"/>
          </a:xfrm>
        </p:spPr>
        <p:txBody>
          <a:bodyPr/>
          <a:lstStyle/>
          <a:p>
            <a:r>
              <a:rPr lang="en-IN" b="0" dirty="0"/>
              <a:t>RTS Primer – For Light Reading </a:t>
            </a:r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122" name="Picture 2" descr="Image result for Real Time Concepts for Embedded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1464284"/>
            <a:ext cx="37052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064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Measured in thousands of lines of code (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KLOC</a:t>
            </a:r>
            <a:r>
              <a:rPr lang="en-US" dirty="0">
                <a:latin typeface="+mn-lt"/>
              </a:rPr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It doesn’t include comments.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But 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it doesn’t indicate the complexity </a:t>
            </a:r>
            <a:r>
              <a:rPr lang="en-US" dirty="0">
                <a:latin typeface="+mn-lt"/>
              </a:rPr>
              <a:t>of the code (we can’t say that a program having 1000 lines of code is more complex and can have more errors then a program having 100 lines of code.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Another major disadvantage is that KLOC can be calculated after the code is written.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Another related metrics is ‘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Delta KLOC</a:t>
            </a:r>
            <a:r>
              <a:rPr lang="en-US" dirty="0">
                <a:latin typeface="+mn-lt"/>
              </a:rPr>
              <a:t>’, indicating the 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amount of code added incrementally.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  <a:latin typeface="+mn-lt"/>
              </a:rPr>
              <a:t>As the project matures, ‘Delta KLOC’ should reduce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Lines of Source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04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724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Introduced by 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McCabe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  <a:latin typeface="+mn-lt"/>
              </a:rPr>
              <a:t>The concept fits well with Procedural Programming, but not quite well with Object-Oriented Programming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It is based on determining 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the number of linearly independent paths in a program</a:t>
            </a:r>
            <a:r>
              <a:rPr lang="en-US" dirty="0">
                <a:latin typeface="+mn-lt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Consider a graph, where the nodes represent the program segment and the edges represent independent paths.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Let the 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number of nodes = n </a:t>
            </a:r>
            <a:r>
              <a:rPr lang="en-US" dirty="0">
                <a:latin typeface="+mn-lt"/>
              </a:rPr>
              <a:t>and 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number of edges = e</a:t>
            </a:r>
            <a:r>
              <a:rPr lang="en-US" dirty="0">
                <a:latin typeface="+mn-lt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Then the </a:t>
            </a:r>
            <a:r>
              <a:rPr lang="en-US" dirty="0" err="1">
                <a:solidFill>
                  <a:srgbClr val="0000CC"/>
                </a:solidFill>
                <a:latin typeface="+mn-lt"/>
              </a:rPr>
              <a:t>cyclomatic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 complexity,</a:t>
            </a:r>
          </a:p>
          <a:p>
            <a:endParaRPr lang="en-US" dirty="0">
              <a:solidFill>
                <a:srgbClr val="0000CC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			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C = e –n + 2</a:t>
            </a:r>
          </a:p>
          <a:p>
            <a:endParaRPr lang="en-US" i="1" dirty="0">
              <a:solidFill>
                <a:srgbClr val="0000CC"/>
              </a:solidFill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Commercial tools are available to calculate </a:t>
            </a:r>
            <a:r>
              <a:rPr lang="en-US" dirty="0" err="1">
                <a:latin typeface="+mn-lt"/>
              </a:rPr>
              <a:t>cyclomatic</a:t>
            </a:r>
            <a:r>
              <a:rPr lang="en-US" dirty="0">
                <a:latin typeface="+mn-lt"/>
              </a:rPr>
              <a:t> complexity.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Cyclomatic</a:t>
            </a:r>
            <a:r>
              <a:rPr lang="en-US" dirty="0"/>
              <a:t> 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83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12192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For the graph shown, n = 6, e =9.</a:t>
            </a:r>
          </a:p>
          <a:p>
            <a:r>
              <a:rPr lang="en-US" dirty="0">
                <a:latin typeface="+mn-lt"/>
              </a:rPr>
              <a:t>So, </a:t>
            </a:r>
            <a:r>
              <a:rPr lang="en-US" dirty="0" err="1">
                <a:latin typeface="+mn-lt"/>
              </a:rPr>
              <a:t>cyclomatic</a:t>
            </a:r>
            <a:r>
              <a:rPr lang="en-US" dirty="0">
                <a:latin typeface="+mn-lt"/>
              </a:rPr>
              <a:t> complexity C = e – n + 2 = 9 – 6 + 2 =5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Cyclomatic</a:t>
            </a:r>
            <a:r>
              <a:rPr lang="en-US" dirty="0"/>
              <a:t> Complexity -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24200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1981200" y="3962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1981200" y="487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3124200" y="3962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4267200" y="3962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3124200" y="541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cxnSp>
        <p:nvCxnSpPr>
          <p:cNvPr id="14" name="Straight Arrow Connector 13"/>
          <p:cNvCxnSpPr>
            <a:stCxn id="7" idx="3"/>
            <a:endCxn id="8" idx="7"/>
          </p:cNvCxnSpPr>
          <p:nvPr/>
        </p:nvCxnSpPr>
        <p:spPr>
          <a:xfrm rot="5400000">
            <a:off x="2420704" y="3258904"/>
            <a:ext cx="644992" cy="873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9" idx="0"/>
          </p:cNvCxnSpPr>
          <p:nvPr/>
        </p:nvCxnSpPr>
        <p:spPr>
          <a:xfrm rot="5400000">
            <a:off x="1905000" y="4610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7" idx="4"/>
          </p:cNvCxnSpPr>
          <p:nvPr/>
        </p:nvCxnSpPr>
        <p:spPr>
          <a:xfrm rot="5400000" flipH="1" flipV="1">
            <a:off x="2058754" y="3676650"/>
            <a:ext cx="1503596" cy="1008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4"/>
            <a:endCxn id="10" idx="0"/>
          </p:cNvCxnSpPr>
          <p:nvPr/>
        </p:nvCxnSpPr>
        <p:spPr>
          <a:xfrm rot="5400000">
            <a:off x="3048000" y="3695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4"/>
            <a:endCxn id="12" idx="0"/>
          </p:cNvCxnSpPr>
          <p:nvPr/>
        </p:nvCxnSpPr>
        <p:spPr>
          <a:xfrm rot="5400000">
            <a:off x="2781300" y="4876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11" idx="1"/>
          </p:cNvCxnSpPr>
          <p:nvPr/>
        </p:nvCxnSpPr>
        <p:spPr>
          <a:xfrm>
            <a:off x="3505200" y="3238500"/>
            <a:ext cx="817796" cy="779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0" idx="6"/>
          </p:cNvCxnSpPr>
          <p:nvPr/>
        </p:nvCxnSpPr>
        <p:spPr>
          <a:xfrm rot="10800000">
            <a:off x="3505200" y="41529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2" idx="2"/>
          </p:cNvCxnSpPr>
          <p:nvPr/>
        </p:nvCxnSpPr>
        <p:spPr>
          <a:xfrm rot="16200000" flipH="1">
            <a:off x="2515954" y="4992454"/>
            <a:ext cx="398696" cy="817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1645920" y="4209757"/>
            <a:ext cx="351692" cy="858129"/>
          </a:xfrm>
          <a:custGeom>
            <a:avLst/>
            <a:gdLst>
              <a:gd name="connsiteX0" fmla="*/ 323557 w 351692"/>
              <a:gd name="connsiteY0" fmla="*/ 858129 h 858129"/>
              <a:gd name="connsiteX1" fmla="*/ 0 w 351692"/>
              <a:gd name="connsiteY1" fmla="*/ 407963 h 858129"/>
              <a:gd name="connsiteX2" fmla="*/ 351692 w 351692"/>
              <a:gd name="connsiteY2" fmla="*/ 0 h 8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692" h="858129">
                <a:moveTo>
                  <a:pt x="323557" y="858129"/>
                </a:moveTo>
                <a:lnTo>
                  <a:pt x="0" y="407963"/>
                </a:lnTo>
                <a:lnTo>
                  <a:pt x="351692" y="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779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One drawback of </a:t>
            </a:r>
            <a:r>
              <a:rPr lang="en-US" dirty="0" err="1">
                <a:latin typeface="+mn-lt"/>
              </a:rPr>
              <a:t>Cyclomatic</a:t>
            </a:r>
            <a:r>
              <a:rPr lang="en-US" dirty="0">
                <a:latin typeface="+mn-lt"/>
              </a:rPr>
              <a:t> complexity is that it measures complexity as a function of control flow, but complexity can exist the way programming language is used.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Halstead’s metrics measures how intensively the programming language is used.</a:t>
            </a:r>
          </a:p>
          <a:p>
            <a:pPr>
              <a:lnSpc>
                <a:spcPct val="11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+mn-lt"/>
              </a:rPr>
              <a:t>Let </a:t>
            </a:r>
          </a:p>
          <a:p>
            <a:pPr>
              <a:lnSpc>
                <a:spcPct val="110000"/>
              </a:lnSpc>
            </a:pPr>
            <a:r>
              <a:rPr lang="en-US" i="1" dirty="0">
                <a:solidFill>
                  <a:srgbClr val="0000CC"/>
                </a:solidFill>
                <a:latin typeface="+mn-lt"/>
              </a:rPr>
              <a:t>	n</a:t>
            </a:r>
            <a:r>
              <a:rPr lang="en-US" i="1" baseline="-25000" dirty="0">
                <a:solidFill>
                  <a:srgbClr val="0000CC"/>
                </a:solidFill>
                <a:latin typeface="+mn-lt"/>
              </a:rPr>
              <a:t>1</a:t>
            </a:r>
            <a:r>
              <a:rPr lang="en-US" dirty="0">
                <a:latin typeface="+mn-lt"/>
              </a:rPr>
              <a:t> = The number of distinct syntactic 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begin-end</a:t>
            </a:r>
            <a:r>
              <a:rPr lang="en-US" dirty="0">
                <a:latin typeface="+mn-lt"/>
              </a:rPr>
              <a:t> pairs called ‘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operators</a:t>
            </a:r>
            <a:r>
              <a:rPr lang="en-US" dirty="0">
                <a:latin typeface="+mn-lt"/>
              </a:rPr>
              <a:t>’ - </a:t>
            </a:r>
            <a:r>
              <a:rPr lang="en-IN" b="1" dirty="0">
                <a:solidFill>
                  <a:srgbClr val="0000CC"/>
                </a:solidFill>
                <a:latin typeface="+mn-lt"/>
              </a:rPr>
              <a:t>operator carries out an action</a:t>
            </a:r>
            <a:endParaRPr lang="en-US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i="1" dirty="0">
                <a:solidFill>
                  <a:srgbClr val="0000CC"/>
                </a:solidFill>
                <a:latin typeface="+mn-lt"/>
              </a:rPr>
              <a:t>	n</a:t>
            </a:r>
            <a:r>
              <a:rPr lang="en-US" i="1" baseline="-25000" dirty="0">
                <a:solidFill>
                  <a:srgbClr val="0000CC"/>
                </a:solidFill>
                <a:latin typeface="+mn-lt"/>
              </a:rPr>
              <a:t>2</a:t>
            </a:r>
            <a:r>
              <a:rPr lang="en-US" dirty="0">
                <a:latin typeface="+mn-lt"/>
              </a:rPr>
              <a:t> = The number of distinct statements called ‘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operands</a:t>
            </a:r>
            <a:r>
              <a:rPr lang="en-US" dirty="0">
                <a:latin typeface="+mn-lt"/>
              </a:rPr>
              <a:t>’ - </a:t>
            </a:r>
            <a:r>
              <a:rPr lang="en-IN" b="1" dirty="0">
                <a:solidFill>
                  <a:srgbClr val="0000CC"/>
                </a:solidFill>
                <a:latin typeface="+mn-lt"/>
              </a:rPr>
              <a:t>operand participates in such an action</a:t>
            </a:r>
            <a:endParaRPr lang="en-US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i="1" dirty="0">
                <a:solidFill>
                  <a:srgbClr val="0000CC"/>
                </a:solidFill>
                <a:latin typeface="+mn-lt"/>
              </a:rPr>
              <a:t>	N</a:t>
            </a:r>
            <a:r>
              <a:rPr lang="en-US" i="1" baseline="-25000" dirty="0">
                <a:solidFill>
                  <a:srgbClr val="0000CC"/>
                </a:solidFill>
                <a:latin typeface="+mn-lt"/>
              </a:rPr>
              <a:t>1</a:t>
            </a:r>
            <a:r>
              <a:rPr lang="en-US" dirty="0">
                <a:latin typeface="+mn-lt"/>
              </a:rPr>
              <a:t> = Total number of occurrences of n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in the program</a:t>
            </a:r>
          </a:p>
          <a:p>
            <a:pPr>
              <a:lnSpc>
                <a:spcPct val="110000"/>
              </a:lnSpc>
            </a:pPr>
            <a:r>
              <a:rPr lang="en-US" i="1" dirty="0">
                <a:solidFill>
                  <a:srgbClr val="0000CC"/>
                </a:solidFill>
                <a:latin typeface="+mn-lt"/>
              </a:rPr>
              <a:t>	N</a:t>
            </a:r>
            <a:r>
              <a:rPr lang="en-US" i="1" baseline="-25000" dirty="0">
                <a:solidFill>
                  <a:srgbClr val="0000CC"/>
                </a:solidFill>
                <a:latin typeface="+mn-lt"/>
              </a:rPr>
              <a:t>2</a:t>
            </a:r>
            <a:r>
              <a:rPr lang="en-US" dirty="0">
                <a:latin typeface="+mn-lt"/>
              </a:rPr>
              <a:t> = Total number of occurrences of n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in the program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Halstead’s Metrics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4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0292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Program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 Vocabulary</a:t>
            </a:r>
            <a:r>
              <a:rPr lang="en-US" i="1">
                <a:solidFill>
                  <a:srgbClr val="0000CC"/>
                </a:solidFill>
                <a:latin typeface="+mn-lt"/>
              </a:rPr>
              <a:t>, n 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= n</a:t>
            </a:r>
            <a:r>
              <a:rPr lang="en-US" i="1" baseline="-25000" dirty="0">
                <a:solidFill>
                  <a:srgbClr val="0000CC"/>
                </a:solidFill>
                <a:latin typeface="+mn-lt"/>
              </a:rPr>
              <a:t>1 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+ n</a:t>
            </a:r>
            <a:r>
              <a:rPr lang="en-US" i="1" baseline="-25000" dirty="0">
                <a:solidFill>
                  <a:srgbClr val="0000CC"/>
                </a:solidFill>
                <a:latin typeface="+mn-lt"/>
              </a:rPr>
              <a:t>2</a:t>
            </a:r>
            <a:endParaRPr lang="en-US" i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Program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 Length, 	N = N</a:t>
            </a:r>
            <a:r>
              <a:rPr lang="en-US" i="1" baseline="-25000" dirty="0">
                <a:solidFill>
                  <a:srgbClr val="0000CC"/>
                </a:solidFill>
                <a:latin typeface="+mn-lt"/>
              </a:rPr>
              <a:t>1 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+ N</a:t>
            </a:r>
            <a:r>
              <a:rPr lang="en-US" i="1" baseline="-25000" dirty="0">
                <a:solidFill>
                  <a:srgbClr val="0000CC"/>
                </a:solidFill>
                <a:latin typeface="+mn-lt"/>
              </a:rPr>
              <a:t>2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Program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 Volume, 	V= N log</a:t>
            </a:r>
            <a:r>
              <a:rPr lang="en-US" i="1" baseline="-25000" dirty="0">
                <a:solidFill>
                  <a:srgbClr val="0000CC"/>
                </a:solidFill>
                <a:latin typeface="+mn-lt"/>
              </a:rPr>
              <a:t>2 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n 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Calculated program length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, N* = n</a:t>
            </a:r>
            <a:r>
              <a:rPr lang="en-US" i="1" baseline="-25000" dirty="0">
                <a:solidFill>
                  <a:srgbClr val="0000CC"/>
                </a:solidFill>
                <a:latin typeface="+mn-lt"/>
              </a:rPr>
              <a:t>1 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log</a:t>
            </a:r>
            <a:r>
              <a:rPr lang="en-US" i="1" baseline="-25000" dirty="0">
                <a:solidFill>
                  <a:srgbClr val="0000CC"/>
                </a:solidFill>
                <a:latin typeface="+mn-lt"/>
              </a:rPr>
              <a:t>2 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n</a:t>
            </a:r>
            <a:r>
              <a:rPr lang="en-US" i="1" baseline="-25000" dirty="0">
                <a:solidFill>
                  <a:srgbClr val="0000CC"/>
                </a:solidFill>
                <a:latin typeface="+mn-lt"/>
              </a:rPr>
              <a:t>1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 + n</a:t>
            </a:r>
            <a:r>
              <a:rPr lang="en-US" i="1" baseline="-25000" dirty="0">
                <a:solidFill>
                  <a:srgbClr val="0000CC"/>
                </a:solidFill>
                <a:latin typeface="+mn-lt"/>
              </a:rPr>
              <a:t>2 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log</a:t>
            </a:r>
            <a:r>
              <a:rPr lang="en-US" i="1" baseline="-25000" dirty="0">
                <a:solidFill>
                  <a:srgbClr val="0000CC"/>
                </a:solidFill>
                <a:latin typeface="+mn-lt"/>
              </a:rPr>
              <a:t>2 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n</a:t>
            </a:r>
            <a:r>
              <a:rPr lang="en-US" i="1" baseline="-25000" dirty="0">
                <a:solidFill>
                  <a:srgbClr val="0000CC"/>
                </a:solidFill>
                <a:latin typeface="+mn-lt"/>
              </a:rPr>
              <a:t>2 </a:t>
            </a:r>
            <a:endParaRPr lang="en-US" i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  <a:latin typeface="+mn-lt"/>
              </a:rPr>
              <a:t>Difficulty</a:t>
            </a:r>
            <a:r>
              <a:rPr lang="en-US" dirty="0">
                <a:latin typeface="+mn-lt"/>
              </a:rPr>
              <a:t> Level, 	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D = (n</a:t>
            </a:r>
            <a:r>
              <a:rPr lang="en-US" i="1" baseline="-25000" dirty="0">
                <a:solidFill>
                  <a:srgbClr val="0000CC"/>
                </a:solidFill>
                <a:latin typeface="+mn-lt"/>
              </a:rPr>
              <a:t>1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 / 2)X(N</a:t>
            </a:r>
            <a:r>
              <a:rPr lang="en-US" i="1" baseline="-25000" dirty="0">
                <a:solidFill>
                  <a:srgbClr val="0000CC"/>
                </a:solidFill>
                <a:latin typeface="+mn-lt"/>
              </a:rPr>
              <a:t>2 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/ n</a:t>
            </a:r>
            <a:r>
              <a:rPr lang="en-US" i="1" baseline="-25000" dirty="0">
                <a:solidFill>
                  <a:srgbClr val="0000CC"/>
                </a:solidFill>
                <a:latin typeface="+mn-lt"/>
              </a:rPr>
              <a:t>2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Programming</a:t>
            </a:r>
            <a:r>
              <a:rPr lang="en-US" i="1" dirty="0">
                <a:solidFill>
                  <a:srgbClr val="0000CC"/>
                </a:solidFill>
                <a:latin typeface="+mn-lt"/>
              </a:rPr>
              <a:t> Effort, 	E = D X V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+mn-lt"/>
              </a:rPr>
              <a:t>The difficulty measure </a:t>
            </a:r>
            <a:r>
              <a:rPr lang="en-IN" dirty="0">
                <a:solidFill>
                  <a:srgbClr val="0000CC"/>
                </a:solidFill>
                <a:latin typeface="+mn-lt"/>
              </a:rPr>
              <a:t>D</a:t>
            </a:r>
            <a:r>
              <a:rPr lang="en-IN" dirty="0">
                <a:latin typeface="+mn-lt"/>
              </a:rPr>
              <a:t> is related to the </a:t>
            </a:r>
            <a:r>
              <a:rPr lang="en-IN" dirty="0">
                <a:solidFill>
                  <a:srgbClr val="0000CC"/>
                </a:solidFill>
                <a:latin typeface="+mn-lt"/>
              </a:rPr>
              <a:t>difficulty of the program to write or understand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+mn-lt"/>
              </a:rPr>
              <a:t>The effort measure translates into actual coding time using the following relation.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+mn-lt"/>
              </a:rPr>
              <a:t>Time required to program, </a:t>
            </a:r>
            <a:r>
              <a:rPr lang="en-IN" i="1" dirty="0">
                <a:solidFill>
                  <a:srgbClr val="0000CC"/>
                </a:solidFill>
                <a:latin typeface="+mn-lt"/>
              </a:rPr>
              <a:t>T = E / 18 seconds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+mn-lt"/>
              </a:rPr>
              <a:t>Number of delivered bugs, </a:t>
            </a:r>
            <a:r>
              <a:rPr lang="en-IN" i="1" dirty="0">
                <a:solidFill>
                  <a:srgbClr val="0000CC"/>
                </a:solidFill>
                <a:latin typeface="+mn-lt"/>
              </a:rPr>
              <a:t>B = V / 3000 </a:t>
            </a:r>
            <a:r>
              <a:rPr lang="en-IN" dirty="0">
                <a:latin typeface="+mn-lt"/>
              </a:rPr>
              <a:t>(it was </a:t>
            </a:r>
            <a:r>
              <a:rPr lang="en-IN" dirty="0">
                <a:solidFill>
                  <a:srgbClr val="0000CC"/>
                </a:solidFill>
                <a:latin typeface="+mn-lt"/>
              </a:rPr>
              <a:t>E</a:t>
            </a:r>
            <a:r>
              <a:rPr lang="en-IN" baseline="30000" dirty="0">
                <a:solidFill>
                  <a:srgbClr val="0000CC"/>
                </a:solidFill>
                <a:latin typeface="+mn-lt"/>
              </a:rPr>
              <a:t>2/3</a:t>
            </a:r>
            <a:r>
              <a:rPr lang="en-IN" dirty="0">
                <a:solidFill>
                  <a:srgbClr val="0000CC"/>
                </a:solidFill>
                <a:latin typeface="+mn-lt"/>
              </a:rPr>
              <a:t>/3000</a:t>
            </a:r>
            <a:r>
              <a:rPr lang="en-IN" dirty="0">
                <a:latin typeface="+mn-lt"/>
              </a:rPr>
              <a:t> earlier)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US" i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Halstead’s Metrics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50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0292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latin typeface="+mn-lt"/>
              </a:rPr>
              <a:t>(</a:t>
            </a:r>
            <a:r>
              <a:rPr lang="en-US" sz="1600" i="1" dirty="0">
                <a:latin typeface="+mn-lt"/>
              </a:rPr>
              <a:t>Source: https://en.wikipedia.org/wiki/Halstead_complexity_measures</a:t>
            </a:r>
            <a:r>
              <a:rPr lang="en-US" sz="1600" dirty="0">
                <a:latin typeface="+mn-lt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+mn-lt"/>
              </a:rPr>
              <a:t>Let us consider the following C program.</a:t>
            </a:r>
          </a:p>
          <a:p>
            <a:pPr>
              <a:lnSpc>
                <a:spcPct val="110000"/>
              </a:lnSpc>
            </a:pPr>
            <a:r>
              <a:rPr lang="en-IN" sz="1600" dirty="0"/>
              <a:t>	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void main() </a:t>
            </a:r>
          </a:p>
          <a:p>
            <a:pPr>
              <a:lnSpc>
                <a:spcPct val="110000"/>
              </a:lnSpc>
            </a:pPr>
            <a:r>
              <a:rPr lang="en-IN" sz="16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110000"/>
              </a:lnSpc>
            </a:pPr>
            <a:r>
              <a:rPr lang="en-IN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a, b, c,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avg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10000"/>
              </a:lnSpc>
            </a:pPr>
            <a:r>
              <a:rPr lang="en-IN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("%d %d %d", &amp;a, &amp;b, &amp;c); </a:t>
            </a:r>
          </a:p>
          <a:p>
            <a:pPr>
              <a:lnSpc>
                <a:spcPct val="110000"/>
              </a:lnSpc>
            </a:pPr>
            <a:r>
              <a:rPr lang="en-IN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avg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(a + b + c) / 3; </a:t>
            </a:r>
          </a:p>
          <a:p>
            <a:pPr>
              <a:lnSpc>
                <a:spcPct val="110000"/>
              </a:lnSpc>
            </a:pPr>
            <a:r>
              <a:rPr lang="en-IN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avg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%d",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avg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110000"/>
              </a:lnSpc>
            </a:pPr>
            <a:r>
              <a:rPr lang="en-IN" sz="1600" dirty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lnSpc>
                <a:spcPct val="110000"/>
              </a:lnSpc>
            </a:pPr>
            <a:r>
              <a:rPr lang="en-IN" sz="1600" dirty="0">
                <a:latin typeface="+mn-lt"/>
              </a:rPr>
              <a:t>Here, </a:t>
            </a:r>
          </a:p>
          <a:p>
            <a:r>
              <a:rPr lang="en-IN" sz="1600" dirty="0">
                <a:latin typeface="+mn-lt"/>
              </a:rPr>
              <a:t>The unique operators are:</a:t>
            </a:r>
            <a:r>
              <a:rPr lang="en-IN" sz="1600" dirty="0"/>
              <a:t> 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main, (), {}, 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, 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, &amp;, =, +, /, 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printf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latin typeface="+mn-lt"/>
              </a:rPr>
              <a:t>The unique operands are:</a:t>
            </a:r>
            <a:r>
              <a:rPr lang="en-IN" sz="1600" dirty="0"/>
              <a:t> 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a, b, c, 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avg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, "%d %d %d", 3, "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avg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 %d“</a:t>
            </a:r>
          </a:p>
          <a:p>
            <a:r>
              <a:rPr lang="en-IN" sz="1600" dirty="0">
                <a:latin typeface="+mn-lt"/>
              </a:rPr>
              <a:t>So</a:t>
            </a:r>
            <a:r>
              <a:rPr lang="en-IN" sz="1600" dirty="0"/>
              <a:t>,</a:t>
            </a:r>
          </a:p>
          <a:p>
            <a:pPr>
              <a:lnSpc>
                <a:spcPct val="110000"/>
              </a:lnSpc>
            </a:pPr>
            <a:r>
              <a:rPr lang="en-US" sz="1600" i="1" dirty="0">
                <a:solidFill>
                  <a:srgbClr val="0000CC"/>
                </a:solidFill>
              </a:rPr>
              <a:t>	n</a:t>
            </a:r>
            <a:r>
              <a:rPr lang="en-US" sz="1600" i="1" baseline="-25000" dirty="0">
                <a:solidFill>
                  <a:srgbClr val="0000CC"/>
                </a:solidFill>
              </a:rPr>
              <a:t>1</a:t>
            </a:r>
            <a:r>
              <a:rPr lang="en-US" sz="1600" dirty="0"/>
              <a:t> = 10, </a:t>
            </a:r>
            <a:r>
              <a:rPr lang="en-US" sz="1600" i="1" dirty="0">
                <a:solidFill>
                  <a:srgbClr val="0000CC"/>
                </a:solidFill>
              </a:rPr>
              <a:t>n</a:t>
            </a:r>
            <a:r>
              <a:rPr lang="en-US" sz="1600" i="1" baseline="-25000" dirty="0">
                <a:solidFill>
                  <a:srgbClr val="0000CC"/>
                </a:solidFill>
              </a:rPr>
              <a:t>2</a:t>
            </a:r>
            <a:r>
              <a:rPr lang="en-US" sz="1600" dirty="0"/>
              <a:t> = 7, </a:t>
            </a:r>
          </a:p>
          <a:p>
            <a:pPr>
              <a:lnSpc>
                <a:spcPct val="110000"/>
              </a:lnSpc>
            </a:pPr>
            <a:r>
              <a:rPr lang="en-US" sz="1600" i="1" dirty="0">
                <a:solidFill>
                  <a:srgbClr val="0000CC"/>
                </a:solidFill>
              </a:rPr>
              <a:t>	N</a:t>
            </a:r>
            <a:r>
              <a:rPr lang="en-US" sz="1600" i="1" baseline="-25000" dirty="0">
                <a:solidFill>
                  <a:srgbClr val="0000CC"/>
                </a:solidFill>
              </a:rPr>
              <a:t>1</a:t>
            </a:r>
            <a:r>
              <a:rPr lang="en-US" sz="1600" dirty="0"/>
              <a:t> = 16, </a:t>
            </a:r>
            <a:r>
              <a:rPr lang="en-US" sz="1600" i="1" dirty="0">
                <a:solidFill>
                  <a:srgbClr val="0000CC"/>
                </a:solidFill>
              </a:rPr>
              <a:t>N</a:t>
            </a:r>
            <a:r>
              <a:rPr lang="en-US" sz="1600" i="1" baseline="-25000" dirty="0">
                <a:solidFill>
                  <a:srgbClr val="0000CC"/>
                </a:solidFill>
              </a:rPr>
              <a:t>2</a:t>
            </a:r>
            <a:r>
              <a:rPr lang="en-US" sz="1600" dirty="0"/>
              <a:t> = 15</a:t>
            </a:r>
          </a:p>
          <a:p>
            <a:endParaRPr lang="en-IN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Halstead’s Metrics -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04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0292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i="1" dirty="0">
                <a:latin typeface="+mn-lt"/>
              </a:rPr>
              <a:t>(Source: https://en.wikipedia.org/wiki/Halstead_complexity_measures)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Program Vocabulary, 	n = n</a:t>
            </a:r>
            <a:r>
              <a:rPr lang="en-US" sz="1600" baseline="-25000" dirty="0"/>
              <a:t>1 </a:t>
            </a:r>
            <a:r>
              <a:rPr lang="en-US" sz="1600" dirty="0"/>
              <a:t>+ n</a:t>
            </a:r>
            <a:r>
              <a:rPr lang="en-US" sz="1600" baseline="-25000" dirty="0"/>
              <a:t>2 </a:t>
            </a:r>
            <a:r>
              <a:rPr lang="en-US" sz="1600" dirty="0"/>
              <a:t>= 10 + 7 = 17</a:t>
            </a:r>
            <a:r>
              <a:rPr lang="en-US" sz="1600" baseline="-25000" dirty="0"/>
              <a:t> 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Program Length, 		N = N</a:t>
            </a:r>
            <a:r>
              <a:rPr lang="en-US" sz="1600" baseline="-25000" dirty="0"/>
              <a:t>1 </a:t>
            </a:r>
            <a:r>
              <a:rPr lang="en-US" sz="1600" dirty="0"/>
              <a:t>+ N</a:t>
            </a:r>
            <a:r>
              <a:rPr lang="en-US" sz="1600" baseline="-25000" dirty="0"/>
              <a:t>2</a:t>
            </a:r>
            <a:r>
              <a:rPr lang="en-US" sz="1600" dirty="0"/>
              <a:t> = 16 + 15 = 31</a:t>
            </a:r>
            <a:endParaRPr lang="en-US" sz="1600" baseline="-25000" dirty="0"/>
          </a:p>
          <a:p>
            <a:pPr>
              <a:lnSpc>
                <a:spcPct val="110000"/>
              </a:lnSpc>
            </a:pPr>
            <a:r>
              <a:rPr lang="en-US" sz="1600" dirty="0"/>
              <a:t>Program Volume, 		V= N log</a:t>
            </a:r>
            <a:r>
              <a:rPr lang="en-US" sz="1600" baseline="-25000" dirty="0"/>
              <a:t>2 </a:t>
            </a:r>
            <a:r>
              <a:rPr lang="en-US" sz="1600" dirty="0"/>
              <a:t>n = 31 log</a:t>
            </a:r>
            <a:r>
              <a:rPr lang="en-US" sz="1600" baseline="-25000" dirty="0"/>
              <a:t>2 </a:t>
            </a:r>
            <a:r>
              <a:rPr lang="en-US" sz="1600" dirty="0"/>
              <a:t>17 = 31 X 4.087 = 126.697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Calculated program length,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N* = n</a:t>
            </a:r>
            <a:r>
              <a:rPr lang="en-US" sz="1600" baseline="-25000" dirty="0"/>
              <a:t>1 </a:t>
            </a:r>
            <a:r>
              <a:rPr lang="en-US" sz="1600" dirty="0"/>
              <a:t>log</a:t>
            </a:r>
            <a:r>
              <a:rPr lang="en-US" sz="1600" baseline="-25000" dirty="0"/>
              <a:t>2 </a:t>
            </a:r>
            <a:r>
              <a:rPr lang="en-US" sz="1600" dirty="0"/>
              <a:t>n</a:t>
            </a:r>
            <a:r>
              <a:rPr lang="en-US" sz="1600" baseline="-25000" dirty="0"/>
              <a:t>1</a:t>
            </a:r>
            <a:r>
              <a:rPr lang="en-US" sz="1600" dirty="0"/>
              <a:t> + n</a:t>
            </a:r>
            <a:r>
              <a:rPr lang="en-US" sz="1600" baseline="-25000" dirty="0"/>
              <a:t>2 </a:t>
            </a:r>
            <a:r>
              <a:rPr lang="en-US" sz="1600" dirty="0"/>
              <a:t>log</a:t>
            </a:r>
            <a:r>
              <a:rPr lang="en-US" sz="1600" baseline="-25000" dirty="0"/>
              <a:t>2 </a:t>
            </a:r>
            <a:r>
              <a:rPr lang="en-US" sz="1600" dirty="0"/>
              <a:t>n</a:t>
            </a:r>
            <a:r>
              <a:rPr lang="en-US" sz="1600" baseline="-25000" dirty="0"/>
              <a:t>2 </a:t>
            </a:r>
            <a:r>
              <a:rPr lang="en-US" sz="1600" dirty="0"/>
              <a:t>= 10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 </a:t>
            </a:r>
            <a:r>
              <a:rPr lang="en-US" sz="1600" dirty="0"/>
              <a:t>10 + 7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 </a:t>
            </a:r>
            <a:r>
              <a:rPr lang="en-US" sz="1600" dirty="0"/>
              <a:t>7 = 10X3.32 + 7X2.81 = 33.2 + 19.67 = 52.87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Difficulty Level, 		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		D = (n</a:t>
            </a:r>
            <a:r>
              <a:rPr lang="en-US" sz="1600" baseline="-25000" dirty="0"/>
              <a:t>1</a:t>
            </a:r>
            <a:r>
              <a:rPr lang="en-US" sz="1600" dirty="0"/>
              <a:t> / 2)X(N</a:t>
            </a:r>
            <a:r>
              <a:rPr lang="en-US" sz="1600" baseline="-25000" dirty="0"/>
              <a:t>2 </a:t>
            </a:r>
            <a:r>
              <a:rPr lang="en-US" sz="1600" dirty="0"/>
              <a:t>/ n</a:t>
            </a:r>
            <a:r>
              <a:rPr lang="en-US" sz="1600" baseline="-25000" dirty="0"/>
              <a:t>2</a:t>
            </a:r>
            <a:r>
              <a:rPr lang="en-US" sz="1600" dirty="0"/>
              <a:t>) = (10 / 2) X (15 / 7) = 5 X 2.142 = 10.714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Programming effort, 	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		E = D X V = 10.714 X 126.697 = 1357.468</a:t>
            </a:r>
          </a:p>
          <a:p>
            <a:r>
              <a:rPr lang="en-IN" sz="1600" dirty="0"/>
              <a:t>Time required to program, </a:t>
            </a:r>
          </a:p>
          <a:p>
            <a:r>
              <a:rPr lang="en-IN" sz="1600" dirty="0"/>
              <a:t>		T = E / 18 seconds = 1357.468 / 18 seconds = 75.41 seconds</a:t>
            </a:r>
          </a:p>
          <a:p>
            <a:r>
              <a:rPr lang="en-IN" sz="1600" dirty="0"/>
              <a:t>Number of delivered bugs, </a:t>
            </a:r>
          </a:p>
          <a:p>
            <a:r>
              <a:rPr lang="en-IN" sz="1600" dirty="0"/>
              <a:t>		B = V / 3000 = 126.697 / 3000 = 0.04223</a:t>
            </a:r>
          </a:p>
          <a:p>
            <a:r>
              <a:rPr lang="en-IN" sz="1600" dirty="0"/>
              <a:t>	(With the earlier formula, B = E</a:t>
            </a:r>
            <a:r>
              <a:rPr lang="en-IN" sz="1600" baseline="30000" dirty="0"/>
              <a:t>2/3</a:t>
            </a:r>
            <a:r>
              <a:rPr lang="en-IN" sz="1600" dirty="0"/>
              <a:t>/3000 = (1357.468)</a:t>
            </a:r>
            <a:r>
              <a:rPr lang="en-IN" sz="1600" baseline="30000" dirty="0"/>
              <a:t>2/3 </a:t>
            </a:r>
            <a:r>
              <a:rPr lang="en-IN" sz="1600" dirty="0"/>
              <a:t>/ 3000 = 122.5991 / 3000 = 0.04)</a:t>
            </a:r>
            <a:endParaRPr lang="en-US" sz="1600" dirty="0"/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Halstead’s Metrics -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353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The philosophy here is the measure the functionality of the software via the number of interfaces between modules and subsystems in programs or entire systems.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Generally used for business information systems, but  is also used for large scale real-time systems like multimedia and communication systems.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5 software characteristics for each module or subsystem:</a:t>
            </a:r>
          </a:p>
          <a:p>
            <a:pPr lvl="1">
              <a:buNone/>
            </a:pPr>
            <a:r>
              <a:rPr lang="en-IN" sz="2400" dirty="0">
                <a:latin typeface="+mn-lt"/>
              </a:rPr>
              <a:t>A1 = Number of inputs to the application (</a:t>
            </a:r>
            <a:r>
              <a:rPr lang="en-IN" sz="2400" i="1" dirty="0">
                <a:latin typeface="+mn-lt"/>
              </a:rPr>
              <a:t>I )</a:t>
            </a:r>
          </a:p>
          <a:p>
            <a:pPr lvl="1">
              <a:buNone/>
            </a:pPr>
            <a:r>
              <a:rPr lang="en-IN" sz="2400" dirty="0">
                <a:latin typeface="+mn-lt"/>
              </a:rPr>
              <a:t>A2 = Number of outputs (</a:t>
            </a:r>
            <a:r>
              <a:rPr lang="en-IN" sz="2400" i="1" dirty="0">
                <a:latin typeface="+mn-lt"/>
              </a:rPr>
              <a:t>O)</a:t>
            </a:r>
          </a:p>
          <a:p>
            <a:pPr lvl="1">
              <a:buNone/>
            </a:pPr>
            <a:r>
              <a:rPr lang="en-IN" sz="2400" dirty="0">
                <a:latin typeface="+mn-lt"/>
              </a:rPr>
              <a:t>A3 = Number of user inquiries (</a:t>
            </a:r>
            <a:r>
              <a:rPr lang="en-IN" sz="2400" i="1" dirty="0">
                <a:latin typeface="+mn-lt"/>
              </a:rPr>
              <a:t>Q)</a:t>
            </a:r>
          </a:p>
          <a:p>
            <a:pPr lvl="1">
              <a:buNone/>
            </a:pPr>
            <a:r>
              <a:rPr lang="en-IN" sz="2400" dirty="0">
                <a:latin typeface="+mn-lt"/>
              </a:rPr>
              <a:t>A4 = Number of files used (</a:t>
            </a:r>
            <a:r>
              <a:rPr lang="en-IN" sz="2400" i="1" dirty="0">
                <a:latin typeface="+mn-lt"/>
              </a:rPr>
              <a:t>F)</a:t>
            </a:r>
          </a:p>
          <a:p>
            <a:pPr lvl="1">
              <a:buNone/>
            </a:pPr>
            <a:r>
              <a:rPr lang="en-IN" sz="2400" dirty="0">
                <a:latin typeface="+mn-lt"/>
              </a:rPr>
              <a:t>A5 = Number of external interfaces (</a:t>
            </a:r>
            <a:r>
              <a:rPr lang="en-IN" sz="2400" i="1" dirty="0">
                <a:latin typeface="+mn-lt"/>
              </a:rPr>
              <a:t>X)</a:t>
            </a:r>
          </a:p>
          <a:p>
            <a:endParaRPr lang="en-IN" i="1" dirty="0">
              <a:solidFill>
                <a:srgbClr val="0000CC"/>
              </a:solidFill>
              <a:latin typeface="+mn-lt"/>
            </a:endParaRPr>
          </a:p>
          <a:p>
            <a:endParaRPr lang="en-US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Points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4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/>
              <a:t>Then the function point</a:t>
            </a:r>
            <a:r>
              <a:rPr lang="en-IN" i="1" dirty="0">
                <a:solidFill>
                  <a:srgbClr val="0000CC"/>
                </a:solidFill>
              </a:rPr>
              <a:t>,</a:t>
            </a:r>
          </a:p>
          <a:p>
            <a:pPr>
              <a:lnSpc>
                <a:spcPct val="110000"/>
              </a:lnSpc>
            </a:pPr>
            <a:endParaRPr lang="en-IN" dirty="0">
              <a:latin typeface="+mn-lt"/>
            </a:endParaRPr>
          </a:p>
          <a:p>
            <a:pPr>
              <a:lnSpc>
                <a:spcPct val="110000"/>
              </a:lnSpc>
            </a:pPr>
            <a:endParaRPr lang="en-IN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IN" dirty="0">
                <a:latin typeface="+mn-lt"/>
              </a:rPr>
              <a:t>Where, W</a:t>
            </a:r>
            <a:r>
              <a:rPr lang="en-IN" baseline="-25000" dirty="0">
                <a:latin typeface="+mn-lt"/>
              </a:rPr>
              <a:t>i</a:t>
            </a:r>
            <a:r>
              <a:rPr lang="en-IN" dirty="0">
                <a:latin typeface="+mn-lt"/>
              </a:rPr>
              <a:t> = Weighting factors</a:t>
            </a:r>
          </a:p>
          <a:p>
            <a:pPr>
              <a:lnSpc>
                <a:spcPct val="110000"/>
              </a:lnSpc>
            </a:pPr>
            <a:r>
              <a:rPr lang="en-IN" dirty="0">
                <a:solidFill>
                  <a:srgbClr val="0000CC"/>
                </a:solidFill>
                <a:latin typeface="+mn-lt"/>
              </a:rPr>
              <a:t>		  </a:t>
            </a:r>
            <a:r>
              <a:rPr lang="en-IN" dirty="0">
                <a:latin typeface="+mn-lt"/>
              </a:rPr>
              <a:t>A</a:t>
            </a:r>
            <a:r>
              <a:rPr lang="en-IN" baseline="-25000" dirty="0">
                <a:latin typeface="+mn-lt"/>
              </a:rPr>
              <a:t>i</a:t>
            </a:r>
            <a:r>
              <a:rPr lang="en-IN" dirty="0">
                <a:latin typeface="+mn-lt"/>
              </a:rPr>
              <a:t> = Item counts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+mn-lt"/>
              </a:rPr>
              <a:t>		  </a:t>
            </a:r>
            <a:r>
              <a:rPr lang="en-IN" dirty="0" err="1">
                <a:latin typeface="+mn-lt"/>
              </a:rPr>
              <a:t>F</a:t>
            </a:r>
            <a:r>
              <a:rPr lang="en-IN" baseline="-25000" dirty="0" err="1">
                <a:latin typeface="+mn-lt"/>
              </a:rPr>
              <a:t>j</a:t>
            </a:r>
            <a:r>
              <a:rPr lang="en-IN" dirty="0">
                <a:latin typeface="+mn-lt"/>
              </a:rPr>
              <a:t> = Complexity Adjustment Factors</a:t>
            </a:r>
          </a:p>
          <a:p>
            <a:pPr>
              <a:lnSpc>
                <a:spcPct val="11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+mn-lt"/>
              </a:rPr>
              <a:t>The weighting factors and complexity adjustment factors are adjusted experimentally.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n-lt"/>
              </a:rPr>
              <a:t>Following is the way to calculate the complexity adjustment factors.</a:t>
            </a:r>
            <a:endParaRPr lang="en-IN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Points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09800" y="1905000"/>
          <a:ext cx="4038601" cy="924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160" imgH="482400" progId="Equation.3">
                  <p:embed/>
                </p:oleObj>
              </mc:Choice>
              <mc:Fallback>
                <p:oleObj name="Equation" r:id="rId3" imgW="2108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4038601" cy="9244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2785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029200"/>
          </a:xfrm>
        </p:spPr>
        <p:txBody>
          <a:bodyPr>
            <a:normAutofit/>
          </a:bodyPr>
          <a:lstStyle/>
          <a:p>
            <a:r>
              <a:rPr lang="en-US" dirty="0"/>
              <a:t>	A set of 14 questions that are answered on a scale from 0 to 5 where:</a:t>
            </a:r>
          </a:p>
          <a:p>
            <a:r>
              <a:rPr lang="en-US" dirty="0"/>
              <a:t>		0	no influence</a:t>
            </a:r>
          </a:p>
          <a:p>
            <a:r>
              <a:rPr lang="en-US" dirty="0"/>
              <a:t>		1	incidental</a:t>
            </a:r>
          </a:p>
          <a:p>
            <a:r>
              <a:rPr lang="en-US" dirty="0"/>
              <a:t>		2	moderate</a:t>
            </a:r>
          </a:p>
          <a:p>
            <a:r>
              <a:rPr lang="en-US" dirty="0"/>
              <a:t>		3	average</a:t>
            </a:r>
          </a:p>
          <a:p>
            <a:r>
              <a:rPr lang="en-US" dirty="0"/>
              <a:t>		4	significant</a:t>
            </a:r>
          </a:p>
          <a:p>
            <a:r>
              <a:rPr lang="en-US" dirty="0"/>
              <a:t>		5	essential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Points – Complexity Adjustment Factors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0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152400" y="4309130"/>
            <a:ext cx="8863022" cy="1660207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2800" dirty="0"/>
              <a:t>L-12: Software Design &amp; Development for RTS</a:t>
            </a:r>
          </a:p>
          <a:p>
            <a:pPr algn="r">
              <a:lnSpc>
                <a:spcPct val="100000"/>
              </a:lnSpc>
            </a:pPr>
            <a:r>
              <a:rPr lang="en-US" sz="2800" b="0" dirty="0"/>
              <a:t>[Quality, Performance Considerations]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 </a:t>
            </a:r>
            <a:r>
              <a:rPr lang="en-US" sz="2000" b="0" dirty="0"/>
              <a:t>  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[Ref: Notes/PPT]</a:t>
            </a:r>
          </a:p>
        </p:txBody>
      </p:sp>
      <p:sp>
        <p:nvSpPr>
          <p:cNvPr id="5" name="పాఠంపెట్టె 4"/>
          <p:cNvSpPr txBox="1"/>
          <p:nvPr/>
        </p:nvSpPr>
        <p:spPr>
          <a:xfrm>
            <a:off x="153537" y="5893088"/>
            <a:ext cx="896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Arial Narrow" panose="020B0606020202030204" pitchFamily="34" charset="0"/>
              </a:rPr>
              <a:t>Note</a:t>
            </a:r>
            <a:r>
              <a:rPr lang="en-IN" sz="1200" dirty="0">
                <a:latin typeface="Arial Narrow" panose="020B0606020202030204" pitchFamily="34" charset="0"/>
              </a:rPr>
              <a:t>: Students are requested to NOT to rely on PPTs/Recorded sessions as their only source of knowledge, explore sources within your own organization or web for any specific topic; attend classes regularly and involve in discussions; </a:t>
            </a:r>
          </a:p>
          <a:p>
            <a:pPr algn="ctr"/>
            <a:r>
              <a:rPr lang="en-IN" sz="1200" b="1" u="sng" dirty="0">
                <a:latin typeface="Arial Narrow" panose="020B0606020202030204" pitchFamily="34" charset="0"/>
              </a:rPr>
              <a:t>PLEASE DO NOT PRINT PPTs</a:t>
            </a:r>
            <a:r>
              <a:rPr lang="en-IN" sz="1200" dirty="0">
                <a:latin typeface="Arial Narrow" panose="020B0606020202030204" pitchFamily="34" charset="0"/>
              </a:rPr>
              <a:t>, Save the Environment!</a:t>
            </a:r>
          </a:p>
        </p:txBody>
      </p:sp>
      <p:sp>
        <p:nvSpPr>
          <p:cNvPr id="2" name="పాఠంపెట్టె 1"/>
          <p:cNvSpPr txBox="1"/>
          <p:nvPr/>
        </p:nvSpPr>
        <p:spPr>
          <a:xfrm>
            <a:off x="89916" y="6539419"/>
            <a:ext cx="8592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Source PPT </a:t>
            </a:r>
            <a:r>
              <a:rPr lang="en-IN" sz="1050" dirty="0"/>
              <a:t>Courtesy</a:t>
            </a:r>
            <a:r>
              <a:rPr lang="en-IN" sz="1000" dirty="0"/>
              <a:t>: Some of the contents of this PPT is sourced from </a:t>
            </a:r>
            <a:r>
              <a:rPr lang="en-IN" sz="1000" dirty="0" err="1"/>
              <a:t>Presentatoons</a:t>
            </a:r>
            <a:r>
              <a:rPr lang="en-IN" sz="1000" dirty="0"/>
              <a:t> of  Prof K R </a:t>
            </a:r>
            <a:r>
              <a:rPr lang="en-IN" sz="1000" dirty="0" err="1"/>
              <a:t>Anupa</a:t>
            </a:r>
            <a:r>
              <a:rPr lang="en-IN" sz="1000" dirty="0"/>
              <a:t> / Prof B Mishra, BITS-Pilani WILP Division</a:t>
            </a:r>
          </a:p>
        </p:txBody>
      </p:sp>
    </p:spTree>
    <p:extLst>
      <p:ext uri="{BB962C8B-B14F-4D97-AF65-F5344CB8AC3E}">
        <p14:creationId xmlns:p14="http://schemas.microsoft.com/office/powerpoint/2010/main" val="3401490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029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u="sng" dirty="0"/>
              <a:t>The 14 Questions to be asked for a real-time system:</a:t>
            </a:r>
          </a:p>
          <a:p>
            <a:pPr marL="533400" indent="-533400">
              <a:lnSpc>
                <a:spcPct val="120000"/>
              </a:lnSpc>
              <a:buFont typeface="+mj-lt"/>
              <a:buAutoNum type="alphaUcPeriod"/>
            </a:pPr>
            <a:r>
              <a:rPr lang="en-US" dirty="0"/>
              <a:t>Does the system require reliable backup and recovery? </a:t>
            </a:r>
          </a:p>
          <a:p>
            <a:pPr marL="533400" indent="-533400">
              <a:lnSpc>
                <a:spcPct val="120000"/>
              </a:lnSpc>
              <a:buFont typeface="+mj-lt"/>
              <a:buAutoNum type="alphaUcPeriod"/>
            </a:pPr>
            <a:r>
              <a:rPr lang="en-US" dirty="0"/>
              <a:t>Are data communications required?</a:t>
            </a:r>
          </a:p>
          <a:p>
            <a:pPr marL="533400" indent="-533400">
              <a:lnSpc>
                <a:spcPct val="120000"/>
              </a:lnSpc>
              <a:buFont typeface="+mj-lt"/>
              <a:buAutoNum type="alphaUcPeriod"/>
            </a:pPr>
            <a:r>
              <a:rPr lang="en-US" dirty="0"/>
              <a:t>Are there distributed processing functions?</a:t>
            </a:r>
          </a:p>
          <a:p>
            <a:pPr marL="533400" indent="-533400">
              <a:lnSpc>
                <a:spcPct val="120000"/>
              </a:lnSpc>
              <a:buFont typeface="+mj-lt"/>
              <a:buAutoNum type="alphaUcPeriod"/>
            </a:pPr>
            <a:r>
              <a:rPr lang="en-US" dirty="0"/>
              <a:t>Is performance critical?</a:t>
            </a:r>
          </a:p>
          <a:p>
            <a:pPr marL="533400" indent="-533400">
              <a:lnSpc>
                <a:spcPct val="120000"/>
              </a:lnSpc>
              <a:buFont typeface="+mj-lt"/>
              <a:buAutoNum type="alphaUcPeriod"/>
            </a:pPr>
            <a:r>
              <a:rPr lang="en-US" dirty="0"/>
              <a:t>Will the system run in an existing, heavily utilized operational environment?</a:t>
            </a:r>
          </a:p>
          <a:p>
            <a:pPr marL="533400" indent="-533400">
              <a:lnSpc>
                <a:spcPct val="120000"/>
              </a:lnSpc>
              <a:buFont typeface="+mj-lt"/>
              <a:buAutoNum type="alphaUcPeriod"/>
            </a:pPr>
            <a:r>
              <a:rPr lang="en-US" dirty="0"/>
              <a:t>Does the system require on-line data entry?</a:t>
            </a:r>
          </a:p>
          <a:p>
            <a:pPr marL="533400" indent="-533400">
              <a:lnSpc>
                <a:spcPct val="120000"/>
              </a:lnSpc>
              <a:buFont typeface="+mj-lt"/>
              <a:buAutoNum type="alphaUcPeriod"/>
            </a:pPr>
            <a:r>
              <a:rPr lang="en-US" dirty="0"/>
              <a:t>Does the on-line data entry require the input transactions to be built over multiple screens or operations?</a:t>
            </a:r>
          </a:p>
          <a:p>
            <a:pPr marL="533400" indent="-533400">
              <a:lnSpc>
                <a:spcPct val="120000"/>
              </a:lnSpc>
              <a:buFont typeface="+mj-lt"/>
              <a:buAutoNum type="alphaUcPeriod"/>
            </a:pPr>
            <a:r>
              <a:rPr lang="en-US" dirty="0"/>
              <a:t>Are the master files updated on-line?</a:t>
            </a:r>
          </a:p>
          <a:p>
            <a:pPr marL="533400" indent="-533400">
              <a:lnSpc>
                <a:spcPct val="120000"/>
              </a:lnSpc>
              <a:buFont typeface="+mj-lt"/>
              <a:buAutoNum type="alphaUcPeriod"/>
            </a:pPr>
            <a:r>
              <a:rPr lang="en-US" dirty="0"/>
              <a:t>Are the inputs, outputs, files, or inquiries complex?</a:t>
            </a:r>
          </a:p>
          <a:p>
            <a:pPr marL="533400" indent="-533400">
              <a:lnSpc>
                <a:spcPct val="120000"/>
              </a:lnSpc>
              <a:buFont typeface="+mj-lt"/>
              <a:buAutoNum type="alphaUcPeriod"/>
            </a:pPr>
            <a:r>
              <a:rPr lang="en-US" dirty="0"/>
              <a:t>Is the internal processing complex?</a:t>
            </a:r>
          </a:p>
          <a:p>
            <a:pPr marL="533400" indent="-533400">
              <a:lnSpc>
                <a:spcPct val="120000"/>
              </a:lnSpc>
              <a:buFont typeface="+mj-lt"/>
              <a:buAutoNum type="alphaUcPeriod"/>
            </a:pPr>
            <a:r>
              <a:rPr lang="en-US" dirty="0"/>
              <a:t>Is the code designed to be reusable?</a:t>
            </a:r>
          </a:p>
          <a:p>
            <a:pPr marL="533400" indent="-533400">
              <a:lnSpc>
                <a:spcPct val="120000"/>
              </a:lnSpc>
              <a:buFont typeface="+mj-lt"/>
              <a:buAutoNum type="alphaUcPeriod"/>
            </a:pPr>
            <a:r>
              <a:rPr lang="en-US" dirty="0"/>
              <a:t>Are the conversion and installation included in the design?</a:t>
            </a:r>
          </a:p>
          <a:p>
            <a:pPr marL="533400" indent="-533400">
              <a:lnSpc>
                <a:spcPct val="120000"/>
              </a:lnSpc>
              <a:buFont typeface="+mj-lt"/>
              <a:buAutoNum type="alphaUcPeriod"/>
            </a:pPr>
            <a:r>
              <a:rPr lang="en-US" dirty="0"/>
              <a:t>Is the system designed for multiple installations in different organizations?</a:t>
            </a:r>
          </a:p>
          <a:p>
            <a:pPr marL="533400" indent="-533400">
              <a:lnSpc>
                <a:spcPct val="120000"/>
              </a:lnSpc>
              <a:buFont typeface="+mj-lt"/>
              <a:buAutoNum type="alphaUcPeriod"/>
            </a:pPr>
            <a:r>
              <a:rPr lang="en-US" dirty="0"/>
              <a:t>Is the application designed to facilitate change and ease of use by the user?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Points – Complexity Adjustment Factors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43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0386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	For an embedded system, the answers to the 14 questions came like the following.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 : 4		B : 5	C : 5	D : 5	E : 5	F : 4	G : 4	</a:t>
            </a:r>
          </a:p>
          <a:p>
            <a:pPr>
              <a:lnSpc>
                <a:spcPct val="120000"/>
              </a:lnSpc>
            </a:pPr>
            <a:r>
              <a:rPr lang="en-US" dirty="0"/>
              <a:t>H : 5	I : 4	J : 4	K : 4	L : 5	M : 5	N : 5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	Then ∑F</a:t>
            </a:r>
            <a:r>
              <a:rPr lang="en-US" baseline="-25000" dirty="0"/>
              <a:t>j </a:t>
            </a:r>
            <a:r>
              <a:rPr lang="en-US" dirty="0"/>
              <a:t> = 4 X 6 + 5 X 8 = 64</a:t>
            </a:r>
          </a:p>
          <a:p>
            <a:pPr lvl="0">
              <a:lnSpc>
                <a:spcPct val="120000"/>
              </a:lnSpc>
              <a:defRPr/>
            </a:pPr>
            <a:endParaRPr lang="en-US" dirty="0"/>
          </a:p>
          <a:p>
            <a:pPr lvl="0">
              <a:lnSpc>
                <a:spcPct val="120000"/>
              </a:lnSpc>
              <a:defRPr/>
            </a:pPr>
            <a:r>
              <a:rPr lang="en-US" dirty="0"/>
              <a:t>Let the item numbers and corresponding weights are as follows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/>
              <a:t>	A1 = I = 5		W1 = 4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/>
              <a:t>	A2 = U = 7		W2 = 4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/>
              <a:t>	A3 = Q = 8		W3 = 5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/>
              <a:t>	A4 = F = 5		W4 = 10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/>
              <a:t>	A5 = X = 5		W5 = 7</a:t>
            </a:r>
          </a:p>
          <a:p>
            <a:pPr lvl="0">
              <a:lnSpc>
                <a:spcPct val="120000"/>
              </a:lnSpc>
              <a:defRPr/>
            </a:pPr>
            <a:endParaRPr lang="en-US" dirty="0"/>
          </a:p>
          <a:p>
            <a:pPr lvl="0">
              <a:lnSpc>
                <a:spcPct val="120000"/>
              </a:lnSpc>
              <a:defRPr/>
            </a:pPr>
            <a:r>
              <a:rPr lang="en-US" dirty="0"/>
              <a:t>Then the function point,</a:t>
            </a:r>
          </a:p>
          <a:p>
            <a:pPr>
              <a:lnSpc>
                <a:spcPct val="120000"/>
              </a:lnSpc>
            </a:pPr>
            <a:endParaRPr lang="en-US" baseline="-25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Points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143000" y="5181600"/>
          <a:ext cx="6094413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40080" imgH="952200" progId="Equation.3">
                  <p:embed/>
                </p:oleObj>
              </mc:Choice>
              <mc:Fallback>
                <p:oleObj name="Equation" r:id="rId3" imgW="33400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6094413" cy="1443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378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Lines of code per function points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981200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r>
                        <a:rPr lang="en-IN" sz="2400" dirty="0"/>
                        <a:t>Programming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Lines of code / Function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IN" sz="2400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IN" sz="2400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47800" y="4648200"/>
            <a:ext cx="647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000" indent="-342000">
              <a:spcBef>
                <a:spcPts val="576"/>
              </a:spcBef>
            </a:pPr>
            <a:r>
              <a:rPr lang="en-IN" sz="1600" dirty="0"/>
              <a:t>Object oriented languages take lesser code to implement a feature.</a:t>
            </a:r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019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000" indent="-342000">
              <a:spcBef>
                <a:spcPts val="576"/>
              </a:spcBef>
            </a:pPr>
            <a:r>
              <a:rPr lang="en-IN" sz="1100" b="1" i="1" dirty="0"/>
              <a:t>	Source</a:t>
            </a:r>
            <a:r>
              <a:rPr lang="en-IN" sz="1200" b="1" i="1" dirty="0"/>
              <a:t>: P. A. </a:t>
            </a:r>
            <a:r>
              <a:rPr lang="en-IN" sz="1200" b="1" i="1" dirty="0" err="1"/>
              <a:t>Laplante</a:t>
            </a:r>
            <a:r>
              <a:rPr lang="en-IN" sz="1200" b="1" i="1" dirty="0"/>
              <a:t> &amp; S. J. </a:t>
            </a:r>
            <a:r>
              <a:rPr lang="en-IN" sz="1200" b="1" i="1" dirty="0" err="1"/>
              <a:t>Ovaska</a:t>
            </a:r>
            <a:r>
              <a:rPr lang="en-IN" sz="1200" b="1" i="1" dirty="0"/>
              <a:t>, Real-Time Systems Design and Analysis: Tools for the Practitioner, Wiley, 4th edition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1931662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029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It is an extension of Function Points.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In order to make it more suitable for real-time systems like mobile communication systems, process control systems etc, one more item is included – that is 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‘Algorithm’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6 software characteristics for each module or subsystem:</a:t>
            </a:r>
          </a:p>
          <a:p>
            <a:pPr lvl="1">
              <a:buNone/>
            </a:pPr>
            <a:r>
              <a:rPr lang="en-IN" sz="2400" dirty="0">
                <a:latin typeface="+mn-lt"/>
              </a:rPr>
              <a:t>A1 = Number of inputs to the application (</a:t>
            </a:r>
            <a:r>
              <a:rPr lang="en-IN" sz="2400" i="1" dirty="0">
                <a:latin typeface="+mn-lt"/>
              </a:rPr>
              <a:t>I )</a:t>
            </a:r>
          </a:p>
          <a:p>
            <a:pPr lvl="1">
              <a:buNone/>
            </a:pPr>
            <a:r>
              <a:rPr lang="en-IN" sz="2400" dirty="0">
                <a:latin typeface="+mn-lt"/>
              </a:rPr>
              <a:t>A2 = Number of outputs (</a:t>
            </a:r>
            <a:r>
              <a:rPr lang="en-IN" sz="2400" i="1" dirty="0">
                <a:latin typeface="+mn-lt"/>
              </a:rPr>
              <a:t>O)</a:t>
            </a:r>
          </a:p>
          <a:p>
            <a:pPr lvl="1">
              <a:buNone/>
            </a:pPr>
            <a:r>
              <a:rPr lang="en-IN" sz="2400" dirty="0">
                <a:latin typeface="+mn-lt"/>
              </a:rPr>
              <a:t>A3 = Number of user inquiries (</a:t>
            </a:r>
            <a:r>
              <a:rPr lang="en-IN" sz="2400" i="1" dirty="0">
                <a:latin typeface="+mn-lt"/>
              </a:rPr>
              <a:t>Q)</a:t>
            </a:r>
          </a:p>
          <a:p>
            <a:pPr lvl="1">
              <a:buNone/>
            </a:pPr>
            <a:r>
              <a:rPr lang="en-IN" sz="2400" dirty="0">
                <a:latin typeface="+mn-lt"/>
              </a:rPr>
              <a:t>A4 = Number of files used (</a:t>
            </a:r>
            <a:r>
              <a:rPr lang="en-IN" sz="2400" i="1" dirty="0">
                <a:latin typeface="+mn-lt"/>
              </a:rPr>
              <a:t>F)</a:t>
            </a:r>
          </a:p>
          <a:p>
            <a:pPr lvl="1">
              <a:buNone/>
            </a:pPr>
            <a:r>
              <a:rPr lang="en-IN" sz="2400" dirty="0">
                <a:latin typeface="+mn-lt"/>
              </a:rPr>
              <a:t>A5 = Number of external interfaces (</a:t>
            </a:r>
            <a:r>
              <a:rPr lang="en-IN" sz="2400" i="1" dirty="0">
                <a:latin typeface="+mn-lt"/>
              </a:rPr>
              <a:t>X)</a:t>
            </a:r>
          </a:p>
          <a:p>
            <a:pPr lvl="1">
              <a:buNone/>
            </a:pPr>
            <a:r>
              <a:rPr lang="en-IN" sz="2400" dirty="0">
                <a:solidFill>
                  <a:srgbClr val="0000CC"/>
                </a:solidFill>
                <a:latin typeface="+mn-lt"/>
              </a:rPr>
              <a:t>A6 = Item count for algorithms (A)</a:t>
            </a:r>
          </a:p>
          <a:p>
            <a:endParaRPr lang="en-IN" i="1" dirty="0">
              <a:solidFill>
                <a:srgbClr val="0000CC"/>
              </a:solidFill>
              <a:latin typeface="+mn-lt"/>
            </a:endParaRPr>
          </a:p>
          <a:p>
            <a:endParaRPr lang="en-US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Points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459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>
                <a:latin typeface="+mn-lt"/>
              </a:rPr>
              <a:t>In the previous example, let us have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+mn-lt"/>
              </a:rPr>
              <a:t>	A6 = 10, W6 = 7.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+mn-lt"/>
              </a:rPr>
              <a:t>Then feature point,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IN" dirty="0">
              <a:latin typeface="+mn-lt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IN" dirty="0">
              <a:latin typeface="+mn-lt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IN" dirty="0">
              <a:latin typeface="+mn-lt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IN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IN" dirty="0">
                <a:latin typeface="+mn-lt"/>
              </a:rPr>
              <a:t>	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+mn-lt"/>
              </a:rPr>
              <a:t>	So, if the language used is C, 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+mn-lt"/>
              </a:rPr>
              <a:t>	then approx lines of code for this module 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+mn-lt"/>
              </a:rPr>
              <a:t>		= 128 X 294 = 37.632 KLOC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IN" dirty="0">
              <a:latin typeface="+mn-lt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US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Points-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74755" name="Object 2"/>
          <p:cNvGraphicFramePr>
            <a:graphicFrameLocks noChangeAspect="1"/>
          </p:cNvGraphicFramePr>
          <p:nvPr/>
        </p:nvGraphicFramePr>
        <p:xfrm>
          <a:off x="609600" y="2971800"/>
          <a:ext cx="8050036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97280" imgH="952200" progId="Equation.3">
                  <p:embed/>
                </p:oleObj>
              </mc:Choice>
              <mc:Fallback>
                <p:oleObj name="Equation" r:id="rId3" imgW="37972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71800"/>
                        <a:ext cx="8050036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9358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971800" y="2743200"/>
            <a:ext cx="6324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Any Questions?</a:t>
            </a:r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పాఠంపెట్టె 3"/>
          <p:cNvSpPr txBox="1"/>
          <p:nvPr/>
        </p:nvSpPr>
        <p:spPr>
          <a:xfrm>
            <a:off x="3352800" y="1752600"/>
            <a:ext cx="2000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53377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Reliability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Correctness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Performance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Usability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Interoperability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Maintainability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Portability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Verifiability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Qualities of Real-Time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0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 measure of whether a user can depend on the software. 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/>
              <a:t>The system “stands the test of time.”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/>
              <a:t>There is an absence of known catastrophic errors; that is, errors that render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/>
              <a:t>the system useless.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/>
              <a:t>The system recovers “gracefully” from errors.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/>
              <a:t>The software is robust.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For real-time systems, other informal characterizations of reliability might include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Downtime is below a certain threshold.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The accuracy of the system is within a certain tolerance.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Real-time performance requirements are met consistently.</a:t>
            </a:r>
          </a:p>
          <a:p>
            <a:pPr lvl="1">
              <a:buFont typeface="Courier New" pitchFamily="49" charset="0"/>
              <a:buChar char="o"/>
            </a:pPr>
            <a:endParaRPr lang="en-US" dirty="0"/>
          </a:p>
          <a:p>
            <a:r>
              <a:rPr lang="en-US" dirty="0"/>
              <a:t>	</a:t>
            </a:r>
            <a:r>
              <a:rPr lang="en-US" i="1" dirty="0"/>
              <a:t>Traditionally, </a:t>
            </a:r>
            <a:r>
              <a:rPr lang="en-US" i="1" dirty="0">
                <a:solidFill>
                  <a:srgbClr val="0000CC"/>
                </a:solidFill>
              </a:rPr>
              <a:t>MTFF</a:t>
            </a:r>
            <a:r>
              <a:rPr lang="en-US" i="1" dirty="0"/>
              <a:t> (Mean Time To First Failure) and </a:t>
            </a:r>
            <a:r>
              <a:rPr lang="en-US" i="1" dirty="0">
                <a:solidFill>
                  <a:srgbClr val="0000CC"/>
                </a:solidFill>
              </a:rPr>
              <a:t>MTBF</a:t>
            </a:r>
            <a:r>
              <a:rPr lang="en-US" i="1" dirty="0"/>
              <a:t> (Mean Time Between Failures) are used as a measure of Software Reliability.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3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500" dirty="0">
                <a:latin typeface="+mn-lt"/>
              </a:rPr>
              <a:t>Let S = The software system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latin typeface="+mn-lt"/>
              </a:rPr>
              <a:t>	  T = Time instance of failure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latin typeface="+mn-lt"/>
              </a:rPr>
              <a:t>Then Reliability of S at any time instance t, is defined by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latin typeface="+mn-lt"/>
              </a:rPr>
              <a:t>	 </a:t>
            </a:r>
            <a:r>
              <a:rPr lang="en-US" sz="2500" i="1" dirty="0">
                <a:solidFill>
                  <a:srgbClr val="0000CC"/>
                </a:solidFill>
                <a:latin typeface="+mn-lt"/>
              </a:rPr>
              <a:t>r(t) = P(T &gt; t)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latin typeface="+mn-lt"/>
              </a:rPr>
              <a:t>r(t) = 1 is the ideal case. Practically, r(t) is less than 1.</a:t>
            </a:r>
          </a:p>
          <a:p>
            <a:pPr>
              <a:lnSpc>
                <a:spcPct val="120000"/>
              </a:lnSpc>
            </a:pPr>
            <a:r>
              <a:rPr lang="en-US" sz="2500" u="sng" dirty="0">
                <a:latin typeface="+mn-lt"/>
              </a:rPr>
              <a:t>Example: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latin typeface="+mn-lt"/>
              </a:rPr>
              <a:t>	In the monitoring system of a nuclear power plant, the failure probability is no more than 10</a:t>
            </a:r>
            <a:r>
              <a:rPr lang="en-US" sz="2500" baseline="30000" dirty="0">
                <a:latin typeface="+mn-lt"/>
              </a:rPr>
              <a:t>-9</a:t>
            </a:r>
            <a:r>
              <a:rPr lang="en-US" sz="2500" dirty="0">
                <a:latin typeface="+mn-lt"/>
              </a:rPr>
              <a:t> per hour.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latin typeface="+mn-lt"/>
              </a:rPr>
              <a:t>	So, </a:t>
            </a:r>
            <a:r>
              <a:rPr lang="en-US" sz="2500" i="1" dirty="0">
                <a:solidFill>
                  <a:srgbClr val="0000CC"/>
                </a:solidFill>
                <a:latin typeface="+mn-lt"/>
              </a:rPr>
              <a:t>r(t) = (1 - 10</a:t>
            </a:r>
            <a:r>
              <a:rPr lang="en-US" sz="2500" i="1" baseline="30000" dirty="0">
                <a:solidFill>
                  <a:srgbClr val="0000CC"/>
                </a:solidFill>
                <a:latin typeface="+mn-lt"/>
              </a:rPr>
              <a:t>-9</a:t>
            </a:r>
            <a:r>
              <a:rPr lang="en-US" sz="2500" i="1" dirty="0">
                <a:solidFill>
                  <a:srgbClr val="0000CC"/>
                </a:solidFill>
                <a:latin typeface="+mn-lt"/>
              </a:rPr>
              <a:t>)</a:t>
            </a:r>
            <a:r>
              <a:rPr lang="en-US" sz="2500" i="1" baseline="30000" dirty="0">
                <a:solidFill>
                  <a:srgbClr val="0000CC"/>
                </a:solidFill>
                <a:latin typeface="+mn-lt"/>
              </a:rPr>
              <a:t>t</a:t>
            </a:r>
            <a:r>
              <a:rPr lang="en-US" sz="2500" dirty="0">
                <a:latin typeface="+mn-lt"/>
              </a:rPr>
              <a:t>, t is in hours.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latin typeface="+mn-lt"/>
              </a:rPr>
              <a:t>	So, as t-&gt;∞, r(t) -&gt; 0.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Reliability – Statistical Perspective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4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1524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500" dirty="0">
                <a:latin typeface="+mn-lt"/>
              </a:rPr>
              <a:t>	Another way is to characterize software reliability is in terms of a failure function, which is usually an exponential function,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latin typeface="+mn-lt"/>
              </a:rPr>
              <a:t>		</a:t>
            </a:r>
            <a:r>
              <a:rPr lang="en-US" sz="2500" i="1" dirty="0">
                <a:solidFill>
                  <a:srgbClr val="0000CC"/>
                </a:solidFill>
                <a:latin typeface="+mn-lt"/>
              </a:rPr>
              <a:t>f(t) = </a:t>
            </a:r>
            <a:r>
              <a:rPr lang="el-GR" sz="2500" i="1" dirty="0">
                <a:solidFill>
                  <a:srgbClr val="0000CC"/>
                </a:solidFill>
                <a:latin typeface="+mn-lt"/>
              </a:rPr>
              <a:t>λ</a:t>
            </a:r>
            <a:r>
              <a:rPr lang="en-IN" sz="2500" i="1" dirty="0">
                <a:solidFill>
                  <a:srgbClr val="0000CC"/>
                </a:solidFill>
                <a:latin typeface="+mn-lt"/>
              </a:rPr>
              <a:t>/e</a:t>
            </a:r>
            <a:r>
              <a:rPr lang="el-GR" sz="2500" i="1" baseline="30000" dirty="0">
                <a:solidFill>
                  <a:srgbClr val="0000CC"/>
                </a:solidFill>
                <a:latin typeface="+mn-lt"/>
              </a:rPr>
              <a:t>λ</a:t>
            </a:r>
            <a:r>
              <a:rPr lang="en-IN" sz="2500" i="1" baseline="30000" dirty="0">
                <a:solidFill>
                  <a:srgbClr val="0000CC"/>
                </a:solidFill>
                <a:latin typeface="+mn-lt"/>
              </a:rPr>
              <a:t>t</a:t>
            </a:r>
            <a:r>
              <a:rPr lang="en-IN" sz="2500" i="1" dirty="0">
                <a:solidFill>
                  <a:srgbClr val="0000CC"/>
                </a:solidFill>
                <a:latin typeface="+mn-lt"/>
              </a:rPr>
              <a:t>, 	t ≥ 0</a:t>
            </a:r>
          </a:p>
          <a:p>
            <a:pPr>
              <a:lnSpc>
                <a:spcPct val="120000"/>
              </a:lnSpc>
            </a:pPr>
            <a:r>
              <a:rPr lang="en-IN" sz="2500" i="1" dirty="0">
                <a:solidFill>
                  <a:srgbClr val="0000CC"/>
                </a:solidFill>
                <a:latin typeface="+mn-lt"/>
              </a:rPr>
              <a:t>	</a:t>
            </a:r>
            <a:r>
              <a:rPr lang="en-IN" sz="2500" dirty="0">
                <a:latin typeface="+mn-lt"/>
              </a:rPr>
              <a:t>‘</a:t>
            </a:r>
            <a:r>
              <a:rPr lang="el-GR" sz="2500" dirty="0">
                <a:latin typeface="+mn-lt"/>
              </a:rPr>
              <a:t>λ</a:t>
            </a:r>
            <a:r>
              <a:rPr lang="en-IN" sz="2500" dirty="0">
                <a:latin typeface="+mn-lt"/>
              </a:rPr>
              <a:t>’ is a system dependent parameter, determined empirically.</a:t>
            </a:r>
            <a:endParaRPr lang="en-US" sz="2500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Reliability – Statistical Perspective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FailureFunction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895600"/>
            <a:ext cx="5105400" cy="35910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0200" y="4495800"/>
            <a:ext cx="33528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-342000">
              <a:spcBef>
                <a:spcPts val="576"/>
              </a:spcBef>
            </a:pPr>
            <a:r>
              <a:rPr lang="en-IN" sz="1100" b="1" i="1" dirty="0"/>
              <a:t>	Source: </a:t>
            </a:r>
            <a:r>
              <a:rPr lang="fi-FI" sz="1100" b="1" i="1" dirty="0"/>
              <a:t>P. A. Laplante, Real-Time Systems Design and Analysis, Wiley, 3rd edition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147486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2354</TotalTime>
  <Words>4368</Words>
  <Application>Microsoft Office PowerPoint</Application>
  <PresentationFormat>On-screen Show (4:3)</PresentationFormat>
  <Paragraphs>659</Paragraphs>
  <Slides>55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Arial Narrow</vt:lpstr>
      <vt:lpstr>Calibri</vt:lpstr>
      <vt:lpstr>Comic Sans MS</vt:lpstr>
      <vt:lpstr>Courier New</vt:lpstr>
      <vt:lpstr>Wingdings</vt:lpstr>
      <vt:lpstr>Office Theme</vt:lpstr>
      <vt:lpstr>Equation</vt:lpstr>
      <vt:lpstr>BITS ZG553: Real Time Systems L12 – Software Design &amp; Development for  Real Time Systems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Sagar chothani</cp:lastModifiedBy>
  <cp:revision>357</cp:revision>
  <dcterms:created xsi:type="dcterms:W3CDTF">2011-09-14T09:42:05Z</dcterms:created>
  <dcterms:modified xsi:type="dcterms:W3CDTF">2024-05-04T08:31:24Z</dcterms:modified>
</cp:coreProperties>
</file>