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4" r:id="rId2"/>
    <p:sldId id="305" r:id="rId3"/>
    <p:sldId id="306" r:id="rId4"/>
    <p:sldId id="307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09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34" autoAdjust="0"/>
    <p:restoredTop sz="94607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DF9A82A-F9F7-4C19-8534-93A5CF4CB4C1}" type="datetimeFigureOut">
              <a:rPr lang="en-US"/>
              <a:pPr>
                <a:defRPr/>
              </a:pPr>
              <a:t>10/16/2018</a:t>
            </a:fld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DF4BDCA-EF58-4CAB-BEE6-B3D323E40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716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708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542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877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27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613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56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472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531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457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84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371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533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762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955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354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4574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930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81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76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0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65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697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036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800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13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311620-832F-4BA8-A8B7-36F0FC66EC06}" type="datetimeFigureOut">
              <a:rPr lang="en-US"/>
              <a:pPr>
                <a:defRPr/>
              </a:pPr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7E36E2-232F-46B6-8B24-EFAEDAA5D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3831017"/>
            <a:ext cx="7467600" cy="1524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3600" dirty="0" smtClean="0"/>
              <a:t>BITS ZG553: </a:t>
            </a:r>
            <a:r>
              <a:rPr lang="en-US" sz="3600" b="0" dirty="0" smtClean="0"/>
              <a:t>Real Time Systems</a:t>
            </a:r>
            <a:br>
              <a:rPr lang="en-US" sz="3600" b="0" dirty="0" smtClean="0"/>
            </a:br>
            <a:r>
              <a:rPr lang="en-US" sz="2800" b="0" dirty="0" smtClean="0">
                <a:solidFill>
                  <a:schemeClr val="bg1">
                    <a:lumMod val="75000"/>
                  </a:schemeClr>
                </a:solidFill>
              </a:rPr>
              <a:t>L13 </a:t>
            </a:r>
            <a:r>
              <a:rPr lang="en-US" sz="2800" b="0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en-US" sz="2800" b="0" dirty="0" smtClean="0">
                <a:solidFill>
                  <a:schemeClr val="bg1">
                    <a:lumMod val="75000"/>
                  </a:schemeClr>
                </a:solidFill>
              </a:rPr>
              <a:t>Requirements Engineering</a:t>
            </a:r>
            <a:r>
              <a:rPr lang="en-US" sz="2800" b="0" dirty="0" smtClean="0">
                <a:solidFill>
                  <a:schemeClr val="bg1">
                    <a:lumMod val="75000"/>
                  </a:schemeClr>
                </a:solidFill>
              </a:rPr>
              <a:t> for </a:t>
            </a:r>
            <a:br>
              <a:rPr lang="en-US" sz="2800" b="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800" b="0" dirty="0" smtClean="0">
                <a:solidFill>
                  <a:schemeClr val="bg1">
                    <a:lumMod val="75000"/>
                  </a:schemeClr>
                </a:solidFill>
              </a:rPr>
              <a:t>Real Time Systems</a:t>
            </a:r>
            <a:r>
              <a:rPr lang="en-US" sz="2800" b="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en-US" sz="24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K G Krishna</a:t>
            </a:r>
            <a:endParaRPr lang="en-US" dirty="0"/>
          </a:p>
          <a:p>
            <a:r>
              <a:rPr lang="en-US" dirty="0" smtClean="0"/>
              <a:t>WILP Division, BITS-Pilani, Hyderabad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External Interface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 marL="240030" indent="-246888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smtClean="0"/>
              <a:t>name of item</a:t>
            </a:r>
          </a:p>
          <a:p>
            <a:pPr marL="240030" indent="-246888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smtClean="0"/>
              <a:t>description of purpose</a:t>
            </a:r>
          </a:p>
          <a:p>
            <a:pPr marL="240030" indent="-246888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smtClean="0"/>
              <a:t>source of input or destination of output</a:t>
            </a:r>
          </a:p>
          <a:p>
            <a:pPr marL="240030" indent="-246888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smtClean="0"/>
              <a:t>valid range, accuracy, and/or tolerance</a:t>
            </a:r>
          </a:p>
          <a:p>
            <a:pPr marL="240030" indent="-246888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smtClean="0"/>
              <a:t>units of measure</a:t>
            </a:r>
          </a:p>
          <a:p>
            <a:pPr marL="240030" indent="-246888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smtClean="0"/>
              <a:t>timing</a:t>
            </a:r>
          </a:p>
          <a:p>
            <a:pPr marL="240030" indent="-246888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smtClean="0"/>
              <a:t>relationships to other inputs/outputs</a:t>
            </a:r>
          </a:p>
          <a:p>
            <a:pPr marL="240030" indent="-246888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smtClean="0"/>
              <a:t>screen formats/organization</a:t>
            </a:r>
          </a:p>
          <a:p>
            <a:pPr marL="240030" indent="-246888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smtClean="0"/>
              <a:t>window formats/organization</a:t>
            </a:r>
          </a:p>
          <a:p>
            <a:pPr marL="240030" indent="-246888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smtClean="0"/>
              <a:t>data formats</a:t>
            </a:r>
          </a:p>
          <a:p>
            <a:pPr marL="240030" indent="-246888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smtClean="0"/>
              <a:t>command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Static and dynamic requirements placed on the software or on human interaction with the software as a whole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Might include: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dirty="0" smtClean="0"/>
              <a:t>the number of simultaneous users to be supported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dirty="0" smtClean="0"/>
              <a:t>the numbers of transactions and tasks the amount of data to be processed within certain time periods for both normal and peak workload conditions</a:t>
            </a:r>
          </a:p>
          <a:p>
            <a:r>
              <a:rPr lang="en-US" sz="2600" b="1" dirty="0" smtClean="0"/>
              <a:t>...</a:t>
            </a:r>
          </a:p>
          <a:p>
            <a:r>
              <a:rPr lang="en-US" sz="2600" b="1" dirty="0" smtClean="0"/>
              <a:t>…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50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Logical database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Types of information used by various functions such as 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Frequency of use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Accessing capabilities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Data entities and their relationships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Integrity constraints 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Data retention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4527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Design constraint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Related to :</a:t>
            </a:r>
          </a:p>
          <a:p>
            <a:pPr lvl="1"/>
            <a:r>
              <a:rPr lang="en-US" sz="2000" dirty="0" smtClean="0"/>
              <a:t>Standards compliance </a:t>
            </a:r>
          </a:p>
          <a:p>
            <a:pPr lvl="1"/>
            <a:r>
              <a:rPr lang="en-US" sz="2000" dirty="0" smtClean="0"/>
              <a:t>Hardware limitations</a:t>
            </a:r>
          </a:p>
        </p:txBody>
      </p:sp>
    </p:spTree>
    <p:extLst>
      <p:ext uri="{BB962C8B-B14F-4D97-AF65-F5344CB8AC3E}">
        <p14:creationId xmlns:p14="http://schemas.microsoft.com/office/powerpoint/2010/main" val="35921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Software system attribute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Reliability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Availability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Security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Maintainability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Portability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Any other miscellaneous requirements you can think of …</a:t>
            </a:r>
          </a:p>
        </p:txBody>
      </p:sp>
    </p:spTree>
    <p:extLst>
      <p:ext uri="{BB962C8B-B14F-4D97-AF65-F5344CB8AC3E}">
        <p14:creationId xmlns:p14="http://schemas.microsoft.com/office/powerpoint/2010/main" val="18178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Requirements specification for real-time systems- Approaches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There is no one way to do it. Various ways include:</a:t>
            </a:r>
          </a:p>
          <a:p>
            <a:pPr lvl="1"/>
            <a:r>
              <a:rPr lang="en-US" sz="2000" dirty="0" smtClean="0"/>
              <a:t>Top-down process decomposition or structured analysis</a:t>
            </a:r>
          </a:p>
          <a:p>
            <a:pPr lvl="1"/>
            <a:r>
              <a:rPr lang="en-US" sz="2000" dirty="0" smtClean="0"/>
              <a:t>Object-oriented approaches</a:t>
            </a:r>
          </a:p>
          <a:p>
            <a:pPr lvl="1"/>
            <a:r>
              <a:rPr lang="en-US" sz="2000" dirty="0" smtClean="0"/>
              <a:t>Program description languages (PDL) or pseudo-code</a:t>
            </a:r>
          </a:p>
          <a:p>
            <a:pPr lvl="1"/>
            <a:r>
              <a:rPr lang="en-US" sz="2000" dirty="0" smtClean="0"/>
              <a:t>High-level functional specifications that are not further decomposed</a:t>
            </a:r>
          </a:p>
          <a:p>
            <a:pPr lvl="1"/>
            <a:r>
              <a:rPr lang="en-US" sz="2000" dirty="0" smtClean="0"/>
              <a:t>Ad hoc techniques, including simply natural language and mathematical description, and are always included in virtually every system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068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3 Types of Specification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</a:rPr>
              <a:t>Formal</a:t>
            </a:r>
            <a:r>
              <a:rPr lang="en-US" dirty="0" smtClean="0"/>
              <a:t>: Involve rigorous mathematical or logical modeling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</a:rPr>
              <a:t>Informal</a:t>
            </a:r>
            <a:r>
              <a:rPr lang="en-US" dirty="0" smtClean="0"/>
              <a:t>: Can’t be translated into rigorous mathematical notations and associated rules (e.g. specifications involving flowcharts where the decision blocks involve natural languages)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</a:rPr>
              <a:t>Semiformal</a:t>
            </a:r>
            <a:r>
              <a:rPr lang="en-US" dirty="0" smtClean="0"/>
              <a:t>: Methods which don’t fall into the above two categories e.g. models involving UML.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smtClean="0"/>
              <a:t>Boundaries between these are sometime unclear.</a:t>
            </a:r>
          </a:p>
        </p:txBody>
      </p:sp>
    </p:spTree>
    <p:extLst>
      <p:ext uri="{BB962C8B-B14F-4D97-AF65-F5344CB8AC3E}">
        <p14:creationId xmlns:p14="http://schemas.microsoft.com/office/powerpoint/2010/main" val="32255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Formal Methods in System Specification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Contribute significantly to requirements formulation and validation by use of extensive mathematical techniques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By nature, real-time systems usually contain some formalism of mathematical expression of interaction with the operating environment.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Three typical use of formal methods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rgbClr val="0000CC"/>
                </a:solidFill>
              </a:rPr>
              <a:t>Consistency checking</a:t>
            </a:r>
            <a:r>
              <a:rPr lang="en-US" sz="2000" dirty="0" smtClean="0"/>
              <a:t>: System behavioral requirements are described using a mathematically-based notation.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rgbClr val="0000CC"/>
                </a:solidFill>
              </a:rPr>
              <a:t>Model checking</a:t>
            </a:r>
            <a:r>
              <a:rPr lang="en-US" sz="2000" dirty="0" smtClean="0"/>
              <a:t>: Uses state machines to verify whether a given property is satisfied under all conditions.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rgbClr val="0000CC"/>
                </a:solidFill>
              </a:rPr>
              <a:t>Theorem proving</a:t>
            </a:r>
            <a:r>
              <a:rPr lang="en-US" sz="2000" dirty="0" smtClean="0"/>
              <a:t>: Axioms of system behavior are used to derive a proof that a system will behave in a given way.</a:t>
            </a:r>
          </a:p>
        </p:txBody>
      </p:sp>
    </p:spTree>
    <p:extLst>
      <p:ext uri="{BB962C8B-B14F-4D97-AF65-F5344CB8AC3E}">
        <p14:creationId xmlns:p14="http://schemas.microsoft.com/office/powerpoint/2010/main" val="10106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Finite State Machine (FSM)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	A finite state machine can be described mathematically by a five </a:t>
            </a:r>
            <a:r>
              <a:rPr lang="en-US" dirty="0" err="1" smtClean="0"/>
              <a:t>tuple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00CC"/>
                </a:solidFill>
              </a:rPr>
              <a:t>M = { S, </a:t>
            </a:r>
            <a:r>
              <a:rPr lang="en-US" i="1" dirty="0" err="1" smtClean="0">
                <a:solidFill>
                  <a:srgbClr val="0000CC"/>
                </a:solidFill>
              </a:rPr>
              <a:t>i</a:t>
            </a:r>
            <a:r>
              <a:rPr lang="en-US" i="1" dirty="0" smtClean="0">
                <a:solidFill>
                  <a:srgbClr val="0000CC"/>
                </a:solidFill>
              </a:rPr>
              <a:t>, T, ∑, </a:t>
            </a:r>
            <a:r>
              <a:rPr lang="el-GR" i="1" dirty="0" smtClean="0">
                <a:solidFill>
                  <a:srgbClr val="0000CC"/>
                </a:solidFill>
              </a:rPr>
              <a:t>δ</a:t>
            </a:r>
            <a:r>
              <a:rPr lang="en-US" i="1" dirty="0" smtClean="0">
                <a:solidFill>
                  <a:srgbClr val="0000CC"/>
                </a:solidFill>
              </a:rPr>
              <a:t> }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000" i="1" dirty="0" smtClean="0">
                <a:solidFill>
                  <a:srgbClr val="0000CC"/>
                </a:solidFill>
              </a:rPr>
              <a:t>S</a:t>
            </a:r>
            <a:r>
              <a:rPr lang="en-US" sz="2000" dirty="0" smtClean="0"/>
              <a:t> is a finite, non-empty set of states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000" i="1" dirty="0" err="1" smtClean="0">
                <a:solidFill>
                  <a:srgbClr val="0000CC"/>
                </a:solidFill>
              </a:rPr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is the initial state (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is a member of </a:t>
            </a:r>
            <a:r>
              <a:rPr lang="en-US" sz="2000" i="1" dirty="0" smtClean="0"/>
              <a:t>S</a:t>
            </a:r>
            <a:r>
              <a:rPr lang="en-US" sz="2000" dirty="0" smtClean="0"/>
              <a:t>), 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000" i="1" dirty="0" smtClean="0">
                <a:solidFill>
                  <a:srgbClr val="0000CC"/>
                </a:solidFill>
              </a:rPr>
              <a:t>T</a:t>
            </a:r>
            <a:r>
              <a:rPr lang="en-US" sz="2000" i="1" dirty="0" smtClean="0"/>
              <a:t> </a:t>
            </a:r>
            <a:r>
              <a:rPr lang="en-US" sz="2000" dirty="0" smtClean="0"/>
              <a:t>is the set of terminal states,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000" i="1" dirty="0" smtClean="0">
                <a:solidFill>
                  <a:srgbClr val="0000CC"/>
                </a:solidFill>
              </a:rPr>
              <a:t>∑</a:t>
            </a:r>
            <a:r>
              <a:rPr lang="en-US" sz="2000" dirty="0" smtClean="0"/>
              <a:t> is an alphabet of symbols or events used to mark transitions,   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l-GR" sz="2000" i="1" dirty="0" smtClean="0">
                <a:solidFill>
                  <a:srgbClr val="0000CC"/>
                </a:solidFill>
              </a:rPr>
              <a:t>δ</a:t>
            </a:r>
            <a:r>
              <a:rPr lang="en-US" sz="2000" dirty="0" smtClean="0"/>
              <a:t> is a transition function that describes the next state of the machine given the current state, and a symbol from the alphabet (an event).</a:t>
            </a:r>
          </a:p>
        </p:txBody>
      </p:sp>
    </p:spTree>
    <p:extLst>
      <p:ext uri="{BB962C8B-B14F-4D97-AF65-F5344CB8AC3E}">
        <p14:creationId xmlns:p14="http://schemas.microsoft.com/office/powerpoint/2010/main" val="13735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Finite State Machine -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5257800"/>
            <a:ext cx="8229600" cy="685800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={</a:t>
            </a:r>
            <a:r>
              <a:rPr lang="en-US" b="1" dirty="0" smtClean="0"/>
              <a:t>calibration</a:t>
            </a:r>
            <a:r>
              <a:rPr lang="en-US" dirty="0" smtClean="0"/>
              <a:t>, </a:t>
            </a:r>
            <a:r>
              <a:rPr lang="en-US" b="1" dirty="0" smtClean="0"/>
              <a:t>diagnostic</a:t>
            </a:r>
            <a:r>
              <a:rPr lang="en-US" dirty="0" smtClean="0"/>
              <a:t>, </a:t>
            </a:r>
            <a:r>
              <a:rPr lang="en-US" b="1" dirty="0" smtClean="0"/>
              <a:t>operational</a:t>
            </a:r>
            <a:r>
              <a:rPr lang="en-US" dirty="0" smtClean="0"/>
              <a:t>}, </a:t>
            </a:r>
            <a:r>
              <a:rPr lang="en-US" i="1" dirty="0" err="1" smtClean="0">
                <a:solidFill>
                  <a:srgbClr val="0000CC"/>
                </a:solidFill>
              </a:rPr>
              <a:t>i</a:t>
            </a:r>
            <a:r>
              <a:rPr lang="en-US" dirty="0" smtClean="0"/>
              <a:t>=</a:t>
            </a:r>
            <a:r>
              <a:rPr lang="en-US" b="1" dirty="0" smtClean="0"/>
              <a:t>calibration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00CC"/>
                </a:solidFill>
              </a:rPr>
              <a:t>T</a:t>
            </a:r>
            <a:r>
              <a:rPr lang="en-US" dirty="0" smtClean="0">
                <a:solidFill>
                  <a:srgbClr val="0000CC"/>
                </a:solidFill>
              </a:rPr>
              <a:t>=</a:t>
            </a:r>
            <a:r>
              <a:rPr lang="en-US" i="1" dirty="0" smtClean="0">
                <a:solidFill>
                  <a:srgbClr val="0000CC"/>
                </a:solidFill>
              </a:rPr>
              <a:t>S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i="1" dirty="0" smtClean="0">
                <a:solidFill>
                  <a:srgbClr val="0000CC"/>
                </a:solidFill>
              </a:rPr>
              <a:t>∑</a:t>
            </a:r>
            <a:r>
              <a:rPr lang="en-US" dirty="0" smtClean="0"/>
              <a:t> = {</a:t>
            </a:r>
            <a:r>
              <a:rPr lang="en-US" dirty="0" err="1" smtClean="0"/>
              <a:t>op_op</a:t>
            </a:r>
            <a:r>
              <a:rPr lang="en-US" dirty="0" smtClean="0"/>
              <a:t>, </a:t>
            </a:r>
            <a:r>
              <a:rPr lang="en-US" dirty="0" err="1" smtClean="0"/>
              <a:t>op_cal</a:t>
            </a:r>
            <a:r>
              <a:rPr lang="en-US" dirty="0" smtClean="0"/>
              <a:t>, error}. The transition function </a:t>
            </a:r>
            <a:r>
              <a:rPr lang="el-GR" i="1" dirty="0" smtClean="0">
                <a:solidFill>
                  <a:srgbClr val="0000CC"/>
                </a:solidFill>
              </a:rPr>
              <a:t>δ</a:t>
            </a:r>
            <a:r>
              <a:rPr lang="en-US" i="1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can be described by a set of triples of the form (state, signal, </a:t>
            </a:r>
            <a:r>
              <a:rPr lang="en-US" dirty="0" err="1" smtClean="0"/>
              <a:t>next_state</a:t>
            </a:r>
            <a:r>
              <a:rPr lang="en-US" dirty="0" smtClean="0"/>
              <a:t>). </a:t>
            </a:r>
            <a:endParaRPr lang="en-US" dirty="0"/>
          </a:p>
        </p:txBody>
      </p:sp>
      <p:pic>
        <p:nvPicPr>
          <p:cNvPr id="8" name="Picture 3" descr="x"/>
          <p:cNvPicPr>
            <a:picLocks noChangeAspect="1" noChangeArrowheads="1"/>
          </p:cNvPicPr>
          <p:nvPr/>
        </p:nvPicPr>
        <p:blipFill>
          <a:blip r:embed="rId3" cstate="print"/>
          <a:srcRect t="7111" b="7111"/>
          <a:stretch>
            <a:fillRect/>
          </a:stretch>
        </p:blipFill>
        <p:spPr bwMode="auto">
          <a:xfrm>
            <a:off x="304801" y="1331912"/>
            <a:ext cx="8077200" cy="389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62000" y="61722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>
              <a:spcBef>
                <a:spcPts val="576"/>
              </a:spcBef>
            </a:pPr>
            <a:r>
              <a:rPr lang="en-IN" sz="1200" b="1" i="1" dirty="0" smtClean="0"/>
              <a:t>Source: </a:t>
            </a:r>
            <a:r>
              <a:rPr lang="fi-FI" sz="1200" b="1" i="1" dirty="0" smtClean="0"/>
              <a:t>P. A. Laplante, Real-Time Systems Design and Analysis, Wiley, 3rd edition</a:t>
            </a:r>
            <a:endParaRPr lang="en-US" sz="12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426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Text Book / References</a:t>
            </a:r>
            <a:endParaRPr lang="en-IN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122" name="Picture 2" descr="https://images-na.ssl-images-amazon.com/images/I/51IN%2BfOSwEL._SX332_BO1,204,203,200_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631058"/>
            <a:ext cx="290720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Liu, Jane W.S., Real Time Systems, Pearson Education, 200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1431" y="1631058"/>
            <a:ext cx="3153936" cy="425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విషయ స్థాన సంగ్రహకం 3"/>
          <p:cNvSpPr txBox="1">
            <a:spLocks/>
          </p:cNvSpPr>
          <p:nvPr/>
        </p:nvSpPr>
        <p:spPr>
          <a:xfrm>
            <a:off x="5410199" y="1324970"/>
            <a:ext cx="1676399" cy="28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Text Book (T1) </a:t>
            </a:r>
            <a:endParaRPr lang="en-IN" sz="1600" b="1" dirty="0"/>
          </a:p>
        </p:txBody>
      </p:sp>
      <p:sp>
        <p:nvSpPr>
          <p:cNvPr id="7" name="విషయ స్థాన సంగ్రహకం 3"/>
          <p:cNvSpPr txBox="1">
            <a:spLocks/>
          </p:cNvSpPr>
          <p:nvPr/>
        </p:nvSpPr>
        <p:spPr>
          <a:xfrm>
            <a:off x="1225002" y="1334374"/>
            <a:ext cx="1676399" cy="28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Reference (R1) </a:t>
            </a:r>
            <a:endParaRPr lang="en-IN" sz="1600" b="1" dirty="0"/>
          </a:p>
        </p:txBody>
      </p:sp>
      <p:sp>
        <p:nvSpPr>
          <p:cNvPr id="8" name="పాఠంపెట్టె 7"/>
          <p:cNvSpPr txBox="1"/>
          <p:nvPr/>
        </p:nvSpPr>
        <p:spPr>
          <a:xfrm>
            <a:off x="685800" y="5993080"/>
            <a:ext cx="7302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i="1" dirty="0" smtClean="0">
                <a:latin typeface="Arial Narrow" panose="020B0606020202030204" pitchFamily="34" charset="0"/>
              </a:rPr>
              <a:t>Note</a:t>
            </a:r>
            <a:r>
              <a:rPr lang="en-IN" sz="1300" dirty="0" smtClean="0">
                <a:latin typeface="Arial Narrow" panose="020B0606020202030204" pitchFamily="34" charset="0"/>
              </a:rPr>
              <a:t>: As the above two books focus on theoretical treatment of the subject, </a:t>
            </a:r>
            <a:r>
              <a:rPr lang="en-IN" sz="1300" u="sng" dirty="0" smtClean="0">
                <a:latin typeface="Arial Narrow" panose="020B0606020202030204" pitchFamily="34" charset="0"/>
              </a:rPr>
              <a:t>Students are strongly advised to refer to web sources / MOOCs videos / library within their own organizations for more practical understanding of the topics.  </a:t>
            </a:r>
            <a:endParaRPr lang="en-IN" sz="1300" u="sng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6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State Charts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	</a:t>
            </a:r>
            <a:r>
              <a:rPr lang="en-IN" b="1" i="1" dirty="0" err="1" smtClean="0">
                <a:solidFill>
                  <a:srgbClr val="0000CC"/>
                </a:solidFill>
              </a:rPr>
              <a:t>Statechart</a:t>
            </a:r>
            <a:r>
              <a:rPr lang="en-IN" b="1" i="1" dirty="0" smtClean="0">
                <a:solidFill>
                  <a:srgbClr val="0000CC"/>
                </a:solidFill>
              </a:rPr>
              <a:t> = FSM + Depth + </a:t>
            </a:r>
            <a:r>
              <a:rPr lang="en-IN" b="1" i="1" dirty="0" err="1" smtClean="0">
                <a:solidFill>
                  <a:srgbClr val="0000CC"/>
                </a:solidFill>
              </a:rPr>
              <a:t>Orthogonality</a:t>
            </a:r>
            <a:r>
              <a:rPr lang="en-IN" b="1" i="1" dirty="0" smtClean="0">
                <a:solidFill>
                  <a:srgbClr val="0000CC"/>
                </a:solidFill>
              </a:rPr>
              <a:t> + Broadcast Communication</a:t>
            </a:r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FSM is a finite state machine, 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Depth represents levels of detail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err="1" smtClean="0"/>
              <a:t>Orthogonality</a:t>
            </a:r>
            <a:r>
              <a:rPr lang="en-IN" sz="2000" dirty="0" smtClean="0"/>
              <a:t> represents the existence of separate tasks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Broadcast communication is a method for allowing different orthogonal processes to react to the same event.</a:t>
            </a:r>
          </a:p>
          <a:p>
            <a:endParaRPr lang="en-IN" sz="2000" dirty="0" smtClean="0"/>
          </a:p>
          <a:p>
            <a:r>
              <a:rPr lang="en-IN" sz="2000" dirty="0" smtClean="0"/>
              <a:t>	</a:t>
            </a:r>
            <a:r>
              <a:rPr lang="en-IN" sz="2000" i="1" dirty="0" smtClean="0">
                <a:solidFill>
                  <a:srgbClr val="0000CC"/>
                </a:solidFill>
              </a:rPr>
              <a:t>The </a:t>
            </a:r>
            <a:r>
              <a:rPr lang="en-IN" sz="2000" i="1" dirty="0" err="1" smtClean="0">
                <a:solidFill>
                  <a:srgbClr val="0000CC"/>
                </a:solidFill>
              </a:rPr>
              <a:t>statechart</a:t>
            </a:r>
            <a:r>
              <a:rPr lang="en-IN" sz="2000" i="1" dirty="0" smtClean="0">
                <a:solidFill>
                  <a:srgbClr val="0000CC"/>
                </a:solidFill>
              </a:rPr>
              <a:t> resembles a finite state machine where each state can contain its own FSM that describes its behaviour.</a:t>
            </a:r>
          </a:p>
          <a:p>
            <a:endParaRPr lang="en-IN" sz="2000" i="1" dirty="0" smtClean="0">
              <a:solidFill>
                <a:srgbClr val="0000CC"/>
              </a:solidFill>
            </a:endParaRPr>
          </a:p>
          <a:p>
            <a:r>
              <a:rPr lang="en-IN" sz="2000" i="1" dirty="0" smtClean="0">
                <a:solidFill>
                  <a:srgbClr val="0000CC"/>
                </a:solidFill>
              </a:rPr>
              <a:t>	</a:t>
            </a:r>
            <a:r>
              <a:rPr lang="en-IN" sz="2000" i="1" dirty="0" err="1" smtClean="0">
                <a:solidFill>
                  <a:srgbClr val="0000CC"/>
                </a:solidFill>
              </a:rPr>
              <a:t>Statechart</a:t>
            </a:r>
            <a:r>
              <a:rPr lang="en-IN" sz="2000" i="1" dirty="0" smtClean="0">
                <a:solidFill>
                  <a:srgbClr val="0000CC"/>
                </a:solidFill>
              </a:rPr>
              <a:t> is part of UML.</a:t>
            </a:r>
            <a:endParaRPr lang="en-US" sz="2000" i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State Charts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Various components of the </a:t>
            </a:r>
            <a:r>
              <a:rPr lang="en-IN" dirty="0" err="1" smtClean="0"/>
              <a:t>statechart</a:t>
            </a:r>
            <a:r>
              <a:rPr lang="en-IN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FSM is represented in the usual way, with capital letters or descriptive phrases used to label the states.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Depth is represented by the </a:t>
            </a:r>
            <a:r>
              <a:rPr lang="en-IN" dirty="0" err="1" smtClean="0"/>
              <a:t>insideness</a:t>
            </a:r>
            <a:r>
              <a:rPr lang="en-IN" dirty="0" smtClean="0"/>
              <a:t> of states.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Broadcast communications are represented by labelled arrows, in the same way as FSMs.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Orthogonality</a:t>
            </a:r>
            <a:r>
              <a:rPr lang="en-IN" dirty="0" smtClean="0"/>
              <a:t> is represented by dashed lines separating states.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Symbols </a:t>
            </a:r>
            <a:r>
              <a:rPr lang="en-IN" i="1" dirty="0" err="1" smtClean="0"/>
              <a:t>a,b</a:t>
            </a:r>
            <a:r>
              <a:rPr lang="en-IN" i="1" dirty="0" smtClean="0"/>
              <a:t>, . . . , z </a:t>
            </a:r>
            <a:r>
              <a:rPr lang="en-IN" dirty="0" smtClean="0"/>
              <a:t>represent events that trigger transitions, in the same way that transitions are represented in FSMs.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Small letters within parentheses represent conditions that must be true for the transitions to occur.</a:t>
            </a:r>
            <a:endParaRPr lang="en-US" sz="2000" i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State Chart -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27" name="Object 3"/>
          <p:cNvGraphicFramePr>
            <a:graphicFrameLocks/>
          </p:cNvGraphicFramePr>
          <p:nvPr/>
        </p:nvGraphicFramePr>
        <p:xfrm>
          <a:off x="685800" y="1371600"/>
          <a:ext cx="80645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PaperPort Document" r:id="rId4" imgW="8083296" imgH="4919472" progId="">
                  <p:embed/>
                </p:oleObj>
              </mc:Choice>
              <mc:Fallback>
                <p:oleObj name="PaperPort Document" r:id="rId4" imgW="8083296" imgH="4919472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80645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6248400"/>
            <a:ext cx="9220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>
              <a:spcBef>
                <a:spcPts val="576"/>
              </a:spcBef>
            </a:pPr>
            <a:r>
              <a:rPr lang="en-IN" sz="1100" b="1" i="1" dirty="0" smtClean="0"/>
              <a:t>Source: </a:t>
            </a:r>
            <a:r>
              <a:rPr lang="fi-FI" sz="1100" b="1" i="1" dirty="0" smtClean="0"/>
              <a:t>P. A. Laplante &amp; S. J. Ovaska, Real-Time Systems Design and Analysis: Tools for the Practitioner, Wiley, 4th edition</a:t>
            </a:r>
            <a:endParaRPr lang="en-US" sz="11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6574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Petri Nets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 smtClean="0"/>
              <a:t>First introduced by Carl Adam Petri in 1962.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 smtClean="0"/>
              <a:t>A diagrammatic tool to model concurrency and synchronization in distributed systems.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 smtClean="0"/>
              <a:t>Based on strong mathematical foundation.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 smtClean="0"/>
              <a:t>Consists of three parts: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900" dirty="0" smtClean="0">
                <a:solidFill>
                  <a:srgbClr val="0000CC"/>
                </a:solidFill>
              </a:rPr>
              <a:t>Circles</a:t>
            </a:r>
            <a:r>
              <a:rPr lang="en-US" sz="1900" dirty="0" smtClean="0"/>
              <a:t>: Called Places (means States)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900" dirty="0" smtClean="0">
                <a:solidFill>
                  <a:srgbClr val="0000CC"/>
                </a:solidFill>
              </a:rPr>
              <a:t>Rectangles</a:t>
            </a:r>
            <a:r>
              <a:rPr lang="en-US" sz="1900" dirty="0" smtClean="0"/>
              <a:t>: Transitions (or events)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900" dirty="0" smtClean="0">
                <a:solidFill>
                  <a:srgbClr val="0000CC"/>
                </a:solidFill>
              </a:rPr>
              <a:t>Arcs</a:t>
            </a:r>
            <a:r>
              <a:rPr lang="en-US" sz="1900" dirty="0" smtClean="0"/>
              <a:t> (Arrows): Connects Places to Transitions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 smtClean="0"/>
              <a:t>Each Arc is labeled with a number. If there is no label on an arrow, it is considered as ‘1’.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 smtClean="0">
                <a:solidFill>
                  <a:srgbClr val="0000CC"/>
                </a:solidFill>
              </a:rPr>
              <a:t>Tokens</a:t>
            </a:r>
            <a:r>
              <a:rPr lang="en-US" sz="2600" dirty="0" smtClean="0"/>
              <a:t> are represented as </a:t>
            </a:r>
            <a:r>
              <a:rPr lang="en-US" sz="2600" dirty="0" smtClean="0">
                <a:solidFill>
                  <a:srgbClr val="0000CC"/>
                </a:solidFill>
              </a:rPr>
              <a:t>black dots, which move from one place to other at each transition.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 smtClean="0"/>
              <a:t>Change of transition at an event is called </a:t>
            </a:r>
            <a:r>
              <a:rPr lang="en-US" sz="2600" dirty="0" smtClean="0">
                <a:solidFill>
                  <a:srgbClr val="0000CC"/>
                </a:solidFill>
              </a:rPr>
              <a:t>firing of event</a:t>
            </a:r>
            <a:r>
              <a:rPr lang="en-US" sz="2600" dirty="0" smtClean="0"/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 smtClean="0">
                <a:solidFill>
                  <a:srgbClr val="0000CC"/>
                </a:solidFill>
              </a:rPr>
              <a:t>Markings (m</a:t>
            </a:r>
            <a:r>
              <a:rPr lang="en-US" sz="2600" baseline="-25000" dirty="0" smtClean="0">
                <a:solidFill>
                  <a:srgbClr val="0000CC"/>
                </a:solidFill>
              </a:rPr>
              <a:t>0</a:t>
            </a:r>
            <a:r>
              <a:rPr lang="en-US" sz="2600" dirty="0" smtClean="0">
                <a:solidFill>
                  <a:srgbClr val="0000CC"/>
                </a:solidFill>
              </a:rPr>
              <a:t>, m</a:t>
            </a:r>
            <a:r>
              <a:rPr lang="en-US" sz="2600" baseline="-25000" dirty="0" smtClean="0">
                <a:solidFill>
                  <a:srgbClr val="0000CC"/>
                </a:solidFill>
              </a:rPr>
              <a:t>1</a:t>
            </a:r>
            <a:r>
              <a:rPr lang="en-US" sz="2600" dirty="0" smtClean="0">
                <a:solidFill>
                  <a:srgbClr val="0000CC"/>
                </a:solidFill>
              </a:rPr>
              <a:t>, …) </a:t>
            </a:r>
            <a:r>
              <a:rPr lang="en-US" sz="2600" dirty="0" smtClean="0"/>
              <a:t>represents </a:t>
            </a:r>
            <a:r>
              <a:rPr lang="en-US" sz="2600" dirty="0" smtClean="0">
                <a:solidFill>
                  <a:srgbClr val="0000CC"/>
                </a:solidFill>
              </a:rPr>
              <a:t>initial data count </a:t>
            </a:r>
            <a:r>
              <a:rPr lang="en-US" sz="2600" dirty="0" smtClean="0"/>
              <a:t>(represented by tokens) in all the places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 smtClean="0">
                <a:solidFill>
                  <a:srgbClr val="0000CC"/>
                </a:solidFill>
              </a:rPr>
              <a:t>At each transition, tokens move from one place to other based on the direction of the arrow.</a:t>
            </a:r>
          </a:p>
        </p:txBody>
      </p:sp>
    </p:spTree>
    <p:extLst>
      <p:ext uri="{BB962C8B-B14F-4D97-AF65-F5344CB8AC3E}">
        <p14:creationId xmlns:p14="http://schemas.microsoft.com/office/powerpoint/2010/main" val="25567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Petri Nets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595414" y="44958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1595414" y="5181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195614" y="4800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586014" y="4724400"/>
            <a:ext cx="228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stCxn id="9" idx="6"/>
          </p:cNvCxnSpPr>
          <p:nvPr/>
        </p:nvCxnSpPr>
        <p:spPr>
          <a:xfrm>
            <a:off x="2205014" y="4800600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05014" y="5484812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14614" y="5105400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86214" y="4724400"/>
            <a:ext cx="228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05214" y="5105400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948214" y="44958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4948214" y="5181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>
            <a:endCxn id="19" idx="2"/>
          </p:cNvCxnSpPr>
          <p:nvPr/>
        </p:nvCxnSpPr>
        <p:spPr>
          <a:xfrm flipV="1">
            <a:off x="4414814" y="4800600"/>
            <a:ext cx="5334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2"/>
          </p:cNvCxnSpPr>
          <p:nvPr/>
        </p:nvCxnSpPr>
        <p:spPr>
          <a:xfrm>
            <a:off x="4414814" y="5105400"/>
            <a:ext cx="5334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824014" y="4724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1824014" y="5410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671614" y="4114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1</a:t>
            </a:r>
            <a:endParaRPr lang="en-IN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71614" y="58028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2</a:t>
            </a:r>
            <a:endParaRPr lang="en-IN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305500" y="44312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3</a:t>
            </a:r>
            <a:endParaRPr lang="en-IN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5024414" y="41264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4</a:t>
            </a:r>
            <a:endParaRPr lang="en-IN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5058100" y="57912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5</a:t>
            </a:r>
            <a:endParaRPr lang="en-IN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6091214" y="48768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m</a:t>
            </a:r>
            <a:r>
              <a:rPr lang="en-IN" i="1" baseline="-25000" dirty="0" smtClean="0"/>
              <a:t>0</a:t>
            </a:r>
            <a:endParaRPr lang="en-IN" i="1" baseline="-250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1143000" y="1676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IN" dirty="0" smtClean="0"/>
                        <a:t>Firing Table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</a:t>
                      </a:r>
                      <a:r>
                        <a:rPr lang="en-IN" baseline="-25000" dirty="0" smtClean="0"/>
                        <a:t>1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</a:t>
                      </a:r>
                      <a:r>
                        <a:rPr lang="en-IN" baseline="-25000" dirty="0" smtClean="0"/>
                        <a:t>2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</a:t>
                      </a:r>
                      <a:r>
                        <a:rPr lang="en-IN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</a:t>
                      </a:r>
                      <a:r>
                        <a:rPr lang="en-IN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</a:t>
                      </a:r>
                      <a:r>
                        <a:rPr lang="en-IN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r>
                        <a:rPr lang="en-IN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r>
                        <a:rPr lang="en-IN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r>
                        <a:rPr lang="en-IN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Petri Nets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905000" y="45720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1905000" y="52578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>
            <a:off x="3505200" y="48768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2895600" y="4800600"/>
            <a:ext cx="228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Arrow Connector 56"/>
          <p:cNvCxnSpPr>
            <a:stCxn id="47" idx="6"/>
          </p:cNvCxnSpPr>
          <p:nvPr/>
        </p:nvCxnSpPr>
        <p:spPr>
          <a:xfrm>
            <a:off x="2514600" y="4876800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14600" y="5561012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24200" y="5181600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495800" y="4800600"/>
            <a:ext cx="228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114800" y="5181600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257800" y="45720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5257800" y="52578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Arrow Connector 63"/>
          <p:cNvCxnSpPr>
            <a:endCxn id="62" idx="2"/>
          </p:cNvCxnSpPr>
          <p:nvPr/>
        </p:nvCxnSpPr>
        <p:spPr>
          <a:xfrm flipV="1">
            <a:off x="4724400" y="4876800"/>
            <a:ext cx="5334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2"/>
          </p:cNvCxnSpPr>
          <p:nvPr/>
        </p:nvCxnSpPr>
        <p:spPr>
          <a:xfrm>
            <a:off x="4724400" y="5181600"/>
            <a:ext cx="5334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486400" y="4800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/>
          <p:cNvSpPr txBox="1"/>
          <p:nvPr/>
        </p:nvSpPr>
        <p:spPr>
          <a:xfrm>
            <a:off x="1981200" y="41910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1</a:t>
            </a:r>
            <a:endParaRPr lang="en-IN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1981200" y="58790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2</a:t>
            </a:r>
            <a:endParaRPr lang="en-IN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3615086" y="45074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3</a:t>
            </a:r>
            <a:endParaRPr lang="en-IN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5334000" y="42026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4</a:t>
            </a:r>
            <a:endParaRPr lang="en-IN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5367686" y="5867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5</a:t>
            </a:r>
            <a:endParaRPr lang="en-IN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6400800" y="49530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m</a:t>
            </a:r>
            <a:r>
              <a:rPr lang="en-IN" i="1" baseline="-25000" dirty="0" smtClean="0"/>
              <a:t>2</a:t>
            </a:r>
            <a:endParaRPr lang="en-IN" i="1" baseline="-25000" dirty="0"/>
          </a:p>
        </p:txBody>
      </p:sp>
      <p:sp>
        <p:nvSpPr>
          <p:cNvPr id="73" name="Oval 72"/>
          <p:cNvSpPr/>
          <p:nvPr/>
        </p:nvSpPr>
        <p:spPr>
          <a:xfrm>
            <a:off x="5486400" y="5486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1905000" y="2133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1905000" y="28194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3505200" y="24384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2895600" y="2362200"/>
            <a:ext cx="228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/>
          <p:cNvCxnSpPr>
            <a:stCxn id="26" idx="6"/>
          </p:cNvCxnSpPr>
          <p:nvPr/>
        </p:nvCxnSpPr>
        <p:spPr>
          <a:xfrm>
            <a:off x="2514600" y="2438400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14600" y="3122612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124200" y="2743200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495800" y="2362200"/>
            <a:ext cx="228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14800" y="2743200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257800" y="2133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5257800" y="28194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>
            <a:endCxn id="35" idx="2"/>
          </p:cNvCxnSpPr>
          <p:nvPr/>
        </p:nvCxnSpPr>
        <p:spPr>
          <a:xfrm flipV="1">
            <a:off x="4724400" y="2438400"/>
            <a:ext cx="5334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4724400" y="2743200"/>
            <a:ext cx="5334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7338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1981200" y="17526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1</a:t>
            </a:r>
            <a:endParaRPr lang="en-IN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1981200" y="34406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2</a:t>
            </a:r>
            <a:endParaRPr lang="en-IN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615086" y="20690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3</a:t>
            </a:r>
            <a:endParaRPr lang="en-IN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5334000" y="17642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4</a:t>
            </a:r>
            <a:endParaRPr lang="en-IN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5367686" y="34290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5</a:t>
            </a:r>
            <a:endParaRPr lang="en-IN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6319814" y="25146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m</a:t>
            </a:r>
            <a:r>
              <a:rPr lang="en-IN" i="1" baseline="-25000" dirty="0" smtClean="0"/>
              <a:t>1</a:t>
            </a:r>
            <a:endParaRPr lang="en-IN" i="1" baseline="-25000" dirty="0"/>
          </a:p>
        </p:txBody>
      </p:sp>
    </p:spTree>
    <p:extLst>
      <p:ext uri="{BB962C8B-B14F-4D97-AF65-F5344CB8AC3E}">
        <p14:creationId xmlns:p14="http://schemas.microsoft.com/office/powerpoint/2010/main" val="41467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Petri Nets – Example – Vending Machine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003151" y="4038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3603351" y="26670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2993751" y="3352800"/>
            <a:ext cx="152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Arrow Connector 56"/>
          <p:cNvCxnSpPr>
            <a:stCxn id="47" idx="7"/>
          </p:cNvCxnSpPr>
          <p:nvPr/>
        </p:nvCxnSpPr>
        <p:spPr>
          <a:xfrm rot="5400000" flipH="1" flipV="1">
            <a:off x="2523477" y="3657600"/>
            <a:ext cx="470274" cy="47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231751" y="4267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/>
          <p:cNvSpPr txBox="1"/>
          <p:nvPr/>
        </p:nvSpPr>
        <p:spPr>
          <a:xfrm>
            <a:off x="3450951" y="5943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Rs 10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765151" y="3075801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Add Rs 5</a:t>
            </a:r>
            <a:endParaRPr lang="en-IN" sz="1200" dirty="0"/>
          </a:p>
        </p:txBody>
      </p:sp>
      <p:sp>
        <p:nvSpPr>
          <p:cNvPr id="28" name="Rectangle 27"/>
          <p:cNvSpPr/>
          <p:nvPr/>
        </p:nvSpPr>
        <p:spPr>
          <a:xfrm>
            <a:off x="2993751" y="4572000"/>
            <a:ext cx="152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2688951" y="5257800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Add Rs 10</a:t>
            </a:r>
            <a:endParaRPr lang="en-IN" sz="1200" dirty="0"/>
          </a:p>
        </p:txBody>
      </p:sp>
      <p:cxnSp>
        <p:nvCxnSpPr>
          <p:cNvPr id="30" name="Straight Arrow Connector 29"/>
          <p:cNvCxnSpPr>
            <a:stCxn id="47" idx="5"/>
          </p:cNvCxnSpPr>
          <p:nvPr/>
        </p:nvCxnSpPr>
        <p:spPr>
          <a:xfrm rot="16200000" flipH="1">
            <a:off x="2561577" y="4520826"/>
            <a:ext cx="394074" cy="47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146151" y="3124200"/>
            <a:ext cx="457200" cy="3940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527151" y="52578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/>
          <p:cNvCxnSpPr/>
          <p:nvPr/>
        </p:nvCxnSpPr>
        <p:spPr>
          <a:xfrm rot="16200000" flipH="1">
            <a:off x="3184251" y="4914900"/>
            <a:ext cx="394074" cy="47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93551" y="4191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Rs 0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3561786" y="4114800"/>
            <a:ext cx="6858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Arrow Connector 43"/>
          <p:cNvCxnSpPr>
            <a:stCxn id="54" idx="4"/>
            <a:endCxn id="43" idx="0"/>
          </p:cNvCxnSpPr>
          <p:nvPr/>
        </p:nvCxnSpPr>
        <p:spPr>
          <a:xfrm rot="5400000">
            <a:off x="3487319" y="3693968"/>
            <a:ext cx="838200" cy="3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2"/>
          </p:cNvCxnSpPr>
          <p:nvPr/>
        </p:nvCxnSpPr>
        <p:spPr>
          <a:xfrm rot="16200000" flipH="1">
            <a:off x="3411117" y="4760768"/>
            <a:ext cx="990602" cy="3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89151" y="4038600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Add Rs 5</a:t>
            </a:r>
            <a:endParaRPr lang="en-IN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527151" y="2209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Rs 5</a:t>
            </a:r>
            <a:endParaRPr lang="en-IN" dirty="0"/>
          </a:p>
        </p:txBody>
      </p:sp>
      <p:sp>
        <p:nvSpPr>
          <p:cNvPr id="76" name="Freeform 75"/>
          <p:cNvSpPr/>
          <p:nvPr/>
        </p:nvSpPr>
        <p:spPr>
          <a:xfrm>
            <a:off x="2286000" y="2943999"/>
            <a:ext cx="1343891" cy="180202"/>
          </a:xfrm>
          <a:custGeom>
            <a:avLst/>
            <a:gdLst>
              <a:gd name="connsiteX0" fmla="*/ 1371600 w 1371600"/>
              <a:gd name="connsiteY0" fmla="*/ 0 h 1260763"/>
              <a:gd name="connsiteX1" fmla="*/ 13854 w 1371600"/>
              <a:gd name="connsiteY1" fmla="*/ 0 h 1260763"/>
              <a:gd name="connsiteX2" fmla="*/ 0 w 1371600"/>
              <a:gd name="connsiteY2" fmla="*/ 1260763 h 126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1260763">
                <a:moveTo>
                  <a:pt x="1371600" y="0"/>
                </a:moveTo>
                <a:lnTo>
                  <a:pt x="13854" y="0"/>
                </a:lnTo>
                <a:lnTo>
                  <a:pt x="0" y="1260763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Freeform 76"/>
          <p:cNvSpPr/>
          <p:nvPr/>
        </p:nvSpPr>
        <p:spPr>
          <a:xfrm>
            <a:off x="2307952" y="5181599"/>
            <a:ext cx="1205344" cy="471055"/>
          </a:xfrm>
          <a:custGeom>
            <a:avLst/>
            <a:gdLst>
              <a:gd name="connsiteX0" fmla="*/ 1136072 w 1136072"/>
              <a:gd name="connsiteY0" fmla="*/ 997528 h 997528"/>
              <a:gd name="connsiteX1" fmla="*/ 0 w 1136072"/>
              <a:gd name="connsiteY1" fmla="*/ 997528 h 997528"/>
              <a:gd name="connsiteX2" fmla="*/ 0 w 1136072"/>
              <a:gd name="connsiteY2" fmla="*/ 0 h 99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6072" h="997528">
                <a:moveTo>
                  <a:pt x="1136072" y="997528"/>
                </a:moveTo>
                <a:lnTo>
                  <a:pt x="0" y="997528"/>
                </a:ln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 flipH="1" flipV="1">
            <a:off x="1975441" y="3124200"/>
            <a:ext cx="685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/>
          <p:cNvSpPr/>
          <p:nvPr/>
        </p:nvSpPr>
        <p:spPr>
          <a:xfrm flipH="1" flipV="1">
            <a:off x="1954661" y="5029200"/>
            <a:ext cx="685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/>
          <p:cNvCxnSpPr>
            <a:stCxn id="78" idx="0"/>
            <a:endCxn id="47" idx="0"/>
          </p:cNvCxnSpPr>
          <p:nvPr/>
        </p:nvCxnSpPr>
        <p:spPr>
          <a:xfrm rot="5400000">
            <a:off x="1932146" y="3652405"/>
            <a:ext cx="762000" cy="103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2"/>
            <a:endCxn id="47" idx="4"/>
          </p:cNvCxnSpPr>
          <p:nvPr/>
        </p:nvCxnSpPr>
        <p:spPr>
          <a:xfrm rot="5400000" flipH="1" flipV="1">
            <a:off x="2112256" y="4833505"/>
            <a:ext cx="381000" cy="103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164951" y="304800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Take out </a:t>
            </a:r>
          </a:p>
          <a:p>
            <a:r>
              <a:rPr lang="en-IN" sz="1200" dirty="0" smtClean="0"/>
              <a:t>Rs 5 Snack</a:t>
            </a:r>
            <a:endParaRPr lang="en-IN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185414" y="495300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Take out </a:t>
            </a:r>
          </a:p>
          <a:p>
            <a:r>
              <a:rPr lang="en-IN" sz="1200" dirty="0" smtClean="0"/>
              <a:t>Rs 10 Snack</a:t>
            </a:r>
            <a:endParaRPr lang="en-IN" sz="1200" dirty="0"/>
          </a:p>
        </p:txBody>
      </p:sp>
      <p:sp>
        <p:nvSpPr>
          <p:cNvPr id="89" name="Content Placeholder 2"/>
          <p:cNvSpPr>
            <a:spLocks noGrp="1"/>
          </p:cNvSpPr>
          <p:nvPr>
            <p:ph idx="1"/>
          </p:nvPr>
        </p:nvSpPr>
        <p:spPr>
          <a:xfrm>
            <a:off x="5295269" y="1430483"/>
            <a:ext cx="3848731" cy="1524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000" dirty="0" smtClean="0"/>
              <a:t>Simple Vending m/c, accepting Rs 5/- and Rs 10/-.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000" dirty="0" smtClean="0"/>
              <a:t>All snacks are of Rs 5/- or Rs 10/-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0" y="4599801"/>
            <a:ext cx="6858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5604165" y="4523601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Take out </a:t>
            </a:r>
          </a:p>
          <a:p>
            <a:r>
              <a:rPr lang="en-IN" sz="1200" dirty="0" err="1"/>
              <a:t>Rs</a:t>
            </a:r>
            <a:r>
              <a:rPr lang="en-IN" sz="1200" dirty="0"/>
              <a:t> 5 Snack</a:t>
            </a:r>
          </a:p>
        </p:txBody>
      </p:sp>
      <p:sp>
        <p:nvSpPr>
          <p:cNvPr id="2" name="Freeform 1"/>
          <p:cNvSpPr/>
          <p:nvPr/>
        </p:nvSpPr>
        <p:spPr>
          <a:xfrm>
            <a:off x="4121624" y="4749421"/>
            <a:ext cx="1155790" cy="785378"/>
          </a:xfrm>
          <a:custGeom>
            <a:avLst/>
            <a:gdLst>
              <a:gd name="connsiteX0" fmla="*/ 0 w 1037230"/>
              <a:gd name="connsiteY0" fmla="*/ 805218 h 805218"/>
              <a:gd name="connsiteX1" fmla="*/ 1037230 w 1037230"/>
              <a:gd name="connsiteY1" fmla="*/ 805218 h 805218"/>
              <a:gd name="connsiteX2" fmla="*/ 1023582 w 1037230"/>
              <a:gd name="connsiteY2" fmla="*/ 0 h 80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230" h="805218">
                <a:moveTo>
                  <a:pt x="0" y="805218"/>
                </a:moveTo>
                <a:lnTo>
                  <a:pt x="1037230" y="805218"/>
                </a:lnTo>
                <a:lnTo>
                  <a:pt x="1023582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230806" y="2954483"/>
            <a:ext cx="1046608" cy="1631165"/>
          </a:xfrm>
          <a:custGeom>
            <a:avLst/>
            <a:gdLst>
              <a:gd name="connsiteX0" fmla="*/ 900752 w 914400"/>
              <a:gd name="connsiteY0" fmla="*/ 1583141 h 1583141"/>
              <a:gd name="connsiteX1" fmla="*/ 914400 w 914400"/>
              <a:gd name="connsiteY1" fmla="*/ 0 h 1583141"/>
              <a:gd name="connsiteX2" fmla="*/ 0 w 914400"/>
              <a:gd name="connsiteY2" fmla="*/ 0 h 1583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583141">
                <a:moveTo>
                  <a:pt x="900752" y="1583141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Semi-Formal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Two wide-spread approaches: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/>
              <a:t>Structured Analysis and Structured Design (SA/SD)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 smtClean="0"/>
              <a:t>Closely associated with procedural programming languages like C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/>
              <a:t>Unified Modeling Language (UML)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dirty="0" smtClean="0"/>
              <a:t>Closely associated with object oriented programming languages like C++ and Java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endParaRPr lang="en-US" sz="1800" dirty="0" smtClean="0"/>
          </a:p>
          <a:p>
            <a:pPr>
              <a:lnSpc>
                <a:spcPct val="120000"/>
              </a:lnSpc>
            </a:pPr>
            <a:r>
              <a:rPr lang="en-US" sz="1800" i="1" dirty="0" smtClean="0"/>
              <a:t>	UML is covered extensively in the subject like ‘Software for Embedded Systems’, ‘Object Oriented Analysis and Design’ etc.</a:t>
            </a:r>
          </a:p>
        </p:txBody>
      </p:sp>
    </p:spTree>
    <p:extLst>
      <p:ext uri="{BB962C8B-B14F-4D97-AF65-F5344CB8AC3E}">
        <p14:creationId xmlns:p14="http://schemas.microsoft.com/office/powerpoint/2010/main" val="22275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Structured Analysis and Structured Design (SA/SD)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	Three complementary models to describe a real-time system.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/>
              <a:t>M1. Environmental Model</a:t>
            </a:r>
          </a:p>
          <a:p>
            <a:pPr lvl="1">
              <a:buFont typeface="Courier New" pitchFamily="49" charset="0"/>
              <a:buChar char="o"/>
            </a:pPr>
            <a:r>
              <a:rPr lang="en-IN" sz="2300" dirty="0" smtClean="0"/>
              <a:t>Context Diagram</a:t>
            </a:r>
          </a:p>
          <a:p>
            <a:pPr lvl="1">
              <a:buFont typeface="Courier New" pitchFamily="49" charset="0"/>
              <a:buChar char="o"/>
            </a:pPr>
            <a:r>
              <a:rPr lang="en-IN" sz="2300" dirty="0" smtClean="0"/>
              <a:t>Event List</a:t>
            </a:r>
          </a:p>
          <a:p>
            <a:pPr lvl="1">
              <a:buFont typeface="Courier New" pitchFamily="49" charset="0"/>
              <a:buChar char="o"/>
            </a:pPr>
            <a:r>
              <a:rPr lang="en-IN" sz="2300" dirty="0" smtClean="0"/>
              <a:t>Natural Language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M2. Behavioural Model</a:t>
            </a:r>
          </a:p>
          <a:p>
            <a:pPr lvl="1">
              <a:buFont typeface="Courier New" pitchFamily="49" charset="0"/>
              <a:buChar char="o"/>
            </a:pPr>
            <a:r>
              <a:rPr lang="en-IN" sz="2300" dirty="0" smtClean="0"/>
              <a:t>Data Flow Diagram</a:t>
            </a:r>
          </a:p>
          <a:p>
            <a:pPr lvl="1">
              <a:buFont typeface="Courier New" pitchFamily="49" charset="0"/>
              <a:buChar char="o"/>
            </a:pPr>
            <a:r>
              <a:rPr lang="en-IN" sz="2300" dirty="0" smtClean="0"/>
              <a:t>Control Flow Diagram</a:t>
            </a:r>
          </a:p>
          <a:p>
            <a:pPr lvl="1">
              <a:buFont typeface="Courier New" pitchFamily="49" charset="0"/>
              <a:buChar char="o"/>
            </a:pPr>
            <a:r>
              <a:rPr lang="en-IN" sz="2300" dirty="0" smtClean="0"/>
              <a:t>Entity Relationship Diagram</a:t>
            </a:r>
          </a:p>
          <a:p>
            <a:pPr lvl="1">
              <a:buFont typeface="Courier New" pitchFamily="49" charset="0"/>
              <a:buChar char="o"/>
            </a:pPr>
            <a:r>
              <a:rPr lang="en-IN" sz="2300" dirty="0" smtClean="0"/>
              <a:t>Data Dictionary</a:t>
            </a:r>
          </a:p>
          <a:p>
            <a:pPr lvl="1">
              <a:buFont typeface="Courier New" pitchFamily="49" charset="0"/>
              <a:buChar char="o"/>
            </a:pPr>
            <a:r>
              <a:rPr lang="en-IN" sz="2300" dirty="0" smtClean="0"/>
              <a:t>Process Specification</a:t>
            </a:r>
          </a:p>
          <a:p>
            <a:pPr lvl="1">
              <a:buFont typeface="Courier New" pitchFamily="49" charset="0"/>
              <a:buChar char="o"/>
            </a:pPr>
            <a:r>
              <a:rPr lang="en-IN" sz="2300" dirty="0" smtClean="0"/>
              <a:t>Control Specification</a:t>
            </a:r>
          </a:p>
          <a:p>
            <a:pPr lvl="1">
              <a:buFont typeface="Courier New" pitchFamily="49" charset="0"/>
              <a:buChar char="o"/>
            </a:pPr>
            <a:r>
              <a:rPr lang="en-IN" sz="2300" dirty="0" smtClean="0"/>
              <a:t>State Transition Diagram</a:t>
            </a:r>
          </a:p>
          <a:p>
            <a:pPr lvl="1">
              <a:buFont typeface="Courier New" pitchFamily="49" charset="0"/>
              <a:buChar char="o"/>
            </a:pPr>
            <a:r>
              <a:rPr lang="en-IN" sz="2300" dirty="0" smtClean="0"/>
              <a:t>Natural Language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M2. Implementation Model</a:t>
            </a:r>
          </a:p>
          <a:p>
            <a:pPr lvl="1">
              <a:buFont typeface="Courier New" pitchFamily="49" charset="0"/>
              <a:buChar char="o"/>
            </a:pPr>
            <a:r>
              <a:rPr lang="en-IN" sz="2300" dirty="0" smtClean="0"/>
              <a:t>Structure Charts</a:t>
            </a:r>
          </a:p>
          <a:p>
            <a:pPr lvl="1">
              <a:buFont typeface="Courier New" pitchFamily="49" charset="0"/>
              <a:buChar char="o"/>
            </a:pPr>
            <a:r>
              <a:rPr lang="en-IN" sz="2300" dirty="0" err="1" smtClean="0"/>
              <a:t>Pseudocode</a:t>
            </a:r>
            <a:endParaRPr lang="en-IN" sz="2300" dirty="0" smtClean="0"/>
          </a:p>
          <a:p>
            <a:pPr lvl="1">
              <a:buFont typeface="Courier New" pitchFamily="49" charset="0"/>
              <a:buChar char="o"/>
            </a:pPr>
            <a:r>
              <a:rPr lang="en-IN" sz="2300" dirty="0" smtClean="0"/>
              <a:t>Temporal Logic</a:t>
            </a:r>
          </a:p>
          <a:p>
            <a:pPr lvl="1">
              <a:buFont typeface="Courier New" pitchFamily="49" charset="0"/>
              <a:buChar char="o"/>
            </a:pPr>
            <a:r>
              <a:rPr lang="en-IN" sz="2300" dirty="0" smtClean="0"/>
              <a:t>Natural Language</a:t>
            </a:r>
            <a:endParaRPr lang="en-US" sz="2300" dirty="0" smtClean="0"/>
          </a:p>
          <a:p>
            <a:pPr>
              <a:lnSpc>
                <a:spcPct val="120000"/>
              </a:lnSpc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7364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Structured Analysis and Structured Design (SA/SD)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dirty="0" smtClean="0"/>
              <a:t>The purpose of the </a:t>
            </a:r>
            <a:r>
              <a:rPr lang="en-IN" dirty="0" smtClean="0">
                <a:solidFill>
                  <a:srgbClr val="0000CC"/>
                </a:solidFill>
              </a:rPr>
              <a:t>environmental model</a:t>
            </a:r>
            <a:r>
              <a:rPr lang="en-IN" dirty="0" smtClean="0"/>
              <a:t> is to model the system at </a:t>
            </a:r>
            <a:r>
              <a:rPr lang="en-IN" dirty="0" smtClean="0">
                <a:solidFill>
                  <a:srgbClr val="0000CC"/>
                </a:solidFill>
              </a:rPr>
              <a:t>high</a:t>
            </a:r>
            <a:r>
              <a:rPr lang="en-IN" dirty="0" smtClean="0"/>
              <a:t> level of abstraction.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300" dirty="0" smtClean="0"/>
              <a:t>Behavioral model embodies the design aspect of SA/SD as a series of data flow diagrams, control flow diagrams, entity-relationship diagrams, process and control specifications, state transition diagrams and data dictionary.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300" dirty="0" smtClean="0"/>
              <a:t>At the </a:t>
            </a:r>
            <a:r>
              <a:rPr lang="en-US" sz="2300" dirty="0" smtClean="0">
                <a:solidFill>
                  <a:srgbClr val="0000CC"/>
                </a:solidFill>
              </a:rPr>
              <a:t>lowest level of abstraction</a:t>
            </a:r>
            <a:r>
              <a:rPr lang="en-US" sz="2300" dirty="0" smtClean="0"/>
              <a:t>, implementation models like </a:t>
            </a:r>
            <a:r>
              <a:rPr lang="en-US" sz="2300" dirty="0" err="1" smtClean="0">
                <a:solidFill>
                  <a:srgbClr val="0000CC"/>
                </a:solidFill>
              </a:rPr>
              <a:t>pseudocode</a:t>
            </a:r>
            <a:r>
              <a:rPr lang="en-US" sz="2300" dirty="0" smtClean="0"/>
              <a:t> come into picture.</a:t>
            </a:r>
          </a:p>
        </p:txBody>
      </p:sp>
    </p:spTree>
    <p:extLst>
      <p:ext uri="{BB962C8B-B14F-4D97-AF65-F5344CB8AC3E}">
        <p14:creationId xmlns:p14="http://schemas.microsoft.com/office/powerpoint/2010/main" val="5479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457200" y="152400"/>
            <a:ext cx="5486400" cy="1143000"/>
          </a:xfrm>
        </p:spPr>
        <p:txBody>
          <a:bodyPr/>
          <a:lstStyle/>
          <a:p>
            <a:r>
              <a:rPr lang="en-IN" dirty="0" smtClean="0"/>
              <a:t>Excellent MOOCs Videos</a:t>
            </a:r>
          </a:p>
          <a:p>
            <a:r>
              <a:rPr lang="en-IN" sz="2800" b="0" dirty="0" smtClean="0"/>
              <a:t>(Coursera, </a:t>
            </a:r>
            <a:r>
              <a:rPr lang="en-IN" sz="2800" b="0" dirty="0" err="1" smtClean="0"/>
              <a:t>edX</a:t>
            </a:r>
            <a:r>
              <a:rPr lang="en-IN" sz="2800" b="0" dirty="0" smtClean="0"/>
              <a:t>,…)</a:t>
            </a:r>
            <a:endParaRPr lang="en-IN" sz="2800" b="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చిత్రం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600200"/>
            <a:ext cx="7400765" cy="45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Requirement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	SRS (Software Requirement Specification)</a:t>
            </a:r>
            <a:r>
              <a:rPr lang="en-IN" i="1" dirty="0" smtClean="0"/>
              <a:t> </a:t>
            </a:r>
            <a:r>
              <a:rPr lang="en-IN" dirty="0" smtClean="0"/>
              <a:t>can be viewed as a binding contract among the designers, developers, testers and customers.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	</a:t>
            </a:r>
          </a:p>
          <a:p>
            <a:pPr>
              <a:lnSpc>
                <a:spcPct val="120000"/>
              </a:lnSpc>
            </a:pPr>
            <a:r>
              <a:rPr lang="en-IN" i="1" dirty="0" smtClean="0"/>
              <a:t>Recommended table of contents for the SRS as per IEEE Std 830-1998:</a:t>
            </a:r>
          </a:p>
          <a:p>
            <a:pPr>
              <a:lnSpc>
                <a:spcPct val="120000"/>
              </a:lnSpc>
            </a:pPr>
            <a:endParaRPr lang="en-IN" i="1" dirty="0" smtClean="0"/>
          </a:p>
          <a:p>
            <a:pPr lvl="1">
              <a:buNone/>
            </a:pPr>
            <a:r>
              <a:rPr lang="en-IN" sz="2300" dirty="0" smtClean="0"/>
              <a:t>1. Introduction</a:t>
            </a:r>
          </a:p>
          <a:p>
            <a:pPr lvl="2">
              <a:buNone/>
            </a:pPr>
            <a:r>
              <a:rPr lang="en-IN" sz="2300" dirty="0" smtClean="0"/>
              <a:t>1.1 Purpose</a:t>
            </a:r>
          </a:p>
          <a:p>
            <a:pPr lvl="2">
              <a:buNone/>
            </a:pPr>
            <a:r>
              <a:rPr lang="en-IN" sz="2300" dirty="0" smtClean="0"/>
              <a:t>1.2 Scope</a:t>
            </a:r>
          </a:p>
          <a:p>
            <a:pPr lvl="2">
              <a:buNone/>
            </a:pPr>
            <a:r>
              <a:rPr lang="en-IN" sz="2300" dirty="0" smtClean="0"/>
              <a:t>1.3 Definitions and Acronyms</a:t>
            </a:r>
          </a:p>
          <a:p>
            <a:pPr lvl="2">
              <a:buNone/>
            </a:pPr>
            <a:r>
              <a:rPr lang="en-IN" sz="2300" dirty="0" smtClean="0"/>
              <a:t>1.4 References</a:t>
            </a:r>
          </a:p>
          <a:p>
            <a:pPr lvl="2">
              <a:buNone/>
            </a:pPr>
            <a:r>
              <a:rPr lang="en-IN" sz="2300" dirty="0" smtClean="0"/>
              <a:t>1.5 Overview</a:t>
            </a:r>
          </a:p>
          <a:p>
            <a:pPr lvl="1">
              <a:buNone/>
            </a:pPr>
            <a:r>
              <a:rPr lang="en-IN" sz="2300" dirty="0" smtClean="0"/>
              <a:t>2. Overall Description</a:t>
            </a:r>
          </a:p>
          <a:p>
            <a:pPr lvl="2">
              <a:buNone/>
            </a:pPr>
            <a:r>
              <a:rPr lang="en-IN" sz="2300" dirty="0" smtClean="0"/>
              <a:t>2.1 Product Perspective</a:t>
            </a:r>
          </a:p>
          <a:p>
            <a:pPr lvl="2">
              <a:buNone/>
            </a:pPr>
            <a:r>
              <a:rPr lang="en-IN" sz="2300" dirty="0" smtClean="0"/>
              <a:t>2.2 Product Functions</a:t>
            </a:r>
          </a:p>
          <a:p>
            <a:pPr lvl="2">
              <a:buNone/>
            </a:pPr>
            <a:r>
              <a:rPr lang="en-IN" sz="2300" dirty="0" smtClean="0"/>
              <a:t>2.3 User Characteristics</a:t>
            </a:r>
          </a:p>
          <a:p>
            <a:pPr lvl="2">
              <a:buNone/>
            </a:pPr>
            <a:r>
              <a:rPr lang="en-IN" sz="2300" dirty="0" smtClean="0"/>
              <a:t>2.4 Constraints</a:t>
            </a:r>
          </a:p>
          <a:p>
            <a:pPr lvl="2">
              <a:buNone/>
            </a:pPr>
            <a:r>
              <a:rPr lang="en-IN" sz="2300" dirty="0" smtClean="0"/>
              <a:t>2.5 Assumptions and Dependencies</a:t>
            </a:r>
          </a:p>
          <a:p>
            <a:pPr lvl="1">
              <a:buNone/>
            </a:pPr>
            <a:r>
              <a:rPr lang="en-IN" sz="2300" dirty="0" smtClean="0"/>
              <a:t>3. Specific Requirements</a:t>
            </a:r>
          </a:p>
          <a:p>
            <a:pPr lvl="1">
              <a:buNone/>
            </a:pPr>
            <a:r>
              <a:rPr lang="en-IN" sz="2300" dirty="0" smtClean="0"/>
              <a:t>Appendices</a:t>
            </a:r>
          </a:p>
          <a:p>
            <a:pPr lvl="1">
              <a:buNone/>
            </a:pPr>
            <a:r>
              <a:rPr lang="en-IN" sz="2300" dirty="0" smtClean="0"/>
              <a:t>Index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3938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Requirement Validation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300" dirty="0" smtClean="0"/>
              <a:t>The purpose of requirement validation is to ask this question – “Am I building the right software ?”</a:t>
            </a:r>
          </a:p>
          <a:p>
            <a:pPr>
              <a:lnSpc>
                <a:spcPct val="120000"/>
              </a:lnSpc>
            </a:pPr>
            <a:endParaRPr lang="en-US" sz="2300" dirty="0" smtClean="0"/>
          </a:p>
          <a:p>
            <a:pPr>
              <a:lnSpc>
                <a:spcPct val="120000"/>
              </a:lnSpc>
            </a:pPr>
            <a:r>
              <a:rPr lang="en-US" sz="2300" dirty="0" smtClean="0"/>
              <a:t>Requirement Validation involves checking the followings: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00CC"/>
                </a:solidFill>
              </a:rPr>
              <a:t>Validity </a:t>
            </a:r>
            <a:r>
              <a:rPr lang="en-IN" sz="2000" dirty="0" smtClean="0"/>
              <a:t>- Does the system provide the functions that best support the customer’s needs?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00CC"/>
                </a:solidFill>
              </a:rPr>
              <a:t>Consistency </a:t>
            </a:r>
            <a:r>
              <a:rPr lang="en-IN" sz="2000" dirty="0" smtClean="0"/>
              <a:t>-Are there any requirements conflicts?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00CC"/>
                </a:solidFill>
              </a:rPr>
              <a:t>Completeness </a:t>
            </a:r>
            <a:r>
              <a:rPr lang="en-IN" sz="2000" dirty="0" smtClean="0"/>
              <a:t>-Are all functions required by the customer included?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00CC"/>
                </a:solidFill>
              </a:rPr>
              <a:t>Realism </a:t>
            </a:r>
            <a:r>
              <a:rPr lang="en-IN" sz="2000" dirty="0" smtClean="0"/>
              <a:t>-Can the requirements be implemented given available budget and technology?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00CC"/>
                </a:solidFill>
              </a:rPr>
              <a:t>Verifiability </a:t>
            </a:r>
            <a:r>
              <a:rPr lang="en-IN" sz="2000" dirty="0" smtClean="0"/>
              <a:t>-Can the requirements be checked?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5038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Requirement Validation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IN" sz="2300" dirty="0" smtClean="0"/>
              <a:t>	Many ways of checking the software requirements specification for conformance to IEEE standard’s best practices:</a:t>
            </a:r>
          </a:p>
          <a:p>
            <a:pPr>
              <a:lnSpc>
                <a:spcPct val="120000"/>
              </a:lnSpc>
            </a:pPr>
            <a:endParaRPr lang="en-IN" sz="2300" dirty="0" smtClean="0"/>
          </a:p>
          <a:p>
            <a:pPr marL="457200" indent="-457200">
              <a:buAutoNum type="arabicPeriod"/>
            </a:pPr>
            <a:r>
              <a:rPr lang="en-IN" sz="2000" dirty="0" smtClean="0"/>
              <a:t>Automated consistency analysis</a:t>
            </a:r>
          </a:p>
          <a:p>
            <a:pPr marL="457200" indent="-457200">
              <a:buAutoNum type="arabicPeriod"/>
            </a:pPr>
            <a:r>
              <a:rPr lang="en-IN" sz="2000" dirty="0" smtClean="0"/>
              <a:t>Checking the consistency of a structured requirements description.</a:t>
            </a:r>
          </a:p>
          <a:p>
            <a:pPr marL="457200" indent="-457200">
              <a:buAutoNum type="arabicPeriod"/>
            </a:pPr>
            <a:r>
              <a:rPr lang="en-IN" sz="2000" dirty="0" smtClean="0"/>
              <a:t>Comparing the requirements to those for a similar system</a:t>
            </a:r>
          </a:p>
          <a:p>
            <a:pPr marL="457200" indent="-457200">
              <a:buAutoNum type="arabicPeriod"/>
            </a:pPr>
            <a:r>
              <a:rPr lang="en-IN" sz="2000" dirty="0" smtClean="0"/>
              <a:t>Developing tests for requirements to check testability.</a:t>
            </a:r>
          </a:p>
          <a:p>
            <a:pPr marL="457200" indent="-457200">
              <a:buAutoNum type="arabicPeriod"/>
            </a:pPr>
            <a:r>
              <a:rPr lang="en-IN" sz="2000" dirty="0" smtClean="0"/>
              <a:t>Prototyping.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IN" sz="2000" dirty="0" smtClean="0"/>
              <a:t>Requirements reviews.</a:t>
            </a:r>
          </a:p>
          <a:p>
            <a:pPr marL="457200" indent="-457200">
              <a:buAutoNum type="arabicPeriod"/>
            </a:pPr>
            <a:r>
              <a:rPr lang="en-IN" sz="2000" dirty="0" smtClean="0"/>
              <a:t>Systematic manual analysis of the requirements.</a:t>
            </a:r>
          </a:p>
          <a:p>
            <a:pPr marL="457200" indent="-457200">
              <a:buAutoNum type="arabicPeriod"/>
            </a:pPr>
            <a:r>
              <a:rPr lang="en-IN" sz="2000" dirty="0" smtClean="0"/>
              <a:t>Test-case generation.</a:t>
            </a:r>
          </a:p>
          <a:p>
            <a:pPr marL="457200" indent="-457200">
              <a:buAutoNum type="arabicPeriod"/>
            </a:pPr>
            <a:r>
              <a:rPr lang="en-IN" sz="2000" dirty="0" smtClean="0"/>
              <a:t>Using an executable model of the system to check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2180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971800" y="2743200"/>
            <a:ext cx="6324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Any Questions?</a:t>
            </a:r>
            <a:endParaRPr lang="en-IN" sz="320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పాఠంపెట్టె 3"/>
          <p:cNvSpPr txBox="1"/>
          <p:nvPr/>
        </p:nvSpPr>
        <p:spPr>
          <a:xfrm>
            <a:off x="3352800" y="1752600"/>
            <a:ext cx="2000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Thank You.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337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76200" y="304800"/>
            <a:ext cx="7315200" cy="1143000"/>
          </a:xfrm>
        </p:spPr>
        <p:txBody>
          <a:bodyPr/>
          <a:lstStyle/>
          <a:p>
            <a:r>
              <a:rPr lang="en-IN" b="0" dirty="0" smtClean="0"/>
              <a:t>RTS Primer – For Light Reading </a:t>
            </a:r>
            <a:endParaRPr lang="en-IN" b="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122" name="Picture 2" descr="Image result for Real Time Concepts for Embedded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464284"/>
            <a:ext cx="37052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0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152400" y="4309130"/>
            <a:ext cx="8863022" cy="1660207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2800" dirty="0" smtClean="0"/>
              <a:t>L-13: </a:t>
            </a:r>
            <a:r>
              <a:rPr lang="en-US" sz="2800" dirty="0" smtClean="0"/>
              <a:t>Requirements Engineering for RTS</a:t>
            </a:r>
            <a:endParaRPr lang="en-US" sz="2800" dirty="0" smtClean="0"/>
          </a:p>
          <a:p>
            <a:pPr algn="r">
              <a:lnSpc>
                <a:spcPct val="100000"/>
              </a:lnSpc>
            </a:pPr>
            <a:r>
              <a:rPr lang="en-US" sz="1800" b="0" dirty="0" smtClean="0"/>
              <a:t> </a:t>
            </a:r>
            <a:r>
              <a:rPr lang="en-US" sz="2000" b="0" dirty="0" smtClean="0"/>
              <a:t>  </a:t>
            </a:r>
            <a:endParaRPr lang="en-US" sz="2000" b="0" dirty="0" smtClean="0"/>
          </a:p>
          <a:p>
            <a:pPr algn="r">
              <a:lnSpc>
                <a:spcPct val="100000"/>
              </a:lnSpc>
            </a:pPr>
            <a:r>
              <a:rPr lang="en-US" sz="1800" b="0" dirty="0" smtClean="0"/>
              <a:t>[Ref: Notes/PPT]</a:t>
            </a:r>
            <a:endParaRPr lang="en-US" sz="1800" b="0" dirty="0"/>
          </a:p>
        </p:txBody>
      </p:sp>
      <p:sp>
        <p:nvSpPr>
          <p:cNvPr id="5" name="పాఠంపెట్టె 4"/>
          <p:cNvSpPr txBox="1"/>
          <p:nvPr/>
        </p:nvSpPr>
        <p:spPr>
          <a:xfrm>
            <a:off x="153537" y="5893088"/>
            <a:ext cx="896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 Narrow" panose="020B0606020202030204" pitchFamily="34" charset="0"/>
              </a:rPr>
              <a:t>Note</a:t>
            </a:r>
            <a:r>
              <a:rPr lang="en-IN" sz="1200" dirty="0" smtClean="0">
                <a:latin typeface="Arial Narrow" panose="020B0606020202030204" pitchFamily="34" charset="0"/>
              </a:rPr>
              <a:t>: Students are requested to NOT to rely on PPTs/Recorded sessions as their only source of knowledge, explore sources within your own organization or web for any specific topic; attend classes regularly and involve in discussions; </a:t>
            </a:r>
          </a:p>
          <a:p>
            <a:pPr algn="ctr"/>
            <a:r>
              <a:rPr lang="en-IN" sz="1200" b="1" u="sng" dirty="0" smtClean="0">
                <a:latin typeface="Arial Narrow" panose="020B0606020202030204" pitchFamily="34" charset="0"/>
              </a:rPr>
              <a:t>PLEASE DO NOT PRINT PPTs</a:t>
            </a:r>
            <a:r>
              <a:rPr lang="en-IN" sz="1200" dirty="0" smtClean="0">
                <a:latin typeface="Arial Narrow" panose="020B0606020202030204" pitchFamily="34" charset="0"/>
              </a:rPr>
              <a:t>, Save the Environment!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sp>
        <p:nvSpPr>
          <p:cNvPr id="2" name="పాఠంపెట్టె 1"/>
          <p:cNvSpPr txBox="1"/>
          <p:nvPr/>
        </p:nvSpPr>
        <p:spPr>
          <a:xfrm>
            <a:off x="89916" y="6539419"/>
            <a:ext cx="8592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Source PPT </a:t>
            </a:r>
            <a:r>
              <a:rPr lang="en-IN" sz="1050" dirty="0" smtClean="0"/>
              <a:t>Courtesy</a:t>
            </a:r>
            <a:r>
              <a:rPr lang="en-IN" sz="1000" dirty="0" smtClean="0"/>
              <a:t>: Some of the contents of this PPT is sourced from </a:t>
            </a:r>
            <a:r>
              <a:rPr lang="en-IN" sz="1000" dirty="0" err="1" smtClean="0"/>
              <a:t>Presentatoons</a:t>
            </a:r>
            <a:r>
              <a:rPr lang="en-IN" sz="1000" dirty="0" smtClean="0"/>
              <a:t> of  Prof K R </a:t>
            </a:r>
            <a:r>
              <a:rPr lang="en-IN" sz="1000" dirty="0" err="1" smtClean="0"/>
              <a:t>Anupa</a:t>
            </a:r>
            <a:r>
              <a:rPr lang="en-IN" sz="1000" dirty="0" smtClean="0"/>
              <a:t> / Prof B Mishra, BITS-Pilani WILP Division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4014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+mn-lt"/>
              </a:rPr>
              <a:t>Requirements engineering is the </a:t>
            </a:r>
            <a:r>
              <a:rPr lang="en-IN" sz="2800" dirty="0" err="1" smtClean="0">
                <a:latin typeface="+mn-lt"/>
              </a:rPr>
              <a:t>subdiscipline</a:t>
            </a:r>
            <a:r>
              <a:rPr lang="en-IN" sz="2800" dirty="0" smtClean="0">
                <a:latin typeface="+mn-lt"/>
              </a:rPr>
              <a:t> of software engineering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+mn-lt"/>
              </a:rPr>
              <a:t>Concerned with </a:t>
            </a:r>
            <a:r>
              <a:rPr lang="en-IN" sz="2800" dirty="0" smtClean="0">
                <a:solidFill>
                  <a:srgbClr val="0000CC"/>
                </a:solidFill>
                <a:latin typeface="+mn-lt"/>
              </a:rPr>
              <a:t>determining the goals, functions, and constraints of software systems</a:t>
            </a:r>
            <a:r>
              <a:rPr lang="en-IN" sz="2800" dirty="0" smtClean="0">
                <a:latin typeface="+mn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+mn-lt"/>
              </a:rPr>
              <a:t>The goal is to create a requirements specification that is complete, correct, and understandable to both customers and developers.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+mn-lt"/>
              </a:rPr>
              <a:t>While the development of the solution is considered increasingly as commoditized activities (if requirements are made clear), hence can be outsourced, requirement engineering is a crucial activity and therefore </a:t>
            </a:r>
            <a:r>
              <a:rPr lang="en-IN" sz="2800" dirty="0" smtClean="0">
                <a:solidFill>
                  <a:srgbClr val="0000CC"/>
                </a:solidFill>
                <a:latin typeface="+mn-lt"/>
              </a:rPr>
              <a:t>should be conducted by the development organisation </a:t>
            </a:r>
            <a:r>
              <a:rPr lang="en-IN" sz="2800" dirty="0" smtClean="0">
                <a:latin typeface="+mn-lt"/>
              </a:rPr>
              <a:t>– together with an appropriate group of customer representatives.</a:t>
            </a:r>
          </a:p>
        </p:txBody>
      </p:sp>
    </p:spTree>
    <p:extLst>
      <p:ext uri="{BB962C8B-B14F-4D97-AF65-F5344CB8AC3E}">
        <p14:creationId xmlns:p14="http://schemas.microsoft.com/office/powerpoint/2010/main" val="15002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Requirement Engineering Process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6096000"/>
            <a:ext cx="6629400" cy="381000"/>
          </a:xfrm>
        </p:spPr>
        <p:txBody>
          <a:bodyPr>
            <a:noAutofit/>
          </a:bodyPr>
          <a:lstStyle/>
          <a:p>
            <a:r>
              <a:rPr lang="en-IN" sz="2000" i="1" dirty="0" smtClean="0">
                <a:latin typeface="+mn-lt"/>
              </a:rPr>
              <a:t>Adapted from </a:t>
            </a:r>
            <a:r>
              <a:rPr lang="en-IN" sz="2000" i="1" dirty="0" err="1" smtClean="0">
                <a:latin typeface="+mn-lt"/>
              </a:rPr>
              <a:t>Sommerville</a:t>
            </a:r>
            <a:r>
              <a:rPr lang="en-IN" sz="2000" i="1" dirty="0" smtClean="0">
                <a:latin typeface="+mn-lt"/>
              </a:rPr>
              <a:t> (2000)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1752600"/>
            <a:ext cx="1295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Preliminary Study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1752600"/>
            <a:ext cx="1371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Requirements Elicitation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2819400"/>
            <a:ext cx="1371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Requirements Definition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3886200"/>
            <a:ext cx="1371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Requirements Validation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5257800"/>
            <a:ext cx="13716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Requirements Specification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5257800"/>
            <a:ext cx="13716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Requirements Document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1165" y="3352800"/>
            <a:ext cx="13716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Feasibility Report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3200" y="3352800"/>
            <a:ext cx="13716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Domain Model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9600" y="4343400"/>
            <a:ext cx="13716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Definition of Requirements</a:t>
            </a:r>
          </a:p>
        </p:txBody>
      </p: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1981200" y="20955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4" idx="0"/>
          </p:cNvCxnSpPr>
          <p:nvPr/>
        </p:nvCxnSpPr>
        <p:spPr>
          <a:xfrm rot="16200000" flipH="1">
            <a:off x="878032" y="2893867"/>
            <a:ext cx="914400" cy="3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0"/>
          </p:cNvCxnSpPr>
          <p:nvPr/>
        </p:nvCxnSpPr>
        <p:spPr>
          <a:xfrm rot="5400000">
            <a:off x="2971800" y="28956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13" idx="0"/>
          </p:cNvCxnSpPr>
          <p:nvPr/>
        </p:nvCxnSpPr>
        <p:spPr>
          <a:xfrm rot="5400000">
            <a:off x="2819400" y="46482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1"/>
            <a:endCxn id="13" idx="3"/>
          </p:cNvCxnSpPr>
          <p:nvPr/>
        </p:nvCxnSpPr>
        <p:spPr>
          <a:xfrm rot="10800000">
            <a:off x="4114800" y="5600700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2" idx="0"/>
          </p:cNvCxnSpPr>
          <p:nvPr/>
        </p:nvCxnSpPr>
        <p:spPr>
          <a:xfrm rot="5400000">
            <a:off x="6438900" y="49149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6" idx="0"/>
          </p:cNvCxnSpPr>
          <p:nvPr/>
        </p:nvCxnSpPr>
        <p:spPr>
          <a:xfrm rot="5400000">
            <a:off x="4686300" y="39243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4100945" y="2119745"/>
            <a:ext cx="983673" cy="706582"/>
          </a:xfrm>
          <a:custGeom>
            <a:avLst/>
            <a:gdLst>
              <a:gd name="connsiteX0" fmla="*/ 0 w 983673"/>
              <a:gd name="connsiteY0" fmla="*/ 0 h 706582"/>
              <a:gd name="connsiteX1" fmla="*/ 983673 w 983673"/>
              <a:gd name="connsiteY1" fmla="*/ 0 h 706582"/>
              <a:gd name="connsiteX2" fmla="*/ 983673 w 983673"/>
              <a:gd name="connsiteY2" fmla="*/ 706582 h 70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3673" h="706582">
                <a:moveTo>
                  <a:pt x="0" y="0"/>
                </a:moveTo>
                <a:lnTo>
                  <a:pt x="983673" y="0"/>
                </a:lnTo>
                <a:lnTo>
                  <a:pt x="983673" y="706582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reeform 32"/>
          <p:cNvSpPr/>
          <p:nvPr/>
        </p:nvSpPr>
        <p:spPr>
          <a:xfrm>
            <a:off x="3796145" y="2438400"/>
            <a:ext cx="609600" cy="609600"/>
          </a:xfrm>
          <a:custGeom>
            <a:avLst/>
            <a:gdLst>
              <a:gd name="connsiteX0" fmla="*/ 609600 w 609600"/>
              <a:gd name="connsiteY0" fmla="*/ 609600 h 609600"/>
              <a:gd name="connsiteX1" fmla="*/ 0 w 609600"/>
              <a:gd name="connsiteY1" fmla="*/ 609600 h 609600"/>
              <a:gd name="connsiteX2" fmla="*/ 0 w 609600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609600">
                <a:moveTo>
                  <a:pt x="609600" y="609600"/>
                </a:moveTo>
                <a:lnTo>
                  <a:pt x="0" y="609600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reeform 34"/>
          <p:cNvSpPr/>
          <p:nvPr/>
        </p:nvSpPr>
        <p:spPr>
          <a:xfrm>
            <a:off x="5791200" y="3179618"/>
            <a:ext cx="983673" cy="706582"/>
          </a:xfrm>
          <a:custGeom>
            <a:avLst/>
            <a:gdLst>
              <a:gd name="connsiteX0" fmla="*/ 0 w 983673"/>
              <a:gd name="connsiteY0" fmla="*/ 0 h 706582"/>
              <a:gd name="connsiteX1" fmla="*/ 983673 w 983673"/>
              <a:gd name="connsiteY1" fmla="*/ 0 h 706582"/>
              <a:gd name="connsiteX2" fmla="*/ 983673 w 983673"/>
              <a:gd name="connsiteY2" fmla="*/ 706582 h 70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3673" h="706582">
                <a:moveTo>
                  <a:pt x="0" y="0"/>
                </a:moveTo>
                <a:lnTo>
                  <a:pt x="983673" y="0"/>
                </a:lnTo>
                <a:lnTo>
                  <a:pt x="983673" y="706582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reeform 35"/>
          <p:cNvSpPr/>
          <p:nvPr/>
        </p:nvSpPr>
        <p:spPr>
          <a:xfrm>
            <a:off x="5486400" y="3505200"/>
            <a:ext cx="609600" cy="609600"/>
          </a:xfrm>
          <a:custGeom>
            <a:avLst/>
            <a:gdLst>
              <a:gd name="connsiteX0" fmla="*/ 609600 w 609600"/>
              <a:gd name="connsiteY0" fmla="*/ 609600 h 609600"/>
              <a:gd name="connsiteX1" fmla="*/ 0 w 609600"/>
              <a:gd name="connsiteY1" fmla="*/ 609600 h 609600"/>
              <a:gd name="connsiteX2" fmla="*/ 0 w 609600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609600">
                <a:moveTo>
                  <a:pt x="609600" y="609600"/>
                </a:moveTo>
                <a:lnTo>
                  <a:pt x="0" y="609600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reeform 36"/>
          <p:cNvSpPr/>
          <p:nvPr/>
        </p:nvSpPr>
        <p:spPr>
          <a:xfrm>
            <a:off x="3740727" y="4641273"/>
            <a:ext cx="678873" cy="623454"/>
          </a:xfrm>
          <a:custGeom>
            <a:avLst/>
            <a:gdLst>
              <a:gd name="connsiteX0" fmla="*/ 678873 w 678873"/>
              <a:gd name="connsiteY0" fmla="*/ 0 h 623454"/>
              <a:gd name="connsiteX1" fmla="*/ 0 w 678873"/>
              <a:gd name="connsiteY1" fmla="*/ 0 h 623454"/>
              <a:gd name="connsiteX2" fmla="*/ 0 w 678873"/>
              <a:gd name="connsiteY2" fmla="*/ 623454 h 6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873" h="623454">
                <a:moveTo>
                  <a:pt x="678873" y="0"/>
                </a:moveTo>
                <a:lnTo>
                  <a:pt x="0" y="0"/>
                </a:lnTo>
                <a:lnTo>
                  <a:pt x="0" y="623454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4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Types of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533400" indent="-533400"/>
            <a:r>
              <a:rPr lang="en-US" sz="2800" dirty="0" smtClean="0">
                <a:latin typeface="+mn-lt"/>
              </a:rPr>
              <a:t>	As per IEEE, a general software requirement for a real-time software are of following types:</a:t>
            </a:r>
          </a:p>
          <a:p>
            <a:pPr marL="533400" indent="-533400">
              <a:buFont typeface="Wingdings" pitchFamily="2" charset="2"/>
              <a:buChar char="Ø"/>
            </a:pPr>
            <a:endParaRPr lang="en-US" sz="2800" dirty="0" smtClean="0">
              <a:latin typeface="+mn-lt"/>
            </a:endParaRPr>
          </a:p>
          <a:p>
            <a:pPr marL="533400" indent="-533400"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C1. </a:t>
            </a:r>
            <a:r>
              <a:rPr lang="en-US" sz="2800" dirty="0" smtClean="0">
                <a:solidFill>
                  <a:srgbClr val="0000CC"/>
                </a:solidFill>
                <a:latin typeface="+mn-lt"/>
              </a:rPr>
              <a:t>Functional </a:t>
            </a:r>
            <a:r>
              <a:rPr lang="en-US" sz="2800" dirty="0" smtClean="0">
                <a:latin typeface="+mn-lt"/>
              </a:rPr>
              <a:t>: </a:t>
            </a:r>
            <a:r>
              <a:rPr lang="en-US" sz="2800" i="1" dirty="0" smtClean="0">
                <a:latin typeface="+mn-lt"/>
              </a:rPr>
              <a:t>Fundamental actions of features</a:t>
            </a:r>
          </a:p>
          <a:p>
            <a:pPr marL="533400" indent="-533400"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C2. External Interfaces: </a:t>
            </a:r>
            <a:r>
              <a:rPr lang="en-US" sz="2800" i="1" dirty="0" smtClean="0">
                <a:latin typeface="+mn-lt"/>
              </a:rPr>
              <a:t>Inputs and Outputs</a:t>
            </a:r>
          </a:p>
          <a:p>
            <a:pPr marL="533400" indent="-533400"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C3. Performance : </a:t>
            </a:r>
            <a:r>
              <a:rPr lang="en-US" sz="2800" i="1" dirty="0" smtClean="0">
                <a:latin typeface="+mn-lt"/>
              </a:rPr>
              <a:t>Static and Dynamic numerical requirements</a:t>
            </a:r>
          </a:p>
          <a:p>
            <a:pPr marL="533400" indent="-533400"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C4. Logical database: </a:t>
            </a:r>
            <a:r>
              <a:rPr lang="en-US" sz="2800" i="1" dirty="0" smtClean="0">
                <a:latin typeface="+mn-lt"/>
              </a:rPr>
              <a:t>Logical requirements related to database</a:t>
            </a:r>
          </a:p>
          <a:p>
            <a:pPr marL="533400" indent="-533400"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C5. Design constraints: </a:t>
            </a:r>
            <a:r>
              <a:rPr lang="en-US" sz="2800" i="1" dirty="0" smtClean="0">
                <a:latin typeface="+mn-lt"/>
              </a:rPr>
              <a:t>Restrictions </a:t>
            </a:r>
          </a:p>
          <a:p>
            <a:pPr marL="533400" indent="-533400"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C6. Software system attributes: </a:t>
            </a:r>
            <a:r>
              <a:rPr lang="en-US" sz="2800" i="1" dirty="0" smtClean="0">
                <a:latin typeface="+mn-lt"/>
              </a:rPr>
              <a:t>Various quantifiable attributes</a:t>
            </a:r>
          </a:p>
          <a:p>
            <a:pPr marL="533400" indent="-533400">
              <a:buFont typeface="Wingdings" pitchFamily="2" charset="2"/>
              <a:buChar char="Ø"/>
            </a:pPr>
            <a:endParaRPr lang="en-US" sz="2800" dirty="0" smtClean="0">
              <a:latin typeface="+mn-lt"/>
            </a:endParaRPr>
          </a:p>
          <a:p>
            <a:pPr marL="533400" indent="-533400"/>
            <a:r>
              <a:rPr lang="en-US" sz="2800" dirty="0" smtClean="0">
                <a:latin typeface="+mn-lt"/>
              </a:rPr>
              <a:t>	Types C2-C6 are categorized under ‘</a:t>
            </a:r>
            <a:r>
              <a:rPr lang="en-US" sz="2800" dirty="0" smtClean="0">
                <a:solidFill>
                  <a:srgbClr val="0000CC"/>
                </a:solidFill>
                <a:latin typeface="+mn-lt"/>
              </a:rPr>
              <a:t>Non-Functional</a:t>
            </a:r>
            <a:r>
              <a:rPr lang="en-US" sz="2800" dirty="0" smtClean="0">
                <a:latin typeface="+mn-lt"/>
              </a:rPr>
              <a:t>’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1503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All system inputs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Exact sequence of operations and responses (outputs) to normal and abnormal situations for every input possibility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May use case-by-case description or other general form of description (e.g. using universal quantification, use cases, user stories)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07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</TotalTime>
  <Words>1458</Words>
  <Application>Microsoft Office PowerPoint</Application>
  <PresentationFormat>తెరపై ప్రదర్శన (4:3)</PresentationFormat>
  <Paragraphs>343</Paragraphs>
  <Slides>33</Slides>
  <Notes>27</Notes>
  <HiddenSlides>0</HiddenSlides>
  <MMClips>0</MMClips>
  <ScaleCrop>false</ScaleCrop>
  <HeadingPairs>
    <vt:vector size="8" baseType="variant">
      <vt:variant>
        <vt:lpstr>ఉపయోగించిన ఫాంట్‌లు</vt:lpstr>
      </vt:variant>
      <vt:variant>
        <vt:i4>5</vt:i4>
      </vt:variant>
      <vt:variant>
        <vt:lpstr>నేపథ్యం</vt:lpstr>
      </vt:variant>
      <vt:variant>
        <vt:i4>1</vt:i4>
      </vt:variant>
      <vt:variant>
        <vt:lpstr>ఎంబెడెడ్ OLE సర్వర్‌లు</vt:lpstr>
      </vt:variant>
      <vt:variant>
        <vt:i4>1</vt:i4>
      </vt:variant>
      <vt:variant>
        <vt:lpstr>స్లయిడ్ శీర్షికలు</vt:lpstr>
      </vt:variant>
      <vt:variant>
        <vt:i4>33</vt:i4>
      </vt:variant>
    </vt:vector>
  </HeadingPairs>
  <TitlesOfParts>
    <vt:vector size="40" baseType="lpstr">
      <vt:lpstr>Arial</vt:lpstr>
      <vt:lpstr>Arial Narrow</vt:lpstr>
      <vt:lpstr>Calibri</vt:lpstr>
      <vt:lpstr>Courier New</vt:lpstr>
      <vt:lpstr>Wingdings</vt:lpstr>
      <vt:lpstr>Office Theme</vt:lpstr>
      <vt:lpstr>PaperPort Document</vt:lpstr>
      <vt:lpstr>BITS ZG553: Real Time Systems L13 – Requirements Engineering for  Real Time Systems  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కోనేరు గోపాలకృష్ణ</cp:lastModifiedBy>
  <cp:revision>356</cp:revision>
  <dcterms:created xsi:type="dcterms:W3CDTF">2011-09-14T09:42:05Z</dcterms:created>
  <dcterms:modified xsi:type="dcterms:W3CDTF">2018-10-16T14:16:45Z</dcterms:modified>
</cp:coreProperties>
</file>