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4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0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07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DF9A82A-F9F7-4C19-8534-93A5CF4CB4C1}" type="datetimeFigureOut">
              <a:rPr lang="en-US"/>
              <a:pPr>
                <a:defRPr/>
              </a:pPr>
              <a:t>10/16/2018</a:t>
            </a:fld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F4BDCA-EF58-4CAB-BEE6-B3D323E40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10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11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73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635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15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97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069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567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914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9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73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467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92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05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57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2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6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9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70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10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/>
              <a:pPr>
                <a:defRPr/>
              </a:pPr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3831017"/>
            <a:ext cx="7467600" cy="1524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3600" dirty="0" smtClean="0"/>
              <a:t>BITS ZG553: </a:t>
            </a:r>
            <a:r>
              <a:rPr lang="en-US" sz="3600" b="0" dirty="0" smtClean="0"/>
              <a:t>Real Time Systems</a:t>
            </a: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smtClean="0">
                <a:solidFill>
                  <a:schemeClr val="bg1">
                    <a:lumMod val="75000"/>
                  </a:schemeClr>
                </a:solidFill>
              </a:rPr>
              <a:t>L14 – Performance Analysis</a:t>
            </a:r>
            <a:endParaRPr lang="en-US" sz="24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 G Krishna</a:t>
            </a:r>
            <a:endParaRPr lang="en-US" dirty="0"/>
          </a:p>
          <a:p>
            <a:r>
              <a:rPr lang="en-US" dirty="0" smtClean="0"/>
              <a:t>WILP Division, BITS-Pilani, Hyderabad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Assume </a:t>
            </a:r>
          </a:p>
          <a:p>
            <a:pPr>
              <a:lnSpc>
                <a:spcPct val="120000"/>
              </a:lnSpc>
            </a:pPr>
            <a:r>
              <a:rPr lang="en-US" sz="1800" i="1" dirty="0" smtClean="0"/>
              <a:t>	</a:t>
            </a:r>
            <a:r>
              <a:rPr lang="en-US" sz="1800" dirty="0" smtClean="0"/>
              <a:t>Number of tasks in the system = </a:t>
            </a:r>
            <a:r>
              <a:rPr lang="en-US" sz="1800" i="1" dirty="0" smtClean="0">
                <a:solidFill>
                  <a:srgbClr val="0000CC"/>
                </a:solidFill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sz="1800" i="1" dirty="0" smtClean="0"/>
              <a:t>	</a:t>
            </a:r>
            <a:r>
              <a:rPr lang="en-US" sz="1800" dirty="0" smtClean="0"/>
              <a:t>Time slice (time quantum) = </a:t>
            </a:r>
            <a:r>
              <a:rPr lang="en-US" sz="1800" i="1" dirty="0" smtClean="0">
                <a:solidFill>
                  <a:srgbClr val="0000CC"/>
                </a:solidFill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 sz="1800" i="1" dirty="0" smtClean="0"/>
              <a:t>	</a:t>
            </a:r>
            <a:r>
              <a:rPr lang="en-US" sz="1800" dirty="0" smtClean="0"/>
              <a:t>Maximum execution time of each task</a:t>
            </a:r>
            <a:r>
              <a:rPr lang="en-US" sz="1800" i="1" dirty="0" smtClean="0"/>
              <a:t> </a:t>
            </a:r>
            <a:r>
              <a:rPr lang="en-US" sz="1800" i="1" dirty="0" smtClean="0">
                <a:solidFill>
                  <a:srgbClr val="0000CC"/>
                </a:solidFill>
              </a:rPr>
              <a:t>T</a:t>
            </a:r>
            <a:r>
              <a:rPr lang="en-US" sz="1800" i="1" baseline="-25000" dirty="0" smtClean="0">
                <a:solidFill>
                  <a:srgbClr val="0000CC"/>
                </a:solidFill>
              </a:rPr>
              <a:t>i</a:t>
            </a:r>
            <a:r>
              <a:rPr lang="en-US" sz="1800" i="1" dirty="0" smtClean="0"/>
              <a:t> = </a:t>
            </a:r>
            <a:r>
              <a:rPr lang="en-US" sz="1800" i="1" dirty="0" smtClean="0">
                <a:solidFill>
                  <a:srgbClr val="0000CC"/>
                </a:solidFill>
              </a:rPr>
              <a:t>c</a:t>
            </a:r>
            <a:r>
              <a:rPr lang="en-US" sz="1800" i="1" baseline="-25000" dirty="0" smtClean="0">
                <a:solidFill>
                  <a:srgbClr val="0000CC"/>
                </a:solidFill>
              </a:rPr>
              <a:t>i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	Maximum execution time of all tasks </a:t>
            </a:r>
            <a:r>
              <a:rPr lang="en-US" sz="1800" i="1" dirty="0" smtClean="0">
                <a:solidFill>
                  <a:srgbClr val="0000CC"/>
                </a:solidFill>
              </a:rPr>
              <a:t>c = max(c</a:t>
            </a:r>
            <a:r>
              <a:rPr lang="en-US" sz="1800" i="1" baseline="-25000" dirty="0" smtClean="0">
                <a:solidFill>
                  <a:srgbClr val="0000CC"/>
                </a:solidFill>
              </a:rPr>
              <a:t>1</a:t>
            </a:r>
            <a:r>
              <a:rPr lang="en-US" sz="1800" i="1" dirty="0" smtClean="0">
                <a:solidFill>
                  <a:srgbClr val="0000CC"/>
                </a:solidFill>
              </a:rPr>
              <a:t> , c</a:t>
            </a:r>
            <a:r>
              <a:rPr lang="en-US" sz="1800" i="1" baseline="-25000" dirty="0" smtClean="0">
                <a:solidFill>
                  <a:srgbClr val="0000CC"/>
                </a:solidFill>
              </a:rPr>
              <a:t>2</a:t>
            </a:r>
            <a:r>
              <a:rPr lang="en-US" sz="1800" i="1" dirty="0" smtClean="0">
                <a:solidFill>
                  <a:srgbClr val="0000CC"/>
                </a:solidFill>
              </a:rPr>
              <a:t> ,…, </a:t>
            </a:r>
            <a:r>
              <a:rPr lang="en-US" sz="1800" i="1" dirty="0" err="1" smtClean="0">
                <a:solidFill>
                  <a:srgbClr val="0000CC"/>
                </a:solidFill>
              </a:rPr>
              <a:t>c</a:t>
            </a:r>
            <a:r>
              <a:rPr lang="en-US" sz="1800" i="1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1800" i="1" dirty="0" smtClean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Then amount of time each task has to wait in one round =  </a:t>
            </a:r>
            <a:r>
              <a:rPr lang="en-US" sz="1800" i="1" dirty="0" smtClean="0">
                <a:solidFill>
                  <a:srgbClr val="0000CC"/>
                </a:solidFill>
              </a:rPr>
              <a:t>(n-1)q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Maximum number of time slices each task require to complete =  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Then amount of time (worst case) each task has to wait in total =  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The worst case time for a task to complete from readiness to completion</a:t>
            </a:r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>
              <a:lnSpc>
                <a:spcPct val="120000"/>
              </a:lnSpc>
            </a:pPr>
            <a:r>
              <a:rPr lang="en-US" sz="1800" dirty="0" smtClean="0"/>
              <a:t>	If there is a context-switching overhead of ‘o’, then for switching ‘n’   tasks in a cycle, the context switching overhead will be ‘</a:t>
            </a:r>
            <a:r>
              <a:rPr lang="en-US" sz="1800" i="1" dirty="0" err="1" smtClean="0">
                <a:solidFill>
                  <a:srgbClr val="0000CC"/>
                </a:solidFill>
              </a:rPr>
              <a:t>n.o</a:t>
            </a:r>
            <a:r>
              <a:rPr lang="en-US" sz="1800" dirty="0" smtClean="0"/>
              <a:t>’. 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In that case, the worst case time for a task to complete from readiness to completion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			</a:t>
            </a:r>
          </a:p>
          <a:p>
            <a:pPr>
              <a:lnSpc>
                <a:spcPct val="120000"/>
              </a:lnSpc>
            </a:pPr>
            <a:endParaRPr lang="en-US" sz="1800" baseline="-25000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endParaRPr lang="en-US" sz="1800" baseline="-25000" dirty="0" smtClean="0">
              <a:solidFill>
                <a:srgbClr val="0000CC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round-robin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715125" y="3429000"/>
          <a:ext cx="7524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393480" imgH="228600" progId="Equation.3">
                  <p:embed/>
                </p:oleObj>
              </mc:Choice>
              <mc:Fallback>
                <p:oleObj name="Equation" r:id="rId4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429000"/>
                        <a:ext cx="7524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681787" y="3733800"/>
          <a:ext cx="162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850680" imgH="228600" progId="Equation.3">
                  <p:embed/>
                </p:oleObj>
              </mc:Choice>
              <mc:Fallback>
                <p:oleObj name="Equation" r:id="rId6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7" y="3733800"/>
                        <a:ext cx="16240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438400" y="4516437"/>
          <a:ext cx="24749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1295280" imgH="228600" progId="Equation.3">
                  <p:embed/>
                </p:oleObj>
              </mc:Choice>
              <mc:Fallback>
                <p:oleObj name="Equation" r:id="rId8" imgW="1295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16437"/>
                        <a:ext cx="247491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051050" y="6116638"/>
          <a:ext cx="32512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1701720" imgH="228600" progId="Equation.3">
                  <p:embed/>
                </p:oleObj>
              </mc:Choice>
              <mc:Fallback>
                <p:oleObj name="Equation" r:id="rId10" imgW="1701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116638"/>
                        <a:ext cx="32512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2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In a round-robin system, there are 6 equally important tasks, each with a maximum execution time of 600 ms and the time quantum is 40 ms, and every context switch costs 2 ms, then find out the response time of each task.</a:t>
            </a:r>
          </a:p>
          <a:p>
            <a:pPr>
              <a:lnSpc>
                <a:spcPct val="12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Solution: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	Here, n = 6, q = 40 ms, c = 600 ms, o = 2 </a:t>
            </a:r>
            <a:r>
              <a:rPr lang="en-US" sz="1800" dirty="0" err="1" smtClean="0">
                <a:latin typeface="+mn-lt"/>
              </a:rPr>
              <a:t>ms.</a:t>
            </a:r>
            <a:endParaRPr lang="en-US" sz="1800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	So, 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Round Robin System -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19200" y="3733801"/>
          <a:ext cx="5334000" cy="222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2577960" imgH="1320480" progId="Equation.3">
                  <p:embed/>
                </p:oleObj>
              </mc:Choice>
              <mc:Fallback>
                <p:oleObj name="Equation" r:id="rId4" imgW="257796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1"/>
                        <a:ext cx="5334000" cy="2224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8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From time-demand analysis, the worst case response time is given by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But due to the ceiling function, this equation can’t be solved in a straight forward method. So let us do it in iterative method. We can rewrite this equation as,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where ‘n’ is the number of iteration.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	Start the recursion with t</a:t>
            </a:r>
            <a:r>
              <a:rPr lang="en-US" sz="2000" baseline="-2500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= e</a:t>
            </a:r>
            <a:r>
              <a:rPr lang="en-US" sz="2000" baseline="-25000" dirty="0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. The recursion stops, when </a:t>
            </a:r>
            <a:r>
              <a:rPr lang="en-US" sz="2000" b="1" i="1" dirty="0" smtClean="0">
                <a:solidFill>
                  <a:srgbClr val="0000CC"/>
                </a:solidFill>
                <a:latin typeface="+mn-lt"/>
              </a:rPr>
              <a:t>t</a:t>
            </a:r>
            <a:r>
              <a:rPr lang="en-US" sz="2000" b="1" i="1" baseline="-25000" dirty="0" smtClean="0">
                <a:solidFill>
                  <a:srgbClr val="0000CC"/>
                </a:solidFill>
                <a:latin typeface="+mn-lt"/>
              </a:rPr>
              <a:t>n+1</a:t>
            </a:r>
            <a:r>
              <a:rPr lang="en-US" sz="2000" b="1" i="1" dirty="0" smtClean="0">
                <a:solidFill>
                  <a:srgbClr val="0000CC"/>
                </a:solidFill>
                <a:latin typeface="+mn-lt"/>
              </a:rPr>
              <a:t> = t</a:t>
            </a:r>
            <a:r>
              <a:rPr lang="en-US" sz="2000" b="1" i="1" baseline="-25000" dirty="0" smtClean="0">
                <a:solidFill>
                  <a:srgbClr val="0000CC"/>
                </a:solidFill>
                <a:latin typeface="+mn-lt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If the recursion doesn’t converge, then the processor is overloaded.</a:t>
            </a:r>
            <a:endParaRPr lang="en-US" sz="2000" i="1" baseline="-25000" dirty="0" smtClean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Priority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676400" y="1828800"/>
          <a:ext cx="43195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701720" imgH="482400" progId="Equation.3">
                  <p:embed/>
                </p:oleObj>
              </mc:Choice>
              <mc:Fallback>
                <p:oleObj name="Equation" r:id="rId4" imgW="1701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43195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635125" y="3886200"/>
          <a:ext cx="47069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1854000" imgH="482400" progId="Equation.3">
                  <p:embed/>
                </p:oleObj>
              </mc:Choice>
              <mc:Fallback>
                <p:oleObj name="Equation" r:id="rId6" imgW="1854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3886200"/>
                        <a:ext cx="470693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4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Find out the worst case response times of the tasks T1 = (9, 3), T2= (12, 4) and T3 = (18, 2), when they are scheduled rate-monotonically.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Solution: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As per RM algorithm, the priorities of the tasks are: T1 &gt; T2 &gt; T3.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First check the total utilization.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Total utilization U = 3/9 + 4/12 + 2/18 = 0.72 &lt;1.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Hence processor is not overloaded.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Since T1 is the highest priority task, its response time is equal to its execution time i.e. 3.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Priority System -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For T2, 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So for T2, worst case response time is 7.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For T3, 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So for T3, worst case response time is 9.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Priority System -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447800" y="1371600"/>
          <a:ext cx="4638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1993680" imgH="1346040" progId="Equation.3">
                  <p:embed/>
                </p:oleObj>
              </mc:Choice>
              <mc:Fallback>
                <p:oleObj name="Equation" r:id="rId4" imgW="199368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4638675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489075" y="3886200"/>
          <a:ext cx="6588125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2831760" imgH="1346040" progId="Equation.3">
                  <p:embed/>
                </p:oleObj>
              </mc:Choice>
              <mc:Fallback>
                <p:oleObj name="Equation" r:id="rId6" imgW="283176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886200"/>
                        <a:ext cx="6588125" cy="225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5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 real-time system having one or more </a:t>
            </a:r>
            <a:r>
              <a:rPr lang="en-US" sz="2000" dirty="0" err="1" smtClean="0">
                <a:latin typeface="+mn-lt"/>
              </a:rPr>
              <a:t>aperiodic</a:t>
            </a:r>
            <a:r>
              <a:rPr lang="en-US" sz="2000" dirty="0" smtClean="0">
                <a:latin typeface="+mn-lt"/>
              </a:rPr>
              <a:t> or sporadic job can be modeled (as covered in the previous lectures)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But practically, they can be modeled rate monotonically as having periods equal to worst case inter-arrival times.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Such rough approximation leads to unacceptably high utilization.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So some heuristic approach should be used in stead.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Queuing theory could also be helpful.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400" baseline="-250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Analysis of Non-periodic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Interrupt Latency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DMA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Caches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Instruction Pipelines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Floating point instructions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n-lt"/>
              </a:rPr>
              <a:t>	</a:t>
            </a:r>
            <a:r>
              <a:rPr lang="en-US" sz="2000" i="1" dirty="0" smtClean="0">
                <a:latin typeface="+mn-lt"/>
              </a:rPr>
              <a:t>All of the above are to improve the CPU performance, but they destroys the determinism. This leads to go for a probabilistic performance model.</a:t>
            </a:r>
            <a:endParaRPr lang="en-US" i="1" dirty="0" smtClean="0"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400" baseline="-250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Sources of </a:t>
            </a:r>
            <a:r>
              <a:rPr lang="en-US" dirty="0" err="1" smtClean="0"/>
              <a:t>indeterministic</a:t>
            </a:r>
            <a:r>
              <a:rPr lang="en-US" dirty="0" smtClean="0"/>
              <a:t> </a:t>
            </a:r>
            <a:r>
              <a:rPr lang="en-US" dirty="0" err="1" smtClean="0"/>
              <a:t>behaviour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8458200" cy="3352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Known as M/M/1 Queue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First M: Probability distribution of the time arrival of consumers : </a:t>
            </a:r>
            <a:r>
              <a:rPr lang="en-US" dirty="0" smtClean="0">
                <a:solidFill>
                  <a:srgbClr val="0000CC"/>
                </a:solidFill>
              </a:rPr>
              <a:t>Here interrupt requests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Second M: Probability distribution of the time needed to service each customer: </a:t>
            </a:r>
            <a:r>
              <a:rPr lang="en-US" dirty="0" smtClean="0">
                <a:solidFill>
                  <a:srgbClr val="0000CC"/>
                </a:solidFill>
              </a:rPr>
              <a:t>Here interrupt servicing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Third 1: Number of servers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probability distribution of arrival is </a:t>
            </a:r>
            <a:r>
              <a:rPr lang="en-US" dirty="0" smtClean="0">
                <a:solidFill>
                  <a:srgbClr val="0000CC"/>
                </a:solidFill>
              </a:rPr>
              <a:t>Poisson Distribution (inter-arrival times  are exponentially distributed)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</a:rPr>
              <a:t>The service or processing time is also exponentially distributed.</a:t>
            </a:r>
          </a:p>
          <a:p>
            <a:pPr lvl="1">
              <a:buFont typeface="Wingdings" pitchFamily="2" charset="2"/>
              <a:buChar char="Ø"/>
            </a:pPr>
            <a:endParaRPr lang="en-IN" sz="1200" dirty="0" smtClean="0"/>
          </a:p>
          <a:p>
            <a:pPr lvl="1">
              <a:buFont typeface="Wingdings" pitchFamily="2" charset="2"/>
              <a:buChar char="Ø"/>
            </a:pPr>
            <a:endParaRPr lang="en-US" sz="1200" dirty="0" smtClean="0"/>
          </a:p>
          <a:p>
            <a:pPr lvl="1">
              <a:buFont typeface="Wingdings" pitchFamily="2" charset="2"/>
              <a:buChar char="Ø"/>
            </a:pPr>
            <a:endParaRPr lang="en-US" sz="600" baseline="-25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Single Server Queue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600200"/>
            <a:ext cx="1371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371600" y="1905000"/>
            <a:ext cx="304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676400" y="1905000"/>
            <a:ext cx="304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981200" y="1905000"/>
            <a:ext cx="304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286000" y="1905000"/>
            <a:ext cx="304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90800" y="1905000"/>
            <a:ext cx="304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95600" y="1905000"/>
            <a:ext cx="304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200400" y="1905000"/>
            <a:ext cx="304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505200" y="1905000"/>
            <a:ext cx="304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3810000" y="2209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" y="2209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96000" y="2209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" y="190500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Consumers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5219" y="19050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Served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129242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Server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25908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Queue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362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Let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1/</a:t>
            </a:r>
            <a:r>
              <a:rPr lang="el-GR" dirty="0" smtClean="0"/>
              <a:t>λ</a:t>
            </a:r>
            <a:r>
              <a:rPr lang="en-IN" dirty="0" smtClean="0"/>
              <a:t> = Mean inter-arrival time of the customers (interrupt requests)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1/</a:t>
            </a:r>
            <a:r>
              <a:rPr lang="el-GR" dirty="0" smtClean="0"/>
              <a:t>μ</a:t>
            </a:r>
            <a:r>
              <a:rPr lang="en-IN" dirty="0" smtClean="0"/>
              <a:t> = Mean service (or interrupt processing ) time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1/</a:t>
            </a:r>
            <a:r>
              <a:rPr lang="el-GR" dirty="0" smtClean="0"/>
              <a:t>λ</a:t>
            </a:r>
            <a:r>
              <a:rPr lang="en-IN" dirty="0" smtClean="0"/>
              <a:t> &gt; </a:t>
            </a:r>
            <a:r>
              <a:rPr lang="en-US" dirty="0" smtClean="0"/>
              <a:t>1/</a:t>
            </a:r>
            <a:r>
              <a:rPr lang="el-GR" dirty="0" smtClean="0"/>
              <a:t>μ</a:t>
            </a:r>
            <a:endParaRPr lang="en-IN" dirty="0" smtClean="0"/>
          </a:p>
          <a:p>
            <a:pPr lvl="1">
              <a:lnSpc>
                <a:spcPct val="150000"/>
              </a:lnSpc>
              <a:buNone/>
            </a:pPr>
            <a:r>
              <a:rPr lang="en-IN" dirty="0" smtClean="0"/>
              <a:t>N = Number of customers (interrupt requests) in the queue</a:t>
            </a:r>
          </a:p>
          <a:p>
            <a:pPr>
              <a:lnSpc>
                <a:spcPct val="150000"/>
              </a:lnSpc>
            </a:pPr>
            <a:r>
              <a:rPr lang="en-IN" sz="1600" dirty="0" smtClean="0"/>
              <a:t>Then, the expected number (mean) of customers (interrupt requests or jobs) in the queue,</a:t>
            </a:r>
          </a:p>
          <a:p>
            <a:pPr>
              <a:lnSpc>
                <a:spcPct val="150000"/>
              </a:lnSpc>
            </a:pPr>
            <a:endParaRPr lang="en-IN" sz="1600" dirty="0" smtClean="0"/>
          </a:p>
          <a:p>
            <a:pPr>
              <a:lnSpc>
                <a:spcPct val="150000"/>
              </a:lnSpc>
            </a:pP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The corresponding variance,</a:t>
            </a:r>
          </a:p>
          <a:p>
            <a:pPr>
              <a:lnSpc>
                <a:spcPct val="150000"/>
              </a:lnSpc>
            </a:pPr>
            <a:r>
              <a:rPr lang="en-IN" sz="1600" dirty="0" smtClean="0"/>
              <a:t> </a:t>
            </a:r>
          </a:p>
          <a:p>
            <a:pPr>
              <a:lnSpc>
                <a:spcPct val="150000"/>
              </a:lnSpc>
            </a:pPr>
            <a:endParaRPr lang="en-IN" sz="22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IN" sz="12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2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600" baseline="-25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Single Server Queue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514599" y="4038600"/>
          <a:ext cx="335280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460160" imgH="419040" progId="Equation.3">
                  <p:embed/>
                </p:oleObj>
              </mc:Choice>
              <mc:Fallback>
                <p:oleObj name="Equation" r:id="rId4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4038600"/>
                        <a:ext cx="335280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514600" y="5181599"/>
          <a:ext cx="1593275" cy="76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876240" imgH="419040" progId="Equation.3">
                  <p:embed/>
                </p:oleObj>
              </mc:Choice>
              <mc:Fallback>
                <p:oleObj name="Equation" r:id="rId6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1599"/>
                        <a:ext cx="1593275" cy="762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1600" dirty="0" smtClean="0">
                <a:latin typeface="+mn-lt"/>
              </a:rPr>
              <a:t>	The mean time a customer (job) spends in the system,</a:t>
            </a:r>
          </a:p>
          <a:p>
            <a:pPr>
              <a:lnSpc>
                <a:spcPct val="110000"/>
              </a:lnSpc>
            </a:pPr>
            <a:endParaRPr lang="en-IN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IN" sz="1600" dirty="0" smtClean="0">
                <a:latin typeface="+mn-lt"/>
              </a:rPr>
              <a:t>	If </a:t>
            </a:r>
            <a:r>
              <a:rPr lang="en-IN" sz="1600" i="1" dirty="0" smtClean="0">
                <a:solidFill>
                  <a:srgbClr val="0000CC"/>
                </a:solidFill>
                <a:latin typeface="+mn-lt"/>
              </a:rPr>
              <a:t>Y</a:t>
            </a:r>
            <a:r>
              <a:rPr lang="en-IN" sz="1600" dirty="0" smtClean="0">
                <a:latin typeface="+mn-lt"/>
              </a:rPr>
              <a:t> is a random variable for the time spent in the system, which has an exponential probability distribution, </a:t>
            </a:r>
          </a:p>
          <a:p>
            <a:pPr>
              <a:lnSpc>
                <a:spcPct val="110000"/>
              </a:lnSpc>
            </a:pPr>
            <a:endParaRPr lang="en-IN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IN" sz="1600" dirty="0" smtClean="0">
                <a:latin typeface="+mn-lt"/>
              </a:rPr>
              <a:t>	Probability that at least k customers (jobs) are in the queue simultaneously,</a:t>
            </a:r>
          </a:p>
          <a:p>
            <a:pPr>
              <a:lnSpc>
                <a:spcPct val="110000"/>
              </a:lnSpc>
            </a:pPr>
            <a:endParaRPr lang="en-IN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IN" sz="1600" dirty="0" smtClean="0">
                <a:latin typeface="+mn-lt"/>
              </a:rPr>
              <a:t>	When there are more than one customer waiting in the system, it is </a:t>
            </a:r>
            <a:r>
              <a:rPr lang="en-IN" sz="1600" b="1" dirty="0" smtClean="0">
                <a:solidFill>
                  <a:srgbClr val="0000CC"/>
                </a:solidFill>
                <a:latin typeface="+mn-lt"/>
              </a:rPr>
              <a:t>a time-overloaded condition</a:t>
            </a:r>
            <a:r>
              <a:rPr lang="en-IN" sz="1600" dirty="0" smtClean="0">
                <a:latin typeface="+mn-lt"/>
              </a:rPr>
              <a:t>. From this equation, it is obvious that the probability of exceeding a certain number of customers (jobs) in the system </a:t>
            </a:r>
            <a:r>
              <a:rPr lang="en-IN" sz="1600" dirty="0" smtClean="0">
                <a:solidFill>
                  <a:srgbClr val="0000CC"/>
                </a:solidFill>
                <a:latin typeface="+mn-lt"/>
              </a:rPr>
              <a:t>decreases geometrically (since </a:t>
            </a:r>
            <a:r>
              <a:rPr lang="el-GR" sz="1600" dirty="0" smtClean="0">
                <a:solidFill>
                  <a:srgbClr val="0000CC"/>
                </a:solidFill>
                <a:latin typeface="+mn-lt"/>
              </a:rPr>
              <a:t>ρ≤</a:t>
            </a:r>
            <a:r>
              <a:rPr lang="en-IN" sz="1600" dirty="0" smtClean="0">
                <a:solidFill>
                  <a:srgbClr val="0000CC"/>
                </a:solidFill>
                <a:latin typeface="+mn-lt"/>
              </a:rPr>
              <a:t>1). </a:t>
            </a:r>
            <a:r>
              <a:rPr lang="en-IN" sz="1600" dirty="0" smtClean="0">
                <a:latin typeface="+mn-lt"/>
              </a:rPr>
              <a:t>So it is pointless to determine the probability when there are more then two customer in the systems, since it will be negligible. Hence for determining the probability of time overloading</a:t>
            </a:r>
            <a:r>
              <a:rPr lang="en-IN" sz="1600" dirty="0" smtClean="0">
                <a:solidFill>
                  <a:srgbClr val="0000CC"/>
                </a:solidFill>
                <a:latin typeface="+mn-lt"/>
              </a:rPr>
              <a:t>, it is sufficient to consider the probability of two customers (jobs) in the system i.e. </a:t>
            </a:r>
            <a:r>
              <a:rPr lang="en-IN" sz="1600" b="1" dirty="0" smtClean="0">
                <a:solidFill>
                  <a:srgbClr val="0000CC"/>
                </a:solidFill>
                <a:latin typeface="+mn-lt"/>
              </a:rPr>
              <a:t>Pr[≥2]</a:t>
            </a:r>
            <a:r>
              <a:rPr lang="en-IN" sz="1600" dirty="0" smtClean="0">
                <a:solidFill>
                  <a:srgbClr val="0000CC"/>
                </a:solidFill>
                <a:latin typeface="+mn-lt"/>
              </a:rPr>
              <a:t>.</a:t>
            </a:r>
            <a:endParaRPr lang="en-US" sz="600" baseline="-2500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Single Server Queue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957513" y="1752600"/>
          <a:ext cx="13985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609480" imgH="419040" progId="Equation.3">
                  <p:embed/>
                </p:oleObj>
              </mc:Choice>
              <mc:Fallback>
                <p:oleObj name="Equation" r:id="rId4" imgW="609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1752600"/>
                        <a:ext cx="13985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170113" y="2895600"/>
          <a:ext cx="2587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1422360" imgH="228600" progId="Equation.3">
                  <p:embed/>
                </p:oleObj>
              </mc:Choice>
              <mc:Fallback>
                <p:oleObj name="Equation" r:id="rId6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895600"/>
                        <a:ext cx="25876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87650" y="4114800"/>
          <a:ext cx="1431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787320" imgH="228600" progId="Equation.3">
                  <p:embed/>
                </p:oleObj>
              </mc:Choice>
              <mc:Fallback>
                <p:oleObj name="Equation" r:id="rId8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114800"/>
                        <a:ext cx="14319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5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Text Book / References</a:t>
            </a:r>
            <a:endParaRPr lang="en-IN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https://images-na.ssl-images-amazon.com/images/I/51IN%2BfOSwEL._SX332_BO1,204,203,200_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631058"/>
            <a:ext cx="290720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u, Jane W.S., Real Time Systems, Pearson Education, 20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1431" y="1631058"/>
            <a:ext cx="3153936" cy="425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విషయ స్థాన సంగ్రహకం 3"/>
          <p:cNvSpPr txBox="1">
            <a:spLocks/>
          </p:cNvSpPr>
          <p:nvPr/>
        </p:nvSpPr>
        <p:spPr>
          <a:xfrm>
            <a:off x="5410199" y="1324970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Text Book (T1) </a:t>
            </a:r>
            <a:endParaRPr lang="en-IN" sz="1600" b="1" dirty="0"/>
          </a:p>
        </p:txBody>
      </p:sp>
      <p:sp>
        <p:nvSpPr>
          <p:cNvPr id="7" name="విషయ స్థాన సంగ్రహకం 3"/>
          <p:cNvSpPr txBox="1">
            <a:spLocks/>
          </p:cNvSpPr>
          <p:nvPr/>
        </p:nvSpPr>
        <p:spPr>
          <a:xfrm>
            <a:off x="1225002" y="1334374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Reference (R1) </a:t>
            </a:r>
            <a:endParaRPr lang="en-IN" sz="1600" b="1" dirty="0"/>
          </a:p>
        </p:txBody>
      </p:sp>
      <p:sp>
        <p:nvSpPr>
          <p:cNvPr id="8" name="పాఠంపెట్టె 7"/>
          <p:cNvSpPr txBox="1"/>
          <p:nvPr/>
        </p:nvSpPr>
        <p:spPr>
          <a:xfrm>
            <a:off x="685800" y="5993080"/>
            <a:ext cx="730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i="1" dirty="0" smtClean="0">
                <a:latin typeface="Arial Narrow" panose="020B0606020202030204" pitchFamily="34" charset="0"/>
              </a:rPr>
              <a:t>Note</a:t>
            </a:r>
            <a:r>
              <a:rPr lang="en-IN" sz="1300" dirty="0" smtClean="0">
                <a:latin typeface="Arial Narrow" panose="020B0606020202030204" pitchFamily="34" charset="0"/>
              </a:rPr>
              <a:t>: As the above two books focus on theoretical treatment of the subject, </a:t>
            </a:r>
            <a:r>
              <a:rPr lang="en-IN" sz="1300" u="sng" dirty="0" smtClean="0">
                <a:latin typeface="Arial Narrow" panose="020B0606020202030204" pitchFamily="34" charset="0"/>
              </a:rPr>
              <a:t>Students are strongly advised to refer to web sources / MOOCs videos / library within their own organizations for more practical understanding of the topics.  </a:t>
            </a:r>
            <a:endParaRPr lang="en-IN" sz="1300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>
                <a:latin typeface="+mn-lt"/>
              </a:rPr>
              <a:t>	In an interrupt driven system, the mean processing time of the interrupt is 5 </a:t>
            </a:r>
            <a:r>
              <a:rPr lang="en-US" sz="1600" dirty="0" err="1" smtClean="0">
                <a:latin typeface="+mn-lt"/>
              </a:rPr>
              <a:t>ms.</a:t>
            </a:r>
            <a:r>
              <a:rPr lang="en-US" sz="1600" dirty="0" smtClean="0">
                <a:latin typeface="+mn-lt"/>
              </a:rPr>
              <a:t> What should be the mean inter-arrival time of the interrupts, so that there is a 98% confident that CPU will not be overloaded?</a:t>
            </a:r>
          </a:p>
          <a:p>
            <a:pPr>
              <a:lnSpc>
                <a:spcPct val="110000"/>
              </a:lnSpc>
            </a:pPr>
            <a:endParaRPr lang="en-US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700" dirty="0" smtClean="0">
                <a:latin typeface="+mn-lt"/>
              </a:rPr>
              <a:t>Solution:</a:t>
            </a:r>
          </a:p>
          <a:p>
            <a:pPr>
              <a:lnSpc>
                <a:spcPct val="110000"/>
              </a:lnSpc>
            </a:pPr>
            <a:r>
              <a:rPr lang="en-US" sz="1700" dirty="0" smtClean="0">
                <a:latin typeface="+mn-lt"/>
              </a:rPr>
              <a:t>	Mean interrupt processing time, 1/</a:t>
            </a:r>
            <a:r>
              <a:rPr lang="el-GR" sz="1700" dirty="0" smtClean="0">
                <a:latin typeface="+mn-lt"/>
              </a:rPr>
              <a:t>μ </a:t>
            </a:r>
            <a:r>
              <a:rPr lang="en-IN" sz="1700" dirty="0" smtClean="0">
                <a:latin typeface="+mn-lt"/>
              </a:rPr>
              <a:t>= 5 </a:t>
            </a:r>
            <a:r>
              <a:rPr lang="en-IN" sz="1700" dirty="0" err="1" smtClean="0">
                <a:latin typeface="+mn-lt"/>
              </a:rPr>
              <a:t>ms.</a:t>
            </a:r>
            <a:endParaRPr lang="en-IN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IN" sz="1700" dirty="0" smtClean="0">
                <a:latin typeface="+mn-lt"/>
              </a:rPr>
              <a:t>	Probability of overload = 100% - 98% = 2%</a:t>
            </a:r>
          </a:p>
          <a:p>
            <a:pPr>
              <a:lnSpc>
                <a:spcPct val="110000"/>
              </a:lnSpc>
            </a:pPr>
            <a:endParaRPr lang="en-IN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IN" sz="1700" dirty="0" smtClean="0">
                <a:latin typeface="+mn-lt"/>
              </a:rPr>
              <a:t>	Hence mean interrupt inter-arrival time should be more than 35.46 </a:t>
            </a:r>
            <a:r>
              <a:rPr lang="en-IN" sz="1700" dirty="0" err="1" smtClean="0">
                <a:latin typeface="+mn-lt"/>
              </a:rPr>
              <a:t>ms.</a:t>
            </a:r>
            <a:endParaRPr lang="en-IN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7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895351" y="3733800"/>
          <a:ext cx="3905250" cy="2286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2463480" imgH="1777680" progId="Equation.3">
                  <p:embed/>
                </p:oleObj>
              </mc:Choice>
              <mc:Fallback>
                <p:oleObj name="Equation" r:id="rId4" imgW="246348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1" y="3733800"/>
                        <a:ext cx="3905250" cy="2286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9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 smtClean="0">
                <a:latin typeface="+mn-lt"/>
              </a:rPr>
              <a:t>	In an interrupt driven system, the mean inter-arrival time of the interrupt is 10 </a:t>
            </a:r>
            <a:r>
              <a:rPr lang="en-US" sz="1800" dirty="0" err="1" smtClean="0">
                <a:latin typeface="+mn-lt"/>
              </a:rPr>
              <a:t>ms.</a:t>
            </a:r>
            <a:r>
              <a:rPr lang="en-US" sz="1800" dirty="0" smtClean="0">
                <a:latin typeface="+mn-lt"/>
              </a:rPr>
              <a:t> What should be the mean processing time of each interrupt, so that there is a 98% confident that CPU will not be overloaded?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800" dirty="0" smtClean="0">
                <a:latin typeface="+mn-lt"/>
              </a:rPr>
              <a:t>Solution:</a:t>
            </a:r>
          </a:p>
          <a:p>
            <a:pPr>
              <a:lnSpc>
                <a:spcPct val="110000"/>
              </a:lnSpc>
            </a:pPr>
            <a:r>
              <a:rPr lang="en-US" sz="1800" dirty="0" smtClean="0">
                <a:latin typeface="+mn-lt"/>
              </a:rPr>
              <a:t>	Mean inter-arrival time, 1/</a:t>
            </a:r>
            <a:r>
              <a:rPr lang="el-GR" sz="1800" dirty="0" smtClean="0">
                <a:latin typeface="+mn-lt"/>
              </a:rPr>
              <a:t>λ</a:t>
            </a:r>
            <a:r>
              <a:rPr lang="en-IN" sz="1800" dirty="0" smtClean="0">
                <a:latin typeface="+mn-lt"/>
              </a:rPr>
              <a:t> = 10 </a:t>
            </a:r>
            <a:r>
              <a:rPr lang="en-IN" sz="1800" dirty="0" err="1" smtClean="0">
                <a:latin typeface="+mn-lt"/>
              </a:rPr>
              <a:t>ms.</a:t>
            </a:r>
            <a:endParaRPr lang="en-IN" sz="18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IN" sz="1800" dirty="0" smtClean="0">
                <a:latin typeface="+mn-lt"/>
              </a:rPr>
              <a:t>	Probability of overload = 100% - 98% = 2%</a:t>
            </a:r>
          </a:p>
          <a:p>
            <a:pPr>
              <a:lnSpc>
                <a:spcPct val="110000"/>
              </a:lnSpc>
            </a:pPr>
            <a:endParaRPr lang="en-IN" sz="18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8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8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8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8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IN" sz="18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IN" sz="1800" dirty="0" smtClean="0">
                <a:latin typeface="+mn-lt"/>
              </a:rPr>
              <a:t>	Hence mean interrupt processing time should be less than 1.41 </a:t>
            </a:r>
            <a:r>
              <a:rPr lang="en-IN" sz="1800" dirty="0" err="1" smtClean="0">
                <a:latin typeface="+mn-lt"/>
              </a:rPr>
              <a:t>ms.</a:t>
            </a:r>
            <a:endParaRPr lang="en-IN" sz="18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8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838200" y="3863975"/>
          <a:ext cx="459581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2527200" imgH="1371600" progId="Equation.3">
                  <p:embed/>
                </p:oleObj>
              </mc:Choice>
              <mc:Fallback>
                <p:oleObj name="Equation" r:id="rId4" imgW="25272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63975"/>
                        <a:ext cx="4595813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2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700" dirty="0" smtClean="0">
                <a:latin typeface="+mn-lt"/>
              </a:rPr>
              <a:t>	A producer task is known to process data at rate that is exponentially distributed with average service time of 3 ms per task. What is the maximum allowable average data rate if the probability of collision is to be no more than 1%. Assume that the data arrive at intervals that are exponentially distributed. </a:t>
            </a:r>
          </a:p>
          <a:p>
            <a:pPr>
              <a:lnSpc>
                <a:spcPct val="110000"/>
              </a:lnSpc>
            </a:pPr>
            <a:r>
              <a:rPr lang="en-US" sz="1700" dirty="0" smtClean="0">
                <a:latin typeface="+mn-lt"/>
              </a:rPr>
              <a:t>Solution:</a:t>
            </a:r>
          </a:p>
          <a:p>
            <a:pPr>
              <a:lnSpc>
                <a:spcPct val="110000"/>
              </a:lnSpc>
            </a:pPr>
            <a:r>
              <a:rPr lang="en-US" sz="1700" dirty="0" smtClean="0">
                <a:latin typeface="+mn-lt"/>
              </a:rPr>
              <a:t>	Mean task processing time, 1/</a:t>
            </a:r>
            <a:r>
              <a:rPr lang="el-GR" sz="1700" dirty="0" smtClean="0">
                <a:latin typeface="+mn-lt"/>
              </a:rPr>
              <a:t>μ </a:t>
            </a:r>
            <a:r>
              <a:rPr lang="en-IN" sz="1700" dirty="0" smtClean="0">
                <a:latin typeface="+mn-lt"/>
              </a:rPr>
              <a:t>= 3 </a:t>
            </a:r>
            <a:r>
              <a:rPr lang="en-IN" sz="1700" dirty="0" err="1" smtClean="0">
                <a:latin typeface="+mn-lt"/>
              </a:rPr>
              <a:t>ms.</a:t>
            </a:r>
            <a:endParaRPr lang="en-IN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IN" sz="1700" dirty="0" smtClean="0">
                <a:latin typeface="+mn-lt"/>
              </a:rPr>
              <a:t>	Probability of collision(overload) = 1%</a:t>
            </a:r>
            <a:r>
              <a:rPr lang="en-US" sz="1700" dirty="0" smtClean="0">
                <a:latin typeface="+mn-lt"/>
              </a:rPr>
              <a:t> </a:t>
            </a:r>
          </a:p>
          <a:p>
            <a:pPr>
              <a:lnSpc>
                <a:spcPct val="110000"/>
              </a:lnSpc>
            </a:pPr>
            <a:endParaRPr lang="en-US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7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+mn-lt"/>
              </a:rPr>
              <a:t>	Hence maximum allowable data rate = 1 / (30 ms) = 1000 / 30 per sec = 33.33 per sec.</a:t>
            </a:r>
          </a:p>
          <a:p>
            <a:pPr>
              <a:lnSpc>
                <a:spcPct val="110000"/>
              </a:lnSpc>
            </a:pPr>
            <a:endParaRPr lang="en-IN" sz="17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Example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287463" y="3733800"/>
          <a:ext cx="311943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1968480" imgH="1777680" progId="Equation.3">
                  <p:embed/>
                </p:oleObj>
              </mc:Choice>
              <mc:Fallback>
                <p:oleObj name="Equation" r:id="rId4" imgW="196848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3733800"/>
                        <a:ext cx="3119437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5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>
                <a:latin typeface="+mn-lt"/>
              </a:rPr>
              <a:t>	In an interrupt driven system, the mean inter-arrival time of the interrupt is 5 ms and mean interrupt processing time is 3 </a:t>
            </a:r>
            <a:r>
              <a:rPr lang="en-US" sz="1600" dirty="0" err="1" smtClean="0">
                <a:latin typeface="+mn-lt"/>
              </a:rPr>
              <a:t>ms.</a:t>
            </a:r>
            <a:r>
              <a:rPr lang="en-US" sz="1600" dirty="0" smtClean="0">
                <a:latin typeface="+mn-lt"/>
              </a:rPr>
              <a:t> What should be the mean response time of each interrupt ? What should be the mean and variance of the buffer required to store the incoming interrupt requests ?</a:t>
            </a: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+mn-lt"/>
              </a:rPr>
              <a:t>Solution:</a:t>
            </a: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+mn-lt"/>
              </a:rPr>
              <a:t>	Mean inter-arrival time, 1/</a:t>
            </a:r>
            <a:r>
              <a:rPr lang="el-GR" sz="1600" dirty="0" smtClean="0">
                <a:latin typeface="+mn-lt"/>
              </a:rPr>
              <a:t>λ</a:t>
            </a:r>
            <a:r>
              <a:rPr lang="en-IN" sz="1600" dirty="0" smtClean="0">
                <a:latin typeface="+mn-lt"/>
              </a:rPr>
              <a:t> = 5 </a:t>
            </a:r>
            <a:r>
              <a:rPr lang="en-IN" sz="1600" dirty="0" err="1" smtClean="0">
                <a:latin typeface="+mn-lt"/>
              </a:rPr>
              <a:t>ms.</a:t>
            </a:r>
            <a:endParaRPr lang="en-IN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+mn-lt"/>
              </a:rPr>
              <a:t>	Mean interrupt processing time, 1/</a:t>
            </a:r>
            <a:r>
              <a:rPr lang="el-GR" sz="1600" dirty="0" smtClean="0">
                <a:latin typeface="+mn-lt"/>
              </a:rPr>
              <a:t>μ </a:t>
            </a:r>
            <a:r>
              <a:rPr lang="en-IN" sz="1600" dirty="0" smtClean="0">
                <a:latin typeface="+mn-lt"/>
              </a:rPr>
              <a:t>= 3 </a:t>
            </a:r>
            <a:r>
              <a:rPr lang="en-IN" sz="1600" dirty="0" err="1" smtClean="0">
                <a:latin typeface="+mn-lt"/>
              </a:rPr>
              <a:t>ms.</a:t>
            </a:r>
            <a:endParaRPr lang="en-US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+mn-lt"/>
              </a:rPr>
              <a:t>	Average response time, </a:t>
            </a:r>
          </a:p>
          <a:p>
            <a:pPr>
              <a:lnSpc>
                <a:spcPct val="110000"/>
              </a:lnSpc>
            </a:pPr>
            <a:endParaRPr lang="en-US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+mn-lt"/>
              </a:rPr>
              <a:t>	Average length of the buffer required to store the interrupt requests,</a:t>
            </a:r>
          </a:p>
          <a:p>
            <a:pPr>
              <a:lnSpc>
                <a:spcPct val="110000"/>
              </a:lnSpc>
            </a:pPr>
            <a:endParaRPr lang="en-US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+mn-lt"/>
              </a:rPr>
              <a:t>	Variance of the buffer length,</a:t>
            </a:r>
          </a:p>
          <a:p>
            <a:pPr>
              <a:lnSpc>
                <a:spcPct val="110000"/>
              </a:lnSpc>
            </a:pPr>
            <a:endParaRPr lang="en-US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16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+mn-lt"/>
              </a:rPr>
              <a:t> </a:t>
            </a:r>
            <a:endParaRPr lang="en-IN" sz="16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Example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35843" name="Object 2"/>
          <p:cNvGraphicFramePr>
            <a:graphicFrameLocks noChangeAspect="1"/>
          </p:cNvGraphicFramePr>
          <p:nvPr/>
        </p:nvGraphicFramePr>
        <p:xfrm>
          <a:off x="989013" y="3886200"/>
          <a:ext cx="56403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3213000" imgH="419040" progId="Equation.3">
                  <p:embed/>
                </p:oleObj>
              </mc:Choice>
              <mc:Fallback>
                <p:oleObj name="Equation" r:id="rId4" imgW="3213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886200"/>
                        <a:ext cx="56403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990600" y="4800600"/>
          <a:ext cx="563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2806560" imgH="419040" progId="Equation.3">
                  <p:embed/>
                </p:oleObj>
              </mc:Choice>
              <mc:Fallback>
                <p:oleObj name="Equation" r:id="rId6" imgW="2806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563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035050" y="5876924"/>
          <a:ext cx="7499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8" imgW="5499000" imgH="469800" progId="Equation.3">
                  <p:embed/>
                </p:oleObj>
              </mc:Choice>
              <mc:Fallback>
                <p:oleObj name="Equation" r:id="rId8" imgW="5499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5876924"/>
                        <a:ext cx="74993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486400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+mn-lt"/>
              </a:rPr>
              <a:t>A typical memory map constitutes</a:t>
            </a:r>
          </a:p>
          <a:p>
            <a:pPr lvl="1">
              <a:lnSpc>
                <a:spcPct val="114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Program</a:t>
            </a:r>
          </a:p>
          <a:p>
            <a:pPr lvl="1">
              <a:lnSpc>
                <a:spcPct val="114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Stack</a:t>
            </a:r>
          </a:p>
          <a:p>
            <a:pPr lvl="1">
              <a:lnSpc>
                <a:spcPct val="114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Data</a:t>
            </a:r>
          </a:p>
          <a:p>
            <a:pPr lvl="1">
              <a:lnSpc>
                <a:spcPct val="114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Parameters</a:t>
            </a:r>
          </a:p>
          <a:p>
            <a:pPr>
              <a:lnSpc>
                <a:spcPct val="114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800" dirty="0" smtClean="0">
                <a:latin typeface="+mn-lt"/>
              </a:rPr>
              <a:t>Total Memory Utilization,</a:t>
            </a:r>
          </a:p>
          <a:p>
            <a:pPr>
              <a:lnSpc>
                <a:spcPct val="114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800" dirty="0" smtClean="0">
                <a:latin typeface="+mn-lt"/>
              </a:rPr>
              <a:t>	</a:t>
            </a:r>
          </a:p>
          <a:p>
            <a:pPr>
              <a:lnSpc>
                <a:spcPct val="114000"/>
              </a:lnSpc>
            </a:pPr>
            <a:r>
              <a:rPr lang="en-US" sz="1800" dirty="0" smtClean="0">
                <a:latin typeface="+mn-lt"/>
              </a:rPr>
              <a:t>	Here M</a:t>
            </a:r>
            <a:r>
              <a:rPr lang="en-US" sz="1800" baseline="-25000" dirty="0" smtClean="0">
                <a:latin typeface="+mn-lt"/>
              </a:rPr>
              <a:t>PG</a:t>
            </a:r>
            <a:r>
              <a:rPr lang="en-US" sz="1800" dirty="0" smtClean="0">
                <a:latin typeface="+mn-lt"/>
              </a:rPr>
              <a:t>, M</a:t>
            </a:r>
            <a:r>
              <a:rPr lang="en-US" sz="1800" baseline="-25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, M</a:t>
            </a:r>
            <a:r>
              <a:rPr lang="en-US" sz="1800" baseline="-25000" dirty="0" smtClean="0">
                <a:latin typeface="+mn-lt"/>
              </a:rPr>
              <a:t>DT</a:t>
            </a:r>
            <a:r>
              <a:rPr lang="en-US" sz="1800" dirty="0" smtClean="0">
                <a:latin typeface="+mn-lt"/>
              </a:rPr>
              <a:t>, M</a:t>
            </a:r>
            <a:r>
              <a:rPr lang="en-US" sz="1800" baseline="-25000" dirty="0" smtClean="0">
                <a:latin typeface="+mn-lt"/>
              </a:rPr>
              <a:t>PM</a:t>
            </a:r>
            <a:r>
              <a:rPr lang="en-US" sz="1800" dirty="0" smtClean="0">
                <a:latin typeface="+mn-lt"/>
              </a:rPr>
              <a:t> represents </a:t>
            </a:r>
            <a:r>
              <a:rPr lang="en-US" sz="1800" b="1" dirty="0" smtClean="0">
                <a:latin typeface="+mn-lt"/>
              </a:rPr>
              <a:t>memory utilization</a:t>
            </a:r>
            <a:r>
              <a:rPr lang="en-US" sz="1800" dirty="0" smtClean="0">
                <a:latin typeface="+mn-lt"/>
              </a:rPr>
              <a:t> of program memory, stack memory, data memory and parameter memory respectively. Similarly P</a:t>
            </a:r>
            <a:r>
              <a:rPr lang="en-US" sz="1800" baseline="-25000" dirty="0" smtClean="0">
                <a:latin typeface="+mn-lt"/>
              </a:rPr>
              <a:t>PG</a:t>
            </a:r>
            <a:r>
              <a:rPr lang="en-US" sz="1800" dirty="0" smtClean="0">
                <a:latin typeface="+mn-lt"/>
              </a:rPr>
              <a:t>, P</a:t>
            </a:r>
            <a:r>
              <a:rPr lang="en-US" sz="1800" baseline="-25000" dirty="0" smtClean="0">
                <a:latin typeface="+mn-lt"/>
              </a:rPr>
              <a:t>ST,</a:t>
            </a:r>
            <a:r>
              <a:rPr lang="en-US" sz="1800" dirty="0" smtClean="0">
                <a:latin typeface="+mn-lt"/>
              </a:rPr>
              <a:t> P</a:t>
            </a:r>
            <a:r>
              <a:rPr lang="en-US" sz="1800" baseline="-25000" dirty="0" smtClean="0">
                <a:latin typeface="+mn-lt"/>
              </a:rPr>
              <a:t>DT</a:t>
            </a:r>
            <a:r>
              <a:rPr lang="en-US" sz="1800" dirty="0" smtClean="0">
                <a:latin typeface="+mn-lt"/>
              </a:rPr>
              <a:t>, P</a:t>
            </a:r>
            <a:r>
              <a:rPr lang="en-US" sz="1800" baseline="-25000" dirty="0" smtClean="0">
                <a:latin typeface="+mn-lt"/>
              </a:rPr>
              <a:t>PM</a:t>
            </a:r>
            <a:r>
              <a:rPr lang="en-US" sz="1800" dirty="0" smtClean="0">
                <a:latin typeface="+mn-lt"/>
              </a:rPr>
              <a:t> represents the </a:t>
            </a:r>
            <a:r>
              <a:rPr lang="en-US" sz="1800" b="1" dirty="0" smtClean="0">
                <a:latin typeface="+mn-lt"/>
              </a:rPr>
              <a:t>fraction of the total memory used </a:t>
            </a:r>
            <a:r>
              <a:rPr lang="en-US" sz="1800" dirty="0" smtClean="0">
                <a:latin typeface="+mn-lt"/>
              </a:rPr>
              <a:t>for these types of memories respectively. </a:t>
            </a:r>
          </a:p>
          <a:p>
            <a:pPr>
              <a:lnSpc>
                <a:spcPct val="114000"/>
              </a:lnSpc>
            </a:pPr>
            <a:endParaRPr lang="en-US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Analysis of Memory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4025191"/>
          <a:ext cx="5181600" cy="115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2958840" imgH="660240" progId="Equation.3">
                  <p:embed/>
                </p:oleObj>
              </mc:Choice>
              <mc:Fallback>
                <p:oleObj name="Equation" r:id="rId4" imgW="29588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25191"/>
                        <a:ext cx="5181600" cy="1156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1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486400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+mn-lt"/>
              </a:rPr>
              <a:t>	A system has 64 M bytes of program memory, 16 M bytes of data memory and 8 M bytes of stack area. A program requires 75% of program memory, 25% of data memory and 50% of stack area, which are the worst case scenario. The system doesn’t have separate parameter memory area. Calculate the memory utilization of the program.</a:t>
            </a:r>
          </a:p>
          <a:p>
            <a:pPr>
              <a:lnSpc>
                <a:spcPct val="114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2000" dirty="0" smtClean="0">
                <a:latin typeface="+mn-lt"/>
              </a:rPr>
              <a:t>Solution:</a:t>
            </a:r>
          </a:p>
          <a:p>
            <a:pPr>
              <a:lnSpc>
                <a:spcPct val="114000"/>
              </a:lnSpc>
            </a:pPr>
            <a:r>
              <a:rPr lang="en-US" sz="2000" dirty="0" smtClean="0">
                <a:latin typeface="+mn-lt"/>
              </a:rPr>
              <a:t>	Total Memory = 64 + 16 + 8 M bytes = 88 M bytes</a:t>
            </a:r>
          </a:p>
          <a:p>
            <a:pPr>
              <a:lnSpc>
                <a:spcPct val="114000"/>
              </a:lnSpc>
            </a:pPr>
            <a:r>
              <a:rPr lang="en-US" sz="2000" dirty="0" smtClean="0">
                <a:latin typeface="+mn-lt"/>
              </a:rPr>
              <a:t>	Total memory utilization,</a:t>
            </a:r>
            <a:endParaRPr lang="en-US" sz="1800" dirty="0" smtClean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800" dirty="0" smtClean="0">
                <a:latin typeface="+mn-lt"/>
              </a:rPr>
              <a:t>	</a:t>
            </a:r>
          </a:p>
          <a:p>
            <a:pPr>
              <a:lnSpc>
                <a:spcPct val="114000"/>
              </a:lnSpc>
            </a:pPr>
            <a:r>
              <a:rPr lang="en-US" sz="1800" dirty="0" smtClean="0">
                <a:latin typeface="+mn-lt"/>
              </a:rPr>
              <a:t>	</a:t>
            </a:r>
            <a:endParaRPr lang="en-US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Example - Memory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47800" y="4768850"/>
          <a:ext cx="4114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4" imgW="2349360" imgH="583920" progId="Equation.3">
                  <p:embed/>
                </p:oleObj>
              </mc:Choice>
              <mc:Fallback>
                <p:oleObj name="Equation" r:id="rId4" imgW="23493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68850"/>
                        <a:ext cx="41148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5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971800" y="2743200"/>
            <a:ext cx="6324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Any Questions?</a:t>
            </a:r>
            <a:endParaRPr lang="en-IN" sz="320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3352800" y="1752600"/>
            <a:ext cx="200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Thank You.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37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457200" y="152400"/>
            <a:ext cx="5486400" cy="1143000"/>
          </a:xfrm>
        </p:spPr>
        <p:txBody>
          <a:bodyPr/>
          <a:lstStyle/>
          <a:p>
            <a:r>
              <a:rPr lang="en-IN" dirty="0" smtClean="0"/>
              <a:t>Excellent MOOCs Videos</a:t>
            </a:r>
          </a:p>
          <a:p>
            <a:r>
              <a:rPr lang="en-IN" sz="2800" b="0" dirty="0" smtClean="0"/>
              <a:t>(Coursera, </a:t>
            </a:r>
            <a:r>
              <a:rPr lang="en-IN" sz="2800" b="0" dirty="0" err="1" smtClean="0"/>
              <a:t>edX</a:t>
            </a:r>
            <a:r>
              <a:rPr lang="en-IN" sz="2800" b="0" dirty="0" smtClean="0"/>
              <a:t>,…)</a:t>
            </a:r>
            <a:endParaRPr lang="en-IN" sz="2800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00200"/>
            <a:ext cx="7400765" cy="45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315200" cy="1143000"/>
          </a:xfrm>
        </p:spPr>
        <p:txBody>
          <a:bodyPr/>
          <a:lstStyle/>
          <a:p>
            <a:r>
              <a:rPr lang="en-IN" b="0" dirty="0" smtClean="0"/>
              <a:t>RTS Primer – For Light Reading </a:t>
            </a:r>
            <a:endParaRPr lang="en-IN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 descr="Image result for Real Time Concepts for Embedde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464284"/>
            <a:ext cx="37052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309130"/>
            <a:ext cx="8863022" cy="166020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800" dirty="0" smtClean="0"/>
              <a:t>L-14: Performance Analysis of </a:t>
            </a:r>
            <a:r>
              <a:rPr lang="en-US" sz="2800" dirty="0" smtClean="0"/>
              <a:t>RTS</a:t>
            </a:r>
            <a:endParaRPr lang="en-US" sz="2800" dirty="0" smtClean="0"/>
          </a:p>
          <a:p>
            <a:pPr algn="r">
              <a:lnSpc>
                <a:spcPct val="100000"/>
              </a:lnSpc>
            </a:pPr>
            <a:r>
              <a:rPr lang="en-US" sz="1800" b="0" dirty="0" smtClean="0"/>
              <a:t> </a:t>
            </a:r>
            <a:r>
              <a:rPr lang="en-US" sz="2000" b="0" dirty="0" smtClean="0"/>
              <a:t>  </a:t>
            </a:r>
            <a:endParaRPr lang="en-US" sz="20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smtClean="0"/>
              <a:t>[Ref: Notes/PPT]</a:t>
            </a:r>
            <a:endParaRPr lang="en-US" sz="1800" b="0" dirty="0"/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153537" y="5893088"/>
            <a:ext cx="896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 Narrow" panose="020B0606020202030204" pitchFamily="34" charset="0"/>
              </a:rPr>
              <a:t>Note</a:t>
            </a:r>
            <a:r>
              <a:rPr lang="en-IN" sz="1200" dirty="0" smtClean="0">
                <a:latin typeface="Arial Narrow" panose="020B0606020202030204" pitchFamily="34" charset="0"/>
              </a:rPr>
              <a:t>: Students are requested to NOT to rely on PPTs/Recorded sessions as their only source of knowledge, explore sources within your own organization or web for any specific topic; attend classes regularly and involve in discussions; </a:t>
            </a:r>
          </a:p>
          <a:p>
            <a:pPr algn="ctr"/>
            <a:r>
              <a:rPr lang="en-IN" sz="1200" b="1" u="sng" dirty="0" smtClean="0">
                <a:latin typeface="Arial Narrow" panose="020B0606020202030204" pitchFamily="34" charset="0"/>
              </a:rPr>
              <a:t>PLEASE DO NOT PRINT PPTs</a:t>
            </a:r>
            <a:r>
              <a:rPr lang="en-IN" sz="1200" dirty="0" smtClean="0">
                <a:latin typeface="Arial Narrow" panose="020B0606020202030204" pitchFamily="34" charset="0"/>
              </a:rPr>
              <a:t>, Save the Environment!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sp>
        <p:nvSpPr>
          <p:cNvPr id="2" name="పాఠంపెట్టె 1"/>
          <p:cNvSpPr txBox="1"/>
          <p:nvPr/>
        </p:nvSpPr>
        <p:spPr>
          <a:xfrm>
            <a:off x="89916" y="6539419"/>
            <a:ext cx="8592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Source PPT </a:t>
            </a:r>
            <a:r>
              <a:rPr lang="en-IN" sz="1050" dirty="0" smtClean="0"/>
              <a:t>Courtesy</a:t>
            </a:r>
            <a:r>
              <a:rPr lang="en-IN" sz="1000" dirty="0" smtClean="0"/>
              <a:t>: Some of the contents of this PPT is sourced from </a:t>
            </a:r>
            <a:r>
              <a:rPr lang="en-IN" sz="1000" dirty="0" err="1" smtClean="0"/>
              <a:t>Presentatoons</a:t>
            </a:r>
            <a:r>
              <a:rPr lang="en-IN" sz="1000" dirty="0" smtClean="0"/>
              <a:t> of  Prof K R </a:t>
            </a:r>
            <a:r>
              <a:rPr lang="en-IN" sz="1000" dirty="0" err="1" smtClean="0"/>
              <a:t>Anupa</a:t>
            </a:r>
            <a:r>
              <a:rPr lang="en-IN" sz="1000" dirty="0" smtClean="0"/>
              <a:t> / Prof B Mishra, BITS-Pilani WILP Division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01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 smtClean="0">
                <a:latin typeface="+mn-lt"/>
              </a:rPr>
              <a:t>Performance  analysis activities occurs in all phases of development.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 smtClean="0">
                <a:latin typeface="+mn-lt"/>
              </a:rPr>
              <a:t>In testing phase, it is practical to measure performance in a real working environment.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 smtClean="0">
                <a:latin typeface="+mn-lt"/>
              </a:rPr>
              <a:t>But there are needs to analyze the performance at design phase itself.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 smtClean="0">
                <a:latin typeface="+mn-lt"/>
              </a:rPr>
              <a:t>Such performance measures are usually predicted and estimated.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 smtClean="0">
                <a:latin typeface="+mn-lt"/>
              </a:rPr>
              <a:t>It requires theoretical performance analysis techniques.</a:t>
            </a:r>
            <a:endParaRPr lang="en-US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The complexity class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 is the class of problems which can be solved by an algorithm which runs in polynomial time on a deterministic machine. 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The complexity class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NP</a:t>
            </a:r>
            <a:r>
              <a:rPr lang="en-US" sz="2000" dirty="0" smtClean="0">
                <a:latin typeface="+mn-lt"/>
              </a:rPr>
              <a:t> is the class of all problems that cannot be solved in polynomial time by a deterministic machine. A candidate solution can be verified to be correct by a polynomial time algorithm. 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 decision problem is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NP complete </a:t>
            </a:r>
            <a:r>
              <a:rPr lang="en-US" sz="2000" dirty="0" smtClean="0">
                <a:latin typeface="+mn-lt"/>
              </a:rPr>
              <a:t>if it is in the class NP and all other problems in NP are polynomial transformable to it. 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 problem is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NP-hard</a:t>
            </a:r>
            <a:r>
              <a:rPr lang="en-US" sz="2000" dirty="0" smtClean="0">
                <a:latin typeface="+mn-lt"/>
              </a:rPr>
              <a:t> if all problems in NP are polynomial transformable to that problem, but it is impossible to show that the problem is in the class NP.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Preliminaries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When there are mutual exclusion constraints, it is impossible to find a totally on-line optimal runtime scheduler.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The problem of deciding whether it is possible to schedule  set of periodic processes that use semaphores only to enforce mutual exclusion is NP-hard.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The multiprocessor scheduling problem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with two processors, no resources, independent tasks, and arbitrary computation times is NP-complete.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with two processors, no resources, independent tasks, arbitrary partial order and task computation times of either 1 or 2 units of time is NP-complete.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smtClean="0">
                <a:latin typeface="+mn-lt"/>
              </a:rPr>
              <a:t>with </a:t>
            </a:r>
            <a:r>
              <a:rPr lang="en-US" sz="1400" dirty="0" smtClean="0">
                <a:latin typeface="+mn-lt"/>
              </a:rPr>
              <a:t>two processors, one resource, a forest partial order (partial order on each processor), and each computation time of every task equal to 1 is NP-complete.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smtClean="0">
                <a:latin typeface="+mn-lt"/>
              </a:rPr>
              <a:t>with </a:t>
            </a:r>
            <a:r>
              <a:rPr lang="en-US" sz="1400" dirty="0" smtClean="0">
                <a:latin typeface="+mn-lt"/>
              </a:rPr>
              <a:t>three or more processors, one resource, all independent tasks and each computation time of every task equal to 1 is NP-complete.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in analyzing real-time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Estimation of the execution time </a:t>
            </a:r>
            <a:r>
              <a:rPr lang="en-US" sz="2000" i="1" dirty="0" smtClean="0">
                <a:solidFill>
                  <a:srgbClr val="0000CC"/>
                </a:solidFill>
                <a:latin typeface="+mn-lt"/>
              </a:rPr>
              <a:t>e</a:t>
            </a:r>
            <a:r>
              <a:rPr lang="en-US" sz="2000" i="1" baseline="-25000" dirty="0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 is the most important task in modeling.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The most accurate method is using ‘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Logic Analyzer</a:t>
            </a:r>
            <a:r>
              <a:rPr lang="en-US" sz="2000" dirty="0" smtClean="0">
                <a:latin typeface="+mn-lt"/>
              </a:rPr>
              <a:t>’. But it can be done, when physical system is ready i.e. at the time of testing and characterization.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When the whole system is not ready, the execution time can be estimated by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examining the compiler output</a:t>
            </a:r>
            <a:r>
              <a:rPr lang="en-US" sz="2000" dirty="0" smtClean="0">
                <a:latin typeface="+mn-lt"/>
              </a:rPr>
              <a:t>, either manually or through a tool.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Another possible method is to use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system timer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Note the system time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before start </a:t>
            </a:r>
            <a:r>
              <a:rPr lang="en-US" dirty="0" smtClean="0">
                <a:latin typeface="+mn-lt"/>
              </a:rPr>
              <a:t>of the execution.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Note the system time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after end </a:t>
            </a:r>
            <a:r>
              <a:rPr lang="en-US" dirty="0" smtClean="0">
                <a:latin typeface="+mn-lt"/>
              </a:rPr>
              <a:t>of the execution.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The difference in the time is the execution time.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Do this exercise for all possible code execution path  and take the worst case time.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400" baseline="-250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Time Estimation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989</Words>
  <Application>Microsoft Office PowerPoint</Application>
  <PresentationFormat>తెరపై ప్రదర్శన (4:3)</PresentationFormat>
  <Paragraphs>282</Paragraphs>
  <Slides>26</Slides>
  <Notes>20</Notes>
  <HiddenSlides>2</HiddenSlides>
  <MMClips>0</MMClips>
  <ScaleCrop>false</ScaleCrop>
  <HeadingPairs>
    <vt:vector size="8" baseType="variant">
      <vt:variant>
        <vt:lpstr>ఉపయోగించిన ఫాంట్‌లు</vt:lpstr>
      </vt:variant>
      <vt:variant>
        <vt:i4>4</vt:i4>
      </vt:variant>
      <vt:variant>
        <vt:lpstr>నేపథ్యం</vt:lpstr>
      </vt:variant>
      <vt:variant>
        <vt:i4>1</vt:i4>
      </vt:variant>
      <vt:variant>
        <vt:lpstr>ఎంబెడెడ్ OLE సర్వర్‌లు</vt:lpstr>
      </vt:variant>
      <vt:variant>
        <vt:i4>1</vt:i4>
      </vt:variant>
      <vt:variant>
        <vt:lpstr>స్లయిడ్ శీర్షికలు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Calibri</vt:lpstr>
      <vt:lpstr>Wingdings</vt:lpstr>
      <vt:lpstr>Office Theme</vt:lpstr>
      <vt:lpstr>Equation</vt:lpstr>
      <vt:lpstr>BITS ZG553: Real Time Systems L14 – Performance Analysis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కోనేరు గోపాలకృష్ణ</cp:lastModifiedBy>
  <cp:revision>357</cp:revision>
  <dcterms:created xsi:type="dcterms:W3CDTF">2011-09-14T09:42:05Z</dcterms:created>
  <dcterms:modified xsi:type="dcterms:W3CDTF">2018-10-16T14:21:16Z</dcterms:modified>
</cp:coreProperties>
</file>