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4" r:id="rId2"/>
    <p:sldId id="305" r:id="rId3"/>
    <p:sldId id="306" r:id="rId4"/>
    <p:sldId id="307" r:id="rId5"/>
    <p:sldId id="308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0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07" autoAdjust="0"/>
  </p:normalViewPr>
  <p:slideViewPr>
    <p:cSldViewPr>
      <p:cViewPr varScale="1">
        <p:scale>
          <a:sx n="70" d="100"/>
          <a:sy n="70" d="100"/>
        </p:scale>
        <p:origin x="13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5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DF9A82A-F9F7-4C19-8534-93A5CF4CB4C1}" type="datetimeFigureOut">
              <a:rPr lang="en-US"/>
              <a:pPr>
                <a:defRPr/>
              </a:pPr>
              <a:t>10/31/2018</a:t>
            </a:fld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DF4BDCA-EF58-4CAB-BEE6-B3D323E40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3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363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089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6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85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921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272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926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49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6F89-7524-4A63-9A4B-85304BDE2F5E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99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4311620-832F-4BA8-A8B7-36F0FC66EC06}" type="datetimeFigureOut">
              <a:rPr lang="en-US"/>
              <a:pPr>
                <a:defRPr/>
              </a:pPr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F7E36E2-232F-46B6-8B24-EFAEDAA5D7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9200" y="3831017"/>
            <a:ext cx="7467600" cy="15240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3600" dirty="0" smtClean="0"/>
              <a:t>BITS ZG553: </a:t>
            </a:r>
            <a:r>
              <a:rPr lang="en-US" sz="3600" b="0" dirty="0" smtClean="0"/>
              <a:t>Real Time Systems</a:t>
            </a:r>
            <a:br>
              <a:rPr lang="en-US" sz="3600" b="0" dirty="0" smtClean="0"/>
            </a:br>
            <a:r>
              <a:rPr lang="en-US" sz="2800" b="0" dirty="0" smtClean="0">
                <a:solidFill>
                  <a:schemeClr val="bg1">
                    <a:lumMod val="75000"/>
                  </a:schemeClr>
                </a:solidFill>
              </a:rPr>
              <a:t>L15 – Verification &amp; Validation Techniques </a:t>
            </a:r>
            <a:endParaRPr lang="en-US" sz="240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K G Krishna</a:t>
            </a:r>
            <a:endParaRPr lang="en-US" dirty="0"/>
          </a:p>
          <a:p>
            <a:r>
              <a:rPr lang="en-US" dirty="0" smtClean="0"/>
              <a:t>WILP Division, BITS-Pilani, Hyderabad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F90C164-BD80-4958-B5AD-15C0024F6F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315200" y="6340475"/>
            <a:ext cx="18288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 purpose of code review is to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Find bugs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Suggest code restructuring for better maintainability, readability etc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Improve performance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….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is performed before Integration / Testing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More eyes may catch more issues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Input to Code Review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Coding Guidelines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Willingness to participate in code review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Incorporating time for code review in the plan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6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Several methods can be used to test individual modules or units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Include black and white box techniques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Black box techniques include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exhaustive testing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boundary value testing (boundary value analysis)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random test generation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worst case testing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+mn-lt"/>
              </a:rPr>
              <a:t>White box techniques include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judicious test selection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formal program proving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+mn-lt"/>
              </a:rPr>
              <a:t>code inspections</a:t>
            </a:r>
          </a:p>
          <a:p>
            <a:pPr lvl="1">
              <a:buFont typeface="Wingdings" pitchFamily="2" charset="2"/>
              <a:buChar char="Ø"/>
            </a:pPr>
            <a:endParaRPr lang="en-US" sz="2000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Unit level testing</a:t>
            </a:r>
            <a:r>
              <a:rPr lang="en-US" i="1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82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Top-down testing</a:t>
            </a:r>
          </a:p>
          <a:p>
            <a:pPr lvl="1">
              <a:buFont typeface="Wingdings" pitchFamily="2" charset="2"/>
              <a:buChar char="Ø"/>
            </a:pPr>
            <a:r>
              <a:rPr lang="en-GB" sz="1800" dirty="0" smtClean="0"/>
              <a:t>Start with high-level system and integrate from the top-down replacing individual components by stubs where appropriate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Bottom-up testing</a:t>
            </a:r>
          </a:p>
          <a:p>
            <a:pPr lvl="1">
              <a:buFont typeface="Wingdings" pitchFamily="2" charset="2"/>
              <a:buChar char="Ø"/>
            </a:pPr>
            <a:r>
              <a:rPr lang="en-GB" sz="1800" dirty="0" smtClean="0"/>
              <a:t>Integrate individual components in levels until the complete system is created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In practice, most integration involves a combination of these strategies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System-level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0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 and QA Activities should be in parallel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1905000"/>
            <a:ext cx="3657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Architecture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85800" y="2895600"/>
            <a:ext cx="3657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Design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85800" y="3886200"/>
            <a:ext cx="3657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Development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rot="5400000">
            <a:off x="2286000" y="2667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  <a:endCxn id="10" idx="0"/>
          </p:cNvCxnSpPr>
          <p:nvPr/>
        </p:nvCxnSpPr>
        <p:spPr>
          <a:xfrm rot="5400000">
            <a:off x="2286000" y="3657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53000" y="1905000"/>
            <a:ext cx="3657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Test Plan / Test Bench Architecture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953000" y="2895600"/>
            <a:ext cx="3657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Test Cases Design / Test Bench Design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4953000" y="3886200"/>
            <a:ext cx="3657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Test Bench and Test Case development</a:t>
            </a:r>
            <a:endParaRPr lang="en-IN" dirty="0"/>
          </a:p>
        </p:txBody>
      </p:sp>
      <p:cxnSp>
        <p:nvCxnSpPr>
          <p:cNvPr id="16" name="Straight Arrow Connector 15"/>
          <p:cNvCxnSpPr>
            <a:stCxn id="13" idx="2"/>
            <a:endCxn id="14" idx="0"/>
          </p:cNvCxnSpPr>
          <p:nvPr/>
        </p:nvCxnSpPr>
        <p:spPr>
          <a:xfrm rot="5400000">
            <a:off x="6553200" y="2667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 rot="5400000">
            <a:off x="6553200" y="3657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953000" y="4876800"/>
            <a:ext cx="3657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Testing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685800" y="4876800"/>
            <a:ext cx="3657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Integration/Bug fixing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819400" y="5791200"/>
            <a:ext cx="3657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Release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600200" y="1447800"/>
            <a:ext cx="217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Development Track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6486228" y="1447800"/>
            <a:ext cx="11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QA Track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8" idx="3"/>
            <a:endCxn id="13" idx="1"/>
          </p:cNvCxnSpPr>
          <p:nvPr/>
        </p:nvCxnSpPr>
        <p:spPr>
          <a:xfrm>
            <a:off x="4343400" y="2171700"/>
            <a:ext cx="609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43400" y="3122612"/>
            <a:ext cx="609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343400" y="4113212"/>
            <a:ext cx="609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343400" y="5105400"/>
            <a:ext cx="609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2286794" y="4647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6552406" y="4647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5905500" y="5600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3239294" y="5599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3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1981200"/>
            <a:ext cx="19812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Nightly Build at the Server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1981200"/>
            <a:ext cx="19812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Automatic Execution of Test Cases at the Server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3733800"/>
            <a:ext cx="19812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Automated Intimation of Test Results to the Developers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8200" y="5486400"/>
            <a:ext cx="19812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Developer fixes the issues, if any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000" y="5486400"/>
            <a:ext cx="19812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Code Review of the Incremental Code Change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3657600"/>
            <a:ext cx="19812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Integration of the Incremental Code Change to the Codebase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>
            <a:off x="3048000" y="2476500"/>
            <a:ext cx="1524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 rot="5400000">
            <a:off x="5181600" y="33528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182394" y="5104606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1"/>
            <a:endCxn id="12" idx="3"/>
          </p:cNvCxnSpPr>
          <p:nvPr/>
        </p:nvCxnSpPr>
        <p:spPr>
          <a:xfrm rot="10800000">
            <a:off x="3124200" y="5981700"/>
            <a:ext cx="1524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  <a:endCxn id="13" idx="2"/>
          </p:cNvCxnSpPr>
          <p:nvPr/>
        </p:nvCxnSpPr>
        <p:spPr>
          <a:xfrm rot="5400000" flipH="1" flipV="1">
            <a:off x="1714500" y="50673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1715294" y="3313906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2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971800" y="2743200"/>
            <a:ext cx="6324600" cy="1143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Any Questions?</a:t>
            </a:r>
            <a:endParaRPr lang="en-IN" sz="3200" dirty="0"/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217260"/>
            <a:ext cx="21336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పాఠంపెట్టె 3"/>
          <p:cNvSpPr txBox="1"/>
          <p:nvPr/>
        </p:nvSpPr>
        <p:spPr>
          <a:xfrm>
            <a:off x="3352800" y="1752600"/>
            <a:ext cx="2000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Thank You.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3377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Text Book / References</a:t>
            </a:r>
            <a:endParaRPr lang="en-IN" dirty="0"/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217260"/>
            <a:ext cx="21336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122" name="Picture 2" descr="https://images-na.ssl-images-amazon.com/images/I/51IN%2BfOSwEL._SX332_BO1,204,203,200_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1631058"/>
            <a:ext cx="290720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Liu, Jane W.S., Real Time Systems, Pearson Education, 200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1431" y="1631058"/>
            <a:ext cx="3153936" cy="425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విషయ స్థాన సంగ్రహకం 3"/>
          <p:cNvSpPr txBox="1">
            <a:spLocks/>
          </p:cNvSpPr>
          <p:nvPr/>
        </p:nvSpPr>
        <p:spPr>
          <a:xfrm>
            <a:off x="5410199" y="1324970"/>
            <a:ext cx="1676399" cy="281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/>
              <a:t>Text Book (T1) </a:t>
            </a:r>
            <a:endParaRPr lang="en-IN" sz="1600" b="1" dirty="0"/>
          </a:p>
        </p:txBody>
      </p:sp>
      <p:sp>
        <p:nvSpPr>
          <p:cNvPr id="7" name="విషయ స్థాన సంగ్రహకం 3"/>
          <p:cNvSpPr txBox="1">
            <a:spLocks/>
          </p:cNvSpPr>
          <p:nvPr/>
        </p:nvSpPr>
        <p:spPr>
          <a:xfrm>
            <a:off x="1225002" y="1334374"/>
            <a:ext cx="1676399" cy="281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/>
              <a:t>Reference (R1) </a:t>
            </a:r>
            <a:endParaRPr lang="en-IN" sz="1600" b="1" dirty="0"/>
          </a:p>
        </p:txBody>
      </p:sp>
      <p:sp>
        <p:nvSpPr>
          <p:cNvPr id="8" name="పాఠంపెట్టె 7"/>
          <p:cNvSpPr txBox="1"/>
          <p:nvPr/>
        </p:nvSpPr>
        <p:spPr>
          <a:xfrm>
            <a:off x="685800" y="5993080"/>
            <a:ext cx="73026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i="1" dirty="0" smtClean="0">
                <a:latin typeface="Arial Narrow" panose="020B0606020202030204" pitchFamily="34" charset="0"/>
              </a:rPr>
              <a:t>Note</a:t>
            </a:r>
            <a:r>
              <a:rPr lang="en-IN" sz="1300" dirty="0" smtClean="0">
                <a:latin typeface="Arial Narrow" panose="020B0606020202030204" pitchFamily="34" charset="0"/>
              </a:rPr>
              <a:t>: As the above two books focus on theoretical treatment of the subject, </a:t>
            </a:r>
            <a:r>
              <a:rPr lang="en-IN" sz="1300" u="sng" dirty="0" smtClean="0">
                <a:latin typeface="Arial Narrow" panose="020B0606020202030204" pitchFamily="34" charset="0"/>
              </a:rPr>
              <a:t>Students are strongly advised to refer to web sources / MOOCs videos / library within their own organizations for more practical understanding of the topics.  </a:t>
            </a:r>
            <a:endParaRPr lang="en-IN" sz="1300" u="sng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6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457200" y="152400"/>
            <a:ext cx="5486400" cy="1143000"/>
          </a:xfrm>
        </p:spPr>
        <p:txBody>
          <a:bodyPr/>
          <a:lstStyle/>
          <a:p>
            <a:r>
              <a:rPr lang="en-IN" dirty="0" smtClean="0"/>
              <a:t>Excellent MOOCs Videos</a:t>
            </a:r>
          </a:p>
          <a:p>
            <a:r>
              <a:rPr lang="en-IN" sz="2800" b="0" dirty="0" smtClean="0"/>
              <a:t>(Coursera, </a:t>
            </a:r>
            <a:r>
              <a:rPr lang="en-IN" sz="2800" b="0" dirty="0" err="1" smtClean="0"/>
              <a:t>edX</a:t>
            </a:r>
            <a:r>
              <a:rPr lang="en-IN" sz="2800" b="0" dirty="0" smtClean="0"/>
              <a:t>,…)</a:t>
            </a:r>
            <a:endParaRPr lang="en-IN" sz="2800" b="0" dirty="0"/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217260"/>
            <a:ext cx="21336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చిత్రం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600200"/>
            <a:ext cx="7400765" cy="454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76200" y="304800"/>
            <a:ext cx="7315200" cy="1143000"/>
          </a:xfrm>
        </p:spPr>
        <p:txBody>
          <a:bodyPr/>
          <a:lstStyle/>
          <a:p>
            <a:r>
              <a:rPr lang="en-IN" b="0" dirty="0" smtClean="0"/>
              <a:t>RTS Primer – For Light Reading </a:t>
            </a:r>
            <a:endParaRPr lang="en-IN" b="0" dirty="0"/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217260"/>
            <a:ext cx="2133600" cy="365125"/>
          </a:xfrm>
          <a:prstGeom prst="rect">
            <a:avLst/>
          </a:prstGeom>
        </p:spPr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122" name="Picture 2" descr="Image result for Real Time Concepts for Embedded Sys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1464284"/>
            <a:ext cx="370522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0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152400" y="4309130"/>
            <a:ext cx="8863022" cy="1660207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2800" dirty="0" smtClean="0"/>
              <a:t>L-15: Verification &amp; Validation Techniques</a:t>
            </a:r>
            <a:endParaRPr lang="en-US" sz="2800" dirty="0" smtClean="0"/>
          </a:p>
          <a:p>
            <a:pPr algn="r">
              <a:lnSpc>
                <a:spcPct val="100000"/>
              </a:lnSpc>
            </a:pPr>
            <a:r>
              <a:rPr lang="en-US" sz="1800" b="0" dirty="0" smtClean="0"/>
              <a:t> </a:t>
            </a:r>
            <a:r>
              <a:rPr lang="en-US" sz="2000" b="0" dirty="0" smtClean="0"/>
              <a:t>  </a:t>
            </a:r>
          </a:p>
          <a:p>
            <a:pPr algn="r">
              <a:lnSpc>
                <a:spcPct val="100000"/>
              </a:lnSpc>
            </a:pPr>
            <a:r>
              <a:rPr lang="en-US" sz="1800" b="0" dirty="0" smtClean="0"/>
              <a:t>[Ref: </a:t>
            </a:r>
            <a:r>
              <a:rPr lang="en-US" sz="1800" b="0" dirty="0" smtClean="0"/>
              <a:t>R1/C7 &amp; C8]</a:t>
            </a:r>
            <a:endParaRPr lang="en-US" sz="1800" b="0" dirty="0"/>
          </a:p>
        </p:txBody>
      </p:sp>
      <p:sp>
        <p:nvSpPr>
          <p:cNvPr id="5" name="పాఠంపెట్టె 4"/>
          <p:cNvSpPr txBox="1"/>
          <p:nvPr/>
        </p:nvSpPr>
        <p:spPr>
          <a:xfrm>
            <a:off x="153537" y="5893088"/>
            <a:ext cx="8960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Arial Narrow" panose="020B0606020202030204" pitchFamily="34" charset="0"/>
              </a:rPr>
              <a:t>Note</a:t>
            </a:r>
            <a:r>
              <a:rPr lang="en-IN" sz="1200" dirty="0" smtClean="0">
                <a:latin typeface="Arial Narrow" panose="020B0606020202030204" pitchFamily="34" charset="0"/>
              </a:rPr>
              <a:t>: Students are requested to NOT to rely on PPTs/Recorded sessions as their only source of knowledge, explore sources within your own organization or web for any specific topic; attend classes regularly and involve in discussions; </a:t>
            </a:r>
          </a:p>
          <a:p>
            <a:pPr algn="ctr"/>
            <a:r>
              <a:rPr lang="en-IN" sz="1200" b="1" u="sng" dirty="0" smtClean="0">
                <a:latin typeface="Arial Narrow" panose="020B0606020202030204" pitchFamily="34" charset="0"/>
              </a:rPr>
              <a:t>PLEASE DO NOT PRINT PPTs</a:t>
            </a:r>
            <a:r>
              <a:rPr lang="en-IN" sz="1200" dirty="0" smtClean="0">
                <a:latin typeface="Arial Narrow" panose="020B0606020202030204" pitchFamily="34" charset="0"/>
              </a:rPr>
              <a:t>, Save the Environment!</a:t>
            </a:r>
            <a:endParaRPr lang="en-IN" sz="1200" dirty="0">
              <a:latin typeface="Arial Narrow" panose="020B0606020202030204" pitchFamily="34" charset="0"/>
            </a:endParaRPr>
          </a:p>
        </p:txBody>
      </p:sp>
      <p:sp>
        <p:nvSpPr>
          <p:cNvPr id="2" name="పాఠంపెట్టె 1"/>
          <p:cNvSpPr txBox="1"/>
          <p:nvPr/>
        </p:nvSpPr>
        <p:spPr>
          <a:xfrm>
            <a:off x="89916" y="6539419"/>
            <a:ext cx="8592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Source PPT </a:t>
            </a:r>
            <a:r>
              <a:rPr lang="en-IN" sz="1050" dirty="0" smtClean="0"/>
              <a:t>Courtesy</a:t>
            </a:r>
            <a:r>
              <a:rPr lang="en-IN" sz="1000" dirty="0" smtClean="0"/>
              <a:t>: Some of the contents of this PPT is sourced from </a:t>
            </a:r>
            <a:r>
              <a:rPr lang="en-IN" sz="1000" dirty="0" err="1" smtClean="0"/>
              <a:t>Presentatoons</a:t>
            </a:r>
            <a:r>
              <a:rPr lang="en-IN" sz="1000" dirty="0" smtClean="0"/>
              <a:t> of  Prof K R </a:t>
            </a:r>
            <a:r>
              <a:rPr lang="en-IN" sz="1000" dirty="0" err="1" smtClean="0"/>
              <a:t>Anupa</a:t>
            </a:r>
            <a:r>
              <a:rPr lang="en-IN" sz="1000" dirty="0" smtClean="0"/>
              <a:t> / Prof B Mishra, BITS-Pilani WILP Division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4014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+mn-lt"/>
              </a:rPr>
              <a:t>Testing is the process of exercising a program with the specific intent of finding errors prior to delivery to the end user.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+mn-lt"/>
              </a:rPr>
              <a:t>A good test case is one that has a high probability of finding an error.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+mn-lt"/>
              </a:rPr>
              <a:t>A successful test is one that uncovers an error.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+mn-lt"/>
              </a:rPr>
              <a:t>The purpose of testing is also to address various aspects of qualities like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Errors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Performance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Reliability etc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The role of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5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Testing real-time software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1066800" y="1676400"/>
          <a:ext cx="64897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r:id="rId4" imgW="4369680" imgH="2971080" progId="">
                  <p:embed/>
                </p:oleObj>
              </mc:Choice>
              <mc:Fallback>
                <p:oleObj r:id="rId4" imgW="4369680" imgH="297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6489700" cy="441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302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>
            <a:normAutofit/>
          </a:bodyPr>
          <a:lstStyle/>
          <a:p>
            <a:pPr>
              <a:spcBef>
                <a:spcPct val="40000"/>
              </a:spcBef>
              <a:buFont typeface="Wingdings" pitchFamily="2" charset="2"/>
              <a:buChar char="Ø"/>
            </a:pPr>
            <a:r>
              <a:rPr lang="en-US" sz="2800" dirty="0" smtClean="0"/>
              <a:t>All tests should be traceable to requirements</a:t>
            </a:r>
          </a:p>
          <a:p>
            <a:pPr>
              <a:spcBef>
                <a:spcPct val="40000"/>
              </a:spcBef>
              <a:buFont typeface="Wingdings" pitchFamily="2" charset="2"/>
              <a:buChar char="Ø"/>
            </a:pPr>
            <a:r>
              <a:rPr lang="en-US" sz="2800" dirty="0" smtClean="0"/>
              <a:t>Tests should be planned long before testing begins</a:t>
            </a:r>
          </a:p>
          <a:p>
            <a:pPr>
              <a:spcBef>
                <a:spcPct val="40000"/>
              </a:spcBef>
              <a:buFont typeface="Wingdings" pitchFamily="2" charset="2"/>
              <a:buChar char="Ø"/>
            </a:pPr>
            <a:r>
              <a:rPr lang="en-US" sz="2800" dirty="0" smtClean="0"/>
              <a:t>Testing should begin “in the small” and progress toward testing “in the large”</a:t>
            </a:r>
          </a:p>
          <a:p>
            <a:pPr>
              <a:spcBef>
                <a:spcPct val="40000"/>
              </a:spcBef>
              <a:buFont typeface="Wingdings" pitchFamily="2" charset="2"/>
              <a:buChar char="Ø"/>
            </a:pPr>
            <a:r>
              <a:rPr lang="en-US" sz="2800" dirty="0" smtClean="0"/>
              <a:t>Test to also improve quality, not just demonstrate correctness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Testing principles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2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Quality Assurance Activity Sequence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1752600"/>
            <a:ext cx="3657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Code Review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362200" y="2743200"/>
            <a:ext cx="3657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Unit Testing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362200" y="3733800"/>
            <a:ext cx="3657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Integration Testing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 rot="5400000">
            <a:off x="3962400" y="2514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 rot="5400000">
            <a:off x="3962400" y="3505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56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1898</TotalTime>
  <Words>568</Words>
  <Application>Microsoft Office PowerPoint</Application>
  <PresentationFormat>తెరపై ప్రదర్శన (4:3)</PresentationFormat>
  <Paragraphs>109</Paragraphs>
  <Slides>15</Slides>
  <Notes>9</Notes>
  <HiddenSlides>0</HiddenSlides>
  <MMClips>0</MMClips>
  <ScaleCrop>false</ScaleCrop>
  <HeadingPairs>
    <vt:vector size="8" baseType="variant">
      <vt:variant>
        <vt:lpstr>ఉపయోగించిన ఫాంట్‌లు</vt:lpstr>
      </vt:variant>
      <vt:variant>
        <vt:i4>4</vt:i4>
      </vt:variant>
      <vt:variant>
        <vt:lpstr>నేపథ్యం</vt:lpstr>
      </vt:variant>
      <vt:variant>
        <vt:i4>1</vt:i4>
      </vt:variant>
      <vt:variant>
        <vt:lpstr>ఎంబెడెడ్ OLE సర్వర్‌లు</vt:lpstr>
      </vt:variant>
      <vt:variant>
        <vt:i4>0</vt:i4>
      </vt:variant>
      <vt:variant>
        <vt:lpstr>స్లయిడ్ శీర్షికలు</vt:lpstr>
      </vt:variant>
      <vt:variant>
        <vt:i4>15</vt:i4>
      </vt:variant>
    </vt:vector>
  </HeadingPairs>
  <TitlesOfParts>
    <vt:vector size="20" baseType="lpstr">
      <vt:lpstr>Arial</vt:lpstr>
      <vt:lpstr>Arial Narrow</vt:lpstr>
      <vt:lpstr>Calibri</vt:lpstr>
      <vt:lpstr>Wingdings</vt:lpstr>
      <vt:lpstr>Office Theme</vt:lpstr>
      <vt:lpstr>BITS ZG553: Real Time Systems L15 – Verification &amp; Validation Techniques 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  <vt:lpstr>PowerPoint  ప్రదర్శన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కోనేరు గోపాలకృష్ణ</cp:lastModifiedBy>
  <cp:revision>359</cp:revision>
  <dcterms:created xsi:type="dcterms:W3CDTF">2011-09-14T09:42:05Z</dcterms:created>
  <dcterms:modified xsi:type="dcterms:W3CDTF">2018-10-31T09:00:41Z</dcterms:modified>
</cp:coreProperties>
</file>