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37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0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34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5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1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923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35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683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1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07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994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81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4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177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32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15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108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479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318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8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83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83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36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1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4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9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5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50524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br>
              <a:rPr lang="en-US" sz="3600" b="0" dirty="0" smtClean="0"/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L16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Uncertainties in RTS &amp; </a:t>
            </a:r>
            <a:b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Fault-Tolerance Techniques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524000" y="2895600"/>
            <a:ext cx="6324600" cy="1143000"/>
          </a:xfrm>
        </p:spPr>
        <p:txBody>
          <a:bodyPr/>
          <a:lstStyle/>
          <a:p>
            <a:r>
              <a:rPr lang="en-IN" dirty="0" smtClean="0"/>
              <a:t>Fault Tolerance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r>
              <a:rPr lang="en-IN" b="1" i="1" dirty="0" smtClean="0"/>
              <a:t>	</a:t>
            </a:r>
            <a:r>
              <a:rPr lang="en-IN" i="1" dirty="0" smtClean="0">
                <a:solidFill>
                  <a:srgbClr val="0000CC"/>
                </a:solidFill>
              </a:rPr>
              <a:t>Fault is an erroneous state of software or hardware resulting from failures of its components</a:t>
            </a:r>
          </a:p>
          <a:p>
            <a:endParaRPr lang="en-IN" b="1" i="1" dirty="0" smtClean="0"/>
          </a:p>
          <a:p>
            <a:r>
              <a:rPr lang="en-IN" b="1" u="sng" dirty="0" smtClean="0"/>
              <a:t>Fault Sources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Mechanical --“wears out”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Deterioration: wear, fatigue, corrosion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Shock: fractures, overload, etc.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Electronic Hardware --“bad fabrication; wears out”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Latent manufacturing defects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Operating environment: noise, heat, ESD, electro-migration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Design defects (Pentium F-DIV bug)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Software --“bad design”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Design defects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“Code rot” --accumulated run-time faults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System Misuse – “people”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Faults and Their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Failure: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Component does not provide service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Fault: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A defect within a system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Error: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A deviation from the required operation of the system or subsystem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Faults Classifications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measure of whether a user can depend on the system.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The system “stands the test of time.”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There is an absence of known catastrophic errors; that is, errors that render the system useless.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The system recovers “gracefully” from errors.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The software is robust.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real-time systems, other informal characterizations of reliability might include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Downtime is below a certain threshold.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The accuracy of the system is within a certain tolerance.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Real-time performance requirements are met consistently.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Traditionally, </a:t>
            </a:r>
            <a:r>
              <a:rPr lang="en-US" i="1" dirty="0" smtClean="0">
                <a:solidFill>
                  <a:srgbClr val="0000CC"/>
                </a:solidFill>
              </a:rPr>
              <a:t>MTFF</a:t>
            </a:r>
            <a:r>
              <a:rPr lang="en-US" i="1" dirty="0" smtClean="0"/>
              <a:t> (Mean Time To First Failure) and </a:t>
            </a:r>
            <a:r>
              <a:rPr lang="en-US" i="1" dirty="0" smtClean="0">
                <a:solidFill>
                  <a:srgbClr val="0000CC"/>
                </a:solidFill>
              </a:rPr>
              <a:t>MTBF</a:t>
            </a:r>
            <a:r>
              <a:rPr lang="en-US" i="1" dirty="0" smtClean="0"/>
              <a:t> (Mean Time Between Failures) are used as a measure of Software Reliability.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Let S = The system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  T = Time instance of fault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Then Reliability of S at any time instance t, is defined by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 </a:t>
            </a:r>
            <a:r>
              <a:rPr lang="en-US" sz="2500" i="1" dirty="0" smtClean="0">
                <a:solidFill>
                  <a:srgbClr val="0000CC"/>
                </a:solidFill>
                <a:latin typeface="+mn-lt"/>
              </a:rPr>
              <a:t>R(t) = P(T &gt; t) i.e. Probability of not having any fault till time t.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R(t) = 1 is the ideal case. Practically, r(t) is less than 1.</a:t>
            </a:r>
          </a:p>
          <a:p>
            <a:pPr>
              <a:lnSpc>
                <a:spcPct val="120000"/>
              </a:lnSpc>
            </a:pPr>
            <a:r>
              <a:rPr lang="en-US" sz="2500" u="sng" dirty="0" smtClean="0">
                <a:latin typeface="+mn-lt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In the monitoring system of a nuclear power plant, the failure probability is no more than 10</a:t>
            </a:r>
            <a:r>
              <a:rPr lang="en-US" sz="2500" baseline="30000" dirty="0" smtClean="0">
                <a:latin typeface="+mn-lt"/>
              </a:rPr>
              <a:t>-9</a:t>
            </a:r>
            <a:r>
              <a:rPr lang="en-US" sz="2500" dirty="0" smtClean="0">
                <a:latin typeface="+mn-lt"/>
              </a:rPr>
              <a:t> per hour.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So, </a:t>
            </a:r>
            <a:r>
              <a:rPr lang="en-US" sz="2500" i="1" dirty="0" smtClean="0">
                <a:solidFill>
                  <a:srgbClr val="0000CC"/>
                </a:solidFill>
                <a:latin typeface="+mn-lt"/>
              </a:rPr>
              <a:t>R(t) = (1 - 10</a:t>
            </a:r>
            <a:r>
              <a:rPr lang="en-US" sz="2500" i="1" baseline="30000" dirty="0" smtClean="0">
                <a:solidFill>
                  <a:srgbClr val="0000CC"/>
                </a:solidFill>
                <a:latin typeface="+mn-lt"/>
              </a:rPr>
              <a:t>-9</a:t>
            </a:r>
            <a:r>
              <a:rPr lang="en-US" sz="2500" i="1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en-US" sz="2500" i="1" baseline="30000" dirty="0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US" sz="2500" dirty="0" smtClean="0">
                <a:latin typeface="+mn-lt"/>
              </a:rPr>
              <a:t>, t is in hours.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So, as t-&gt;∞, r(t) -&gt; 0.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– Statistical Perspective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Component Reliability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 descr="ComponenetReliabilit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348" y="1676401"/>
            <a:ext cx="6855452" cy="3822365"/>
          </a:xfrm>
        </p:spPr>
      </p:pic>
    </p:spTree>
    <p:extLst>
      <p:ext uri="{BB962C8B-B14F-4D97-AF65-F5344CB8AC3E}">
        <p14:creationId xmlns:p14="http://schemas.microsoft.com/office/powerpoint/2010/main" val="34671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52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 smtClean="0">
                <a:latin typeface="+mn-lt"/>
              </a:rPr>
              <a:t>	</a:t>
            </a:r>
            <a:r>
              <a:rPr lang="en-IN" sz="2500" dirty="0" smtClean="0">
                <a:latin typeface="+mn-lt"/>
              </a:rPr>
              <a:t>Failure function tends to become a </a:t>
            </a:r>
            <a:r>
              <a:rPr lang="en-IN" sz="2500" i="1" dirty="0" smtClean="0">
                <a:solidFill>
                  <a:srgbClr val="0000CC"/>
                </a:solidFill>
                <a:latin typeface="+mn-lt"/>
              </a:rPr>
              <a:t>bathtub curve </a:t>
            </a:r>
            <a:r>
              <a:rPr lang="en-IN" sz="2500" dirty="0" smtClean="0">
                <a:latin typeface="+mn-lt"/>
              </a:rPr>
              <a:t>i.e. failures reduces initially at an exponential rate, but  increases towards the end.</a:t>
            </a:r>
            <a:endParaRPr lang="en-US" sz="25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Reliability – Statistical Perspective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FailureFunc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5600"/>
            <a:ext cx="5257800" cy="35807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3505200"/>
            <a:ext cx="3352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 smtClean="0"/>
              <a:t>	Source: </a:t>
            </a:r>
            <a:r>
              <a:rPr lang="fi-FI" sz="1100" b="1" i="1" dirty="0" smtClean="0"/>
              <a:t>P. A. Laplante, Real-Time Systems Design and Analysis, Wiley, 3rd edition</a:t>
            </a:r>
            <a:endParaRPr lang="en-US" sz="11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98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u="sng" dirty="0" smtClean="0">
                <a:latin typeface="+mn-lt"/>
              </a:rPr>
              <a:t>Reasons for Bathtub curve for failures: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Hardware can wear and tear. So after some point of time, the number of failures increases.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But software can’t wear and tear. Then why bathtub curve for the software ?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During patch releases, making quick correction without designing them properly.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During patch releases, ignoring the effect of the new bug fix on other modules (thereby fixing one issue and introducing more new issues)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Inadequate testing of the software during patch releases.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Wear and tear of underlying hardware.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Reliability – Statistical Perspective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>
                <a:latin typeface="+mn-lt"/>
              </a:rPr>
              <a:t>Serial Component Probability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Let there are n serially connected components, with reliability of </a:t>
            </a:r>
            <a:r>
              <a:rPr lang="en-US" i="1" dirty="0" smtClean="0">
                <a:latin typeface="+mn-lt"/>
              </a:rPr>
              <a:t>R</a:t>
            </a:r>
            <a:r>
              <a:rPr lang="en-US" i="1" baseline="-25000" dirty="0" smtClean="0">
                <a:latin typeface="+mn-lt"/>
              </a:rPr>
              <a:t>k</a:t>
            </a:r>
            <a:r>
              <a:rPr lang="en-US" i="1" dirty="0" smtClean="0">
                <a:latin typeface="+mn-lt"/>
              </a:rPr>
              <a:t>(t)</a:t>
            </a:r>
            <a:r>
              <a:rPr lang="en-US" dirty="0" smtClean="0">
                <a:latin typeface="+mn-lt"/>
              </a:rPr>
              <a:t> for </a:t>
            </a:r>
            <a:r>
              <a:rPr lang="en-US" i="1" dirty="0" err="1" smtClean="0">
                <a:latin typeface="+mn-lt"/>
              </a:rPr>
              <a:t>k</a:t>
            </a:r>
            <a:r>
              <a:rPr lang="en-US" dirty="0" err="1" smtClean="0">
                <a:latin typeface="+mn-lt"/>
              </a:rPr>
              <a:t>th</a:t>
            </a:r>
            <a:r>
              <a:rPr lang="en-US" dirty="0" smtClean="0">
                <a:latin typeface="+mn-lt"/>
              </a:rPr>
              <a:t> component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Then total system reliability, </a:t>
            </a:r>
          </a:p>
          <a:p>
            <a:pPr>
              <a:lnSpc>
                <a:spcPct val="120000"/>
              </a:lnSpc>
            </a:pPr>
            <a:r>
              <a:rPr lang="en-US" b="1" u="sng" dirty="0" smtClean="0">
                <a:latin typeface="+mn-lt"/>
              </a:rPr>
              <a:t>Parallel Component Probability</a:t>
            </a: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If there n parallel connected components , with reliability of </a:t>
            </a:r>
            <a:r>
              <a:rPr lang="en-US" i="1" dirty="0" smtClean="0">
                <a:latin typeface="+mn-lt"/>
              </a:rPr>
              <a:t>R</a:t>
            </a:r>
            <a:r>
              <a:rPr lang="en-US" i="1" baseline="-25000" dirty="0" smtClean="0">
                <a:latin typeface="+mn-lt"/>
              </a:rPr>
              <a:t>k</a:t>
            </a:r>
            <a:r>
              <a:rPr lang="en-US" i="1" dirty="0" smtClean="0">
                <a:latin typeface="+mn-lt"/>
              </a:rPr>
              <a:t>(t)</a:t>
            </a:r>
            <a:r>
              <a:rPr lang="en-US" dirty="0" smtClean="0">
                <a:latin typeface="+mn-lt"/>
              </a:rPr>
              <a:t> for </a:t>
            </a:r>
            <a:r>
              <a:rPr lang="en-US" i="1" dirty="0" err="1" smtClean="0">
                <a:latin typeface="+mn-lt"/>
              </a:rPr>
              <a:t>k</a:t>
            </a:r>
            <a:r>
              <a:rPr lang="en-US" dirty="0" err="1" smtClean="0">
                <a:latin typeface="+mn-lt"/>
              </a:rPr>
              <a:t>th</a:t>
            </a:r>
            <a:r>
              <a:rPr lang="en-US" dirty="0" smtClean="0">
                <a:latin typeface="+mn-lt"/>
              </a:rPr>
              <a:t> component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Then total failure probability,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So total reliability,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So,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reliability increases with parallel components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and Parallel System Reliability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67199" y="2362200"/>
          <a:ext cx="1936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914400" imgH="431640" progId="Equation.3">
                  <p:embed/>
                </p:oleObj>
              </mc:Choice>
              <mc:Fallback>
                <p:oleObj name="Equation" r:id="rId4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99" y="2362200"/>
                        <a:ext cx="19363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91000" y="3962400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828800" imgH="431640" progId="Equation.3">
                  <p:embed/>
                </p:oleObj>
              </mc:Choice>
              <mc:Fallback>
                <p:oleObj name="Equation" r:id="rId6" imgW="1828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3873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4724400"/>
          <a:ext cx="4168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1968480" imgH="431640" progId="Equation.3">
                  <p:embed/>
                </p:oleObj>
              </mc:Choice>
              <mc:Fallback>
                <p:oleObj name="Equation" r:id="rId8" imgW="1968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41687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7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5105400"/>
          </a:xfrm>
        </p:spPr>
        <p:txBody>
          <a:bodyPr>
            <a:noAutofit/>
          </a:bodyPr>
          <a:lstStyle/>
          <a:p>
            <a:endParaRPr lang="en-IN" i="1" dirty="0" smtClean="0">
              <a:solidFill>
                <a:srgbClr val="0000CC"/>
              </a:solidFill>
            </a:endParaRPr>
          </a:p>
          <a:p>
            <a:r>
              <a:rPr lang="en-IN" i="1" dirty="0" smtClean="0">
                <a:solidFill>
                  <a:srgbClr val="0000CC"/>
                </a:solidFill>
              </a:rPr>
              <a:t>	Fault Tolerance in real-time system is the tendency to continue functioning in the presence of hardware or software failures.</a:t>
            </a:r>
          </a:p>
          <a:p>
            <a:endParaRPr lang="en-IN" i="1" dirty="0" smtClean="0">
              <a:solidFill>
                <a:srgbClr val="0000CC"/>
              </a:solidFill>
            </a:endParaRPr>
          </a:p>
          <a:p>
            <a:r>
              <a:rPr lang="en-IN" dirty="0" smtClean="0">
                <a:solidFill>
                  <a:srgbClr val="101141"/>
                </a:solidFill>
              </a:rPr>
              <a:t>Two Types:</a:t>
            </a:r>
          </a:p>
          <a:p>
            <a:endParaRPr lang="en-IN" dirty="0" smtClean="0">
              <a:solidFill>
                <a:srgbClr val="10114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00CC"/>
                </a:solidFill>
              </a:rPr>
              <a:t>Spatial Fault Tolerance</a:t>
            </a:r>
            <a:r>
              <a:rPr lang="en-IN" dirty="0" smtClean="0">
                <a:solidFill>
                  <a:srgbClr val="101141"/>
                </a:solidFill>
              </a:rPr>
              <a:t>: Includes methods involving redundant hardware and/or software solutions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00CC"/>
                </a:solidFill>
              </a:rPr>
              <a:t>Temporal Fault Tolerance</a:t>
            </a:r>
            <a:r>
              <a:rPr lang="en-IN" dirty="0" smtClean="0">
                <a:solidFill>
                  <a:srgbClr val="101141"/>
                </a:solidFill>
              </a:rPr>
              <a:t>: Involves miscellaneous techniques that allow for tolerating missed deadlines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Fault Tolerance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Voting schemes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Software Check Points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Software Black Boxes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Built-in-Test Software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CRC check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Hamming code error detection and correction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101141"/>
                </a:solidFill>
              </a:rPr>
              <a:t>Handling Spurious and Missed Interrupts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Methods to increase fault tolerance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Combine input from two or more process blocks (hardware or software) and combine in some manner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Voting schemes use majority rule or average of block outputs to obtain final values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lvl="1">
              <a:buFont typeface="Wingdings" pitchFamily="2" charset="2"/>
              <a:buChar char="v"/>
            </a:pPr>
            <a:r>
              <a:rPr lang="en-IN" sz="1800" i="1" dirty="0" smtClean="0"/>
              <a:t>P1, P2 and P3 processors execute different versions of the code for the same application (usually developed by different teams).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i="1" dirty="0" smtClean="0"/>
              <a:t>Voter compares the results and forward the majority vote of results (two out of three).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Voting Schemes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Voter</a:t>
            </a:r>
            <a:endParaRPr lang="en-IN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2933700" y="3848100"/>
            <a:ext cx="228600" cy="762000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 rot="6516056">
            <a:off x="2582548" y="3911295"/>
            <a:ext cx="213866" cy="1566615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Up Arrow 13"/>
          <p:cNvSpPr/>
          <p:nvPr/>
        </p:nvSpPr>
        <p:spPr>
          <a:xfrm rot="4075760">
            <a:off x="2586047" y="2906148"/>
            <a:ext cx="169865" cy="1621179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24000" y="3962400"/>
            <a:ext cx="11430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5" name="Up Arrow 14"/>
          <p:cNvSpPr/>
          <p:nvPr/>
        </p:nvSpPr>
        <p:spPr>
          <a:xfrm rot="6516056">
            <a:off x="5317766" y="2920695"/>
            <a:ext cx="213866" cy="1566615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Up Arrow 15"/>
          <p:cNvSpPr/>
          <p:nvPr/>
        </p:nvSpPr>
        <p:spPr>
          <a:xfrm rot="5400000">
            <a:off x="5143500" y="3771900"/>
            <a:ext cx="228600" cy="914400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 rot="4075760">
            <a:off x="5346372" y="3992299"/>
            <a:ext cx="169865" cy="1621179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29000" y="4876800"/>
            <a:ext cx="13716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29000" y="3048000"/>
            <a:ext cx="13716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29000" y="3962400"/>
            <a:ext cx="13716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P2</a:t>
            </a:r>
            <a:endParaRPr lang="en-IN" dirty="0"/>
          </a:p>
        </p:txBody>
      </p:sp>
      <p:sp>
        <p:nvSpPr>
          <p:cNvPr id="18" name="Up Arrow 17"/>
          <p:cNvSpPr/>
          <p:nvPr/>
        </p:nvSpPr>
        <p:spPr>
          <a:xfrm rot="5400000">
            <a:off x="7200900" y="3771900"/>
            <a:ext cx="228600" cy="914400"/>
          </a:xfrm>
          <a:prstGeom prst="up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Intermediate results are dumped at fixed locations for diagnostic purpose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Can be used during verification or regular operation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If used during testing only then this additional code is called a </a:t>
            </a:r>
            <a:r>
              <a:rPr lang="en-US" sz="2000" dirty="0" smtClean="0">
                <a:solidFill>
                  <a:srgbClr val="0000CC"/>
                </a:solidFill>
              </a:rPr>
              <a:t>test probe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Software Check Points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44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Fault tolerance is increased by using checkpoints with predetermined reset points in the software.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These reset points mark </a:t>
            </a:r>
            <a:r>
              <a:rPr lang="en-IN" dirty="0" smtClean="0">
                <a:solidFill>
                  <a:srgbClr val="0000CC"/>
                </a:solidFill>
              </a:rPr>
              <a:t>recovery blocks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At the end of each recovery block, the corresponding check point is tested.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00CC"/>
                </a:solidFill>
              </a:rPr>
              <a:t>If the results are not reasonable, then the processing resumes with a prior recovery block</a:t>
            </a:r>
            <a:r>
              <a:rPr lang="en-IN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Recovery Blocks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09800" y="4114800"/>
            <a:ext cx="1295400" cy="83820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Code Unit </a:t>
            </a:r>
          </a:p>
          <a:p>
            <a:pPr algn="ctr"/>
            <a:r>
              <a:rPr lang="en-IN" sz="1600" i="1" dirty="0" smtClean="0"/>
              <a:t>n</a:t>
            </a:r>
            <a:endParaRPr lang="en-IN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4800600" y="4114800"/>
            <a:ext cx="1295400" cy="83820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Code Unit </a:t>
            </a:r>
            <a:r>
              <a:rPr lang="en-IN" sz="1600" i="1" dirty="0" smtClean="0"/>
              <a:t>n+1</a:t>
            </a:r>
            <a:endParaRPr lang="en-IN" sz="16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00600" y="4953000"/>
            <a:ext cx="1295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Checkpoint Test Data from Code Unit </a:t>
            </a:r>
            <a:r>
              <a:rPr lang="en-IN" sz="1400" i="1" dirty="0" smtClean="0"/>
              <a:t>n</a:t>
            </a:r>
            <a:endParaRPr lang="en-IN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4648200"/>
            <a:ext cx="1693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Test Data Reasonable</a:t>
            </a:r>
            <a:endParaRPr lang="en-IN" sz="1200" dirty="0"/>
          </a:p>
        </p:txBody>
      </p:sp>
      <p:sp>
        <p:nvSpPr>
          <p:cNvPr id="12" name="Freeform 11"/>
          <p:cNvSpPr/>
          <p:nvPr/>
        </p:nvSpPr>
        <p:spPr>
          <a:xfrm>
            <a:off x="1790700" y="4584700"/>
            <a:ext cx="3657600" cy="1574800"/>
          </a:xfrm>
          <a:custGeom>
            <a:avLst/>
            <a:gdLst>
              <a:gd name="connsiteX0" fmla="*/ 3657600 w 3657600"/>
              <a:gd name="connsiteY0" fmla="*/ 1295400 h 1574800"/>
              <a:gd name="connsiteX1" fmla="*/ 3657600 w 3657600"/>
              <a:gd name="connsiteY1" fmla="*/ 1574800 h 1574800"/>
              <a:gd name="connsiteX2" fmla="*/ 0 w 3657600"/>
              <a:gd name="connsiteY2" fmla="*/ 1574800 h 1574800"/>
              <a:gd name="connsiteX3" fmla="*/ 0 w 3657600"/>
              <a:gd name="connsiteY3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574800">
                <a:moveTo>
                  <a:pt x="3657600" y="1295400"/>
                </a:moveTo>
                <a:lnTo>
                  <a:pt x="3657600" y="1574800"/>
                </a:lnTo>
                <a:lnTo>
                  <a:pt x="0" y="1574800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276600" y="6172200"/>
            <a:ext cx="2139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Test Data Is Not Reasonable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8768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Used to increase software fault tolerance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Generally redundant processors are used.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Same software developed by different teams using different algorithms runs on these redundant processors.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 case one such software locks-up, then the system can ignore this software and go ahead with the other software which is functioning correctly on different processors.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This is called N-Version programming.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Generally this method is used mission-critical systems like the space shuttle’s general purpose computer.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N-Version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r>
              <a:rPr lang="en-US" dirty="0" smtClean="0"/>
              <a:t>Can increase fault-tolerance in presence of hardware errors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CPU Tests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Memory Tests (ROM and RAM)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Other Devices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Built-in-Test Software (BITS)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Perform carefully constructed set of tests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Must be performed with interrupts disabled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Too slow to perform in foreground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BITS – CPU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All kind of memory can be corrupted via electrostatic discharge, power surging, vibration or other physical means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Corruption of memory devices by randomly encountered charge particles is a particular problem in space.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BITS – Memory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CRC – </a:t>
            </a:r>
            <a:r>
              <a:rPr lang="en-US" sz="2000" dirty="0" smtClean="0">
                <a:solidFill>
                  <a:srgbClr val="0000CC"/>
                </a:solidFill>
              </a:rPr>
              <a:t>Cyclic Redundancy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CRC value of each memory is stored and checked when data from the memory is used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CRC Calculation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Treats memory as a long binary polynomial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Divide polynomial by generator polynomial		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X</a:t>
            </a:r>
            <a:r>
              <a:rPr lang="en-US" sz="1800" baseline="30000" dirty="0" smtClean="0"/>
              <a:t>16</a:t>
            </a:r>
            <a:r>
              <a:rPr lang="en-US" sz="1800" dirty="0" smtClean="0"/>
              <a:t>+X</a:t>
            </a:r>
            <a:r>
              <a:rPr lang="en-US" sz="1800" baseline="30000" dirty="0" smtClean="0"/>
              <a:t>12</a:t>
            </a:r>
            <a:r>
              <a:rPr lang="en-US" sz="1800" dirty="0" smtClean="0"/>
              <a:t>+X</a:t>
            </a:r>
            <a:r>
              <a:rPr lang="en-US" sz="1800" baseline="30000" dirty="0" smtClean="0"/>
              <a:t>5</a:t>
            </a:r>
            <a:r>
              <a:rPr lang="en-US" sz="1800" dirty="0" smtClean="0"/>
              <a:t>+1 (CCITT)					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X</a:t>
            </a:r>
            <a:r>
              <a:rPr lang="en-US" sz="1800" baseline="30000" dirty="0" smtClean="0"/>
              <a:t>16</a:t>
            </a:r>
            <a:r>
              <a:rPr lang="en-US" sz="1800" dirty="0" smtClean="0"/>
              <a:t>+X</a:t>
            </a:r>
            <a:r>
              <a:rPr lang="en-US" sz="1800" baseline="30000" dirty="0" smtClean="0"/>
              <a:t>15</a:t>
            </a:r>
            <a:r>
              <a:rPr lang="en-US" sz="1800" dirty="0" smtClean="0"/>
              <a:t>+X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+1 (CRC-16)</a:t>
            </a:r>
            <a:endParaRPr lang="en-US" sz="10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Remainder is CRC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ROM check – using CRC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Generator polynomial: </a:t>
            </a:r>
            <a:r>
              <a:rPr lang="en-IN" sz="1800" dirty="0" smtClean="0"/>
              <a:t>x³+x+1 </a:t>
            </a:r>
          </a:p>
          <a:p>
            <a:r>
              <a:rPr lang="en-IN" sz="1800" dirty="0" smtClean="0"/>
              <a:t>			           = 1x³+0x²+1x+1</a:t>
            </a:r>
          </a:p>
          <a:p>
            <a:r>
              <a:rPr lang="en-IN" sz="1800" dirty="0" smtClean="0"/>
              <a:t>So generator polynomial is represented as 1011</a:t>
            </a:r>
          </a:p>
          <a:p>
            <a:r>
              <a:rPr lang="en-US" sz="1800" dirty="0" smtClean="0"/>
              <a:t>Let the input polynomial is </a:t>
            </a:r>
            <a:r>
              <a:rPr lang="en-IN" sz="1800" dirty="0" smtClean="0"/>
              <a:t>11010011101100.</a:t>
            </a:r>
          </a:p>
          <a:p>
            <a:endParaRPr lang="en-IN" sz="1800" dirty="0" smtClean="0"/>
          </a:p>
          <a:p>
            <a:r>
              <a:rPr lang="en-IN" sz="1800" dirty="0" smtClean="0"/>
              <a:t>Pad the input polynomial by 3 bits (3 bits CRC) : 11010011101100000</a:t>
            </a:r>
          </a:p>
          <a:p>
            <a:endParaRPr lang="en-IN" sz="1800" dirty="0" smtClean="0"/>
          </a:p>
          <a:p>
            <a:r>
              <a:rPr lang="en-IN" sz="1800" dirty="0" smtClean="0"/>
              <a:t>Divide 11010011101100000 by 1011:</a:t>
            </a:r>
          </a:p>
          <a:p>
            <a:r>
              <a:rPr lang="en-IN" sz="1800" dirty="0" smtClean="0"/>
              <a:t>Essentially x-or the 4 bits of input polynomial with 4 bits of generator polynomial starting from left bit. Then move the generator polynomial to the next 1 of the result.</a:t>
            </a:r>
          </a:p>
          <a:p>
            <a:endParaRPr lang="en-IN" sz="1800" dirty="0" smtClean="0"/>
          </a:p>
          <a:p>
            <a:endParaRPr lang="en-IN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3-bits CRC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sz="2000" dirty="0" smtClean="0"/>
              <a:t>11010011101100 000 &lt;--- input right padded by 3 bits </a:t>
            </a:r>
          </a:p>
          <a:p>
            <a:r>
              <a:rPr lang="en-IN" sz="2000" dirty="0" smtClean="0"/>
              <a:t>1011 &lt;--- divisor </a:t>
            </a:r>
          </a:p>
          <a:p>
            <a:r>
              <a:rPr lang="en-IN" sz="2000" dirty="0" smtClean="0"/>
              <a:t>01100011101100 000 &lt;--- result (note the first four bits are the XOR with the divisor beneath, the rest of 			the bits are unchanged)</a:t>
            </a:r>
          </a:p>
          <a:p>
            <a:r>
              <a:rPr lang="en-IN" sz="2000" dirty="0" smtClean="0"/>
              <a:t>  1011 &lt;--- divisor ... </a:t>
            </a:r>
          </a:p>
          <a:p>
            <a:r>
              <a:rPr lang="en-IN" sz="2000" dirty="0" smtClean="0"/>
              <a:t>00111011101100 000</a:t>
            </a:r>
          </a:p>
          <a:p>
            <a:r>
              <a:rPr lang="en-IN" sz="2000" dirty="0" smtClean="0"/>
              <a:t>    1011 </a:t>
            </a:r>
          </a:p>
          <a:p>
            <a:r>
              <a:rPr lang="en-IN" sz="2000" dirty="0" smtClean="0"/>
              <a:t>00010111101100 000</a:t>
            </a:r>
          </a:p>
          <a:p>
            <a:r>
              <a:rPr lang="en-IN" sz="2000" dirty="0" smtClean="0"/>
              <a:t>      1011 </a:t>
            </a:r>
          </a:p>
          <a:p>
            <a:r>
              <a:rPr lang="en-IN" sz="2000" dirty="0" smtClean="0"/>
              <a:t>00000001101100 000 &lt;--- note that the divisor moves over to align with the next 1 in the dividend (since 		     quotient for that step was zero) </a:t>
            </a:r>
          </a:p>
          <a:p>
            <a:r>
              <a:rPr lang="en-IN" sz="2000" dirty="0" smtClean="0"/>
              <a:t>              1011 	    (in other words, it doesn't necessarily move one bit per iteration) </a:t>
            </a:r>
          </a:p>
          <a:p>
            <a:r>
              <a:rPr lang="en-IN" sz="2000" dirty="0" smtClean="0"/>
              <a:t>00000000110100 000 </a:t>
            </a:r>
          </a:p>
          <a:p>
            <a:r>
              <a:rPr lang="en-IN" sz="2000" dirty="0" smtClean="0"/>
              <a:t>                 1011 </a:t>
            </a:r>
          </a:p>
          <a:p>
            <a:r>
              <a:rPr lang="en-IN" sz="2000" dirty="0" smtClean="0"/>
              <a:t>00000000011000 000 </a:t>
            </a:r>
          </a:p>
          <a:p>
            <a:r>
              <a:rPr lang="en-IN" sz="2000" dirty="0" smtClean="0"/>
              <a:t>                 1011 </a:t>
            </a:r>
          </a:p>
          <a:p>
            <a:r>
              <a:rPr lang="en-IN" sz="2000" dirty="0" smtClean="0"/>
              <a:t>00000000001110 000 </a:t>
            </a:r>
          </a:p>
          <a:p>
            <a:r>
              <a:rPr lang="en-IN" sz="2000" dirty="0" smtClean="0"/>
              <a:t>                   1011 </a:t>
            </a:r>
          </a:p>
          <a:p>
            <a:r>
              <a:rPr lang="en-IN" sz="2000" dirty="0" smtClean="0"/>
              <a:t>00000000000101 000 </a:t>
            </a:r>
          </a:p>
          <a:p>
            <a:r>
              <a:rPr lang="en-IN" sz="2000" dirty="0" smtClean="0"/>
              <a:t>                      101 1 </a:t>
            </a:r>
          </a:p>
          <a:p>
            <a:r>
              <a:rPr lang="en-IN" sz="2000" dirty="0" smtClean="0"/>
              <a:t>----------------- </a:t>
            </a:r>
          </a:p>
          <a:p>
            <a:r>
              <a:rPr lang="en-IN" sz="2000" dirty="0" smtClean="0"/>
              <a:t>00000000000000 100 &lt;--- remainder (3 bits). Division algorithm stops here as quotient is equal to zero.</a:t>
            </a:r>
          </a:p>
          <a:p>
            <a:endParaRPr lang="en-IN" sz="2000" dirty="0" smtClean="0"/>
          </a:p>
          <a:p>
            <a:r>
              <a:rPr lang="en-IN" sz="2000" dirty="0" smtClean="0"/>
              <a:t>So, CRC is 100</a:t>
            </a:r>
            <a:endParaRPr lang="en-IN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3-bits CRC Example (contd.)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CRC is not suitable for RAM, since RAM content is volatile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 Hardware circuit implementing some </a:t>
            </a:r>
            <a:r>
              <a:rPr lang="en-IN" dirty="0" smtClean="0">
                <a:solidFill>
                  <a:srgbClr val="0000CC"/>
                </a:solidFill>
              </a:rPr>
              <a:t>Hamming code error detection and correction (EDC) </a:t>
            </a:r>
            <a:r>
              <a:rPr lang="en-IN" dirty="0" smtClean="0"/>
              <a:t>is used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During normal data access, the data must pass through the EDC hardware before into or out of the memory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The hardware compares the data against the check bits and makes necessary corrections if necessary.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RAM Check – using EDC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sz="2100" b="1" u="sng" dirty="0" smtClean="0">
                <a:solidFill>
                  <a:srgbClr val="0000CC"/>
                </a:solidFill>
                <a:latin typeface="+mn-lt"/>
              </a:rPr>
              <a:t>Spurious Interrupts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solidFill>
                  <a:srgbClr val="0000CC"/>
                </a:solidFill>
                <a:latin typeface="+mn-lt"/>
              </a:rPr>
              <a:t>Spurious (or </a:t>
            </a:r>
            <a:r>
              <a:rPr lang="en-IN" sz="2100" i="1" dirty="0" smtClean="0">
                <a:solidFill>
                  <a:srgbClr val="0000CC"/>
                </a:solidFill>
                <a:latin typeface="+mn-lt"/>
              </a:rPr>
              <a:t>phantom</a:t>
            </a:r>
            <a:r>
              <a:rPr lang="en-IN" sz="2100" dirty="0" smtClean="0">
                <a:solidFill>
                  <a:srgbClr val="0000CC"/>
                </a:solidFill>
                <a:latin typeface="+mn-lt"/>
              </a:rPr>
              <a:t>) Interrupts </a:t>
            </a:r>
            <a:r>
              <a:rPr lang="en-IN" sz="2100" dirty="0" smtClean="0">
                <a:latin typeface="+mn-lt"/>
              </a:rPr>
              <a:t>are the extraneous and unwanted interrupts.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solidFill>
                  <a:srgbClr val="0000CC"/>
                </a:solidFill>
                <a:latin typeface="+mn-lt"/>
              </a:rPr>
              <a:t>Caused by noisy hardware, power surges, electrostatic discharges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They can destroy algorithmic integrity, stack overflows, compromise the deadlines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Such interrupt can be tolerated by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800" dirty="0" smtClean="0">
                <a:solidFill>
                  <a:srgbClr val="0000CC"/>
                </a:solidFill>
                <a:latin typeface="+mn-lt"/>
              </a:rPr>
              <a:t>Having redundant interrupt hardware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800" dirty="0" smtClean="0">
                <a:solidFill>
                  <a:srgbClr val="0000CC"/>
                </a:solidFill>
                <a:latin typeface="+mn-lt"/>
              </a:rPr>
              <a:t>The device issuing the interrupt can issue a redundant check like</a:t>
            </a:r>
          </a:p>
          <a:p>
            <a:pPr lvl="2">
              <a:lnSpc>
                <a:spcPct val="120000"/>
              </a:lnSpc>
            </a:pP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Using DMA to send a confirming flag.</a:t>
            </a:r>
          </a:p>
          <a:p>
            <a:pPr lvl="2">
              <a:lnSpc>
                <a:spcPct val="120000"/>
              </a:lnSpc>
            </a:pP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Then the device receiving the interrupt can check if this flag upon receiving it.</a:t>
            </a:r>
          </a:p>
          <a:p>
            <a:pPr>
              <a:lnSpc>
                <a:spcPct val="130000"/>
              </a:lnSpc>
            </a:pPr>
            <a:r>
              <a:rPr lang="en-IN" sz="2100" b="1" u="sng" dirty="0" smtClean="0">
                <a:solidFill>
                  <a:srgbClr val="0000CC"/>
                </a:solidFill>
                <a:latin typeface="+mn-lt"/>
              </a:rPr>
              <a:t>Missed Interrupts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Missed interrupts are more difficult to deal with.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They can be tolerated by robust algorithms</a:t>
            </a:r>
            <a:endParaRPr lang="en-IN" sz="210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Spurious and Missed Interrupts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i="1" dirty="0" smtClean="0">
                <a:solidFill>
                  <a:srgbClr val="0000CC"/>
                </a:solidFill>
                <a:latin typeface="+mn-lt"/>
              </a:rPr>
              <a:t>A </a:t>
            </a:r>
            <a:r>
              <a:rPr lang="en-IN" sz="2100" b="1" i="1" dirty="0" smtClean="0">
                <a:solidFill>
                  <a:srgbClr val="0000CC"/>
                </a:solidFill>
                <a:latin typeface="+mn-lt"/>
              </a:rPr>
              <a:t>watchdog timer </a:t>
            </a:r>
            <a:r>
              <a:rPr lang="en-IN" sz="2100" i="1" dirty="0" smtClean="0">
                <a:solidFill>
                  <a:srgbClr val="0000CC"/>
                </a:solidFill>
                <a:latin typeface="+mn-lt"/>
              </a:rPr>
              <a:t>is used to automatically detect software anomalies and reset the processor if any </a:t>
            </a:r>
            <a:r>
              <a:rPr lang="en-IN" sz="2100" i="1" smtClean="0">
                <a:solidFill>
                  <a:srgbClr val="0000CC"/>
                </a:solidFill>
                <a:latin typeface="+mn-lt"/>
              </a:rPr>
              <a:t>such anomaly </a:t>
            </a:r>
            <a:r>
              <a:rPr lang="en-IN" sz="2100" i="1" dirty="0" smtClean="0">
                <a:solidFill>
                  <a:srgbClr val="0000CC"/>
                </a:solidFill>
                <a:latin typeface="+mn-lt"/>
              </a:rPr>
              <a:t>occur.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It is a timing device such that it is set for a preset time interval and an event must occur during that interval else the device will generate the timeout signal on failure to get that event in the watched time interval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Watchdog timer can be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A Hardware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A Software task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A simple watchdog timer example: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Watchdog timer is based on a counter that counts down from some initial value to zero.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The embedded software selects the counter's initial value and periodically restarts it.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If the counter ever reaches zero before the software restarts it, the software is presumed to be malfunctioning and the processor's reset signal is asserted.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100" dirty="0" smtClean="0">
                <a:latin typeface="+mn-lt"/>
              </a:rPr>
              <a:t>Another Example: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Assume that we anticipate that a set of tasks must finish in 100 ms interval.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The watchdog timer is disabled and stopped by the program instruction in case the tasks finish within 100 ms interval.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In case task does not finish (not disabled by the program instruction), watchdog timer generates interrupts after 100 ms and executes a routine, which is programmed to run because there is failure of finishing the task in anticipated interval.</a:t>
            </a: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 smtClean="0"/>
              <a:t>L-16: </a:t>
            </a:r>
            <a:r>
              <a:rPr lang="en-US" sz="2800" dirty="0" smtClean="0"/>
              <a:t>Uncertainties in RTS &amp; Fault-</a:t>
            </a:r>
            <a:r>
              <a:rPr lang="en-US" sz="2800" dirty="0" err="1" smtClean="0"/>
              <a:t>Tolerance</a:t>
            </a:r>
            <a:r>
              <a:rPr lang="en-US" sz="2800" dirty="0" err="1" smtClean="0"/>
              <a:t>Techniques</a:t>
            </a:r>
            <a:endParaRPr lang="en-US" sz="280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 </a:t>
            </a:r>
            <a:r>
              <a:rPr lang="en-US" sz="2000" b="0" dirty="0" smtClean="0"/>
              <a:t>  </a:t>
            </a:r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[Ref: Notes/PPT]</a:t>
            </a:r>
            <a:endParaRPr lang="en-US" sz="18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 / Prof B Mishra, BITS-Pilani WILP Division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Focus of real-time system design is shifting from meeting mere performance goals to </a:t>
            </a:r>
            <a:r>
              <a:rPr lang="en-US" sz="2000" i="1" dirty="0" smtClean="0">
                <a:solidFill>
                  <a:srgbClr val="0000CC"/>
                </a:solidFill>
                <a:latin typeface="+mn-lt"/>
              </a:rPr>
              <a:t>designing for uncertainty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Uncertainty exists in embedded systems along 3 dimensions –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Time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Space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err="1" smtClean="0">
                <a:solidFill>
                  <a:srgbClr val="0000CC"/>
                </a:solidFill>
                <a:latin typeface="+mn-lt"/>
              </a:rPr>
              <a:t>Behaviour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Time: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Main of the challenge in design of embedded systems is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unpredictability of response time.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RM Algorithm produces a deterministic schedule only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 when sporadic tasks, </a:t>
            </a:r>
            <a:r>
              <a:rPr lang="en-US" dirty="0" err="1" smtClean="0">
                <a:solidFill>
                  <a:srgbClr val="0000CC"/>
                </a:solidFill>
                <a:latin typeface="+mn-lt"/>
              </a:rPr>
              <a:t>aperiodic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 tasks, mutual exclusion and resource contention are excluded.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Space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Space dimension deals with the limitation posed by physical resources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 like memory.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  <a:latin typeface="+mn-lt"/>
              </a:rPr>
              <a:t>Behaviour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+mn-lt"/>
              </a:rPr>
              <a:t>Component behaviour, environmental behaviour (such as inputs, outputs), state, uncertainty of requirements, uncertainty in testing etc.</a:t>
            </a:r>
          </a:p>
          <a:p>
            <a:pPr lvl="1">
              <a:buFont typeface="Wingdings" pitchFamily="2" charset="2"/>
              <a:buChar char="Ø"/>
            </a:pPr>
            <a:endParaRPr lang="en-IN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IN" sz="20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2209800"/>
          </a:xfrm>
        </p:spPr>
        <p:txBody>
          <a:bodyPr>
            <a:noAutofit/>
          </a:bodyPr>
          <a:lstStyle/>
          <a:p>
            <a:r>
              <a:rPr lang="en-IN" sz="1800" u="sng" dirty="0" smtClean="0">
                <a:latin typeface="+mn-lt"/>
              </a:rPr>
              <a:t>Heisenberg Uncertainty Principle: </a:t>
            </a:r>
          </a:p>
          <a:p>
            <a:r>
              <a:rPr lang="en-IN" sz="1800" dirty="0" smtClean="0">
                <a:latin typeface="+mn-lt"/>
              </a:rPr>
              <a:t>	The precise position and momentum of a particle can’t be known precisely; trying to be more certain about one comes at the expense of increased uncertainty of others.</a:t>
            </a:r>
          </a:p>
          <a:p>
            <a:endParaRPr lang="en-IN" sz="1800" dirty="0" smtClean="0">
              <a:latin typeface="+mn-lt"/>
            </a:endParaRPr>
          </a:p>
          <a:p>
            <a:r>
              <a:rPr lang="en-IN" sz="1800" dirty="0" smtClean="0">
                <a:latin typeface="+mn-lt"/>
              </a:rPr>
              <a:t>	</a:t>
            </a:r>
            <a:r>
              <a:rPr lang="en-IN" sz="1800" dirty="0" smtClean="0">
                <a:solidFill>
                  <a:srgbClr val="0000CC"/>
                </a:solidFill>
                <a:latin typeface="+mn-lt"/>
              </a:rPr>
              <a:t>Similarly, in case of real-time systems, trying to bring more certainty in once dimension, bring uncertainty to other dimensions.</a:t>
            </a:r>
          </a:p>
          <a:p>
            <a:pPr>
              <a:buFont typeface="Wingdings" pitchFamily="2" charset="2"/>
              <a:buChar char="§"/>
            </a:pPr>
            <a:endParaRPr lang="en-IN" sz="18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4343400"/>
            <a:ext cx="2057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352800" y="4572000"/>
            <a:ext cx="1600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Real-Time System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88620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Uncertainty </a:t>
            </a:r>
          </a:p>
          <a:p>
            <a:r>
              <a:rPr lang="en-IN" sz="1400" dirty="0" smtClean="0"/>
              <a:t>Margin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9" idx="1"/>
            <a:endCxn id="7" idx="7"/>
          </p:cNvCxnSpPr>
          <p:nvPr/>
        </p:nvCxnSpPr>
        <p:spPr>
          <a:xfrm rot="10800000" flipV="1">
            <a:off x="4880302" y="4147809"/>
            <a:ext cx="910899" cy="385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505200" y="3962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53000" y="4953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667000" y="53340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48400" y="4963180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Time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746144" y="58674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Behaviour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1982" y="342900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535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Sources of Uncertainties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598"/>
          <a:ext cx="8305800" cy="471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550"/>
                <a:gridCol w="1878250"/>
                <a:gridCol w="2057400"/>
                <a:gridCol w="2514600"/>
              </a:tblGrid>
              <a:tr h="314198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Kind of Uncertainties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Signs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Possible Causes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Possible Solutions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</a:tr>
              <a:tr h="439877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System under control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Bizarre inputs;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Bizarre outputs;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Nature of application;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Faulty hardware 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Use aggressive fault tolerant design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ahoma"/>
                        </a:rPr>
                        <a:t>Operating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ahoma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ahoma"/>
                        </a:rPr>
                        <a:t>environment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Bizarre inputs;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Bizarre outputs;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SEUs, sand, salt, shock, etc.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Use aggressive fault tolerant design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879754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Requirements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Sparse requirements; Numerous “TBDs”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Incomplete requirements;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Inconsistent requirements 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Goals based requirements analysis; 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formal consistency checking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Testing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System that passes testing fails in the field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Poor testing regimen;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Incomplete coverage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Improve testing process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879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Times New Roman"/>
                          <a:cs typeface="Tahoma"/>
                        </a:rPr>
                        <a:t>Input 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Strange behavior;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Explicating comments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Unstable input sources;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Defective hardware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</a:rPr>
                        <a:t>Kalman</a:t>
                      </a:r>
                      <a:r>
                        <a:rPr lang="en-US" sz="1400" dirty="0">
                          <a:latin typeface="+mn-lt"/>
                          <a:ea typeface="Times New Roman"/>
                        </a:rPr>
                        <a:t> filters, data fusion, median filters or averaging, roll back and recovery blocks.</a:t>
                      </a:r>
                    </a:p>
                  </a:txBody>
                  <a:tcPr marL="52251" marR="52251" marT="0" marB="0"/>
                </a:tc>
              </a:tr>
              <a:tr h="879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Times New Roman"/>
                          <a:cs typeface="Tahoma"/>
                        </a:rPr>
                        <a:t>Output 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Strange behavior;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Explicating comments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Defective hardware;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Corrupted inputs from SUC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</a:rPr>
                        <a:t>Kalman</a:t>
                      </a:r>
                      <a:r>
                        <a:rPr lang="en-US" sz="1400" dirty="0">
                          <a:latin typeface="+mn-lt"/>
                          <a:ea typeface="Times New Roman"/>
                        </a:rPr>
                        <a:t> filters, data fusion, median filters or averaging, roll back and recovery blocks.</a:t>
                      </a: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Times New Roman"/>
                          <a:cs typeface="Tahoma"/>
                        </a:rPr>
                        <a:t>State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Strange behavior;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Explicating comments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Program code jumping;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Pointer errors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Model checking;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Software black boxes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Sources of Uncertainties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598"/>
          <a:ext cx="8305800" cy="356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550"/>
                <a:gridCol w="1878250"/>
                <a:gridCol w="2057400"/>
                <a:gridCol w="2514600"/>
              </a:tblGrid>
              <a:tr h="314198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Kind of Uncertainties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Signs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Possible Causes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n-lt"/>
                        </a:rPr>
                        <a:t>Possible Solutions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</a:tr>
              <a:tr h="439877"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Timing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schedulability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ahoma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Dubious constraints;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Missed deadlines;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Explicating comments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Delays as loops;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Speculative generality; 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Failed off-the-shelf components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Use OS provided timer facilities;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Model checking; 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Fault injection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Programming Language &amp; Compiler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ahoma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Explicating comments;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Compiler induced errors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Test the compiler;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ahoma"/>
                        </a:rPr>
                        <a:t>Improve coding techniques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879754"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Off –the-shelf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components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ahoma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Missed deadlines;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Inexplicable failure;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Badly tested software or hardware;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Falsely advertised claims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Fault injection;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ahoma"/>
                        </a:rPr>
                        <a:t>Software black boxes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  <a:tabLst>
                          <a:tab pos="228600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Execution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ahoma"/>
                        </a:rPr>
                        <a:t> Time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ahoma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Missed deadlines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Gradual build up of various truncation and round-off errors</a:t>
                      </a: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Rejuvenation (stopping and restarting the system regularly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</a:rPr>
                        <a:t> – should be used cautiously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  <a:tr h="4398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2251" marR="52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8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1816</Words>
  <Application>Microsoft Office PowerPoint</Application>
  <PresentationFormat>తెరపై ప్రదర్శన (4:3)</PresentationFormat>
  <Paragraphs>388</Paragraphs>
  <Slides>34</Slides>
  <Notes>26</Notes>
  <HiddenSlides>0</HiddenSlides>
  <MMClips>0</MMClips>
  <ScaleCrop>false</ScaleCrop>
  <HeadingPairs>
    <vt:vector size="8" baseType="variant">
      <vt:variant>
        <vt:lpstr>ఉపయోగించిన ఫాంట్‌లు</vt:lpstr>
      </vt:variant>
      <vt:variant>
        <vt:i4>8</vt:i4>
      </vt:variant>
      <vt:variant>
        <vt:lpstr>నేపథ్యం</vt:lpstr>
      </vt:variant>
      <vt:variant>
        <vt:i4>1</vt:i4>
      </vt:variant>
      <vt:variant>
        <vt:lpstr>ఎంబెడెడ్ OLE సర్వర్‌లు</vt:lpstr>
      </vt:variant>
      <vt:variant>
        <vt:i4>1</vt:i4>
      </vt:variant>
      <vt:variant>
        <vt:lpstr>స్లయిడ్ శీర్షికలు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BITS ZG553: Real Time Systems L16 – Uncertainties in RTS &amp;  Fault-Tolerance Techniques 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కోనేరు గోపాలకృష్ణ</cp:lastModifiedBy>
  <cp:revision>359</cp:revision>
  <dcterms:created xsi:type="dcterms:W3CDTF">2011-09-14T09:42:05Z</dcterms:created>
  <dcterms:modified xsi:type="dcterms:W3CDTF">2018-10-16T14:27:25Z</dcterms:modified>
</cp:coreProperties>
</file>