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7" r:id="rId2"/>
  </p:sldMasterIdLst>
  <p:notesMasterIdLst>
    <p:notesMasterId r:id="rId31"/>
  </p:notesMasterIdLst>
  <p:sldIdLst>
    <p:sldId id="260" r:id="rId3"/>
    <p:sldId id="285" r:id="rId4"/>
    <p:sldId id="289" r:id="rId5"/>
    <p:sldId id="288" r:id="rId6"/>
    <p:sldId id="257" r:id="rId7"/>
    <p:sldId id="298" r:id="rId8"/>
    <p:sldId id="299" r:id="rId9"/>
    <p:sldId id="319" r:id="rId10"/>
    <p:sldId id="320" r:id="rId11"/>
    <p:sldId id="321" r:id="rId12"/>
    <p:sldId id="322" r:id="rId13"/>
    <p:sldId id="323" r:id="rId14"/>
    <p:sldId id="324" r:id="rId15"/>
    <p:sldId id="325" r:id="rId16"/>
    <p:sldId id="326" r:id="rId17"/>
    <p:sldId id="327" r:id="rId18"/>
    <p:sldId id="328" r:id="rId19"/>
    <p:sldId id="314" r:id="rId20"/>
    <p:sldId id="329" r:id="rId21"/>
    <p:sldId id="330" r:id="rId22"/>
    <p:sldId id="331" r:id="rId23"/>
    <p:sldId id="332" r:id="rId24"/>
    <p:sldId id="333" r:id="rId25"/>
    <p:sldId id="334" r:id="rId26"/>
    <p:sldId id="335" r:id="rId27"/>
    <p:sldId id="336" r:id="rId28"/>
    <p:sldId id="337" r:id="rId29"/>
    <p:sldId id="31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స్వయంసిద్ధ విభాగం" id="{22B834E8-E82E-45AA-BA56-B2AFCB6D26BE}">
          <p14:sldIdLst>
            <p14:sldId id="260"/>
            <p14:sldId id="285"/>
            <p14:sldId id="289"/>
            <p14:sldId id="288"/>
            <p14:sldId id="257"/>
            <p14:sldId id="298"/>
            <p14:sldId id="299"/>
            <p14:sldId id="319"/>
            <p14:sldId id="320"/>
            <p14:sldId id="321"/>
            <p14:sldId id="322"/>
            <p14:sldId id="323"/>
            <p14:sldId id="324"/>
            <p14:sldId id="325"/>
            <p14:sldId id="326"/>
            <p14:sldId id="327"/>
            <p14:sldId id="328"/>
            <p14:sldId id="314"/>
            <p14:sldId id="329"/>
            <p14:sldId id="330"/>
            <p14:sldId id="331"/>
            <p14:sldId id="332"/>
            <p14:sldId id="333"/>
            <p14:sldId id="334"/>
            <p14:sldId id="335"/>
            <p14:sldId id="336"/>
            <p14:sldId id="337"/>
            <p14:sldId id="315"/>
          </p14:sldIdLst>
        </p14:section>
        <p14:section name="శీర్షిక లేని విభాగం" id="{6A470B83-73EB-4327-AD9C-8C3CEB0ECA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1378" y="5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05-05-2024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solidFill>
                  <a:srgbClr val="000000"/>
                </a:solidFill>
              </a:rPr>
              <a:pPr/>
              <a:t>6</a:t>
            </a:fld>
            <a:endParaRPr lang="en-IN">
              <a:solidFill>
                <a:srgbClr val="000000"/>
              </a:solidFill>
            </a:endParaRPr>
          </a:p>
        </p:txBody>
      </p:sp>
    </p:spTree>
    <p:extLst>
      <p:ext uri="{BB962C8B-B14F-4D97-AF65-F5344CB8AC3E}">
        <p14:creationId xmlns:p14="http://schemas.microsoft.com/office/powerpoint/2010/main" val="517091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112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0098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931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4424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9477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8974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2038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557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3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solidFill>
                  <a:srgbClr val="000000"/>
                </a:solidFill>
              </a:rPr>
              <a:pPr/>
              <a:t>7</a:t>
            </a:fld>
            <a:endParaRPr lang="en-IN">
              <a:solidFill>
                <a:srgbClr val="000000"/>
              </a:solidFill>
            </a:endParaRPr>
          </a:p>
        </p:txBody>
      </p:sp>
    </p:spTree>
    <p:extLst>
      <p:ext uri="{BB962C8B-B14F-4D97-AF65-F5344CB8AC3E}">
        <p14:creationId xmlns:p14="http://schemas.microsoft.com/office/powerpoint/2010/main" val="72885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8844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625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30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742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222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875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276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937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6939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05-05-2024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6272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7901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2238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66530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5892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4956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7165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9513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228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0779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21505" y="260796"/>
            <a:ext cx="6526336" cy="596653"/>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65681" lvl="5" algn="l" rtl="0">
              <a:spcBef>
                <a:spcPts val="0"/>
              </a:spcBef>
              <a:spcAft>
                <a:spcPts val="0"/>
              </a:spcAft>
              <a:defRPr/>
            </a:lvl6pPr>
            <a:lvl7pPr marL="931383" lvl="6" algn="l" rtl="0">
              <a:spcBef>
                <a:spcPts val="0"/>
              </a:spcBef>
              <a:spcAft>
                <a:spcPts val="0"/>
              </a:spcAft>
              <a:defRPr/>
            </a:lvl7pPr>
            <a:lvl8pPr marL="1397075" lvl="7" algn="l" rtl="0">
              <a:spcBef>
                <a:spcPts val="0"/>
              </a:spcBef>
              <a:spcAft>
                <a:spcPts val="0"/>
              </a:spcAft>
              <a:defRPr/>
            </a:lvl8pPr>
            <a:lvl9pPr marL="1862760" lvl="8" algn="l" rtl="0">
              <a:spcBef>
                <a:spcPts val="0"/>
              </a:spcBef>
              <a:spcAft>
                <a:spcPts val="0"/>
              </a:spcAft>
              <a:defRPr/>
            </a:lvl9pPr>
          </a:lstStyle>
          <a:p>
            <a:endParaRPr/>
          </a:p>
        </p:txBody>
      </p:sp>
    </p:spTree>
    <p:extLst>
      <p:ext uri="{BB962C8B-B14F-4D97-AF65-F5344CB8AC3E}">
        <p14:creationId xmlns:p14="http://schemas.microsoft.com/office/powerpoint/2010/main" val="27285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5"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solidFill>
                  <a:prstClr val="black">
                    <a:tint val="75000"/>
                  </a:prstClr>
                </a:solidFill>
              </a:rPr>
              <a:pPr>
                <a:defRPr/>
              </a:pPr>
              <a:t>05-05-2024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78528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r>
              <a:rPr lang="en-US" sz="3600" dirty="0"/>
              <a:t>BITS ZG553: </a:t>
            </a:r>
            <a:r>
              <a:rPr lang="en-US" sz="3600" b="0" dirty="0"/>
              <a:t>Real Time Systems</a:t>
            </a:r>
          </a:p>
        </p:txBody>
      </p:sp>
      <p:sp>
        <p:nvSpPr>
          <p:cNvPr id="6" name="Content Placeholder 5"/>
          <p:cNvSpPr>
            <a:spLocks noGrp="1"/>
          </p:cNvSpPr>
          <p:nvPr>
            <p:ph sz="quarter" idx="13"/>
          </p:nvPr>
        </p:nvSpPr>
        <p:spPr/>
        <p:txBody>
          <a:bodyPr/>
          <a:lstStyle/>
          <a:p>
            <a:r>
              <a:rPr lang="en-US" dirty="0"/>
              <a:t>K G Krishna</a:t>
            </a:r>
          </a:p>
          <a:p>
            <a:r>
              <a:rPr lang="en-US" dirty="0"/>
              <a:t>WILP Division, BITS-Pilani, Hyderabad</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6526213" cy="595313"/>
          </a:xfrm>
        </p:spPr>
        <p:txBody>
          <a:bodyPr>
            <a:normAutofit/>
          </a:bodyPr>
          <a:lstStyle/>
          <a:p>
            <a:r>
              <a:rPr lang="en-US" sz="2800" b="1" dirty="0"/>
              <a:t>Round-robin  Approach</a:t>
            </a:r>
            <a:endParaRPr lang="en-US" sz="2800" dirty="0"/>
          </a:p>
        </p:txBody>
      </p:sp>
      <p:sp>
        <p:nvSpPr>
          <p:cNvPr id="3" name="Content Placeholder 2"/>
          <p:cNvSpPr txBox="1">
            <a:spLocks/>
          </p:cNvSpPr>
          <p:nvPr/>
        </p:nvSpPr>
        <p:spPr>
          <a:xfrm>
            <a:off x="381000" y="1727973"/>
            <a:ext cx="8559208" cy="5124340"/>
          </a:xfrm>
          <a:prstGeom prst="rect">
            <a:avLst/>
          </a:prstGeom>
        </p:spPr>
        <p:txBody>
          <a:bodyPr/>
          <a:lstStyle/>
          <a:p>
            <a:pPr marL="285750" indent="-285750">
              <a:buFont typeface="Wingdings" panose="05000000000000000000" pitchFamily="2" charset="2"/>
              <a:buChar char="Ø"/>
            </a:pPr>
            <a:r>
              <a:rPr lang="en-IN" sz="1800" dirty="0"/>
              <a:t>Also known as </a:t>
            </a:r>
            <a:r>
              <a:rPr lang="en-IN" sz="1800" dirty="0">
                <a:solidFill>
                  <a:srgbClr val="0000CC"/>
                </a:solidFill>
              </a:rPr>
              <a:t>time-sharing</a:t>
            </a:r>
          </a:p>
          <a:p>
            <a:pPr marL="285750" indent="-285750">
              <a:buFont typeface="Wingdings" panose="05000000000000000000" pitchFamily="2" charset="2"/>
              <a:buChar char="Ø"/>
            </a:pPr>
            <a:endParaRPr lang="en-IN" sz="1800" dirty="0">
              <a:solidFill>
                <a:srgbClr val="0000CC"/>
              </a:solidFill>
            </a:endParaRPr>
          </a:p>
          <a:p>
            <a:pPr marL="285750" indent="-285750">
              <a:buFont typeface="Wingdings" panose="05000000000000000000" pitchFamily="2" charset="2"/>
              <a:buChar char="Ø"/>
            </a:pPr>
            <a:r>
              <a:rPr lang="en-IN" sz="1800" dirty="0"/>
              <a:t>Every job joins a FIFO (First-in-first-out) queue when it becomes ready for execution</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The entire time period is divided into several </a:t>
            </a:r>
            <a:r>
              <a:rPr lang="en-IN" sz="1800" dirty="0">
                <a:solidFill>
                  <a:srgbClr val="0000CC"/>
                </a:solidFill>
              </a:rPr>
              <a:t>time-slices</a:t>
            </a:r>
          </a:p>
          <a:p>
            <a:pPr marL="285750" indent="-285750">
              <a:buFont typeface="Wingdings" panose="05000000000000000000" pitchFamily="2" charset="2"/>
              <a:buChar char="Ø"/>
            </a:pPr>
            <a:endParaRPr lang="en-IN" sz="1800" dirty="0">
              <a:solidFill>
                <a:srgbClr val="0000CC"/>
              </a:solidFill>
            </a:endParaRPr>
          </a:p>
          <a:p>
            <a:pPr marL="285750" indent="-285750">
              <a:buFont typeface="Wingdings" panose="05000000000000000000" pitchFamily="2" charset="2"/>
              <a:buChar char="Ø"/>
            </a:pPr>
            <a:r>
              <a:rPr lang="en-IN" sz="1800" dirty="0"/>
              <a:t>The job at the </a:t>
            </a:r>
            <a:r>
              <a:rPr lang="en-IN" sz="1800" dirty="0">
                <a:solidFill>
                  <a:srgbClr val="0000CC"/>
                </a:solidFill>
              </a:rPr>
              <a:t>head of the queue </a:t>
            </a:r>
            <a:r>
              <a:rPr lang="en-IN" sz="1800" dirty="0"/>
              <a:t>executes for one time-slice.</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If the job doesn’t complete at the end of the time-slice, it gets pre-empted and placed at the end of the queue to waits for its next turn.</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If there are ‘</a:t>
            </a:r>
            <a:r>
              <a:rPr lang="en-IN" sz="1800" i="1" dirty="0">
                <a:solidFill>
                  <a:srgbClr val="0000CC"/>
                </a:solidFill>
              </a:rPr>
              <a:t>n</a:t>
            </a:r>
            <a:r>
              <a:rPr lang="en-IN" sz="1800" dirty="0"/>
              <a:t>’ jobs ready for execution, each job gets </a:t>
            </a:r>
            <a:r>
              <a:rPr lang="en-IN" sz="1800" i="1" dirty="0">
                <a:solidFill>
                  <a:srgbClr val="0000CC"/>
                </a:solidFill>
              </a:rPr>
              <a:t>1/n</a:t>
            </a:r>
            <a:r>
              <a:rPr lang="en-IN" sz="1800" dirty="0"/>
              <a:t>th share of the processor.</a:t>
            </a:r>
          </a:p>
        </p:txBody>
      </p:sp>
    </p:spTree>
    <p:extLst>
      <p:ext uri="{BB962C8B-B14F-4D97-AF65-F5344CB8AC3E}">
        <p14:creationId xmlns:p14="http://schemas.microsoft.com/office/powerpoint/2010/main" val="127147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36" y="351471"/>
            <a:ext cx="6526213" cy="595313"/>
          </a:xfrm>
        </p:spPr>
        <p:txBody>
          <a:bodyPr>
            <a:normAutofit/>
          </a:bodyPr>
          <a:lstStyle/>
          <a:p>
            <a:r>
              <a:rPr lang="en-IN" sz="2800" b="1" dirty="0"/>
              <a:t>Round-robin Approach - Example</a:t>
            </a:r>
            <a:endParaRPr lang="en-US" sz="2800" dirty="0"/>
          </a:p>
        </p:txBody>
      </p:sp>
      <p:cxnSp>
        <p:nvCxnSpPr>
          <p:cNvPr id="4" name="Straight Connector 3"/>
          <p:cNvCxnSpPr/>
          <p:nvPr/>
        </p:nvCxnSpPr>
        <p:spPr>
          <a:xfrm>
            <a:off x="798910" y="1421238"/>
            <a:ext cx="324" cy="304816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15388" y="4586300"/>
            <a:ext cx="689488" cy="338554"/>
          </a:xfrm>
          <a:prstGeom prst="rect">
            <a:avLst/>
          </a:prstGeom>
          <a:noFill/>
        </p:spPr>
        <p:txBody>
          <a:bodyPr wrap="square" rtlCol="0">
            <a:spAutoFit/>
          </a:bodyPr>
          <a:lstStyle/>
          <a:p>
            <a:r>
              <a:rPr lang="en-IN" sz="1600" i="1" dirty="0"/>
              <a:t>time</a:t>
            </a:r>
          </a:p>
        </p:txBody>
      </p:sp>
      <p:cxnSp>
        <p:nvCxnSpPr>
          <p:cNvPr id="6" name="Straight Arrow Connector 5"/>
          <p:cNvCxnSpPr/>
          <p:nvPr/>
        </p:nvCxnSpPr>
        <p:spPr>
          <a:xfrm>
            <a:off x="798910" y="4480841"/>
            <a:ext cx="7432261" cy="3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0784" y="5189656"/>
            <a:ext cx="7603671" cy="646331"/>
          </a:xfrm>
          <a:prstGeom prst="rect">
            <a:avLst/>
          </a:prstGeom>
          <a:noFill/>
        </p:spPr>
        <p:txBody>
          <a:bodyPr wrap="square" rtlCol="0">
            <a:spAutoFit/>
          </a:bodyPr>
          <a:lstStyle/>
          <a:p>
            <a:r>
              <a:rPr lang="en-IN" dirty="0"/>
              <a:t>(Round-robin execution of two tasks on a single processor)</a:t>
            </a:r>
          </a:p>
          <a:p>
            <a:r>
              <a:rPr lang="en-IN" dirty="0"/>
              <a:t>(Time quantum = q)</a:t>
            </a:r>
          </a:p>
        </p:txBody>
      </p:sp>
      <p:cxnSp>
        <p:nvCxnSpPr>
          <p:cNvPr id="8" name="Straight Connector 7"/>
          <p:cNvCxnSpPr/>
          <p:nvPr/>
        </p:nvCxnSpPr>
        <p:spPr>
          <a:xfrm>
            <a:off x="1898365" y="1426677"/>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14149" y="144844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29933" y="143755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29388" y="1410336"/>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45172" y="141577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0956" y="1437543"/>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8067" y="4623835"/>
            <a:ext cx="301686" cy="369332"/>
          </a:xfrm>
          <a:prstGeom prst="rect">
            <a:avLst/>
          </a:prstGeom>
          <a:noFill/>
        </p:spPr>
        <p:txBody>
          <a:bodyPr wrap="none" rtlCol="0">
            <a:spAutoFit/>
          </a:bodyPr>
          <a:lstStyle/>
          <a:p>
            <a:r>
              <a:rPr lang="en-IN" dirty="0"/>
              <a:t>0</a:t>
            </a:r>
          </a:p>
        </p:txBody>
      </p:sp>
      <p:sp>
        <p:nvSpPr>
          <p:cNvPr id="15" name="TextBox 14"/>
          <p:cNvSpPr txBox="1"/>
          <p:nvPr/>
        </p:nvSpPr>
        <p:spPr>
          <a:xfrm>
            <a:off x="1731190" y="4612945"/>
            <a:ext cx="306494" cy="369332"/>
          </a:xfrm>
          <a:prstGeom prst="rect">
            <a:avLst/>
          </a:prstGeom>
          <a:noFill/>
        </p:spPr>
        <p:txBody>
          <a:bodyPr wrap="none" rtlCol="0">
            <a:spAutoFit/>
          </a:bodyPr>
          <a:lstStyle/>
          <a:p>
            <a:r>
              <a:rPr lang="en-IN" dirty="0"/>
              <a:t>q</a:t>
            </a:r>
          </a:p>
        </p:txBody>
      </p:sp>
      <p:sp>
        <p:nvSpPr>
          <p:cNvPr id="16" name="TextBox 15"/>
          <p:cNvSpPr txBox="1"/>
          <p:nvPr/>
        </p:nvSpPr>
        <p:spPr>
          <a:xfrm>
            <a:off x="2814313" y="4585726"/>
            <a:ext cx="423514" cy="369332"/>
          </a:xfrm>
          <a:prstGeom prst="rect">
            <a:avLst/>
          </a:prstGeom>
          <a:noFill/>
        </p:spPr>
        <p:txBody>
          <a:bodyPr wrap="none" rtlCol="0">
            <a:spAutoFit/>
          </a:bodyPr>
          <a:lstStyle/>
          <a:p>
            <a:r>
              <a:rPr lang="en-IN" dirty="0"/>
              <a:t>2q</a:t>
            </a:r>
          </a:p>
        </p:txBody>
      </p:sp>
      <p:sp>
        <p:nvSpPr>
          <p:cNvPr id="17" name="TextBox 16"/>
          <p:cNvSpPr txBox="1"/>
          <p:nvPr/>
        </p:nvSpPr>
        <p:spPr>
          <a:xfrm>
            <a:off x="3897436" y="4558507"/>
            <a:ext cx="423514" cy="369332"/>
          </a:xfrm>
          <a:prstGeom prst="rect">
            <a:avLst/>
          </a:prstGeom>
          <a:noFill/>
        </p:spPr>
        <p:txBody>
          <a:bodyPr wrap="none" rtlCol="0">
            <a:spAutoFit/>
          </a:bodyPr>
          <a:lstStyle/>
          <a:p>
            <a:r>
              <a:rPr lang="en-IN" dirty="0"/>
              <a:t>3q</a:t>
            </a:r>
          </a:p>
        </p:txBody>
      </p:sp>
      <p:sp>
        <p:nvSpPr>
          <p:cNvPr id="18" name="TextBox 17"/>
          <p:cNvSpPr txBox="1"/>
          <p:nvPr/>
        </p:nvSpPr>
        <p:spPr>
          <a:xfrm>
            <a:off x="5013217" y="4563946"/>
            <a:ext cx="423514" cy="369332"/>
          </a:xfrm>
          <a:prstGeom prst="rect">
            <a:avLst/>
          </a:prstGeom>
          <a:noFill/>
        </p:spPr>
        <p:txBody>
          <a:bodyPr wrap="none" rtlCol="0">
            <a:spAutoFit/>
          </a:bodyPr>
          <a:lstStyle/>
          <a:p>
            <a:r>
              <a:rPr lang="en-IN" dirty="0"/>
              <a:t>4q</a:t>
            </a:r>
          </a:p>
        </p:txBody>
      </p:sp>
      <p:sp>
        <p:nvSpPr>
          <p:cNvPr id="19" name="TextBox 18"/>
          <p:cNvSpPr txBox="1"/>
          <p:nvPr/>
        </p:nvSpPr>
        <p:spPr>
          <a:xfrm>
            <a:off x="6112669" y="4553056"/>
            <a:ext cx="423514" cy="369332"/>
          </a:xfrm>
          <a:prstGeom prst="rect">
            <a:avLst/>
          </a:prstGeom>
          <a:noFill/>
        </p:spPr>
        <p:txBody>
          <a:bodyPr wrap="none" rtlCol="0">
            <a:spAutoFit/>
          </a:bodyPr>
          <a:lstStyle/>
          <a:p>
            <a:r>
              <a:rPr lang="en-IN" dirty="0"/>
              <a:t>5q</a:t>
            </a:r>
          </a:p>
        </p:txBody>
      </p:sp>
      <p:sp>
        <p:nvSpPr>
          <p:cNvPr id="20" name="TextBox 19"/>
          <p:cNvSpPr txBox="1"/>
          <p:nvPr/>
        </p:nvSpPr>
        <p:spPr>
          <a:xfrm>
            <a:off x="7228450" y="4558495"/>
            <a:ext cx="423514" cy="369332"/>
          </a:xfrm>
          <a:prstGeom prst="rect">
            <a:avLst/>
          </a:prstGeom>
          <a:noFill/>
        </p:spPr>
        <p:txBody>
          <a:bodyPr wrap="none" rtlCol="0">
            <a:spAutoFit/>
          </a:bodyPr>
          <a:lstStyle/>
          <a:p>
            <a:r>
              <a:rPr lang="en-IN" dirty="0"/>
              <a:t>6q</a:t>
            </a:r>
          </a:p>
        </p:txBody>
      </p:sp>
      <p:graphicFrame>
        <p:nvGraphicFramePr>
          <p:cNvPr id="21" name="Table 20"/>
          <p:cNvGraphicFramePr>
            <a:graphicFrameLocks noGrp="1"/>
          </p:cNvGraphicFramePr>
          <p:nvPr/>
        </p:nvGraphicFramePr>
        <p:xfrm>
          <a:off x="-310101" y="1636026"/>
          <a:ext cx="7799288" cy="3410212"/>
        </p:xfrm>
        <a:graphic>
          <a:graphicData uri="http://schemas.openxmlformats.org/drawingml/2006/table">
            <a:tbl>
              <a:tblPr firstRow="1" bandRow="1">
                <a:tableStyleId>{5C22544A-7EE6-4342-B048-85BDC9FD1C3A}</a:tableStyleId>
              </a:tblPr>
              <a:tblGrid>
                <a:gridCol w="1114184">
                  <a:extLst>
                    <a:ext uri="{9D8B030D-6E8A-4147-A177-3AD203B41FA5}">
                      <a16:colId xmlns:a16="http://schemas.microsoft.com/office/drawing/2014/main" val="20000"/>
                    </a:ext>
                  </a:extLst>
                </a:gridCol>
                <a:gridCol w="1114184">
                  <a:extLst>
                    <a:ext uri="{9D8B030D-6E8A-4147-A177-3AD203B41FA5}">
                      <a16:colId xmlns:a16="http://schemas.microsoft.com/office/drawing/2014/main" val="20001"/>
                    </a:ext>
                  </a:extLst>
                </a:gridCol>
                <a:gridCol w="1114184">
                  <a:extLst>
                    <a:ext uri="{9D8B030D-6E8A-4147-A177-3AD203B41FA5}">
                      <a16:colId xmlns:a16="http://schemas.microsoft.com/office/drawing/2014/main" val="20002"/>
                    </a:ext>
                  </a:extLst>
                </a:gridCol>
                <a:gridCol w="1114184">
                  <a:extLst>
                    <a:ext uri="{9D8B030D-6E8A-4147-A177-3AD203B41FA5}">
                      <a16:colId xmlns:a16="http://schemas.microsoft.com/office/drawing/2014/main" val="20003"/>
                    </a:ext>
                  </a:extLst>
                </a:gridCol>
                <a:gridCol w="1114184">
                  <a:extLst>
                    <a:ext uri="{9D8B030D-6E8A-4147-A177-3AD203B41FA5}">
                      <a16:colId xmlns:a16="http://schemas.microsoft.com/office/drawing/2014/main" val="20004"/>
                    </a:ext>
                  </a:extLst>
                </a:gridCol>
                <a:gridCol w="1114184">
                  <a:extLst>
                    <a:ext uri="{9D8B030D-6E8A-4147-A177-3AD203B41FA5}">
                      <a16:colId xmlns:a16="http://schemas.microsoft.com/office/drawing/2014/main" val="20005"/>
                    </a:ext>
                  </a:extLst>
                </a:gridCol>
                <a:gridCol w="1114184">
                  <a:extLst>
                    <a:ext uri="{9D8B030D-6E8A-4147-A177-3AD203B41FA5}">
                      <a16:colId xmlns:a16="http://schemas.microsoft.com/office/drawing/2014/main" val="20006"/>
                    </a:ext>
                  </a:extLst>
                </a:gridCol>
              </a:tblGrid>
              <a:tr h="852553">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0"/>
                  </a:ext>
                </a:extLst>
              </a:tr>
              <a:tr h="852553">
                <a:tc>
                  <a:txBody>
                    <a:bodyPr/>
                    <a:lstStyle/>
                    <a:p>
                      <a:endParaRPr lang="en-IN" b="0" dirty="0">
                        <a:solidFill>
                          <a:schemeClr val="tx1"/>
                        </a:solidFill>
                      </a:endParaRPr>
                    </a:p>
                  </a:txBody>
                  <a:tcPr>
                    <a:noFill/>
                  </a:tcPr>
                </a:tc>
                <a:tc>
                  <a:txBody>
                    <a:bodyPr/>
                    <a:lstStyle/>
                    <a:p>
                      <a:r>
                        <a:rPr lang="en-IN" b="0" dirty="0">
                          <a:solidFill>
                            <a:schemeClr val="bg1"/>
                          </a:solidFill>
                        </a:rPr>
                        <a:t>J</a:t>
                      </a:r>
                      <a:r>
                        <a:rPr lang="en-IN" b="0" baseline="-25000" dirty="0">
                          <a:solidFill>
                            <a:schemeClr val="bg1"/>
                          </a:solidFill>
                        </a:rPr>
                        <a:t>1,1</a:t>
                      </a:r>
                      <a:endParaRPr lang="en-IN" b="0" dirty="0">
                        <a:solidFill>
                          <a:schemeClr val="tx1"/>
                        </a:solidFill>
                      </a:endParaRPr>
                    </a:p>
                  </a:txBody>
                  <a:tcPr>
                    <a:solidFill>
                      <a:srgbClr val="0000CC"/>
                    </a:solidFill>
                  </a:tcPr>
                </a:tc>
                <a:tc>
                  <a:txBody>
                    <a:bodyPr/>
                    <a:lstStyle/>
                    <a:p>
                      <a:r>
                        <a:rPr lang="en-IN" b="0" dirty="0">
                          <a:solidFill>
                            <a:schemeClr val="bg1"/>
                          </a:solidFill>
                        </a:rPr>
                        <a:t>J</a:t>
                      </a:r>
                      <a:r>
                        <a:rPr lang="en-IN" b="0" baseline="-25000" dirty="0">
                          <a:solidFill>
                            <a:schemeClr val="bg1"/>
                          </a:solidFill>
                        </a:rPr>
                        <a:t>2,1</a:t>
                      </a:r>
                      <a:endParaRPr lang="en-IN" b="0" dirty="0">
                        <a:solidFill>
                          <a:schemeClr val="tx1"/>
                        </a:solidFill>
                      </a:endParaRPr>
                    </a:p>
                  </a:txBody>
                  <a:tcPr>
                    <a:solidFill>
                      <a:srgbClr val="FF0000"/>
                    </a:solidFill>
                  </a:tcPr>
                </a:tc>
                <a:tc>
                  <a:txBody>
                    <a:bodyPr/>
                    <a:lstStyle/>
                    <a:p>
                      <a:r>
                        <a:rPr lang="en-IN" b="0" dirty="0">
                          <a:solidFill>
                            <a:schemeClr val="bg1"/>
                          </a:solidFill>
                        </a:rPr>
                        <a:t>J</a:t>
                      </a:r>
                      <a:r>
                        <a:rPr lang="en-IN" b="0" baseline="-25000" dirty="0">
                          <a:solidFill>
                            <a:schemeClr val="bg1"/>
                          </a:solidFill>
                        </a:rPr>
                        <a:t>1,2</a:t>
                      </a:r>
                      <a:endParaRPr lang="en-IN" b="0" dirty="0">
                        <a:solidFill>
                          <a:schemeClr val="tx1"/>
                        </a:solidFill>
                      </a:endParaRPr>
                    </a:p>
                  </a:txBody>
                  <a:tcPr>
                    <a:solidFill>
                      <a:srgbClr val="0000CC"/>
                    </a:solidFill>
                  </a:tcPr>
                </a:tc>
                <a:tc>
                  <a:txBody>
                    <a:bodyPr/>
                    <a:lstStyle/>
                    <a:p>
                      <a:r>
                        <a:rPr lang="en-IN" b="0" dirty="0">
                          <a:solidFill>
                            <a:schemeClr val="bg1"/>
                          </a:solidFill>
                        </a:rPr>
                        <a:t>J</a:t>
                      </a:r>
                      <a:r>
                        <a:rPr lang="en-IN" b="0" baseline="-25000" dirty="0">
                          <a:solidFill>
                            <a:schemeClr val="bg1"/>
                          </a:solidFill>
                        </a:rPr>
                        <a:t>2,2</a:t>
                      </a:r>
                      <a:endParaRPr lang="en-IN" b="0" dirty="0">
                        <a:solidFill>
                          <a:schemeClr val="tx1"/>
                        </a:solidFill>
                      </a:endParaRPr>
                    </a:p>
                  </a:txBody>
                  <a:tcPr>
                    <a:solidFill>
                      <a:srgbClr val="FF0000"/>
                    </a:solidFill>
                  </a:tcPr>
                </a:tc>
                <a:tc>
                  <a:txBody>
                    <a:bodyPr/>
                    <a:lstStyle/>
                    <a:p>
                      <a:r>
                        <a:rPr lang="en-IN" b="0" dirty="0">
                          <a:solidFill>
                            <a:schemeClr val="bg1"/>
                          </a:solidFill>
                        </a:rPr>
                        <a:t>J</a:t>
                      </a:r>
                      <a:r>
                        <a:rPr lang="en-IN" b="0" baseline="-25000" dirty="0">
                          <a:solidFill>
                            <a:schemeClr val="bg1"/>
                          </a:solidFill>
                        </a:rPr>
                        <a:t>1,3</a:t>
                      </a:r>
                      <a:endParaRPr lang="en-IN" b="0" dirty="0">
                        <a:solidFill>
                          <a:schemeClr val="tx1"/>
                        </a:solidFill>
                      </a:endParaRPr>
                    </a:p>
                  </a:txBody>
                  <a:tcPr>
                    <a:solidFill>
                      <a:srgbClr val="0000CC"/>
                    </a:solidFill>
                  </a:tcPr>
                </a:tc>
                <a:tc>
                  <a:txBody>
                    <a:bodyPr/>
                    <a:lstStyle/>
                    <a:p>
                      <a:r>
                        <a:rPr lang="en-IN" b="0" dirty="0">
                          <a:solidFill>
                            <a:schemeClr val="bg1"/>
                          </a:solidFill>
                        </a:rPr>
                        <a:t>J</a:t>
                      </a:r>
                      <a:r>
                        <a:rPr lang="en-IN" b="0" baseline="-25000" dirty="0">
                          <a:solidFill>
                            <a:schemeClr val="bg1"/>
                          </a:solidFill>
                        </a:rPr>
                        <a:t>2,3</a:t>
                      </a:r>
                      <a:endParaRPr lang="en-IN" b="0" dirty="0">
                        <a:solidFill>
                          <a:schemeClr val="tx1"/>
                        </a:solidFill>
                      </a:endParaRPr>
                    </a:p>
                  </a:txBody>
                  <a:tcPr>
                    <a:solidFill>
                      <a:srgbClr val="FF0000"/>
                    </a:solidFill>
                  </a:tcPr>
                </a:tc>
                <a:extLst>
                  <a:ext uri="{0D108BD9-81ED-4DB2-BD59-A6C34878D82A}">
                    <a16:rowId xmlns:a16="http://schemas.microsoft.com/office/drawing/2014/main" val="10001"/>
                  </a:ext>
                </a:extLst>
              </a:tr>
              <a:tr h="852553">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2"/>
                  </a:ext>
                </a:extLst>
              </a:tr>
              <a:tr h="852553">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439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6526213" cy="595313"/>
          </a:xfrm>
        </p:spPr>
        <p:txBody>
          <a:bodyPr>
            <a:normAutofit/>
          </a:bodyPr>
          <a:lstStyle/>
          <a:p>
            <a:r>
              <a:rPr lang="en-US" sz="2800" b="1" dirty="0"/>
              <a:t>Weighted round-robin  Approach</a:t>
            </a:r>
            <a:endParaRPr lang="en-US" sz="2800" dirty="0"/>
          </a:p>
        </p:txBody>
      </p:sp>
      <p:sp>
        <p:nvSpPr>
          <p:cNvPr id="3" name="Content Placeholder 2"/>
          <p:cNvSpPr txBox="1">
            <a:spLocks/>
          </p:cNvSpPr>
          <p:nvPr/>
        </p:nvSpPr>
        <p:spPr>
          <a:xfrm>
            <a:off x="152400" y="1752600"/>
            <a:ext cx="8559208" cy="1752600"/>
          </a:xfrm>
          <a:prstGeom prst="rect">
            <a:avLst/>
          </a:prstGeom>
        </p:spPr>
        <p:txBody>
          <a:bodyPr/>
          <a:lstStyle/>
          <a:p>
            <a:pPr marL="285750" indent="-285750">
              <a:lnSpc>
                <a:spcPct val="110000"/>
              </a:lnSpc>
              <a:buFont typeface="Wingdings" panose="05000000000000000000" pitchFamily="2" charset="2"/>
              <a:buChar char="Ø"/>
            </a:pPr>
            <a:r>
              <a:rPr lang="en-IN" sz="1800" dirty="0"/>
              <a:t>This approach is a round robin approach with different weights assigned to different jobs.</a:t>
            </a:r>
          </a:p>
          <a:p>
            <a:pPr marL="285750" indent="-285750">
              <a:lnSpc>
                <a:spcPct val="110000"/>
              </a:lnSpc>
              <a:buFont typeface="Wingdings" panose="05000000000000000000" pitchFamily="2" charset="2"/>
              <a:buChar char="Ø"/>
            </a:pPr>
            <a:endParaRPr lang="en-IN" sz="1800" dirty="0"/>
          </a:p>
          <a:p>
            <a:pPr marL="285750" indent="-285750">
              <a:lnSpc>
                <a:spcPct val="110000"/>
              </a:lnSpc>
              <a:buFont typeface="Wingdings" panose="05000000000000000000" pitchFamily="2" charset="2"/>
              <a:buChar char="Ø"/>
            </a:pPr>
            <a:r>
              <a:rPr lang="en-IN" sz="1800" dirty="0"/>
              <a:t>If a job has weight </a:t>
            </a:r>
            <a:r>
              <a:rPr lang="en-IN" sz="1800" i="1" dirty="0">
                <a:solidFill>
                  <a:srgbClr val="0000CC"/>
                </a:solidFill>
              </a:rPr>
              <a:t>‘wt</a:t>
            </a:r>
            <a:r>
              <a:rPr lang="en-IN" sz="1800" dirty="0"/>
              <a:t>’, then it will get ‘</a:t>
            </a:r>
            <a:r>
              <a:rPr lang="en-IN" sz="1800" i="1" dirty="0">
                <a:solidFill>
                  <a:srgbClr val="0000CC"/>
                </a:solidFill>
              </a:rPr>
              <a:t>wt</a:t>
            </a:r>
            <a:r>
              <a:rPr lang="en-IN" sz="1800" dirty="0"/>
              <a:t>’ time slices every round for execution.</a:t>
            </a:r>
          </a:p>
        </p:txBody>
      </p:sp>
    </p:spTree>
    <p:extLst>
      <p:ext uri="{BB962C8B-B14F-4D97-AF65-F5344CB8AC3E}">
        <p14:creationId xmlns:p14="http://schemas.microsoft.com/office/powerpoint/2010/main" val="15346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996" y="304800"/>
            <a:ext cx="6526213" cy="595313"/>
          </a:xfrm>
        </p:spPr>
        <p:txBody>
          <a:bodyPr>
            <a:normAutofit/>
          </a:bodyPr>
          <a:lstStyle/>
          <a:p>
            <a:r>
              <a:rPr lang="en-US" sz="2800" b="1" dirty="0"/>
              <a:t>Priority Driven  Approach</a:t>
            </a:r>
            <a:endParaRPr lang="en-US" sz="2800" dirty="0"/>
          </a:p>
        </p:txBody>
      </p:sp>
      <p:sp>
        <p:nvSpPr>
          <p:cNvPr id="3" name="Content Placeholder 2"/>
          <p:cNvSpPr txBox="1">
            <a:spLocks/>
          </p:cNvSpPr>
          <p:nvPr/>
        </p:nvSpPr>
        <p:spPr>
          <a:xfrm>
            <a:off x="285996" y="1447800"/>
            <a:ext cx="8559208" cy="2971800"/>
          </a:xfrm>
          <a:prstGeom prst="rect">
            <a:avLst/>
          </a:prstGeom>
        </p:spPr>
        <p:txBody>
          <a:bodyPr/>
          <a:lstStyle/>
          <a:p>
            <a:pPr>
              <a:lnSpc>
                <a:spcPct val="110000"/>
              </a:lnSpc>
            </a:pPr>
            <a:endParaRPr lang="en-IN" sz="1800" dirty="0">
              <a:solidFill>
                <a:srgbClr val="0000CC"/>
              </a:solidFill>
            </a:endParaRPr>
          </a:p>
          <a:p>
            <a:pPr marL="285750" indent="-285750">
              <a:lnSpc>
                <a:spcPct val="110000"/>
              </a:lnSpc>
              <a:buFont typeface="Wingdings" panose="05000000000000000000" pitchFamily="2" charset="2"/>
              <a:buChar char="Ø"/>
            </a:pPr>
            <a:r>
              <a:rPr lang="en-IN" sz="1800" dirty="0">
                <a:solidFill>
                  <a:srgbClr val="0000CC"/>
                </a:solidFill>
              </a:rPr>
              <a:t>Priorities</a:t>
            </a:r>
            <a:r>
              <a:rPr lang="en-IN" sz="1800" dirty="0"/>
              <a:t> are assigned to the jobs based on their </a:t>
            </a:r>
            <a:r>
              <a:rPr lang="en-IN" sz="1800" dirty="0">
                <a:solidFill>
                  <a:srgbClr val="0000CC"/>
                </a:solidFill>
              </a:rPr>
              <a:t>criticality</a:t>
            </a:r>
          </a:p>
          <a:p>
            <a:pPr marL="285750" indent="-285750">
              <a:lnSpc>
                <a:spcPct val="110000"/>
              </a:lnSpc>
              <a:buFont typeface="Wingdings" panose="05000000000000000000" pitchFamily="2" charset="2"/>
              <a:buChar char="Ø"/>
            </a:pPr>
            <a:endParaRPr lang="en-IN" sz="1800" dirty="0">
              <a:solidFill>
                <a:srgbClr val="0000CC"/>
              </a:solidFill>
            </a:endParaRPr>
          </a:p>
          <a:p>
            <a:pPr marL="285750" indent="-285750">
              <a:lnSpc>
                <a:spcPct val="110000"/>
              </a:lnSpc>
              <a:buFont typeface="Wingdings" panose="05000000000000000000" pitchFamily="2" charset="2"/>
              <a:buChar char="Ø"/>
            </a:pPr>
            <a:r>
              <a:rPr lang="en-IN" sz="1800" dirty="0"/>
              <a:t>Jobs ready for execution are placed in one or more queues ordered by priorities of the jobs.</a:t>
            </a:r>
          </a:p>
          <a:p>
            <a:pPr marL="285750" indent="-285750">
              <a:lnSpc>
                <a:spcPct val="110000"/>
              </a:lnSpc>
              <a:buFont typeface="Wingdings" panose="05000000000000000000" pitchFamily="2" charset="2"/>
              <a:buChar char="Ø"/>
            </a:pPr>
            <a:endParaRPr lang="en-IN" sz="1800" dirty="0"/>
          </a:p>
          <a:p>
            <a:pPr marL="285750" indent="-285750">
              <a:lnSpc>
                <a:spcPct val="110000"/>
              </a:lnSpc>
              <a:buFont typeface="Wingdings" panose="05000000000000000000" pitchFamily="2" charset="2"/>
              <a:buChar char="Ø"/>
            </a:pPr>
            <a:r>
              <a:rPr lang="en-IN" sz="1800" dirty="0"/>
              <a:t>At any scheduling decision time</a:t>
            </a:r>
            <a:r>
              <a:rPr lang="en-IN" sz="1800" dirty="0">
                <a:solidFill>
                  <a:srgbClr val="0000CC"/>
                </a:solidFill>
              </a:rPr>
              <a:t>, the jobs with the highest priorities are scheduled</a:t>
            </a:r>
            <a:r>
              <a:rPr lang="en-IN" sz="1800" dirty="0"/>
              <a:t> and executed on the available processors.</a:t>
            </a:r>
          </a:p>
        </p:txBody>
      </p:sp>
    </p:spTree>
    <p:extLst>
      <p:ext uri="{BB962C8B-B14F-4D97-AF65-F5344CB8AC3E}">
        <p14:creationId xmlns:p14="http://schemas.microsoft.com/office/powerpoint/2010/main" val="325582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6526213" cy="595313"/>
          </a:xfrm>
        </p:spPr>
        <p:txBody>
          <a:bodyPr>
            <a:normAutofit/>
          </a:bodyPr>
          <a:lstStyle/>
          <a:p>
            <a:r>
              <a:rPr lang="en-US" sz="2800" b="1" dirty="0"/>
              <a:t>Priority-Driven Approach - Example</a:t>
            </a:r>
            <a:endParaRPr lang="en-US" sz="2800" dirty="0"/>
          </a:p>
        </p:txBody>
      </p:sp>
      <p:sp>
        <p:nvSpPr>
          <p:cNvPr id="3" name="Content Placeholder 2"/>
          <p:cNvSpPr txBox="1">
            <a:spLocks/>
          </p:cNvSpPr>
          <p:nvPr/>
        </p:nvSpPr>
        <p:spPr>
          <a:xfrm>
            <a:off x="381000" y="1524000"/>
            <a:ext cx="6705600" cy="2819400"/>
          </a:xfrm>
          <a:prstGeom prst="rect">
            <a:avLst/>
          </a:prstGeom>
        </p:spPr>
        <p:txBody>
          <a:bodyPr/>
          <a:lstStyle/>
          <a:p>
            <a:pPr>
              <a:buFont typeface="Wingdings" pitchFamily="2" charset="2"/>
              <a:buChar char="Ø"/>
            </a:pPr>
            <a:r>
              <a:rPr lang="en-IN" sz="1800" dirty="0"/>
              <a:t> </a:t>
            </a:r>
            <a:r>
              <a:rPr lang="en-US" sz="1800" dirty="0"/>
              <a:t>3 Jobs to be scheduled based on priority-driven approach:</a:t>
            </a:r>
          </a:p>
          <a:p>
            <a:pPr marL="645750" lvl="5" indent="-285750">
              <a:buFont typeface="Courier New" panose="02070309020205020404" pitchFamily="49" charset="0"/>
              <a:buChar char="o"/>
            </a:pPr>
            <a:r>
              <a:rPr lang="en-US" sz="1600" dirty="0"/>
              <a:t>J1: priority 1, release time 15, execution time 10</a:t>
            </a:r>
          </a:p>
          <a:p>
            <a:pPr marL="645750" lvl="5" indent="-285750">
              <a:buFont typeface="Courier New" panose="02070309020205020404" pitchFamily="49" charset="0"/>
              <a:buChar char="o"/>
            </a:pPr>
            <a:r>
              <a:rPr lang="en-US" sz="1600" dirty="0"/>
              <a:t>J2: priority 2, release time 0, execution time 30</a:t>
            </a:r>
          </a:p>
          <a:p>
            <a:pPr marL="645750" lvl="5" indent="-285750">
              <a:buFont typeface="Courier New" panose="02070309020205020404" pitchFamily="49" charset="0"/>
              <a:buChar char="o"/>
            </a:pPr>
            <a:r>
              <a:rPr lang="en-US" sz="1600" dirty="0"/>
              <a:t>J3: priority 3, release time 18, execution time 20</a:t>
            </a:r>
          </a:p>
          <a:p>
            <a:endParaRPr lang="en-US" u="sng" dirty="0"/>
          </a:p>
          <a:p>
            <a:r>
              <a:rPr lang="en-US" sz="1800" u="sng" dirty="0"/>
              <a:t>Rules</a:t>
            </a:r>
            <a:r>
              <a:rPr lang="en-US" sz="1800" dirty="0"/>
              <a:t>:</a:t>
            </a:r>
          </a:p>
          <a:p>
            <a:pPr marL="645750" indent="-285750">
              <a:buFont typeface="Courier New" panose="02070309020205020404" pitchFamily="49" charset="0"/>
              <a:buChar char="o"/>
            </a:pPr>
            <a:r>
              <a:rPr lang="en-US" sz="1600" dirty="0"/>
              <a:t>Each process has a fixed priority (1 highest);</a:t>
            </a:r>
          </a:p>
          <a:p>
            <a:pPr marL="645750" lvl="1" indent="-285750">
              <a:buFont typeface="Courier New" panose="02070309020205020404" pitchFamily="49" charset="0"/>
              <a:buChar char="o"/>
            </a:pPr>
            <a:r>
              <a:rPr lang="en-US" sz="1600" dirty="0"/>
              <a:t>Highest-priority ready process gets CPU;</a:t>
            </a:r>
          </a:p>
          <a:p>
            <a:pPr marL="645750" lvl="1" indent="-285750">
              <a:buFont typeface="Courier New" panose="02070309020205020404" pitchFamily="49" charset="0"/>
              <a:buChar char="o"/>
            </a:pPr>
            <a:r>
              <a:rPr lang="en-US" sz="1600" dirty="0"/>
              <a:t>Process continues until done.</a:t>
            </a:r>
          </a:p>
        </p:txBody>
      </p:sp>
    </p:spTree>
    <p:extLst>
      <p:ext uri="{BB962C8B-B14F-4D97-AF65-F5344CB8AC3E}">
        <p14:creationId xmlns:p14="http://schemas.microsoft.com/office/powerpoint/2010/main" val="8333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338" y="292316"/>
            <a:ext cx="6526213" cy="595313"/>
          </a:xfrm>
        </p:spPr>
        <p:txBody>
          <a:bodyPr>
            <a:normAutofit/>
          </a:bodyPr>
          <a:lstStyle/>
          <a:p>
            <a:r>
              <a:rPr lang="en-US" sz="2800" b="1" dirty="0"/>
              <a:t>Priority-Driven Approach - Example</a:t>
            </a:r>
            <a:endParaRPr lang="en-US" sz="2800" dirty="0"/>
          </a:p>
        </p:txBody>
      </p:sp>
      <p:grpSp>
        <p:nvGrpSpPr>
          <p:cNvPr id="33" name="సమూహం 32"/>
          <p:cNvGrpSpPr/>
          <p:nvPr/>
        </p:nvGrpSpPr>
        <p:grpSpPr>
          <a:xfrm>
            <a:off x="457200" y="1752600"/>
            <a:ext cx="8286750" cy="4278090"/>
            <a:chOff x="538845" y="1284504"/>
            <a:chExt cx="8286750" cy="4278090"/>
          </a:xfrm>
        </p:grpSpPr>
        <p:sp>
          <p:nvSpPr>
            <p:cNvPr id="4" name="Line 4"/>
            <p:cNvSpPr>
              <a:spLocks noChangeShapeType="1"/>
            </p:cNvSpPr>
            <p:nvPr/>
          </p:nvSpPr>
          <p:spPr bwMode="auto">
            <a:xfrm>
              <a:off x="843645" y="4419594"/>
              <a:ext cx="79248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5" name="Text Box 5"/>
            <p:cNvSpPr txBox="1">
              <a:spLocks noChangeArrowheads="1"/>
            </p:cNvSpPr>
            <p:nvPr/>
          </p:nvSpPr>
          <p:spPr bwMode="auto">
            <a:xfrm>
              <a:off x="7777845" y="5105394"/>
              <a:ext cx="723900" cy="457200"/>
            </a:xfrm>
            <a:prstGeom prst="rect">
              <a:avLst/>
            </a:prstGeom>
            <a:noFill/>
            <a:ln w="9525">
              <a:noFill/>
              <a:miter lim="800000"/>
              <a:headEnd/>
              <a:tailEnd/>
            </a:ln>
            <a:effectLst/>
          </p:spPr>
          <p:txBody>
            <a:bodyPr wrap="none">
              <a:spAutoFit/>
            </a:bodyPr>
            <a:lstStyle/>
            <a:p>
              <a:r>
                <a:rPr lang="en-US"/>
                <a:t>time</a:t>
              </a:r>
            </a:p>
          </p:txBody>
        </p:sp>
        <p:grpSp>
          <p:nvGrpSpPr>
            <p:cNvPr id="6" name="Group 30"/>
            <p:cNvGrpSpPr>
              <a:grpSpLocks/>
            </p:cNvGrpSpPr>
            <p:nvPr/>
          </p:nvGrpSpPr>
          <p:grpSpPr bwMode="auto">
            <a:xfrm>
              <a:off x="538845" y="1904994"/>
              <a:ext cx="1473201" cy="1254125"/>
              <a:chOff x="288" y="1488"/>
              <a:chExt cx="928" cy="790"/>
            </a:xfrm>
          </p:grpSpPr>
          <p:sp>
            <p:nvSpPr>
              <p:cNvPr id="7" name="Line 6"/>
              <p:cNvSpPr>
                <a:spLocks noChangeShapeType="1"/>
              </p:cNvSpPr>
              <p:nvPr/>
            </p:nvSpPr>
            <p:spPr bwMode="auto">
              <a:xfrm>
                <a:off x="538"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8" name="Text Box 7"/>
              <p:cNvSpPr txBox="1">
                <a:spLocks noChangeArrowheads="1"/>
              </p:cNvSpPr>
              <p:nvPr/>
            </p:nvSpPr>
            <p:spPr bwMode="auto">
              <a:xfrm>
                <a:off x="288" y="1488"/>
                <a:ext cx="928" cy="233"/>
              </a:xfrm>
              <a:prstGeom prst="rect">
                <a:avLst/>
              </a:prstGeom>
              <a:noFill/>
              <a:ln w="9525">
                <a:noFill/>
                <a:miter lim="800000"/>
                <a:headEnd/>
                <a:tailEnd/>
              </a:ln>
              <a:effectLst/>
            </p:spPr>
            <p:txBody>
              <a:bodyPr wrap="none">
                <a:spAutoFit/>
              </a:bodyPr>
              <a:lstStyle/>
              <a:p>
                <a:r>
                  <a:rPr lang="en-US" dirty="0"/>
                  <a:t>J2 ready </a:t>
                </a:r>
                <a:r>
                  <a:rPr lang="en-US" b="1" dirty="0">
                    <a:solidFill>
                      <a:srgbClr val="FF0000"/>
                    </a:solidFill>
                  </a:rPr>
                  <a:t>t=0</a:t>
                </a:r>
                <a:endParaRPr lang="en-US" dirty="0"/>
              </a:p>
            </p:txBody>
          </p:sp>
        </p:grpSp>
        <p:grpSp>
          <p:nvGrpSpPr>
            <p:cNvPr id="9" name="Group 31"/>
            <p:cNvGrpSpPr>
              <a:grpSpLocks/>
            </p:cNvGrpSpPr>
            <p:nvPr/>
          </p:nvGrpSpPr>
          <p:grpSpPr bwMode="auto">
            <a:xfrm>
              <a:off x="2367646" y="1904994"/>
              <a:ext cx="1601788" cy="1254125"/>
              <a:chOff x="1440" y="1488"/>
              <a:chExt cx="1009" cy="790"/>
            </a:xfrm>
          </p:grpSpPr>
          <p:sp>
            <p:nvSpPr>
              <p:cNvPr id="10" name="Line 8"/>
              <p:cNvSpPr>
                <a:spLocks noChangeShapeType="1"/>
              </p:cNvSpPr>
              <p:nvPr/>
            </p:nvSpPr>
            <p:spPr bwMode="auto">
              <a:xfrm>
                <a:off x="1690"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11" name="Text Box 9"/>
              <p:cNvSpPr txBox="1">
                <a:spLocks noChangeArrowheads="1"/>
              </p:cNvSpPr>
              <p:nvPr/>
            </p:nvSpPr>
            <p:spPr bwMode="auto">
              <a:xfrm>
                <a:off x="1440" y="1488"/>
                <a:ext cx="1009" cy="233"/>
              </a:xfrm>
              <a:prstGeom prst="rect">
                <a:avLst/>
              </a:prstGeom>
              <a:noFill/>
              <a:ln w="9525">
                <a:noFill/>
                <a:miter lim="800000"/>
                <a:headEnd/>
                <a:tailEnd/>
              </a:ln>
              <a:effectLst/>
            </p:spPr>
            <p:txBody>
              <a:bodyPr wrap="none">
                <a:spAutoFit/>
              </a:bodyPr>
              <a:lstStyle/>
              <a:p>
                <a:r>
                  <a:rPr lang="en-US" dirty="0"/>
                  <a:t>J1 ready </a:t>
                </a:r>
                <a:r>
                  <a:rPr lang="en-US" b="1" dirty="0">
                    <a:solidFill>
                      <a:srgbClr val="FF0000"/>
                    </a:solidFill>
                  </a:rPr>
                  <a:t>t=15</a:t>
                </a:r>
              </a:p>
            </p:txBody>
          </p:sp>
        </p:grpSp>
        <p:grpSp>
          <p:nvGrpSpPr>
            <p:cNvPr id="12" name="Group 32"/>
            <p:cNvGrpSpPr>
              <a:grpSpLocks/>
            </p:cNvGrpSpPr>
            <p:nvPr/>
          </p:nvGrpSpPr>
          <p:grpSpPr bwMode="auto">
            <a:xfrm>
              <a:off x="2824846" y="1284504"/>
              <a:ext cx="1601788" cy="1874615"/>
              <a:chOff x="1728" y="1200"/>
              <a:chExt cx="1009" cy="1078"/>
            </a:xfrm>
          </p:grpSpPr>
          <p:sp>
            <p:nvSpPr>
              <p:cNvPr id="13" name="Line 10"/>
              <p:cNvSpPr>
                <a:spLocks noChangeShapeType="1"/>
              </p:cNvSpPr>
              <p:nvPr/>
            </p:nvSpPr>
            <p:spPr bwMode="auto">
              <a:xfrm>
                <a:off x="1920" y="1440"/>
                <a:ext cx="10" cy="838"/>
              </a:xfrm>
              <a:prstGeom prst="line">
                <a:avLst/>
              </a:prstGeom>
              <a:noFill/>
              <a:ln w="9525">
                <a:solidFill>
                  <a:schemeClr val="tx1"/>
                </a:solidFill>
                <a:round/>
                <a:headEnd/>
                <a:tailEnd type="triangle" w="med" len="med"/>
              </a:ln>
              <a:effectLst/>
            </p:spPr>
            <p:txBody>
              <a:bodyPr wrap="none" anchor="ctr"/>
              <a:lstStyle/>
              <a:p>
                <a:endParaRPr lang="en-IN"/>
              </a:p>
            </p:txBody>
          </p:sp>
          <p:sp>
            <p:nvSpPr>
              <p:cNvPr id="14" name="Text Box 11"/>
              <p:cNvSpPr txBox="1">
                <a:spLocks noChangeArrowheads="1"/>
              </p:cNvSpPr>
              <p:nvPr/>
            </p:nvSpPr>
            <p:spPr bwMode="auto">
              <a:xfrm>
                <a:off x="1728" y="1200"/>
                <a:ext cx="1009" cy="233"/>
              </a:xfrm>
              <a:prstGeom prst="rect">
                <a:avLst/>
              </a:prstGeom>
              <a:noFill/>
              <a:ln w="9525">
                <a:noFill/>
                <a:miter lim="800000"/>
                <a:headEnd/>
                <a:tailEnd/>
              </a:ln>
              <a:effectLst/>
            </p:spPr>
            <p:txBody>
              <a:bodyPr wrap="none">
                <a:spAutoFit/>
              </a:bodyPr>
              <a:lstStyle/>
              <a:p>
                <a:r>
                  <a:rPr lang="en-US" dirty="0"/>
                  <a:t>J3 ready </a:t>
                </a:r>
                <a:r>
                  <a:rPr lang="en-US" b="1" dirty="0">
                    <a:solidFill>
                      <a:srgbClr val="FF0000"/>
                    </a:solidFill>
                  </a:rPr>
                  <a:t>t=18</a:t>
                </a:r>
                <a:endParaRPr lang="en-US" dirty="0"/>
              </a:p>
            </p:txBody>
          </p:sp>
        </p:grpSp>
        <p:sp>
          <p:nvSpPr>
            <p:cNvPr id="15" name="Line 12"/>
            <p:cNvSpPr>
              <a:spLocks noChangeShapeType="1"/>
            </p:cNvSpPr>
            <p:nvPr/>
          </p:nvSpPr>
          <p:spPr bwMode="auto">
            <a:xfrm>
              <a:off x="8436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16" name="Text Box 13"/>
            <p:cNvSpPr txBox="1">
              <a:spLocks noChangeArrowheads="1"/>
            </p:cNvSpPr>
            <p:nvPr/>
          </p:nvSpPr>
          <p:spPr bwMode="auto">
            <a:xfrm>
              <a:off x="751570" y="4738682"/>
              <a:ext cx="311150" cy="396875"/>
            </a:xfrm>
            <a:prstGeom prst="rect">
              <a:avLst/>
            </a:prstGeom>
            <a:noFill/>
            <a:ln w="9525">
              <a:noFill/>
              <a:miter lim="800000"/>
              <a:headEnd/>
              <a:tailEnd/>
            </a:ln>
            <a:effectLst/>
          </p:spPr>
          <p:txBody>
            <a:bodyPr wrap="none">
              <a:spAutoFit/>
            </a:bodyPr>
            <a:lstStyle/>
            <a:p>
              <a:r>
                <a:rPr lang="en-US" sz="2000"/>
                <a:t>0</a:t>
              </a:r>
              <a:endParaRPr lang="en-US"/>
            </a:p>
          </p:txBody>
        </p:sp>
        <p:sp>
          <p:nvSpPr>
            <p:cNvPr id="17" name="Line 14"/>
            <p:cNvSpPr>
              <a:spLocks noChangeShapeType="1"/>
            </p:cNvSpPr>
            <p:nvPr/>
          </p:nvSpPr>
          <p:spPr bwMode="auto">
            <a:xfrm>
              <a:off x="4669520" y="4405307"/>
              <a:ext cx="0" cy="228600"/>
            </a:xfrm>
            <a:prstGeom prst="line">
              <a:avLst/>
            </a:prstGeom>
            <a:noFill/>
            <a:ln w="9525">
              <a:solidFill>
                <a:schemeClr val="tx1"/>
              </a:solidFill>
              <a:round/>
              <a:headEnd/>
              <a:tailEnd/>
            </a:ln>
            <a:effectLst/>
          </p:spPr>
          <p:txBody>
            <a:bodyPr wrap="none" anchor="ctr"/>
            <a:lstStyle/>
            <a:p>
              <a:endParaRPr lang="en-IN"/>
            </a:p>
          </p:txBody>
        </p:sp>
        <p:sp>
          <p:nvSpPr>
            <p:cNvPr id="18" name="Text Box 15"/>
            <p:cNvSpPr txBox="1">
              <a:spLocks noChangeArrowheads="1"/>
            </p:cNvSpPr>
            <p:nvPr/>
          </p:nvSpPr>
          <p:spPr bwMode="auto">
            <a:xfrm>
              <a:off x="4577445" y="4724394"/>
              <a:ext cx="438150" cy="396875"/>
            </a:xfrm>
            <a:prstGeom prst="rect">
              <a:avLst/>
            </a:prstGeom>
            <a:noFill/>
            <a:ln w="9525">
              <a:noFill/>
              <a:miter lim="800000"/>
              <a:headEnd/>
              <a:tailEnd/>
            </a:ln>
            <a:effectLst/>
          </p:spPr>
          <p:txBody>
            <a:bodyPr wrap="none">
              <a:spAutoFit/>
            </a:bodyPr>
            <a:lstStyle/>
            <a:p>
              <a:r>
                <a:rPr lang="en-US" sz="2000"/>
                <a:t>30</a:t>
              </a:r>
              <a:endParaRPr lang="en-US"/>
            </a:p>
          </p:txBody>
        </p:sp>
        <p:sp>
          <p:nvSpPr>
            <p:cNvPr id="19" name="Line 16"/>
            <p:cNvSpPr>
              <a:spLocks noChangeShapeType="1"/>
            </p:cNvSpPr>
            <p:nvPr/>
          </p:nvSpPr>
          <p:spPr bwMode="auto">
            <a:xfrm>
              <a:off x="21390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0" name="Text Box 17"/>
            <p:cNvSpPr txBox="1">
              <a:spLocks noChangeArrowheads="1"/>
            </p:cNvSpPr>
            <p:nvPr/>
          </p:nvSpPr>
          <p:spPr bwMode="auto">
            <a:xfrm>
              <a:off x="2046970" y="4738682"/>
              <a:ext cx="438150" cy="396875"/>
            </a:xfrm>
            <a:prstGeom prst="rect">
              <a:avLst/>
            </a:prstGeom>
            <a:noFill/>
            <a:ln w="9525">
              <a:noFill/>
              <a:miter lim="800000"/>
              <a:headEnd/>
              <a:tailEnd/>
            </a:ln>
            <a:effectLst/>
          </p:spPr>
          <p:txBody>
            <a:bodyPr wrap="none">
              <a:spAutoFit/>
            </a:bodyPr>
            <a:lstStyle/>
            <a:p>
              <a:r>
                <a:rPr lang="en-US" sz="2000"/>
                <a:t>10</a:t>
              </a:r>
              <a:endParaRPr lang="en-US"/>
            </a:p>
          </p:txBody>
        </p:sp>
        <p:sp>
          <p:nvSpPr>
            <p:cNvPr id="21" name="Line 18"/>
            <p:cNvSpPr>
              <a:spLocks noChangeShapeType="1"/>
            </p:cNvSpPr>
            <p:nvPr/>
          </p:nvSpPr>
          <p:spPr bwMode="auto">
            <a:xfrm>
              <a:off x="34344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2" name="Text Box 19"/>
            <p:cNvSpPr txBox="1">
              <a:spLocks noChangeArrowheads="1"/>
            </p:cNvSpPr>
            <p:nvPr/>
          </p:nvSpPr>
          <p:spPr bwMode="auto">
            <a:xfrm>
              <a:off x="3342370" y="4738682"/>
              <a:ext cx="438150" cy="396875"/>
            </a:xfrm>
            <a:prstGeom prst="rect">
              <a:avLst/>
            </a:prstGeom>
            <a:noFill/>
            <a:ln w="9525">
              <a:noFill/>
              <a:miter lim="800000"/>
              <a:headEnd/>
              <a:tailEnd/>
            </a:ln>
            <a:effectLst/>
          </p:spPr>
          <p:txBody>
            <a:bodyPr wrap="none">
              <a:spAutoFit/>
            </a:bodyPr>
            <a:lstStyle/>
            <a:p>
              <a:r>
                <a:rPr lang="en-US" sz="2000"/>
                <a:t>20</a:t>
              </a:r>
              <a:endParaRPr lang="en-US"/>
            </a:p>
          </p:txBody>
        </p:sp>
        <p:sp>
          <p:nvSpPr>
            <p:cNvPr id="23" name="Line 20"/>
            <p:cNvSpPr>
              <a:spLocks noChangeShapeType="1"/>
            </p:cNvSpPr>
            <p:nvPr/>
          </p:nvSpPr>
          <p:spPr bwMode="auto">
            <a:xfrm>
              <a:off x="8479520" y="4405307"/>
              <a:ext cx="0" cy="228600"/>
            </a:xfrm>
            <a:prstGeom prst="line">
              <a:avLst/>
            </a:prstGeom>
            <a:noFill/>
            <a:ln w="9525">
              <a:solidFill>
                <a:schemeClr val="tx1"/>
              </a:solidFill>
              <a:round/>
              <a:headEnd/>
              <a:tailEnd/>
            </a:ln>
            <a:effectLst/>
          </p:spPr>
          <p:txBody>
            <a:bodyPr wrap="none" anchor="ctr"/>
            <a:lstStyle/>
            <a:p>
              <a:endParaRPr lang="en-IN"/>
            </a:p>
          </p:txBody>
        </p:sp>
        <p:sp>
          <p:nvSpPr>
            <p:cNvPr id="24" name="Text Box 21"/>
            <p:cNvSpPr txBox="1">
              <a:spLocks noChangeArrowheads="1"/>
            </p:cNvSpPr>
            <p:nvPr/>
          </p:nvSpPr>
          <p:spPr bwMode="auto">
            <a:xfrm>
              <a:off x="8387445" y="4724394"/>
              <a:ext cx="438150" cy="396875"/>
            </a:xfrm>
            <a:prstGeom prst="rect">
              <a:avLst/>
            </a:prstGeom>
            <a:noFill/>
            <a:ln w="9525">
              <a:noFill/>
              <a:miter lim="800000"/>
              <a:headEnd/>
              <a:tailEnd/>
            </a:ln>
            <a:effectLst/>
          </p:spPr>
          <p:txBody>
            <a:bodyPr wrap="none">
              <a:spAutoFit/>
            </a:bodyPr>
            <a:lstStyle/>
            <a:p>
              <a:r>
                <a:rPr lang="en-US" sz="2000"/>
                <a:t>60</a:t>
              </a:r>
              <a:endParaRPr lang="en-US"/>
            </a:p>
          </p:txBody>
        </p:sp>
        <p:sp>
          <p:nvSpPr>
            <p:cNvPr id="25" name="Line 22"/>
            <p:cNvSpPr>
              <a:spLocks noChangeShapeType="1"/>
            </p:cNvSpPr>
            <p:nvPr/>
          </p:nvSpPr>
          <p:spPr bwMode="auto">
            <a:xfrm>
              <a:off x="59490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6" name="Text Box 23"/>
            <p:cNvSpPr txBox="1">
              <a:spLocks noChangeArrowheads="1"/>
            </p:cNvSpPr>
            <p:nvPr/>
          </p:nvSpPr>
          <p:spPr bwMode="auto">
            <a:xfrm>
              <a:off x="5856970" y="4738682"/>
              <a:ext cx="438150" cy="396875"/>
            </a:xfrm>
            <a:prstGeom prst="rect">
              <a:avLst/>
            </a:prstGeom>
            <a:noFill/>
            <a:ln w="9525">
              <a:noFill/>
              <a:miter lim="800000"/>
              <a:headEnd/>
              <a:tailEnd/>
            </a:ln>
            <a:effectLst/>
          </p:spPr>
          <p:txBody>
            <a:bodyPr wrap="none">
              <a:spAutoFit/>
            </a:bodyPr>
            <a:lstStyle/>
            <a:p>
              <a:r>
                <a:rPr lang="en-US" sz="2000"/>
                <a:t>40</a:t>
              </a:r>
              <a:endParaRPr lang="en-US"/>
            </a:p>
          </p:txBody>
        </p:sp>
        <p:sp>
          <p:nvSpPr>
            <p:cNvPr id="27" name="Line 24"/>
            <p:cNvSpPr>
              <a:spLocks noChangeShapeType="1"/>
            </p:cNvSpPr>
            <p:nvPr/>
          </p:nvSpPr>
          <p:spPr bwMode="auto">
            <a:xfrm>
              <a:off x="72444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8" name="Text Box 25"/>
            <p:cNvSpPr txBox="1">
              <a:spLocks noChangeArrowheads="1"/>
            </p:cNvSpPr>
            <p:nvPr/>
          </p:nvSpPr>
          <p:spPr bwMode="auto">
            <a:xfrm>
              <a:off x="7152370" y="4738682"/>
              <a:ext cx="438150" cy="396875"/>
            </a:xfrm>
            <a:prstGeom prst="rect">
              <a:avLst/>
            </a:prstGeom>
            <a:noFill/>
            <a:ln w="9525">
              <a:noFill/>
              <a:miter lim="800000"/>
              <a:headEnd/>
              <a:tailEnd/>
            </a:ln>
            <a:effectLst/>
          </p:spPr>
          <p:txBody>
            <a:bodyPr wrap="none">
              <a:spAutoFit/>
            </a:bodyPr>
            <a:lstStyle/>
            <a:p>
              <a:r>
                <a:rPr lang="en-US" sz="2000"/>
                <a:t>50</a:t>
              </a:r>
              <a:endParaRPr lang="en-US"/>
            </a:p>
          </p:txBody>
        </p:sp>
        <p:sp>
          <p:nvSpPr>
            <p:cNvPr id="29" name="Rectangle 26"/>
            <p:cNvSpPr>
              <a:spLocks noChangeArrowheads="1"/>
            </p:cNvSpPr>
            <p:nvPr/>
          </p:nvSpPr>
          <p:spPr bwMode="auto">
            <a:xfrm>
              <a:off x="8436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J2</a:t>
              </a:r>
            </a:p>
          </p:txBody>
        </p:sp>
        <p:sp>
          <p:nvSpPr>
            <p:cNvPr id="30" name="Rectangle 27"/>
            <p:cNvSpPr>
              <a:spLocks noChangeArrowheads="1"/>
            </p:cNvSpPr>
            <p:nvPr/>
          </p:nvSpPr>
          <p:spPr bwMode="auto">
            <a:xfrm>
              <a:off x="40440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J2</a:t>
              </a:r>
            </a:p>
          </p:txBody>
        </p:sp>
        <p:sp>
          <p:nvSpPr>
            <p:cNvPr id="31" name="Rectangle 28"/>
            <p:cNvSpPr>
              <a:spLocks noChangeArrowheads="1"/>
            </p:cNvSpPr>
            <p:nvPr/>
          </p:nvSpPr>
          <p:spPr bwMode="auto">
            <a:xfrm>
              <a:off x="2748645" y="3505194"/>
              <a:ext cx="1295400" cy="6096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t>J1</a:t>
              </a:r>
            </a:p>
          </p:txBody>
        </p:sp>
        <p:sp>
          <p:nvSpPr>
            <p:cNvPr id="32" name="Rectangle 29"/>
            <p:cNvSpPr>
              <a:spLocks noChangeArrowheads="1"/>
            </p:cNvSpPr>
            <p:nvPr/>
          </p:nvSpPr>
          <p:spPr bwMode="auto">
            <a:xfrm>
              <a:off x="5949045" y="3505194"/>
              <a:ext cx="2514600" cy="609600"/>
            </a:xfrm>
            <a:prstGeom prst="rect">
              <a:avLst/>
            </a:prstGeom>
            <a:solidFill>
              <a:srgbClr val="008000"/>
            </a:solidFill>
            <a:ln w="9525">
              <a:solidFill>
                <a:schemeClr val="tx1"/>
              </a:solidFill>
              <a:miter lim="800000"/>
              <a:headEnd/>
              <a:tailEnd/>
            </a:ln>
            <a:effectLst/>
          </p:spPr>
          <p:txBody>
            <a:bodyPr wrap="none" anchor="ctr"/>
            <a:lstStyle/>
            <a:p>
              <a:pPr algn="ctr"/>
              <a:r>
                <a:rPr lang="en-US" dirty="0">
                  <a:solidFill>
                    <a:schemeClr val="bg1"/>
                  </a:solidFill>
                </a:rPr>
                <a:t>J3</a:t>
              </a:r>
              <a:endParaRPr lang="en-US" dirty="0"/>
            </a:p>
          </p:txBody>
        </p:sp>
      </p:grpSp>
    </p:spTree>
    <p:extLst>
      <p:ext uri="{BB962C8B-B14F-4D97-AF65-F5344CB8AC3E}">
        <p14:creationId xmlns:p14="http://schemas.microsoft.com/office/powerpoint/2010/main" val="298795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9888"/>
            <a:ext cx="6526213" cy="596900"/>
          </a:xfrm>
        </p:spPr>
        <p:txBody>
          <a:bodyPr>
            <a:normAutofit fontScale="90000"/>
          </a:bodyPr>
          <a:lstStyle/>
          <a:p>
            <a:r>
              <a:rPr lang="en-US" sz="2800" b="1" dirty="0"/>
              <a:t>Priority-Driven </a:t>
            </a:r>
            <a:r>
              <a:rPr lang="en-US" sz="2800" b="1" dirty="0" err="1"/>
              <a:t>vs</a:t>
            </a:r>
            <a:r>
              <a:rPr lang="en-US" sz="2800" b="1" dirty="0"/>
              <a:t> Clock-Driven Approaches</a:t>
            </a:r>
            <a:endParaRPr lang="en-US" sz="2800" dirty="0"/>
          </a:p>
        </p:txBody>
      </p:sp>
      <p:sp>
        <p:nvSpPr>
          <p:cNvPr id="3" name="Content Placeholder 2"/>
          <p:cNvSpPr txBox="1">
            <a:spLocks/>
          </p:cNvSpPr>
          <p:nvPr/>
        </p:nvSpPr>
        <p:spPr>
          <a:xfrm>
            <a:off x="10236" y="1447800"/>
            <a:ext cx="8915400" cy="3961934"/>
          </a:xfrm>
          <a:prstGeom prst="rect">
            <a:avLst/>
          </a:prstGeom>
        </p:spPr>
        <p:txBody>
          <a:bodyPr/>
          <a:lstStyle/>
          <a:p>
            <a:pPr marL="285750" indent="-285750">
              <a:lnSpc>
                <a:spcPct val="125000"/>
              </a:lnSpc>
              <a:buFont typeface="Wingdings" panose="05000000000000000000" pitchFamily="2" charset="2"/>
              <a:buChar char="Ø"/>
            </a:pPr>
            <a:r>
              <a:rPr lang="en-IN" sz="2000" dirty="0"/>
              <a:t>Priority driven approaches have many advantages compared to clock driven approach:</a:t>
            </a:r>
          </a:p>
          <a:p>
            <a:pPr marL="645750" lvl="1" indent="-285750">
              <a:lnSpc>
                <a:spcPct val="125000"/>
              </a:lnSpc>
              <a:buFont typeface="Courier New" panose="02070309020205020404" pitchFamily="49" charset="0"/>
              <a:buChar char="o"/>
            </a:pPr>
            <a:r>
              <a:rPr lang="en-IN" dirty="0"/>
              <a:t>They </a:t>
            </a:r>
            <a:r>
              <a:rPr lang="en-IN" dirty="0">
                <a:solidFill>
                  <a:srgbClr val="0000CC"/>
                </a:solidFill>
              </a:rPr>
              <a:t>don’t have to have the information on the release time, execution time etc </a:t>
            </a:r>
            <a:r>
              <a:rPr lang="en-IN" dirty="0"/>
              <a:t>(in contrast with clock driven approach, where these parameters are required to be known a priori)</a:t>
            </a:r>
          </a:p>
          <a:p>
            <a:pPr marL="645750" lvl="1" indent="-285750">
              <a:lnSpc>
                <a:spcPct val="125000"/>
              </a:lnSpc>
              <a:buFont typeface="Courier New" panose="02070309020205020404" pitchFamily="49" charset="0"/>
              <a:buChar char="o"/>
            </a:pPr>
            <a:r>
              <a:rPr lang="en-IN" dirty="0"/>
              <a:t>It is best suited for applications with </a:t>
            </a:r>
            <a:r>
              <a:rPr lang="en-IN" dirty="0">
                <a:solidFill>
                  <a:srgbClr val="0000CC"/>
                </a:solidFill>
              </a:rPr>
              <a:t>varying time and resource requirements</a:t>
            </a:r>
          </a:p>
          <a:p>
            <a:pPr marL="645750" lvl="1" indent="-285750">
              <a:lnSpc>
                <a:spcPct val="125000"/>
              </a:lnSpc>
              <a:buFont typeface="Courier New" panose="02070309020205020404" pitchFamily="49" charset="0"/>
              <a:buChar char="o"/>
            </a:pPr>
            <a:r>
              <a:rPr lang="en-IN" dirty="0"/>
              <a:t>Many well-known priority –driven algorithms use very simple priority assignments </a:t>
            </a:r>
            <a:r>
              <a:rPr lang="en-IN" dirty="0">
                <a:solidFill>
                  <a:srgbClr val="0000CC"/>
                </a:solidFill>
              </a:rPr>
              <a:t>reducing the overhead </a:t>
            </a:r>
            <a:r>
              <a:rPr lang="en-IN" dirty="0"/>
              <a:t>of maintaining multiple queues.</a:t>
            </a:r>
          </a:p>
          <a:p>
            <a:pPr lvl="1">
              <a:lnSpc>
                <a:spcPct val="125000"/>
              </a:lnSpc>
            </a:pPr>
            <a:endParaRPr lang="en-IN" dirty="0"/>
          </a:p>
          <a:p>
            <a:pPr marL="285750" indent="-285750">
              <a:lnSpc>
                <a:spcPct val="125000"/>
              </a:lnSpc>
              <a:buFont typeface="Wingdings" panose="05000000000000000000" pitchFamily="2" charset="2"/>
              <a:buChar char="Ø"/>
            </a:pPr>
            <a:r>
              <a:rPr lang="en-IN" sz="2000" dirty="0"/>
              <a:t>Despite all these advantages, </a:t>
            </a:r>
            <a:r>
              <a:rPr lang="en-IN" sz="2000" dirty="0">
                <a:solidFill>
                  <a:srgbClr val="0000CC"/>
                </a:solidFill>
              </a:rPr>
              <a:t>Clock-driven approaches are used for hard real-time systems, especially in safety-critical systems</a:t>
            </a:r>
            <a:r>
              <a:rPr lang="en-IN" sz="2000" dirty="0"/>
              <a:t>. </a:t>
            </a:r>
          </a:p>
          <a:p>
            <a:pPr marL="645750" lvl="1" indent="-285750">
              <a:lnSpc>
                <a:spcPct val="125000"/>
              </a:lnSpc>
              <a:buFont typeface="Courier New" panose="02070309020205020404" pitchFamily="49" charset="0"/>
              <a:buChar char="o"/>
            </a:pPr>
            <a:r>
              <a:rPr lang="en-IN" b="1" dirty="0">
                <a:solidFill>
                  <a:srgbClr val="0000CC"/>
                </a:solidFill>
              </a:rPr>
              <a:t>The major reason is that the timing behaviour of a priority-driven system is nondeterministic when job parameters vary.</a:t>
            </a:r>
          </a:p>
        </p:txBody>
      </p:sp>
    </p:spTree>
    <p:extLst>
      <p:ext uri="{BB962C8B-B14F-4D97-AF65-F5344CB8AC3E}">
        <p14:creationId xmlns:p14="http://schemas.microsoft.com/office/powerpoint/2010/main" val="6386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3863"/>
            <a:ext cx="6526213" cy="596900"/>
          </a:xfrm>
        </p:spPr>
        <p:txBody>
          <a:bodyPr>
            <a:normAutofit/>
          </a:bodyPr>
          <a:lstStyle/>
          <a:p>
            <a:r>
              <a:rPr lang="en-US" sz="2800" b="1" dirty="0"/>
              <a:t>What to do if CPU is getting overloaded ?</a:t>
            </a:r>
            <a:endParaRPr lang="en-US" sz="2800" dirty="0"/>
          </a:p>
        </p:txBody>
      </p:sp>
      <p:sp>
        <p:nvSpPr>
          <p:cNvPr id="3" name="Content Placeholder 2"/>
          <p:cNvSpPr txBox="1">
            <a:spLocks/>
          </p:cNvSpPr>
          <p:nvPr/>
        </p:nvSpPr>
        <p:spPr>
          <a:xfrm>
            <a:off x="381000" y="1371600"/>
            <a:ext cx="8458200" cy="5124340"/>
          </a:xfrm>
          <a:prstGeom prst="rect">
            <a:avLst/>
          </a:prstGeom>
        </p:spPr>
        <p:txBody>
          <a:bodyPr/>
          <a:lstStyle/>
          <a:p>
            <a:pPr>
              <a:lnSpc>
                <a:spcPct val="125000"/>
              </a:lnSpc>
            </a:pPr>
            <a:r>
              <a:rPr lang="en-IN" sz="1800" dirty="0"/>
              <a:t>CPU is said to be overloaded, when the </a:t>
            </a:r>
            <a:r>
              <a:rPr lang="en-IN" sz="1800" dirty="0">
                <a:solidFill>
                  <a:srgbClr val="0000CC"/>
                </a:solidFill>
              </a:rPr>
              <a:t>Utilization &gt; 1</a:t>
            </a:r>
            <a:r>
              <a:rPr lang="en-IN" sz="1800" dirty="0"/>
              <a:t>.</a:t>
            </a:r>
          </a:p>
          <a:p>
            <a:pPr>
              <a:lnSpc>
                <a:spcPct val="125000"/>
              </a:lnSpc>
            </a:pPr>
            <a:r>
              <a:rPr lang="en-IN" sz="1800" dirty="0"/>
              <a:t>What to do in this case? </a:t>
            </a:r>
          </a:p>
          <a:p>
            <a:pPr>
              <a:lnSpc>
                <a:spcPct val="125000"/>
              </a:lnSpc>
            </a:pPr>
            <a:r>
              <a:rPr lang="en-IN" sz="1800" dirty="0">
                <a:solidFill>
                  <a:srgbClr val="0000CC"/>
                </a:solidFill>
              </a:rPr>
              <a:t>Reduce Execution Time ! </a:t>
            </a:r>
          </a:p>
          <a:p>
            <a:pPr>
              <a:lnSpc>
                <a:spcPct val="125000"/>
              </a:lnSpc>
            </a:pPr>
            <a:r>
              <a:rPr lang="en-IN" sz="1800" dirty="0"/>
              <a:t>How to do it ?</a:t>
            </a:r>
          </a:p>
          <a:p>
            <a:pPr>
              <a:lnSpc>
                <a:spcPct val="125000"/>
              </a:lnSpc>
            </a:pPr>
            <a:endParaRPr lang="en-IN" sz="1800" dirty="0"/>
          </a:p>
          <a:p>
            <a:pPr marL="285750" indent="-285750">
              <a:lnSpc>
                <a:spcPct val="125000"/>
              </a:lnSpc>
              <a:buFont typeface="Wingdings" panose="05000000000000000000" pitchFamily="2" charset="2"/>
              <a:buChar char="Ø"/>
            </a:pPr>
            <a:r>
              <a:rPr lang="en-IN" sz="1800" dirty="0"/>
              <a:t>Replace the CPU with a </a:t>
            </a:r>
            <a:r>
              <a:rPr lang="en-IN" sz="1800" dirty="0">
                <a:solidFill>
                  <a:srgbClr val="0000CC"/>
                </a:solidFill>
              </a:rPr>
              <a:t>faster CPU</a:t>
            </a:r>
          </a:p>
          <a:p>
            <a:pPr marL="645750" lvl="1" indent="-285750">
              <a:lnSpc>
                <a:spcPct val="125000"/>
              </a:lnSpc>
              <a:buFont typeface="Courier New" panose="02070309020205020404" pitchFamily="49" charset="0"/>
              <a:buChar char="o"/>
            </a:pPr>
            <a:r>
              <a:rPr lang="en-IN" sz="1800" dirty="0"/>
              <a:t>CPU with higher frequency</a:t>
            </a:r>
          </a:p>
          <a:p>
            <a:pPr marL="645750" lvl="1" indent="-285750">
              <a:lnSpc>
                <a:spcPct val="125000"/>
              </a:lnSpc>
              <a:buFont typeface="Courier New" panose="02070309020205020404" pitchFamily="49" charset="0"/>
              <a:buChar char="o"/>
            </a:pPr>
            <a:r>
              <a:rPr lang="en-IN" sz="1800" dirty="0"/>
              <a:t>CPU with more cores</a:t>
            </a:r>
          </a:p>
          <a:p>
            <a:pPr marL="645750" lvl="1" indent="-285750">
              <a:lnSpc>
                <a:spcPct val="125000"/>
              </a:lnSpc>
              <a:buFont typeface="Courier New" panose="02070309020205020404" pitchFamily="49" charset="0"/>
              <a:buChar char="o"/>
            </a:pPr>
            <a:r>
              <a:rPr lang="en-IN" sz="1800" dirty="0"/>
              <a:t>CPU with a deeper pipeline and more cache</a:t>
            </a:r>
          </a:p>
          <a:p>
            <a:pPr lvl="1">
              <a:lnSpc>
                <a:spcPct val="125000"/>
              </a:lnSpc>
            </a:pPr>
            <a:endParaRPr lang="en-IN" sz="1800" dirty="0"/>
          </a:p>
          <a:p>
            <a:pPr marL="285750" indent="-285750">
              <a:lnSpc>
                <a:spcPct val="125000"/>
              </a:lnSpc>
              <a:buFont typeface="Wingdings" panose="05000000000000000000" pitchFamily="2" charset="2"/>
              <a:buChar char="Ø"/>
            </a:pPr>
            <a:r>
              <a:rPr lang="en-IN" sz="1800" dirty="0"/>
              <a:t>Add </a:t>
            </a:r>
            <a:r>
              <a:rPr lang="en-IN" sz="1800" dirty="0">
                <a:solidFill>
                  <a:srgbClr val="0000CC"/>
                </a:solidFill>
              </a:rPr>
              <a:t>more RAM</a:t>
            </a:r>
            <a:r>
              <a:rPr lang="en-IN" sz="1800" dirty="0"/>
              <a:t> (it will reduce the page fault overhead)</a:t>
            </a:r>
          </a:p>
          <a:p>
            <a:pPr marL="285750" indent="-285750">
              <a:lnSpc>
                <a:spcPct val="125000"/>
              </a:lnSpc>
              <a:buFont typeface="Wingdings" panose="05000000000000000000" pitchFamily="2" charset="2"/>
              <a:buChar char="Ø"/>
            </a:pPr>
            <a:r>
              <a:rPr lang="en-IN" sz="1800" dirty="0"/>
              <a:t>Have </a:t>
            </a:r>
            <a:r>
              <a:rPr lang="en-IN" sz="1800" dirty="0">
                <a:solidFill>
                  <a:srgbClr val="0000CC"/>
                </a:solidFill>
              </a:rPr>
              <a:t>dedicated Hardware </a:t>
            </a:r>
            <a:r>
              <a:rPr lang="en-IN" sz="1800" dirty="0"/>
              <a:t>(e.g. custom ASICs, DSP Processors) for specific functions</a:t>
            </a:r>
          </a:p>
          <a:p>
            <a:pPr marL="285750" indent="-285750">
              <a:lnSpc>
                <a:spcPct val="125000"/>
              </a:lnSpc>
              <a:buFont typeface="Wingdings" panose="05000000000000000000" pitchFamily="2" charset="2"/>
              <a:buChar char="Ø"/>
            </a:pPr>
            <a:r>
              <a:rPr lang="en-IN" sz="1800" dirty="0">
                <a:solidFill>
                  <a:srgbClr val="0000CC"/>
                </a:solidFill>
              </a:rPr>
              <a:t>Optimize</a:t>
            </a:r>
            <a:r>
              <a:rPr lang="en-IN" sz="1800" dirty="0"/>
              <a:t> the code</a:t>
            </a:r>
          </a:p>
          <a:p>
            <a:pPr>
              <a:lnSpc>
                <a:spcPct val="125000"/>
              </a:lnSpc>
            </a:pPr>
            <a:r>
              <a:rPr lang="en-IN" sz="1800" dirty="0"/>
              <a:t>…</a:t>
            </a:r>
          </a:p>
        </p:txBody>
      </p:sp>
    </p:spTree>
    <p:extLst>
      <p:ext uri="{BB962C8B-B14F-4D97-AF65-F5344CB8AC3E}">
        <p14:creationId xmlns:p14="http://schemas.microsoft.com/office/powerpoint/2010/main" val="196240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219200" y="2057400"/>
            <a:ext cx="7010400" cy="1143000"/>
          </a:xfrm>
        </p:spPr>
        <p:txBody>
          <a:bodyPr>
            <a:noAutofit/>
          </a:bodyPr>
          <a:lstStyle/>
          <a:p>
            <a:pPr algn="ctr"/>
            <a:r>
              <a:rPr lang="en-IN" sz="2800" b="0" dirty="0"/>
              <a:t>Let’s Examine each of the </a:t>
            </a:r>
            <a:r>
              <a:rPr lang="en-IN" sz="2800" b="0" dirty="0">
                <a:solidFill>
                  <a:schemeClr val="tx2">
                    <a:lumMod val="75000"/>
                  </a:schemeClr>
                </a:solidFill>
              </a:rPr>
              <a:t>Scheduling Algorithms </a:t>
            </a:r>
            <a:r>
              <a:rPr lang="en-IN" sz="2800" b="0" dirty="0"/>
              <a:t>in little more detail…</a:t>
            </a:r>
          </a:p>
        </p:txBody>
      </p:sp>
    </p:spTree>
    <p:extLst>
      <p:ext uri="{BB962C8B-B14F-4D97-AF65-F5344CB8AC3E}">
        <p14:creationId xmlns:p14="http://schemas.microsoft.com/office/powerpoint/2010/main" val="61859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6526213" cy="596900"/>
          </a:xfrm>
        </p:spPr>
        <p:txBody>
          <a:bodyPr>
            <a:normAutofit/>
          </a:bodyPr>
          <a:lstStyle/>
          <a:p>
            <a:r>
              <a:rPr lang="en-US" sz="2800" b="1" dirty="0"/>
              <a:t>How to Assign Priority to Jobs?</a:t>
            </a:r>
            <a:endParaRPr lang="en-US" sz="2800" dirty="0"/>
          </a:p>
        </p:txBody>
      </p:sp>
      <p:sp>
        <p:nvSpPr>
          <p:cNvPr id="3" name="Content Placeholder 2"/>
          <p:cNvSpPr txBox="1">
            <a:spLocks/>
          </p:cNvSpPr>
          <p:nvPr/>
        </p:nvSpPr>
        <p:spPr>
          <a:xfrm>
            <a:off x="304800" y="1295400"/>
            <a:ext cx="8559208" cy="5124340"/>
          </a:xfrm>
          <a:prstGeom prst="rect">
            <a:avLst/>
          </a:prstGeom>
        </p:spPr>
        <p:txBody>
          <a:bodyPr/>
          <a:lstStyle/>
          <a:p>
            <a:pPr>
              <a:lnSpc>
                <a:spcPct val="150000"/>
              </a:lnSpc>
            </a:pPr>
            <a:r>
              <a:rPr lang="en-IN" sz="1800" dirty="0"/>
              <a:t>Based on </a:t>
            </a:r>
            <a:r>
              <a:rPr lang="en-IN" sz="1800" dirty="0">
                <a:solidFill>
                  <a:srgbClr val="0000CC"/>
                </a:solidFill>
              </a:rPr>
              <a:t>Criticality</a:t>
            </a:r>
            <a:r>
              <a:rPr lang="en-IN" sz="1800" dirty="0"/>
              <a:t> ?</a:t>
            </a:r>
          </a:p>
          <a:p>
            <a:pPr>
              <a:lnSpc>
                <a:spcPct val="150000"/>
              </a:lnSpc>
            </a:pPr>
            <a:r>
              <a:rPr lang="en-IN" sz="1800" dirty="0"/>
              <a:t>But on what is the basis of determining criticality?</a:t>
            </a:r>
          </a:p>
          <a:p>
            <a:pPr>
              <a:lnSpc>
                <a:spcPct val="150000"/>
              </a:lnSpc>
            </a:pPr>
            <a:r>
              <a:rPr lang="en-IN" sz="1800" dirty="0"/>
              <a:t>Scheduling Algorithms comes for rescue.</a:t>
            </a:r>
          </a:p>
          <a:p>
            <a:pPr>
              <a:lnSpc>
                <a:spcPct val="150000"/>
              </a:lnSpc>
            </a:pPr>
            <a:r>
              <a:rPr lang="en-IN" sz="1800" dirty="0">
                <a:solidFill>
                  <a:srgbClr val="0000CC"/>
                </a:solidFill>
              </a:rPr>
              <a:t>Priorities</a:t>
            </a:r>
            <a:r>
              <a:rPr lang="en-IN" sz="1800" dirty="0"/>
              <a:t> of the jobs are determined by applying </a:t>
            </a:r>
            <a:r>
              <a:rPr lang="en-IN" sz="1800" dirty="0">
                <a:solidFill>
                  <a:srgbClr val="0000CC"/>
                </a:solidFill>
              </a:rPr>
              <a:t>Scheduling algorithms</a:t>
            </a:r>
            <a:r>
              <a:rPr lang="en-IN" sz="1800" dirty="0"/>
              <a:t>.</a:t>
            </a:r>
          </a:p>
          <a:p>
            <a:pPr>
              <a:lnSpc>
                <a:spcPct val="150000"/>
              </a:lnSpc>
            </a:pPr>
            <a:endParaRPr lang="en-IN" sz="1800" dirty="0"/>
          </a:p>
          <a:p>
            <a:pPr>
              <a:lnSpc>
                <a:spcPct val="150000"/>
              </a:lnSpc>
            </a:pPr>
            <a:r>
              <a:rPr lang="en-IN" sz="1800" u="sng" dirty="0"/>
              <a:t>Two types of Scheduling algorithms:</a:t>
            </a:r>
          </a:p>
          <a:p>
            <a:pPr>
              <a:lnSpc>
                <a:spcPct val="150000"/>
              </a:lnSpc>
              <a:buFont typeface="Wingdings" panose="05000000000000000000" pitchFamily="2" charset="2"/>
              <a:buChar char="Ø"/>
            </a:pPr>
            <a:r>
              <a:rPr lang="en-IN" sz="1800" dirty="0">
                <a:solidFill>
                  <a:srgbClr val="0000CC"/>
                </a:solidFill>
              </a:rPr>
              <a:t>Fixed Priority </a:t>
            </a:r>
            <a:r>
              <a:rPr lang="en-IN" sz="1800" dirty="0"/>
              <a:t>Scheduling Algorithms:</a:t>
            </a:r>
          </a:p>
          <a:p>
            <a:pPr>
              <a:lnSpc>
                <a:spcPct val="150000"/>
              </a:lnSpc>
            </a:pPr>
            <a:r>
              <a:rPr lang="en-IN" sz="1800" dirty="0"/>
              <a:t>	Priorities of all the jobs of a task remain constant </a:t>
            </a:r>
          </a:p>
          <a:p>
            <a:pPr>
              <a:lnSpc>
                <a:spcPct val="150000"/>
              </a:lnSpc>
            </a:pPr>
            <a:r>
              <a:rPr lang="en-IN" sz="1800" dirty="0"/>
              <a:t>	(of course applicable for periodic tasks only)</a:t>
            </a:r>
          </a:p>
          <a:p>
            <a:pPr>
              <a:lnSpc>
                <a:spcPct val="150000"/>
              </a:lnSpc>
            </a:pPr>
            <a:endParaRPr lang="en-IN" sz="1800" dirty="0"/>
          </a:p>
          <a:p>
            <a:pPr>
              <a:lnSpc>
                <a:spcPct val="150000"/>
              </a:lnSpc>
              <a:buFont typeface="Wingdings" panose="05000000000000000000" pitchFamily="2" charset="2"/>
              <a:buChar char="Ø"/>
            </a:pPr>
            <a:r>
              <a:rPr lang="en-IN" sz="1800" dirty="0">
                <a:solidFill>
                  <a:srgbClr val="0000CC"/>
                </a:solidFill>
              </a:rPr>
              <a:t>Dynamic Priority </a:t>
            </a:r>
            <a:r>
              <a:rPr lang="en-IN" sz="1800" dirty="0"/>
              <a:t>Scheduling Algorithms</a:t>
            </a:r>
          </a:p>
          <a:p>
            <a:pPr>
              <a:lnSpc>
                <a:spcPct val="150000"/>
              </a:lnSpc>
            </a:pPr>
            <a:r>
              <a:rPr lang="en-IN" sz="1800" dirty="0"/>
              <a:t>	Priorities of the jobs of a task may vary</a:t>
            </a:r>
          </a:p>
        </p:txBody>
      </p:sp>
    </p:spTree>
    <p:extLst>
      <p:ext uri="{BB962C8B-B14F-4D97-AF65-F5344CB8AC3E}">
        <p14:creationId xmlns:p14="http://schemas.microsoft.com/office/powerpoint/2010/main" val="32105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a:t>Text Book / References</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Text Book (T1) </a:t>
            </a:r>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Reference (R1) </a:t>
            </a:r>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a:latin typeface="Arial Narrow" panose="020B0606020202030204" pitchFamily="34" charset="0"/>
              </a:rPr>
              <a:t>Note</a:t>
            </a:r>
            <a:r>
              <a:rPr lang="en-IN" sz="1300" dirty="0">
                <a:latin typeface="Arial Narrow" panose="020B0606020202030204" pitchFamily="34" charset="0"/>
              </a:rPr>
              <a:t>: As the above two books focus on theoretical treatment of the subject, </a:t>
            </a:r>
            <a:r>
              <a:rPr lang="en-IN" sz="1300" u="sng" dirty="0">
                <a:latin typeface="Arial Narrow" panose="020B0606020202030204" pitchFamily="34" charset="0"/>
              </a:rPr>
              <a:t>Students are strongly advised to refer to web sources / MOOCs videos / library within their own organizations for more practical understanding of the topics.  </a:t>
            </a:r>
          </a:p>
        </p:txBody>
      </p:sp>
    </p:spTree>
    <p:extLst>
      <p:ext uri="{BB962C8B-B14F-4D97-AF65-F5344CB8AC3E}">
        <p14:creationId xmlns:p14="http://schemas.microsoft.com/office/powerpoint/2010/main" val="346134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1163"/>
            <a:ext cx="6526213" cy="596900"/>
          </a:xfrm>
        </p:spPr>
        <p:txBody>
          <a:bodyPr>
            <a:normAutofit/>
          </a:bodyPr>
          <a:lstStyle/>
          <a:p>
            <a:r>
              <a:rPr lang="en-US" sz="2800" b="1" dirty="0"/>
              <a:t>Rate Monotonic Scheduling Algorithm</a:t>
            </a:r>
            <a:endParaRPr lang="en-US" sz="2800" dirty="0"/>
          </a:p>
        </p:txBody>
      </p:sp>
      <p:sp>
        <p:nvSpPr>
          <p:cNvPr id="3" name="Content Placeholder 2"/>
          <p:cNvSpPr txBox="1">
            <a:spLocks/>
          </p:cNvSpPr>
          <p:nvPr/>
        </p:nvSpPr>
        <p:spPr>
          <a:xfrm>
            <a:off x="228600" y="1447800"/>
            <a:ext cx="8559208" cy="5124340"/>
          </a:xfrm>
          <a:prstGeom prst="rect">
            <a:avLst/>
          </a:prstGeom>
        </p:spPr>
        <p:txBody>
          <a:bodyPr/>
          <a:lstStyle/>
          <a:p>
            <a:pPr>
              <a:lnSpc>
                <a:spcPct val="130000"/>
              </a:lnSpc>
              <a:buFont typeface="Wingdings" panose="05000000000000000000" pitchFamily="2" charset="2"/>
              <a:buChar char="Ø"/>
            </a:pPr>
            <a:r>
              <a:rPr lang="en-IN" sz="1800" dirty="0"/>
              <a:t>Fixed priority algorithm</a:t>
            </a:r>
          </a:p>
          <a:p>
            <a:pPr>
              <a:lnSpc>
                <a:spcPct val="130000"/>
              </a:lnSpc>
              <a:buFont typeface="Wingdings" panose="05000000000000000000" pitchFamily="2" charset="2"/>
              <a:buChar char="Ø"/>
            </a:pPr>
            <a:r>
              <a:rPr lang="en-IN" sz="1800" b="1" dirty="0">
                <a:solidFill>
                  <a:srgbClr val="0000CC"/>
                </a:solidFill>
              </a:rPr>
              <a:t>Shorter the period, higher the priority</a:t>
            </a:r>
          </a:p>
          <a:p>
            <a:pPr>
              <a:lnSpc>
                <a:spcPct val="130000"/>
              </a:lnSpc>
              <a:buFont typeface="Wingdings" panose="05000000000000000000" pitchFamily="2" charset="2"/>
              <a:buChar char="Ø"/>
            </a:pPr>
            <a:r>
              <a:rPr lang="en-IN" sz="1800" dirty="0"/>
              <a:t>Rate is inverse of the period. Hence higher the rate, higher the priority. – so the name </a:t>
            </a:r>
            <a:r>
              <a:rPr lang="en-IN" sz="1800" i="1" dirty="0">
                <a:solidFill>
                  <a:srgbClr val="0000CC"/>
                </a:solidFill>
              </a:rPr>
              <a:t>‘rate monotonic’</a:t>
            </a:r>
          </a:p>
          <a:p>
            <a:pPr>
              <a:lnSpc>
                <a:spcPct val="130000"/>
              </a:lnSpc>
            </a:pPr>
            <a:endParaRPr lang="en-IN" sz="1800" dirty="0"/>
          </a:p>
          <a:p>
            <a:pPr>
              <a:lnSpc>
                <a:spcPct val="130000"/>
              </a:lnSpc>
            </a:pPr>
            <a:r>
              <a:rPr lang="en-IN" sz="1800" u="sng" dirty="0"/>
              <a:t>Example:</a:t>
            </a:r>
            <a:r>
              <a:rPr lang="en-IN" sz="1800" dirty="0"/>
              <a:t>  Consider 3 periodic tasks with following timing parameters</a:t>
            </a:r>
          </a:p>
          <a:p>
            <a:pPr>
              <a:lnSpc>
                <a:spcPct val="120000"/>
              </a:lnSpc>
            </a:pPr>
            <a:r>
              <a:rPr lang="en-IN" sz="1800" dirty="0"/>
              <a:t>T1: Release time 0, period 4, execution time 1, relative deadline 4</a:t>
            </a:r>
          </a:p>
          <a:p>
            <a:pPr>
              <a:lnSpc>
                <a:spcPct val="120000"/>
              </a:lnSpc>
            </a:pPr>
            <a:r>
              <a:rPr lang="en-IN" sz="1800" dirty="0"/>
              <a:t>T2: Release time 0, period 5, execution time 2, relative deadline 5</a:t>
            </a:r>
          </a:p>
          <a:p>
            <a:pPr>
              <a:lnSpc>
                <a:spcPct val="120000"/>
              </a:lnSpc>
            </a:pPr>
            <a:r>
              <a:rPr lang="en-IN" sz="1800" dirty="0"/>
              <a:t>T3: Release time 0, period 20, execution time 5, relative deadline 20</a:t>
            </a:r>
          </a:p>
          <a:p>
            <a:pPr>
              <a:lnSpc>
                <a:spcPct val="130000"/>
              </a:lnSpc>
            </a:pPr>
            <a:endParaRPr lang="en-IN" sz="1800" dirty="0"/>
          </a:p>
          <a:p>
            <a:pPr>
              <a:lnSpc>
                <a:spcPct val="130000"/>
              </a:lnSpc>
            </a:pPr>
            <a:r>
              <a:rPr lang="en-IN" sz="1800" dirty="0"/>
              <a:t>Schedule them applying RM Algorithm.</a:t>
            </a:r>
          </a:p>
          <a:p>
            <a:pPr>
              <a:lnSpc>
                <a:spcPct val="110000"/>
              </a:lnSpc>
            </a:pPr>
            <a:r>
              <a:rPr lang="en-IN" sz="1800" dirty="0"/>
              <a:t>	</a:t>
            </a:r>
          </a:p>
        </p:txBody>
      </p:sp>
    </p:spTree>
    <p:extLst>
      <p:ext uri="{BB962C8B-B14F-4D97-AF65-F5344CB8AC3E}">
        <p14:creationId xmlns:p14="http://schemas.microsoft.com/office/powerpoint/2010/main" val="254483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92125"/>
            <a:ext cx="6526213" cy="596900"/>
          </a:xfrm>
        </p:spPr>
        <p:txBody>
          <a:bodyPr>
            <a:normAutofit fontScale="90000"/>
          </a:bodyPr>
          <a:lstStyle/>
          <a:p>
            <a:r>
              <a:rPr lang="en-US" sz="2800" b="1" dirty="0"/>
              <a:t>RM Scheduling Algorithm - Example (contd.)</a:t>
            </a:r>
            <a:endParaRPr lang="en-US" sz="2800" dirty="0"/>
          </a:p>
        </p:txBody>
      </p:sp>
      <p:sp>
        <p:nvSpPr>
          <p:cNvPr id="3" name="Content Placeholder 2"/>
          <p:cNvSpPr txBox="1">
            <a:spLocks/>
          </p:cNvSpPr>
          <p:nvPr/>
        </p:nvSpPr>
        <p:spPr>
          <a:xfrm>
            <a:off x="206038" y="1291149"/>
            <a:ext cx="9144001" cy="2536919"/>
          </a:xfrm>
          <a:prstGeom prst="rect">
            <a:avLst/>
          </a:prstGeom>
        </p:spPr>
        <p:txBody>
          <a:bodyPr/>
          <a:lstStyle/>
          <a:p>
            <a:pPr>
              <a:lnSpc>
                <a:spcPct val="130000"/>
              </a:lnSpc>
            </a:pPr>
            <a:r>
              <a:rPr lang="en-IN" sz="1800" u="sng" dirty="0"/>
              <a:t>Solution</a:t>
            </a:r>
          </a:p>
          <a:p>
            <a:pPr>
              <a:lnSpc>
                <a:spcPct val="120000"/>
              </a:lnSpc>
            </a:pPr>
            <a:r>
              <a:rPr lang="en-IN" sz="1600" dirty="0"/>
              <a:t>T1: Release time 0, period 4, execution time 1, relative deadline 4</a:t>
            </a:r>
          </a:p>
          <a:p>
            <a:pPr>
              <a:lnSpc>
                <a:spcPct val="120000"/>
              </a:lnSpc>
            </a:pPr>
            <a:r>
              <a:rPr lang="en-IN" sz="1600" dirty="0"/>
              <a:t>T2: Release time 0, period 5, execution time 2, relative deadline 5</a:t>
            </a:r>
          </a:p>
          <a:p>
            <a:pPr>
              <a:lnSpc>
                <a:spcPct val="120000"/>
              </a:lnSpc>
            </a:pPr>
            <a:r>
              <a:rPr lang="en-IN" sz="1600" dirty="0"/>
              <a:t>T3: Release time 0, period 20, execution time 5, relative deadline 20</a:t>
            </a:r>
          </a:p>
          <a:p>
            <a:pPr>
              <a:lnSpc>
                <a:spcPct val="130000"/>
              </a:lnSpc>
            </a:pPr>
            <a:endParaRPr lang="en-IN" sz="1600" dirty="0"/>
          </a:p>
          <a:p>
            <a:pPr>
              <a:lnSpc>
                <a:spcPct val="130000"/>
              </a:lnSpc>
            </a:pPr>
            <a:r>
              <a:rPr lang="en-IN" sz="1600" dirty="0"/>
              <a:t>T1 has shortest period (i.e. 4), so should have higher priority, followed by T2 and T3.</a:t>
            </a:r>
          </a:p>
        </p:txBody>
      </p:sp>
      <p:graphicFrame>
        <p:nvGraphicFramePr>
          <p:cNvPr id="5" name="Table 4"/>
          <p:cNvGraphicFramePr>
            <a:graphicFrameLocks noGrp="1"/>
          </p:cNvGraphicFramePr>
          <p:nvPr/>
        </p:nvGraphicFramePr>
        <p:xfrm>
          <a:off x="10427" y="3555492"/>
          <a:ext cx="8080798" cy="2966400"/>
        </p:xfrm>
        <a:graphic>
          <a:graphicData uri="http://schemas.openxmlformats.org/drawingml/2006/table">
            <a:tbl>
              <a:tblPr firstRow="1" bandRow="1">
                <a:tableStyleId>{5C22544A-7EE6-4342-B048-85BDC9FD1C3A}</a:tableStyleId>
              </a:tblPr>
              <a:tblGrid>
                <a:gridCol w="367309">
                  <a:extLst>
                    <a:ext uri="{9D8B030D-6E8A-4147-A177-3AD203B41FA5}">
                      <a16:colId xmlns:a16="http://schemas.microsoft.com/office/drawing/2014/main" val="20000"/>
                    </a:ext>
                  </a:extLst>
                </a:gridCol>
                <a:gridCol w="367309">
                  <a:extLst>
                    <a:ext uri="{9D8B030D-6E8A-4147-A177-3AD203B41FA5}">
                      <a16:colId xmlns:a16="http://schemas.microsoft.com/office/drawing/2014/main" val="20001"/>
                    </a:ext>
                  </a:extLst>
                </a:gridCol>
                <a:gridCol w="367309">
                  <a:extLst>
                    <a:ext uri="{9D8B030D-6E8A-4147-A177-3AD203B41FA5}">
                      <a16:colId xmlns:a16="http://schemas.microsoft.com/office/drawing/2014/main" val="20002"/>
                    </a:ext>
                  </a:extLst>
                </a:gridCol>
                <a:gridCol w="367309">
                  <a:extLst>
                    <a:ext uri="{9D8B030D-6E8A-4147-A177-3AD203B41FA5}">
                      <a16:colId xmlns:a16="http://schemas.microsoft.com/office/drawing/2014/main" val="20003"/>
                    </a:ext>
                  </a:extLst>
                </a:gridCol>
                <a:gridCol w="367309">
                  <a:extLst>
                    <a:ext uri="{9D8B030D-6E8A-4147-A177-3AD203B41FA5}">
                      <a16:colId xmlns:a16="http://schemas.microsoft.com/office/drawing/2014/main" val="20004"/>
                    </a:ext>
                  </a:extLst>
                </a:gridCol>
                <a:gridCol w="367309">
                  <a:extLst>
                    <a:ext uri="{9D8B030D-6E8A-4147-A177-3AD203B41FA5}">
                      <a16:colId xmlns:a16="http://schemas.microsoft.com/office/drawing/2014/main" val="20005"/>
                    </a:ext>
                  </a:extLst>
                </a:gridCol>
                <a:gridCol w="367309">
                  <a:extLst>
                    <a:ext uri="{9D8B030D-6E8A-4147-A177-3AD203B41FA5}">
                      <a16:colId xmlns:a16="http://schemas.microsoft.com/office/drawing/2014/main" val="20006"/>
                    </a:ext>
                  </a:extLst>
                </a:gridCol>
                <a:gridCol w="367309">
                  <a:extLst>
                    <a:ext uri="{9D8B030D-6E8A-4147-A177-3AD203B41FA5}">
                      <a16:colId xmlns:a16="http://schemas.microsoft.com/office/drawing/2014/main" val="20007"/>
                    </a:ext>
                  </a:extLst>
                </a:gridCol>
                <a:gridCol w="367309">
                  <a:extLst>
                    <a:ext uri="{9D8B030D-6E8A-4147-A177-3AD203B41FA5}">
                      <a16:colId xmlns:a16="http://schemas.microsoft.com/office/drawing/2014/main" val="20008"/>
                    </a:ext>
                  </a:extLst>
                </a:gridCol>
                <a:gridCol w="367309">
                  <a:extLst>
                    <a:ext uri="{9D8B030D-6E8A-4147-A177-3AD203B41FA5}">
                      <a16:colId xmlns:a16="http://schemas.microsoft.com/office/drawing/2014/main" val="20009"/>
                    </a:ext>
                  </a:extLst>
                </a:gridCol>
                <a:gridCol w="367309">
                  <a:extLst>
                    <a:ext uri="{9D8B030D-6E8A-4147-A177-3AD203B41FA5}">
                      <a16:colId xmlns:a16="http://schemas.microsoft.com/office/drawing/2014/main" val="20010"/>
                    </a:ext>
                  </a:extLst>
                </a:gridCol>
                <a:gridCol w="367309">
                  <a:extLst>
                    <a:ext uri="{9D8B030D-6E8A-4147-A177-3AD203B41FA5}">
                      <a16:colId xmlns:a16="http://schemas.microsoft.com/office/drawing/2014/main" val="20011"/>
                    </a:ext>
                  </a:extLst>
                </a:gridCol>
                <a:gridCol w="367309">
                  <a:extLst>
                    <a:ext uri="{9D8B030D-6E8A-4147-A177-3AD203B41FA5}">
                      <a16:colId xmlns:a16="http://schemas.microsoft.com/office/drawing/2014/main" val="20012"/>
                    </a:ext>
                  </a:extLst>
                </a:gridCol>
                <a:gridCol w="367309">
                  <a:extLst>
                    <a:ext uri="{9D8B030D-6E8A-4147-A177-3AD203B41FA5}">
                      <a16:colId xmlns:a16="http://schemas.microsoft.com/office/drawing/2014/main" val="20013"/>
                    </a:ext>
                  </a:extLst>
                </a:gridCol>
                <a:gridCol w="367309">
                  <a:extLst>
                    <a:ext uri="{9D8B030D-6E8A-4147-A177-3AD203B41FA5}">
                      <a16:colId xmlns:a16="http://schemas.microsoft.com/office/drawing/2014/main" val="20014"/>
                    </a:ext>
                  </a:extLst>
                </a:gridCol>
                <a:gridCol w="367309">
                  <a:extLst>
                    <a:ext uri="{9D8B030D-6E8A-4147-A177-3AD203B41FA5}">
                      <a16:colId xmlns:a16="http://schemas.microsoft.com/office/drawing/2014/main" val="20015"/>
                    </a:ext>
                  </a:extLst>
                </a:gridCol>
                <a:gridCol w="367309">
                  <a:extLst>
                    <a:ext uri="{9D8B030D-6E8A-4147-A177-3AD203B41FA5}">
                      <a16:colId xmlns:a16="http://schemas.microsoft.com/office/drawing/2014/main" val="20016"/>
                    </a:ext>
                  </a:extLst>
                </a:gridCol>
                <a:gridCol w="367309">
                  <a:extLst>
                    <a:ext uri="{9D8B030D-6E8A-4147-A177-3AD203B41FA5}">
                      <a16:colId xmlns:a16="http://schemas.microsoft.com/office/drawing/2014/main" val="20017"/>
                    </a:ext>
                  </a:extLst>
                </a:gridCol>
                <a:gridCol w="367309">
                  <a:extLst>
                    <a:ext uri="{9D8B030D-6E8A-4147-A177-3AD203B41FA5}">
                      <a16:colId xmlns:a16="http://schemas.microsoft.com/office/drawing/2014/main" val="20018"/>
                    </a:ext>
                  </a:extLst>
                </a:gridCol>
                <a:gridCol w="367309">
                  <a:extLst>
                    <a:ext uri="{9D8B030D-6E8A-4147-A177-3AD203B41FA5}">
                      <a16:colId xmlns:a16="http://schemas.microsoft.com/office/drawing/2014/main" val="20019"/>
                    </a:ext>
                  </a:extLst>
                </a:gridCol>
                <a:gridCol w="367309">
                  <a:extLst>
                    <a:ext uri="{9D8B030D-6E8A-4147-A177-3AD203B41FA5}">
                      <a16:colId xmlns:a16="http://schemas.microsoft.com/office/drawing/2014/main" val="20020"/>
                    </a:ext>
                  </a:extLst>
                </a:gridCol>
                <a:gridCol w="367309">
                  <a:extLst>
                    <a:ext uri="{9D8B030D-6E8A-4147-A177-3AD203B41FA5}">
                      <a16:colId xmlns:a16="http://schemas.microsoft.com/office/drawing/2014/main" val="20021"/>
                    </a:ext>
                  </a:extLst>
                </a:gridCol>
              </a:tblGrid>
              <a:tr h="370800">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00">
                <a:tc>
                  <a:txBody>
                    <a:bodyPr/>
                    <a:lstStyle/>
                    <a:p>
                      <a:pPr algn="r"/>
                      <a:r>
                        <a:rPr lang="en-IN" sz="1000" b="1" baseline="0" dirty="0">
                          <a:solidFill>
                            <a:schemeClr val="tx1"/>
                          </a:solidFill>
                        </a:rPr>
                        <a:t>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00">
                <a:tc>
                  <a:txBody>
                    <a:bodyPr/>
                    <a:lstStyle/>
                    <a:p>
                      <a:pPr algn="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00">
                <a:tc>
                  <a:txBody>
                    <a:bodyPr/>
                    <a:lstStyle/>
                    <a:p>
                      <a:pPr algn="r"/>
                      <a:r>
                        <a:rPr lang="en-IN" sz="1000" b="1" baseline="0" dirty="0">
                          <a:solidFill>
                            <a:schemeClr val="tx1"/>
                          </a:solidFill>
                        </a:rPr>
                        <a:t>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70800">
                <a:tc>
                  <a:txBody>
                    <a:bodyPr/>
                    <a:lstStyle/>
                    <a:p>
                      <a:endParaRPr lang="en-IN" sz="10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370800">
                <a:tc>
                  <a:txBody>
                    <a:bodyPr/>
                    <a:lstStyle/>
                    <a:p>
                      <a:pPr algn="r"/>
                      <a:r>
                        <a:rPr lang="en-IN" sz="1000" b="1" kern="1200" baseline="0" dirty="0">
                          <a:solidFill>
                            <a:schemeClr val="tx1"/>
                          </a:solidFill>
                          <a:latin typeface="+mn-lt"/>
                          <a:ea typeface="+mn-ea"/>
                          <a:cs typeface="+mn-cs"/>
                        </a:rPr>
                        <a:t>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370800">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70800">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cxnSp>
        <p:nvCxnSpPr>
          <p:cNvPr id="6" name="Straight Arrow Connector 5"/>
          <p:cNvCxnSpPr/>
          <p:nvPr/>
        </p:nvCxnSpPr>
        <p:spPr>
          <a:xfrm rot="5400000" flipH="1" flipV="1">
            <a:off x="-804318" y="4951337"/>
            <a:ext cx="238991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5231" y="6144704"/>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91426" y="3922844"/>
            <a:ext cx="34637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1,1</a:t>
            </a:r>
          </a:p>
        </p:txBody>
      </p:sp>
      <p:sp>
        <p:nvSpPr>
          <p:cNvPr id="9" name="Rectangle 8"/>
          <p:cNvSpPr/>
          <p:nvPr/>
        </p:nvSpPr>
        <p:spPr>
          <a:xfrm>
            <a:off x="745540" y="4649588"/>
            <a:ext cx="73362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J</a:t>
            </a:r>
            <a:r>
              <a:rPr lang="en-IN" sz="1200" baseline="-25000" dirty="0"/>
              <a:t>2,1</a:t>
            </a:r>
          </a:p>
        </p:txBody>
      </p:sp>
      <p:sp>
        <p:nvSpPr>
          <p:cNvPr id="10" name="Rectangle 9"/>
          <p:cNvSpPr/>
          <p:nvPr/>
        </p:nvSpPr>
        <p:spPr>
          <a:xfrm>
            <a:off x="3329907" y="3936492"/>
            <a:ext cx="34636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1,3</a:t>
            </a:r>
          </a:p>
        </p:txBody>
      </p:sp>
      <p:sp>
        <p:nvSpPr>
          <p:cNvPr id="11" name="Rectangle 10"/>
          <p:cNvSpPr/>
          <p:nvPr/>
        </p:nvSpPr>
        <p:spPr>
          <a:xfrm>
            <a:off x="2214539" y="4670782"/>
            <a:ext cx="740392"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2,2</a:t>
            </a:r>
          </a:p>
        </p:txBody>
      </p:sp>
      <p:sp>
        <p:nvSpPr>
          <p:cNvPr id="12" name="Rectangle 11"/>
          <p:cNvSpPr/>
          <p:nvPr/>
        </p:nvSpPr>
        <p:spPr>
          <a:xfrm>
            <a:off x="4770085" y="3936492"/>
            <a:ext cx="412858"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1,4</a:t>
            </a:r>
          </a:p>
        </p:txBody>
      </p:sp>
      <p:sp>
        <p:nvSpPr>
          <p:cNvPr id="13" name="Rectangle 12"/>
          <p:cNvSpPr/>
          <p:nvPr/>
        </p:nvSpPr>
        <p:spPr>
          <a:xfrm>
            <a:off x="6281547" y="3916504"/>
            <a:ext cx="35025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1,5</a:t>
            </a:r>
          </a:p>
        </p:txBody>
      </p:sp>
      <p:sp>
        <p:nvSpPr>
          <p:cNvPr id="14" name="Rectangle 13"/>
          <p:cNvSpPr/>
          <p:nvPr/>
        </p:nvSpPr>
        <p:spPr>
          <a:xfrm>
            <a:off x="4049027" y="4670782"/>
            <a:ext cx="729012"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2,3</a:t>
            </a:r>
          </a:p>
        </p:txBody>
      </p:sp>
      <p:sp>
        <p:nvSpPr>
          <p:cNvPr id="15" name="Rectangle 14"/>
          <p:cNvSpPr/>
          <p:nvPr/>
        </p:nvSpPr>
        <p:spPr>
          <a:xfrm>
            <a:off x="5877827" y="4670782"/>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2,4</a:t>
            </a:r>
          </a:p>
        </p:txBody>
      </p:sp>
      <p:sp>
        <p:nvSpPr>
          <p:cNvPr id="16" name="Rectangle 15"/>
          <p:cNvSpPr/>
          <p:nvPr/>
        </p:nvSpPr>
        <p:spPr>
          <a:xfrm>
            <a:off x="1471875" y="5415325"/>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a:t>
            </a:r>
            <a:r>
              <a:rPr lang="en-IN" sz="1100" baseline="-25000" dirty="0"/>
              <a:t>3,1</a:t>
            </a:r>
          </a:p>
        </p:txBody>
      </p:sp>
      <p:sp>
        <p:nvSpPr>
          <p:cNvPr id="17" name="TextBox 16"/>
          <p:cNvSpPr txBox="1"/>
          <p:nvPr/>
        </p:nvSpPr>
        <p:spPr>
          <a:xfrm>
            <a:off x="252886" y="6146292"/>
            <a:ext cx="255198" cy="246221"/>
          </a:xfrm>
          <a:prstGeom prst="rect">
            <a:avLst/>
          </a:prstGeom>
          <a:noFill/>
        </p:spPr>
        <p:txBody>
          <a:bodyPr wrap="none" rtlCol="0">
            <a:spAutoFit/>
          </a:bodyPr>
          <a:lstStyle/>
          <a:p>
            <a:r>
              <a:rPr lang="en-IN" sz="1000" dirty="0"/>
              <a:t>0</a:t>
            </a:r>
          </a:p>
        </p:txBody>
      </p:sp>
      <p:sp>
        <p:nvSpPr>
          <p:cNvPr id="18" name="TextBox 17"/>
          <p:cNvSpPr txBox="1"/>
          <p:nvPr/>
        </p:nvSpPr>
        <p:spPr>
          <a:xfrm>
            <a:off x="593429" y="6146292"/>
            <a:ext cx="255198" cy="246221"/>
          </a:xfrm>
          <a:prstGeom prst="rect">
            <a:avLst/>
          </a:prstGeom>
          <a:noFill/>
        </p:spPr>
        <p:txBody>
          <a:bodyPr wrap="none" rtlCol="0">
            <a:spAutoFit/>
          </a:bodyPr>
          <a:lstStyle/>
          <a:p>
            <a:r>
              <a:rPr lang="en-IN" sz="1000" dirty="0"/>
              <a:t>1</a:t>
            </a:r>
          </a:p>
        </p:txBody>
      </p:sp>
      <p:sp>
        <p:nvSpPr>
          <p:cNvPr id="19" name="TextBox 18"/>
          <p:cNvSpPr txBox="1"/>
          <p:nvPr/>
        </p:nvSpPr>
        <p:spPr>
          <a:xfrm>
            <a:off x="982389" y="6146292"/>
            <a:ext cx="255198" cy="246221"/>
          </a:xfrm>
          <a:prstGeom prst="rect">
            <a:avLst/>
          </a:prstGeom>
          <a:noFill/>
        </p:spPr>
        <p:txBody>
          <a:bodyPr wrap="none" rtlCol="0">
            <a:spAutoFit/>
          </a:bodyPr>
          <a:lstStyle/>
          <a:p>
            <a:r>
              <a:rPr lang="en-IN" sz="1000" dirty="0"/>
              <a:t>2</a:t>
            </a:r>
          </a:p>
        </p:txBody>
      </p:sp>
      <p:sp>
        <p:nvSpPr>
          <p:cNvPr id="20" name="TextBox 19"/>
          <p:cNvSpPr txBox="1"/>
          <p:nvPr/>
        </p:nvSpPr>
        <p:spPr>
          <a:xfrm>
            <a:off x="1736429" y="6146292"/>
            <a:ext cx="255198" cy="246221"/>
          </a:xfrm>
          <a:prstGeom prst="rect">
            <a:avLst/>
          </a:prstGeom>
          <a:noFill/>
        </p:spPr>
        <p:txBody>
          <a:bodyPr wrap="none" rtlCol="0">
            <a:spAutoFit/>
          </a:bodyPr>
          <a:lstStyle/>
          <a:p>
            <a:r>
              <a:rPr lang="en-IN" sz="1000" dirty="0"/>
              <a:t>4</a:t>
            </a:r>
          </a:p>
        </p:txBody>
      </p:sp>
      <p:sp>
        <p:nvSpPr>
          <p:cNvPr id="21" name="TextBox 20"/>
          <p:cNvSpPr txBox="1"/>
          <p:nvPr/>
        </p:nvSpPr>
        <p:spPr>
          <a:xfrm>
            <a:off x="2457485" y="6146292"/>
            <a:ext cx="255198" cy="246221"/>
          </a:xfrm>
          <a:prstGeom prst="rect">
            <a:avLst/>
          </a:prstGeom>
          <a:noFill/>
        </p:spPr>
        <p:txBody>
          <a:bodyPr wrap="none" rtlCol="0">
            <a:spAutoFit/>
          </a:bodyPr>
          <a:lstStyle/>
          <a:p>
            <a:r>
              <a:rPr lang="en-IN" sz="1000" dirty="0"/>
              <a:t>6</a:t>
            </a:r>
          </a:p>
        </p:txBody>
      </p:sp>
      <p:sp>
        <p:nvSpPr>
          <p:cNvPr id="22" name="TextBox 21"/>
          <p:cNvSpPr txBox="1"/>
          <p:nvPr/>
        </p:nvSpPr>
        <p:spPr>
          <a:xfrm>
            <a:off x="3184229" y="6146292"/>
            <a:ext cx="255198" cy="246221"/>
          </a:xfrm>
          <a:prstGeom prst="rect">
            <a:avLst/>
          </a:prstGeom>
          <a:noFill/>
        </p:spPr>
        <p:txBody>
          <a:bodyPr wrap="none" rtlCol="0">
            <a:spAutoFit/>
          </a:bodyPr>
          <a:lstStyle/>
          <a:p>
            <a:r>
              <a:rPr lang="en-IN" sz="1000" dirty="0"/>
              <a:t>8</a:t>
            </a:r>
          </a:p>
        </p:txBody>
      </p:sp>
      <p:sp>
        <p:nvSpPr>
          <p:cNvPr id="23" name="TextBox 22"/>
          <p:cNvSpPr txBox="1"/>
          <p:nvPr/>
        </p:nvSpPr>
        <p:spPr>
          <a:xfrm>
            <a:off x="3875697" y="6146292"/>
            <a:ext cx="325730" cy="246221"/>
          </a:xfrm>
          <a:prstGeom prst="rect">
            <a:avLst/>
          </a:prstGeom>
          <a:noFill/>
        </p:spPr>
        <p:txBody>
          <a:bodyPr wrap="none" rtlCol="0">
            <a:spAutoFit/>
          </a:bodyPr>
          <a:lstStyle/>
          <a:p>
            <a:r>
              <a:rPr lang="en-IN" sz="1000" dirty="0"/>
              <a:t>10</a:t>
            </a:r>
          </a:p>
        </p:txBody>
      </p:sp>
      <p:sp>
        <p:nvSpPr>
          <p:cNvPr id="24" name="TextBox 23"/>
          <p:cNvSpPr txBox="1"/>
          <p:nvPr/>
        </p:nvSpPr>
        <p:spPr>
          <a:xfrm>
            <a:off x="4637697" y="6146292"/>
            <a:ext cx="325730" cy="246221"/>
          </a:xfrm>
          <a:prstGeom prst="rect">
            <a:avLst/>
          </a:prstGeom>
          <a:noFill/>
        </p:spPr>
        <p:txBody>
          <a:bodyPr wrap="none" rtlCol="0">
            <a:spAutoFit/>
          </a:bodyPr>
          <a:lstStyle/>
          <a:p>
            <a:r>
              <a:rPr lang="en-IN" sz="1000" dirty="0"/>
              <a:t>12</a:t>
            </a:r>
          </a:p>
        </p:txBody>
      </p:sp>
      <p:sp>
        <p:nvSpPr>
          <p:cNvPr id="25" name="TextBox 24"/>
          <p:cNvSpPr txBox="1"/>
          <p:nvPr/>
        </p:nvSpPr>
        <p:spPr>
          <a:xfrm>
            <a:off x="5344427" y="6146292"/>
            <a:ext cx="325730" cy="246221"/>
          </a:xfrm>
          <a:prstGeom prst="rect">
            <a:avLst/>
          </a:prstGeom>
          <a:noFill/>
        </p:spPr>
        <p:txBody>
          <a:bodyPr wrap="none" rtlCol="0">
            <a:spAutoFit/>
          </a:bodyPr>
          <a:lstStyle/>
          <a:p>
            <a:r>
              <a:rPr lang="en-IN" sz="1000" dirty="0"/>
              <a:t>14</a:t>
            </a:r>
          </a:p>
        </p:txBody>
      </p:sp>
      <p:sp>
        <p:nvSpPr>
          <p:cNvPr id="26" name="TextBox 25"/>
          <p:cNvSpPr txBox="1"/>
          <p:nvPr/>
        </p:nvSpPr>
        <p:spPr>
          <a:xfrm>
            <a:off x="6085497" y="6146292"/>
            <a:ext cx="325730" cy="246221"/>
          </a:xfrm>
          <a:prstGeom prst="rect">
            <a:avLst/>
          </a:prstGeom>
          <a:noFill/>
        </p:spPr>
        <p:txBody>
          <a:bodyPr wrap="none" rtlCol="0">
            <a:spAutoFit/>
          </a:bodyPr>
          <a:lstStyle/>
          <a:p>
            <a:r>
              <a:rPr lang="en-IN" sz="1000" dirty="0"/>
              <a:t>16</a:t>
            </a:r>
          </a:p>
        </p:txBody>
      </p:sp>
      <p:sp>
        <p:nvSpPr>
          <p:cNvPr id="27" name="TextBox 26"/>
          <p:cNvSpPr txBox="1"/>
          <p:nvPr/>
        </p:nvSpPr>
        <p:spPr>
          <a:xfrm>
            <a:off x="6771297" y="6146292"/>
            <a:ext cx="325730" cy="246221"/>
          </a:xfrm>
          <a:prstGeom prst="rect">
            <a:avLst/>
          </a:prstGeom>
          <a:noFill/>
        </p:spPr>
        <p:txBody>
          <a:bodyPr wrap="none" rtlCol="0">
            <a:spAutoFit/>
          </a:bodyPr>
          <a:lstStyle/>
          <a:p>
            <a:r>
              <a:rPr lang="en-IN" sz="1000" dirty="0"/>
              <a:t>18</a:t>
            </a:r>
          </a:p>
        </p:txBody>
      </p:sp>
      <p:sp>
        <p:nvSpPr>
          <p:cNvPr id="28" name="TextBox 27"/>
          <p:cNvSpPr txBox="1"/>
          <p:nvPr/>
        </p:nvSpPr>
        <p:spPr>
          <a:xfrm>
            <a:off x="7533297" y="6146292"/>
            <a:ext cx="325730" cy="246221"/>
          </a:xfrm>
          <a:prstGeom prst="rect">
            <a:avLst/>
          </a:prstGeom>
          <a:noFill/>
        </p:spPr>
        <p:txBody>
          <a:bodyPr wrap="none" rtlCol="0">
            <a:spAutoFit/>
          </a:bodyPr>
          <a:lstStyle/>
          <a:p>
            <a:r>
              <a:rPr lang="en-IN" sz="1000" dirty="0"/>
              <a:t>20</a:t>
            </a:r>
          </a:p>
        </p:txBody>
      </p:sp>
      <p:sp>
        <p:nvSpPr>
          <p:cNvPr id="29" name="TextBox 28"/>
          <p:cNvSpPr txBox="1"/>
          <p:nvPr/>
        </p:nvSpPr>
        <p:spPr>
          <a:xfrm>
            <a:off x="1355429" y="6146292"/>
            <a:ext cx="255198" cy="246221"/>
          </a:xfrm>
          <a:prstGeom prst="rect">
            <a:avLst/>
          </a:prstGeom>
          <a:noFill/>
        </p:spPr>
        <p:txBody>
          <a:bodyPr wrap="none" rtlCol="0">
            <a:spAutoFit/>
          </a:bodyPr>
          <a:lstStyle/>
          <a:p>
            <a:r>
              <a:rPr lang="en-IN" sz="1000" dirty="0"/>
              <a:t>3</a:t>
            </a:r>
          </a:p>
        </p:txBody>
      </p:sp>
      <p:sp>
        <p:nvSpPr>
          <p:cNvPr id="30" name="TextBox 29"/>
          <p:cNvSpPr txBox="1"/>
          <p:nvPr/>
        </p:nvSpPr>
        <p:spPr>
          <a:xfrm>
            <a:off x="2067827" y="6146292"/>
            <a:ext cx="255198" cy="246221"/>
          </a:xfrm>
          <a:prstGeom prst="rect">
            <a:avLst/>
          </a:prstGeom>
          <a:noFill/>
        </p:spPr>
        <p:txBody>
          <a:bodyPr wrap="none" rtlCol="0">
            <a:spAutoFit/>
          </a:bodyPr>
          <a:lstStyle/>
          <a:p>
            <a:r>
              <a:rPr lang="en-IN" sz="1000" dirty="0"/>
              <a:t>5</a:t>
            </a:r>
          </a:p>
        </p:txBody>
      </p:sp>
      <p:sp>
        <p:nvSpPr>
          <p:cNvPr id="31" name="TextBox 30"/>
          <p:cNvSpPr txBox="1"/>
          <p:nvPr/>
        </p:nvSpPr>
        <p:spPr>
          <a:xfrm>
            <a:off x="2803229" y="6146292"/>
            <a:ext cx="255198" cy="246221"/>
          </a:xfrm>
          <a:prstGeom prst="rect">
            <a:avLst/>
          </a:prstGeom>
          <a:noFill/>
        </p:spPr>
        <p:txBody>
          <a:bodyPr wrap="none" rtlCol="0">
            <a:spAutoFit/>
          </a:bodyPr>
          <a:lstStyle/>
          <a:p>
            <a:r>
              <a:rPr lang="en-IN" sz="1000" dirty="0"/>
              <a:t>7</a:t>
            </a:r>
          </a:p>
        </p:txBody>
      </p:sp>
      <p:sp>
        <p:nvSpPr>
          <p:cNvPr id="32" name="TextBox 31"/>
          <p:cNvSpPr txBox="1"/>
          <p:nvPr/>
        </p:nvSpPr>
        <p:spPr>
          <a:xfrm>
            <a:off x="3565229" y="6146292"/>
            <a:ext cx="255198" cy="246221"/>
          </a:xfrm>
          <a:prstGeom prst="rect">
            <a:avLst/>
          </a:prstGeom>
          <a:noFill/>
        </p:spPr>
        <p:txBody>
          <a:bodyPr wrap="none" rtlCol="0">
            <a:spAutoFit/>
          </a:bodyPr>
          <a:lstStyle/>
          <a:p>
            <a:r>
              <a:rPr lang="en-IN" sz="1000" dirty="0"/>
              <a:t>9</a:t>
            </a:r>
          </a:p>
        </p:txBody>
      </p:sp>
      <p:sp>
        <p:nvSpPr>
          <p:cNvPr id="33" name="TextBox 32"/>
          <p:cNvSpPr txBox="1"/>
          <p:nvPr/>
        </p:nvSpPr>
        <p:spPr>
          <a:xfrm>
            <a:off x="5018697" y="6146292"/>
            <a:ext cx="325730" cy="246221"/>
          </a:xfrm>
          <a:prstGeom prst="rect">
            <a:avLst/>
          </a:prstGeom>
          <a:noFill/>
        </p:spPr>
        <p:txBody>
          <a:bodyPr wrap="none" rtlCol="0">
            <a:spAutoFit/>
          </a:bodyPr>
          <a:lstStyle/>
          <a:p>
            <a:r>
              <a:rPr lang="en-IN" sz="1000" dirty="0"/>
              <a:t>13</a:t>
            </a:r>
          </a:p>
        </p:txBody>
      </p:sp>
      <p:sp>
        <p:nvSpPr>
          <p:cNvPr id="34" name="TextBox 33"/>
          <p:cNvSpPr txBox="1"/>
          <p:nvPr/>
        </p:nvSpPr>
        <p:spPr>
          <a:xfrm>
            <a:off x="5704497" y="6146292"/>
            <a:ext cx="325730" cy="246221"/>
          </a:xfrm>
          <a:prstGeom prst="rect">
            <a:avLst/>
          </a:prstGeom>
          <a:noFill/>
        </p:spPr>
        <p:txBody>
          <a:bodyPr wrap="none" rtlCol="0">
            <a:spAutoFit/>
          </a:bodyPr>
          <a:lstStyle/>
          <a:p>
            <a:r>
              <a:rPr lang="en-IN" sz="1000" dirty="0"/>
              <a:t>15</a:t>
            </a:r>
          </a:p>
        </p:txBody>
      </p:sp>
      <p:sp>
        <p:nvSpPr>
          <p:cNvPr id="35" name="TextBox 34"/>
          <p:cNvSpPr txBox="1"/>
          <p:nvPr/>
        </p:nvSpPr>
        <p:spPr>
          <a:xfrm>
            <a:off x="7152297" y="6146292"/>
            <a:ext cx="325730" cy="246221"/>
          </a:xfrm>
          <a:prstGeom prst="rect">
            <a:avLst/>
          </a:prstGeom>
          <a:noFill/>
        </p:spPr>
        <p:txBody>
          <a:bodyPr wrap="none" rtlCol="0">
            <a:spAutoFit/>
          </a:bodyPr>
          <a:lstStyle/>
          <a:p>
            <a:r>
              <a:rPr lang="en-IN" sz="1000" dirty="0"/>
              <a:t>19</a:t>
            </a:r>
          </a:p>
        </p:txBody>
      </p:sp>
      <p:sp>
        <p:nvSpPr>
          <p:cNvPr id="36" name="TextBox 35"/>
          <p:cNvSpPr txBox="1"/>
          <p:nvPr/>
        </p:nvSpPr>
        <p:spPr>
          <a:xfrm>
            <a:off x="4256697" y="6142319"/>
            <a:ext cx="325730" cy="246221"/>
          </a:xfrm>
          <a:prstGeom prst="rect">
            <a:avLst/>
          </a:prstGeom>
          <a:noFill/>
        </p:spPr>
        <p:txBody>
          <a:bodyPr wrap="none" rtlCol="0">
            <a:spAutoFit/>
          </a:bodyPr>
          <a:lstStyle/>
          <a:p>
            <a:r>
              <a:rPr lang="en-IN" sz="1000" dirty="0"/>
              <a:t>11</a:t>
            </a:r>
          </a:p>
        </p:txBody>
      </p:sp>
      <p:sp>
        <p:nvSpPr>
          <p:cNvPr id="37" name="TextBox 36"/>
          <p:cNvSpPr txBox="1"/>
          <p:nvPr/>
        </p:nvSpPr>
        <p:spPr>
          <a:xfrm>
            <a:off x="6466497" y="6146292"/>
            <a:ext cx="325730" cy="246221"/>
          </a:xfrm>
          <a:prstGeom prst="rect">
            <a:avLst/>
          </a:prstGeom>
          <a:noFill/>
        </p:spPr>
        <p:txBody>
          <a:bodyPr wrap="none" rtlCol="0">
            <a:spAutoFit/>
          </a:bodyPr>
          <a:lstStyle/>
          <a:p>
            <a:r>
              <a:rPr lang="en-IN" sz="1000" dirty="0"/>
              <a:t>17</a:t>
            </a:r>
          </a:p>
        </p:txBody>
      </p:sp>
      <p:sp>
        <p:nvSpPr>
          <p:cNvPr id="38" name="TextBox 37"/>
          <p:cNvSpPr txBox="1"/>
          <p:nvPr/>
        </p:nvSpPr>
        <p:spPr>
          <a:xfrm>
            <a:off x="7914297" y="6146292"/>
            <a:ext cx="325730" cy="246221"/>
          </a:xfrm>
          <a:prstGeom prst="rect">
            <a:avLst/>
          </a:prstGeom>
          <a:noFill/>
        </p:spPr>
        <p:txBody>
          <a:bodyPr wrap="none" rtlCol="0">
            <a:spAutoFit/>
          </a:bodyPr>
          <a:lstStyle/>
          <a:p>
            <a:r>
              <a:rPr lang="en-IN" sz="1000" dirty="0"/>
              <a:t>21</a:t>
            </a:r>
          </a:p>
        </p:txBody>
      </p:sp>
      <p:sp>
        <p:nvSpPr>
          <p:cNvPr id="39" name="Rectangle 38"/>
          <p:cNvSpPr/>
          <p:nvPr/>
        </p:nvSpPr>
        <p:spPr>
          <a:xfrm>
            <a:off x="1861124" y="3936492"/>
            <a:ext cx="359104"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1,2</a:t>
            </a:r>
          </a:p>
        </p:txBody>
      </p:sp>
      <p:sp>
        <p:nvSpPr>
          <p:cNvPr id="40" name="Rectangle 39"/>
          <p:cNvSpPr/>
          <p:nvPr/>
        </p:nvSpPr>
        <p:spPr>
          <a:xfrm>
            <a:off x="7730402" y="3939250"/>
            <a:ext cx="35025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1,6</a:t>
            </a:r>
          </a:p>
        </p:txBody>
      </p:sp>
      <p:sp>
        <p:nvSpPr>
          <p:cNvPr id="41" name="Rectangle 40"/>
          <p:cNvSpPr/>
          <p:nvPr/>
        </p:nvSpPr>
        <p:spPr>
          <a:xfrm>
            <a:off x="2946683" y="5401470"/>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a:t>
            </a:r>
            <a:r>
              <a:rPr lang="en-IN" sz="1100" baseline="-25000" dirty="0"/>
              <a:t>3,1</a:t>
            </a:r>
          </a:p>
        </p:txBody>
      </p:sp>
      <p:sp>
        <p:nvSpPr>
          <p:cNvPr id="42" name="Rectangle 41"/>
          <p:cNvSpPr/>
          <p:nvPr/>
        </p:nvSpPr>
        <p:spPr>
          <a:xfrm>
            <a:off x="3668027" y="5414911"/>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a:t>
            </a:r>
            <a:r>
              <a:rPr lang="en-IN" sz="1100" baseline="-25000" dirty="0"/>
              <a:t>3,1</a:t>
            </a:r>
          </a:p>
        </p:txBody>
      </p:sp>
      <p:sp>
        <p:nvSpPr>
          <p:cNvPr id="43" name="Rectangle 42"/>
          <p:cNvSpPr/>
          <p:nvPr/>
        </p:nvSpPr>
        <p:spPr>
          <a:xfrm>
            <a:off x="5170131" y="5401470"/>
            <a:ext cx="6940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a:t>
            </a:r>
            <a:r>
              <a:rPr lang="en-IN" sz="1100" baseline="-25000" dirty="0"/>
              <a:t>3,1</a:t>
            </a:r>
          </a:p>
        </p:txBody>
      </p:sp>
      <p:sp>
        <p:nvSpPr>
          <p:cNvPr id="44" name="Rectangle 43"/>
          <p:cNvSpPr/>
          <p:nvPr/>
        </p:nvSpPr>
        <p:spPr>
          <a:xfrm>
            <a:off x="6639827" y="468484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2,4</a:t>
            </a:r>
          </a:p>
        </p:txBody>
      </p:sp>
    </p:spTree>
    <p:extLst>
      <p:ext uri="{BB962C8B-B14F-4D97-AF65-F5344CB8AC3E}">
        <p14:creationId xmlns:p14="http://schemas.microsoft.com/office/powerpoint/2010/main" val="155258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animBg="1"/>
      <p:bldP spid="41" grpId="0" animBg="1"/>
      <p:bldP spid="42" grpId="0" animBg="1"/>
      <p:bldP spid="43"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2584" y="228600"/>
            <a:ext cx="7889875" cy="596900"/>
          </a:xfrm>
        </p:spPr>
        <p:txBody>
          <a:bodyPr>
            <a:normAutofit fontScale="90000"/>
          </a:bodyPr>
          <a:lstStyle/>
          <a:p>
            <a:r>
              <a:rPr lang="en-US" sz="2800" b="1" dirty="0"/>
              <a:t>Deadline Monotonic (DM)</a:t>
            </a:r>
            <a:br>
              <a:rPr lang="en-US" sz="2800" b="1" dirty="0"/>
            </a:br>
            <a:r>
              <a:rPr lang="en-US" sz="2800" b="1" dirty="0"/>
              <a:t>Scheduling Algorithm</a:t>
            </a:r>
            <a:endParaRPr lang="en-US" sz="2800" dirty="0"/>
          </a:p>
        </p:txBody>
      </p:sp>
      <p:sp>
        <p:nvSpPr>
          <p:cNvPr id="3" name="Content Placeholder 2"/>
          <p:cNvSpPr txBox="1">
            <a:spLocks/>
          </p:cNvSpPr>
          <p:nvPr/>
        </p:nvSpPr>
        <p:spPr>
          <a:xfrm>
            <a:off x="290545" y="1371600"/>
            <a:ext cx="8559208" cy="5124340"/>
          </a:xfrm>
          <a:prstGeom prst="rect">
            <a:avLst/>
          </a:prstGeom>
        </p:spPr>
        <p:txBody>
          <a:bodyPr/>
          <a:lstStyle/>
          <a:p>
            <a:pPr>
              <a:lnSpc>
                <a:spcPct val="120000"/>
              </a:lnSpc>
              <a:buFont typeface="Wingdings" panose="05000000000000000000" pitchFamily="2" charset="2"/>
              <a:buChar char="Ø"/>
            </a:pPr>
            <a:r>
              <a:rPr lang="en-IN" sz="1800" dirty="0">
                <a:solidFill>
                  <a:srgbClr val="0000CC"/>
                </a:solidFill>
              </a:rPr>
              <a:t>Fixed priority algorithm</a:t>
            </a:r>
          </a:p>
          <a:p>
            <a:pPr>
              <a:lnSpc>
                <a:spcPct val="120000"/>
              </a:lnSpc>
              <a:buFont typeface="Wingdings" panose="05000000000000000000" pitchFamily="2" charset="2"/>
              <a:buChar char="Ø"/>
            </a:pPr>
            <a:r>
              <a:rPr lang="en-IN" sz="1800" b="1" dirty="0">
                <a:solidFill>
                  <a:srgbClr val="0000CC"/>
                </a:solidFill>
              </a:rPr>
              <a:t>Shorter the relative deadline, higher the priority</a:t>
            </a:r>
          </a:p>
          <a:p>
            <a:pPr>
              <a:lnSpc>
                <a:spcPct val="120000"/>
              </a:lnSpc>
              <a:buFont typeface="Wingdings" panose="05000000000000000000" pitchFamily="2" charset="2"/>
              <a:buChar char="Ø"/>
            </a:pPr>
            <a:r>
              <a:rPr lang="en-IN" sz="1800" dirty="0"/>
              <a:t>When the relative deadlines of every task is proportional to their period, the schedule produced by RM and DM algorithms are identical.</a:t>
            </a:r>
          </a:p>
          <a:p>
            <a:pPr>
              <a:lnSpc>
                <a:spcPct val="120000"/>
              </a:lnSpc>
              <a:buFont typeface="Wingdings" panose="05000000000000000000" pitchFamily="2" charset="2"/>
              <a:buChar char="Ø"/>
            </a:pPr>
            <a:endParaRPr lang="en-IN" sz="1800" dirty="0"/>
          </a:p>
          <a:p>
            <a:pPr>
              <a:lnSpc>
                <a:spcPct val="120000"/>
              </a:lnSpc>
            </a:pPr>
            <a:r>
              <a:rPr lang="en-IN" sz="1800" u="sng" dirty="0"/>
              <a:t>Example</a:t>
            </a:r>
            <a:r>
              <a:rPr lang="en-IN" sz="1800" dirty="0"/>
              <a:t>: 3 periodic tasks with following timing parameters</a:t>
            </a:r>
          </a:p>
          <a:p>
            <a:pPr>
              <a:lnSpc>
                <a:spcPct val="120000"/>
              </a:lnSpc>
            </a:pPr>
            <a:r>
              <a:rPr lang="en-IN" sz="1800" dirty="0"/>
              <a:t>T1: Release time 50, period 50, execution time 25, relative deadline 100</a:t>
            </a:r>
          </a:p>
          <a:p>
            <a:pPr>
              <a:lnSpc>
                <a:spcPct val="120000"/>
              </a:lnSpc>
            </a:pPr>
            <a:r>
              <a:rPr lang="en-IN" sz="1800" dirty="0"/>
              <a:t>T2: Release time 0, period 60, execution time 10, relative deadline 20</a:t>
            </a:r>
          </a:p>
          <a:p>
            <a:pPr>
              <a:lnSpc>
                <a:spcPct val="120000"/>
              </a:lnSpc>
            </a:pPr>
            <a:r>
              <a:rPr lang="en-IN" sz="1800" dirty="0"/>
              <a:t>T3: Release time 0, period 125, execution time 25, relative deadline 50</a:t>
            </a:r>
          </a:p>
          <a:p>
            <a:pPr>
              <a:lnSpc>
                <a:spcPct val="120000"/>
              </a:lnSpc>
            </a:pPr>
            <a:r>
              <a:rPr lang="en-IN" sz="1800" dirty="0"/>
              <a:t>Schedule them applying DM Algorithm.</a:t>
            </a:r>
          </a:p>
          <a:p>
            <a:pPr>
              <a:lnSpc>
                <a:spcPct val="120000"/>
              </a:lnSpc>
            </a:pPr>
            <a:endParaRPr lang="en-IN" sz="1800" dirty="0"/>
          </a:p>
          <a:p>
            <a:pPr>
              <a:lnSpc>
                <a:spcPct val="120000"/>
              </a:lnSpc>
            </a:pPr>
            <a:r>
              <a:rPr lang="en-IN" sz="1800" u="sng" dirty="0"/>
              <a:t>Solution</a:t>
            </a:r>
          </a:p>
          <a:p>
            <a:pPr>
              <a:lnSpc>
                <a:spcPct val="120000"/>
              </a:lnSpc>
            </a:pPr>
            <a:r>
              <a:rPr lang="en-IN" sz="1800" dirty="0"/>
              <a:t>According to DM algorithm, T2 has highest priority because its relative deadline is 20. </a:t>
            </a:r>
          </a:p>
          <a:p>
            <a:pPr>
              <a:lnSpc>
                <a:spcPct val="120000"/>
              </a:lnSpc>
            </a:pPr>
            <a:r>
              <a:rPr lang="en-IN" sz="1800" dirty="0"/>
              <a:t>Similarly T1 has lowest priority and T3 has priority in between.</a:t>
            </a:r>
          </a:p>
          <a:p>
            <a:pPr>
              <a:lnSpc>
                <a:spcPct val="110000"/>
              </a:lnSpc>
            </a:pPr>
            <a:r>
              <a:rPr lang="en-IN" sz="1800" dirty="0"/>
              <a:t>	</a:t>
            </a:r>
          </a:p>
        </p:txBody>
      </p:sp>
    </p:spTree>
    <p:extLst>
      <p:ext uri="{BB962C8B-B14F-4D97-AF65-F5344CB8AC3E}">
        <p14:creationId xmlns:p14="http://schemas.microsoft.com/office/powerpoint/2010/main" val="37684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3363"/>
            <a:ext cx="7889875" cy="596900"/>
          </a:xfrm>
        </p:spPr>
        <p:txBody>
          <a:bodyPr>
            <a:normAutofit/>
          </a:bodyPr>
          <a:lstStyle/>
          <a:p>
            <a:r>
              <a:rPr lang="en-US" sz="2800" b="1" dirty="0"/>
              <a:t>Deadline Monotonic (DM) – Example (contd.)</a:t>
            </a:r>
            <a:endParaRPr lang="en-US" sz="2800" dirty="0"/>
          </a:p>
        </p:txBody>
      </p:sp>
      <p:graphicFrame>
        <p:nvGraphicFramePr>
          <p:cNvPr id="98" name="Table 97"/>
          <p:cNvGraphicFramePr>
            <a:graphicFrameLocks noGrp="1"/>
          </p:cNvGraphicFramePr>
          <p:nvPr/>
        </p:nvGraphicFramePr>
        <p:xfrm>
          <a:off x="45484" y="2900534"/>
          <a:ext cx="8458203" cy="2966720"/>
        </p:xfrm>
        <a:graphic>
          <a:graphicData uri="http://schemas.openxmlformats.org/drawingml/2006/table">
            <a:tbl>
              <a:tblPr firstRow="1" bandRow="1">
                <a:tableStyleId>{5C22544A-7EE6-4342-B048-85BDC9FD1C3A}</a:tableStyleId>
              </a:tblPr>
              <a:tblGrid>
                <a:gridCol w="650631">
                  <a:extLst>
                    <a:ext uri="{9D8B030D-6E8A-4147-A177-3AD203B41FA5}">
                      <a16:colId xmlns:a16="http://schemas.microsoft.com/office/drawing/2014/main" val="20000"/>
                    </a:ext>
                  </a:extLst>
                </a:gridCol>
                <a:gridCol w="650631">
                  <a:extLst>
                    <a:ext uri="{9D8B030D-6E8A-4147-A177-3AD203B41FA5}">
                      <a16:colId xmlns:a16="http://schemas.microsoft.com/office/drawing/2014/main" val="20001"/>
                    </a:ext>
                  </a:extLst>
                </a:gridCol>
                <a:gridCol w="650631">
                  <a:extLst>
                    <a:ext uri="{9D8B030D-6E8A-4147-A177-3AD203B41FA5}">
                      <a16:colId xmlns:a16="http://schemas.microsoft.com/office/drawing/2014/main" val="20002"/>
                    </a:ext>
                  </a:extLst>
                </a:gridCol>
                <a:gridCol w="650631">
                  <a:extLst>
                    <a:ext uri="{9D8B030D-6E8A-4147-A177-3AD203B41FA5}">
                      <a16:colId xmlns:a16="http://schemas.microsoft.com/office/drawing/2014/main" val="20003"/>
                    </a:ext>
                  </a:extLst>
                </a:gridCol>
                <a:gridCol w="650631">
                  <a:extLst>
                    <a:ext uri="{9D8B030D-6E8A-4147-A177-3AD203B41FA5}">
                      <a16:colId xmlns:a16="http://schemas.microsoft.com/office/drawing/2014/main" val="20004"/>
                    </a:ext>
                  </a:extLst>
                </a:gridCol>
                <a:gridCol w="650631">
                  <a:extLst>
                    <a:ext uri="{9D8B030D-6E8A-4147-A177-3AD203B41FA5}">
                      <a16:colId xmlns:a16="http://schemas.microsoft.com/office/drawing/2014/main" val="20005"/>
                    </a:ext>
                  </a:extLst>
                </a:gridCol>
                <a:gridCol w="650631">
                  <a:extLst>
                    <a:ext uri="{9D8B030D-6E8A-4147-A177-3AD203B41FA5}">
                      <a16:colId xmlns:a16="http://schemas.microsoft.com/office/drawing/2014/main" val="20006"/>
                    </a:ext>
                  </a:extLst>
                </a:gridCol>
                <a:gridCol w="650631">
                  <a:extLst>
                    <a:ext uri="{9D8B030D-6E8A-4147-A177-3AD203B41FA5}">
                      <a16:colId xmlns:a16="http://schemas.microsoft.com/office/drawing/2014/main" val="20007"/>
                    </a:ext>
                  </a:extLst>
                </a:gridCol>
                <a:gridCol w="650631">
                  <a:extLst>
                    <a:ext uri="{9D8B030D-6E8A-4147-A177-3AD203B41FA5}">
                      <a16:colId xmlns:a16="http://schemas.microsoft.com/office/drawing/2014/main" val="20008"/>
                    </a:ext>
                  </a:extLst>
                </a:gridCol>
                <a:gridCol w="650631">
                  <a:extLst>
                    <a:ext uri="{9D8B030D-6E8A-4147-A177-3AD203B41FA5}">
                      <a16:colId xmlns:a16="http://schemas.microsoft.com/office/drawing/2014/main" val="20009"/>
                    </a:ext>
                  </a:extLst>
                </a:gridCol>
                <a:gridCol w="650631">
                  <a:extLst>
                    <a:ext uri="{9D8B030D-6E8A-4147-A177-3AD203B41FA5}">
                      <a16:colId xmlns:a16="http://schemas.microsoft.com/office/drawing/2014/main" val="20010"/>
                    </a:ext>
                  </a:extLst>
                </a:gridCol>
                <a:gridCol w="650631">
                  <a:extLst>
                    <a:ext uri="{9D8B030D-6E8A-4147-A177-3AD203B41FA5}">
                      <a16:colId xmlns:a16="http://schemas.microsoft.com/office/drawing/2014/main" val="20011"/>
                    </a:ext>
                  </a:extLst>
                </a:gridCol>
                <a:gridCol w="650631">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r"/>
                      <a:r>
                        <a:rPr lang="en-IN" sz="1600" b="1" kern="1200" baseline="0" dirty="0">
                          <a:solidFill>
                            <a:schemeClr val="tx1"/>
                          </a:solidFill>
                          <a:latin typeface="+mn-lt"/>
                          <a:ea typeface="+mn-ea"/>
                          <a:cs typeface="+mn-cs"/>
                        </a:rPr>
                        <a:t>T3</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7084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7"/>
                  </a:ext>
                </a:extLst>
              </a:tr>
            </a:tbl>
          </a:graphicData>
        </a:graphic>
      </p:graphicFrame>
      <p:cxnSp>
        <p:nvCxnSpPr>
          <p:cNvPr id="99" name="Straight Arrow Connector 98"/>
          <p:cNvCxnSpPr/>
          <p:nvPr/>
        </p:nvCxnSpPr>
        <p:spPr>
          <a:xfrm rot="5400000" flipH="1" flipV="1">
            <a:off x="-464461" y="4296379"/>
            <a:ext cx="238991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55088" y="5489746"/>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2331488" y="3281534"/>
            <a:ext cx="3048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J</a:t>
            </a:r>
            <a:r>
              <a:rPr lang="en-IN" sz="800" baseline="-25000" dirty="0"/>
              <a:t>1,1</a:t>
            </a:r>
          </a:p>
        </p:txBody>
      </p:sp>
      <p:sp>
        <p:nvSpPr>
          <p:cNvPr id="102" name="Rectangle 101"/>
          <p:cNvSpPr/>
          <p:nvPr/>
        </p:nvSpPr>
        <p:spPr>
          <a:xfrm>
            <a:off x="731288" y="3995044"/>
            <a:ext cx="33943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2,1</a:t>
            </a:r>
          </a:p>
        </p:txBody>
      </p:sp>
      <p:sp>
        <p:nvSpPr>
          <p:cNvPr id="103" name="Rectangle 102"/>
          <p:cNvSpPr/>
          <p:nvPr/>
        </p:nvSpPr>
        <p:spPr>
          <a:xfrm>
            <a:off x="3931688" y="3281534"/>
            <a:ext cx="6858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104" name="Rectangle 103"/>
          <p:cNvSpPr/>
          <p:nvPr/>
        </p:nvSpPr>
        <p:spPr>
          <a:xfrm>
            <a:off x="2636288" y="401582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2,2</a:t>
            </a:r>
          </a:p>
        </p:txBody>
      </p:sp>
      <p:sp>
        <p:nvSpPr>
          <p:cNvPr id="105" name="Rectangle 104"/>
          <p:cNvSpPr/>
          <p:nvPr/>
        </p:nvSpPr>
        <p:spPr>
          <a:xfrm>
            <a:off x="5912888" y="3281534"/>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106" name="Rectangle 105"/>
          <p:cNvSpPr/>
          <p:nvPr/>
        </p:nvSpPr>
        <p:spPr>
          <a:xfrm>
            <a:off x="7208288" y="3281534"/>
            <a:ext cx="7620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107" name="Rectangle 106"/>
          <p:cNvSpPr/>
          <p:nvPr/>
        </p:nvSpPr>
        <p:spPr>
          <a:xfrm>
            <a:off x="4589778" y="401582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2,3</a:t>
            </a:r>
          </a:p>
        </p:txBody>
      </p:sp>
      <p:sp>
        <p:nvSpPr>
          <p:cNvPr id="108" name="Rectangle 107"/>
          <p:cNvSpPr/>
          <p:nvPr/>
        </p:nvSpPr>
        <p:spPr>
          <a:xfrm>
            <a:off x="6543268" y="401582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2,4</a:t>
            </a:r>
          </a:p>
        </p:txBody>
      </p:sp>
      <p:sp>
        <p:nvSpPr>
          <p:cNvPr id="109" name="Rectangle 108"/>
          <p:cNvSpPr/>
          <p:nvPr/>
        </p:nvSpPr>
        <p:spPr>
          <a:xfrm>
            <a:off x="1063798" y="4757044"/>
            <a:ext cx="81049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3,1</a:t>
            </a:r>
          </a:p>
        </p:txBody>
      </p:sp>
      <p:sp>
        <p:nvSpPr>
          <p:cNvPr id="110" name="Rectangle 109"/>
          <p:cNvSpPr/>
          <p:nvPr/>
        </p:nvSpPr>
        <p:spPr>
          <a:xfrm>
            <a:off x="4977708" y="4743189"/>
            <a:ext cx="78278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3,2</a:t>
            </a:r>
          </a:p>
        </p:txBody>
      </p:sp>
      <p:sp>
        <p:nvSpPr>
          <p:cNvPr id="111" name="Rectangle 110"/>
          <p:cNvSpPr/>
          <p:nvPr/>
        </p:nvSpPr>
        <p:spPr>
          <a:xfrm>
            <a:off x="3051922" y="3281534"/>
            <a:ext cx="4225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J</a:t>
            </a:r>
            <a:r>
              <a:rPr lang="en-IN" sz="1050" baseline="-25000" dirty="0"/>
              <a:t>1,1</a:t>
            </a:r>
          </a:p>
        </p:txBody>
      </p:sp>
      <p:sp>
        <p:nvSpPr>
          <p:cNvPr id="112" name="Rectangle 111"/>
          <p:cNvSpPr/>
          <p:nvPr/>
        </p:nvSpPr>
        <p:spPr>
          <a:xfrm>
            <a:off x="5760488" y="3281534"/>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J</a:t>
            </a:r>
            <a:r>
              <a:rPr lang="en-IN" sz="800" baseline="-25000" dirty="0"/>
              <a:t>1,2</a:t>
            </a:r>
          </a:p>
        </p:txBody>
      </p:sp>
      <p:sp>
        <p:nvSpPr>
          <p:cNvPr id="113" name="Rectangle 112"/>
          <p:cNvSpPr/>
          <p:nvPr/>
        </p:nvSpPr>
        <p:spPr>
          <a:xfrm>
            <a:off x="6958908" y="3281534"/>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J</a:t>
            </a:r>
            <a:r>
              <a:rPr lang="en-IN" sz="800" baseline="-25000" dirty="0"/>
              <a:t>1,3</a:t>
            </a:r>
          </a:p>
        </p:txBody>
      </p:sp>
      <p:sp>
        <p:nvSpPr>
          <p:cNvPr id="114" name="TextBox 113"/>
          <p:cNvSpPr txBox="1"/>
          <p:nvPr/>
        </p:nvSpPr>
        <p:spPr>
          <a:xfrm>
            <a:off x="592743" y="5491334"/>
            <a:ext cx="255198" cy="246221"/>
          </a:xfrm>
          <a:prstGeom prst="rect">
            <a:avLst/>
          </a:prstGeom>
          <a:noFill/>
        </p:spPr>
        <p:txBody>
          <a:bodyPr wrap="none" rtlCol="0">
            <a:spAutoFit/>
          </a:bodyPr>
          <a:lstStyle/>
          <a:p>
            <a:r>
              <a:rPr lang="en-IN" sz="1000" dirty="0"/>
              <a:t>0</a:t>
            </a:r>
          </a:p>
        </p:txBody>
      </p:sp>
      <p:sp>
        <p:nvSpPr>
          <p:cNvPr id="115" name="TextBox 114"/>
          <p:cNvSpPr txBox="1"/>
          <p:nvPr/>
        </p:nvSpPr>
        <p:spPr>
          <a:xfrm>
            <a:off x="877870" y="5491334"/>
            <a:ext cx="325730" cy="246221"/>
          </a:xfrm>
          <a:prstGeom prst="rect">
            <a:avLst/>
          </a:prstGeom>
          <a:noFill/>
        </p:spPr>
        <p:txBody>
          <a:bodyPr wrap="none" rtlCol="0">
            <a:spAutoFit/>
          </a:bodyPr>
          <a:lstStyle/>
          <a:p>
            <a:r>
              <a:rPr lang="en-IN" sz="1000" dirty="0"/>
              <a:t>10</a:t>
            </a:r>
          </a:p>
        </p:txBody>
      </p:sp>
      <p:sp>
        <p:nvSpPr>
          <p:cNvPr id="116" name="TextBox 115"/>
          <p:cNvSpPr txBox="1"/>
          <p:nvPr/>
        </p:nvSpPr>
        <p:spPr>
          <a:xfrm>
            <a:off x="1162997" y="5491334"/>
            <a:ext cx="325730" cy="246221"/>
          </a:xfrm>
          <a:prstGeom prst="rect">
            <a:avLst/>
          </a:prstGeom>
          <a:noFill/>
        </p:spPr>
        <p:txBody>
          <a:bodyPr wrap="none" rtlCol="0">
            <a:spAutoFit/>
          </a:bodyPr>
          <a:lstStyle/>
          <a:p>
            <a:r>
              <a:rPr lang="en-IN" sz="1000" dirty="0"/>
              <a:t>20</a:t>
            </a:r>
          </a:p>
        </p:txBody>
      </p:sp>
      <p:sp>
        <p:nvSpPr>
          <p:cNvPr id="117" name="TextBox 116"/>
          <p:cNvSpPr txBox="1"/>
          <p:nvPr/>
        </p:nvSpPr>
        <p:spPr>
          <a:xfrm>
            <a:off x="1853358" y="5491334"/>
            <a:ext cx="325730" cy="246221"/>
          </a:xfrm>
          <a:prstGeom prst="rect">
            <a:avLst/>
          </a:prstGeom>
          <a:noFill/>
        </p:spPr>
        <p:txBody>
          <a:bodyPr wrap="none" rtlCol="0">
            <a:spAutoFit/>
          </a:bodyPr>
          <a:lstStyle/>
          <a:p>
            <a:r>
              <a:rPr lang="en-IN" sz="1000" dirty="0"/>
              <a:t>40</a:t>
            </a:r>
          </a:p>
        </p:txBody>
      </p:sp>
      <p:sp>
        <p:nvSpPr>
          <p:cNvPr id="118" name="TextBox 117"/>
          <p:cNvSpPr txBox="1"/>
          <p:nvPr/>
        </p:nvSpPr>
        <p:spPr>
          <a:xfrm>
            <a:off x="2483888" y="5491334"/>
            <a:ext cx="325730" cy="246221"/>
          </a:xfrm>
          <a:prstGeom prst="rect">
            <a:avLst/>
          </a:prstGeom>
          <a:noFill/>
        </p:spPr>
        <p:txBody>
          <a:bodyPr wrap="none" rtlCol="0">
            <a:spAutoFit/>
          </a:bodyPr>
          <a:lstStyle/>
          <a:p>
            <a:r>
              <a:rPr lang="en-IN" sz="1000" dirty="0"/>
              <a:t>60</a:t>
            </a:r>
          </a:p>
        </p:txBody>
      </p:sp>
      <p:sp>
        <p:nvSpPr>
          <p:cNvPr id="119" name="TextBox 118"/>
          <p:cNvSpPr txBox="1"/>
          <p:nvPr/>
        </p:nvSpPr>
        <p:spPr>
          <a:xfrm>
            <a:off x="3148758" y="5491334"/>
            <a:ext cx="325730" cy="246221"/>
          </a:xfrm>
          <a:prstGeom prst="rect">
            <a:avLst/>
          </a:prstGeom>
          <a:noFill/>
        </p:spPr>
        <p:txBody>
          <a:bodyPr wrap="none" rtlCol="0">
            <a:spAutoFit/>
          </a:bodyPr>
          <a:lstStyle/>
          <a:p>
            <a:r>
              <a:rPr lang="en-IN" sz="1000" dirty="0"/>
              <a:t>80</a:t>
            </a:r>
          </a:p>
        </p:txBody>
      </p:sp>
      <p:sp>
        <p:nvSpPr>
          <p:cNvPr id="120" name="TextBox 119"/>
          <p:cNvSpPr txBox="1"/>
          <p:nvPr/>
        </p:nvSpPr>
        <p:spPr>
          <a:xfrm>
            <a:off x="3779288" y="5491334"/>
            <a:ext cx="396262" cy="246221"/>
          </a:xfrm>
          <a:prstGeom prst="rect">
            <a:avLst/>
          </a:prstGeom>
          <a:noFill/>
        </p:spPr>
        <p:txBody>
          <a:bodyPr wrap="none" rtlCol="0">
            <a:spAutoFit/>
          </a:bodyPr>
          <a:lstStyle/>
          <a:p>
            <a:r>
              <a:rPr lang="en-IN" sz="1000" dirty="0"/>
              <a:t>100</a:t>
            </a:r>
          </a:p>
        </p:txBody>
      </p:sp>
      <p:sp>
        <p:nvSpPr>
          <p:cNvPr id="121" name="TextBox 120"/>
          <p:cNvSpPr txBox="1"/>
          <p:nvPr/>
        </p:nvSpPr>
        <p:spPr>
          <a:xfrm>
            <a:off x="4388888" y="5491334"/>
            <a:ext cx="396262" cy="246221"/>
          </a:xfrm>
          <a:prstGeom prst="rect">
            <a:avLst/>
          </a:prstGeom>
          <a:noFill/>
        </p:spPr>
        <p:txBody>
          <a:bodyPr wrap="none" rtlCol="0">
            <a:spAutoFit/>
          </a:bodyPr>
          <a:lstStyle/>
          <a:p>
            <a:r>
              <a:rPr lang="en-IN" sz="1000" dirty="0"/>
              <a:t>120</a:t>
            </a:r>
          </a:p>
        </p:txBody>
      </p:sp>
      <p:sp>
        <p:nvSpPr>
          <p:cNvPr id="122" name="TextBox 121"/>
          <p:cNvSpPr txBox="1"/>
          <p:nvPr/>
        </p:nvSpPr>
        <p:spPr>
          <a:xfrm>
            <a:off x="5074688" y="5491334"/>
            <a:ext cx="396262" cy="246221"/>
          </a:xfrm>
          <a:prstGeom prst="rect">
            <a:avLst/>
          </a:prstGeom>
          <a:noFill/>
        </p:spPr>
        <p:txBody>
          <a:bodyPr wrap="none" rtlCol="0">
            <a:spAutoFit/>
          </a:bodyPr>
          <a:lstStyle/>
          <a:p>
            <a:r>
              <a:rPr lang="en-IN" sz="1000" dirty="0"/>
              <a:t>140</a:t>
            </a:r>
          </a:p>
        </p:txBody>
      </p:sp>
      <p:sp>
        <p:nvSpPr>
          <p:cNvPr id="123" name="TextBox 122"/>
          <p:cNvSpPr txBox="1"/>
          <p:nvPr/>
        </p:nvSpPr>
        <p:spPr>
          <a:xfrm>
            <a:off x="5684288" y="5491334"/>
            <a:ext cx="396262" cy="246221"/>
          </a:xfrm>
          <a:prstGeom prst="rect">
            <a:avLst/>
          </a:prstGeom>
          <a:noFill/>
        </p:spPr>
        <p:txBody>
          <a:bodyPr wrap="none" rtlCol="0">
            <a:spAutoFit/>
          </a:bodyPr>
          <a:lstStyle/>
          <a:p>
            <a:r>
              <a:rPr lang="en-IN" sz="1000" dirty="0"/>
              <a:t>160</a:t>
            </a:r>
          </a:p>
        </p:txBody>
      </p:sp>
      <p:sp>
        <p:nvSpPr>
          <p:cNvPr id="124" name="TextBox 123"/>
          <p:cNvSpPr txBox="1"/>
          <p:nvPr/>
        </p:nvSpPr>
        <p:spPr>
          <a:xfrm>
            <a:off x="6370088" y="5491334"/>
            <a:ext cx="396262" cy="246221"/>
          </a:xfrm>
          <a:prstGeom prst="rect">
            <a:avLst/>
          </a:prstGeom>
          <a:noFill/>
        </p:spPr>
        <p:txBody>
          <a:bodyPr wrap="none" rtlCol="0">
            <a:spAutoFit/>
          </a:bodyPr>
          <a:lstStyle/>
          <a:p>
            <a:r>
              <a:rPr lang="en-IN" sz="1000" dirty="0"/>
              <a:t>180</a:t>
            </a:r>
          </a:p>
        </p:txBody>
      </p:sp>
      <p:sp>
        <p:nvSpPr>
          <p:cNvPr id="125" name="TextBox 124"/>
          <p:cNvSpPr txBox="1"/>
          <p:nvPr/>
        </p:nvSpPr>
        <p:spPr>
          <a:xfrm>
            <a:off x="6979688" y="5491334"/>
            <a:ext cx="396262" cy="246221"/>
          </a:xfrm>
          <a:prstGeom prst="rect">
            <a:avLst/>
          </a:prstGeom>
          <a:noFill/>
        </p:spPr>
        <p:txBody>
          <a:bodyPr wrap="none" rtlCol="0">
            <a:spAutoFit/>
          </a:bodyPr>
          <a:lstStyle/>
          <a:p>
            <a:r>
              <a:rPr lang="en-IN" sz="1000" dirty="0"/>
              <a:t>200</a:t>
            </a:r>
          </a:p>
        </p:txBody>
      </p:sp>
      <p:sp>
        <p:nvSpPr>
          <p:cNvPr id="126" name="TextBox 125"/>
          <p:cNvSpPr txBox="1"/>
          <p:nvPr/>
        </p:nvSpPr>
        <p:spPr>
          <a:xfrm>
            <a:off x="7600172" y="5491334"/>
            <a:ext cx="396262" cy="246221"/>
          </a:xfrm>
          <a:prstGeom prst="rect">
            <a:avLst/>
          </a:prstGeom>
          <a:noFill/>
        </p:spPr>
        <p:txBody>
          <a:bodyPr wrap="none" rtlCol="0">
            <a:spAutoFit/>
          </a:bodyPr>
          <a:lstStyle/>
          <a:p>
            <a:r>
              <a:rPr lang="en-IN" sz="1000" dirty="0"/>
              <a:t>220</a:t>
            </a:r>
          </a:p>
        </p:txBody>
      </p:sp>
      <p:sp>
        <p:nvSpPr>
          <p:cNvPr id="127" name="TextBox 126"/>
          <p:cNvSpPr txBox="1"/>
          <p:nvPr/>
        </p:nvSpPr>
        <p:spPr>
          <a:xfrm>
            <a:off x="1700958" y="5491334"/>
            <a:ext cx="325730" cy="246221"/>
          </a:xfrm>
          <a:prstGeom prst="rect">
            <a:avLst/>
          </a:prstGeom>
          <a:noFill/>
        </p:spPr>
        <p:txBody>
          <a:bodyPr wrap="none" rtlCol="0">
            <a:spAutoFit/>
          </a:bodyPr>
          <a:lstStyle/>
          <a:p>
            <a:r>
              <a:rPr lang="en-IN" sz="1000" dirty="0"/>
              <a:t>35</a:t>
            </a:r>
          </a:p>
        </p:txBody>
      </p:sp>
      <p:sp>
        <p:nvSpPr>
          <p:cNvPr id="128" name="TextBox 127"/>
          <p:cNvSpPr txBox="1"/>
          <p:nvPr/>
        </p:nvSpPr>
        <p:spPr>
          <a:xfrm>
            <a:off x="2179088" y="5491334"/>
            <a:ext cx="325730" cy="246221"/>
          </a:xfrm>
          <a:prstGeom prst="rect">
            <a:avLst/>
          </a:prstGeom>
          <a:noFill/>
        </p:spPr>
        <p:txBody>
          <a:bodyPr wrap="none" rtlCol="0">
            <a:spAutoFit/>
          </a:bodyPr>
          <a:lstStyle/>
          <a:p>
            <a:r>
              <a:rPr lang="en-IN" sz="1000" dirty="0"/>
              <a:t>50</a:t>
            </a:r>
          </a:p>
        </p:txBody>
      </p:sp>
      <p:sp>
        <p:nvSpPr>
          <p:cNvPr id="129" name="TextBox 128"/>
          <p:cNvSpPr txBox="1"/>
          <p:nvPr/>
        </p:nvSpPr>
        <p:spPr>
          <a:xfrm>
            <a:off x="2864888" y="5491334"/>
            <a:ext cx="325730" cy="246221"/>
          </a:xfrm>
          <a:prstGeom prst="rect">
            <a:avLst/>
          </a:prstGeom>
          <a:noFill/>
        </p:spPr>
        <p:txBody>
          <a:bodyPr wrap="none" rtlCol="0">
            <a:spAutoFit/>
          </a:bodyPr>
          <a:lstStyle/>
          <a:p>
            <a:r>
              <a:rPr lang="en-IN" sz="1000" dirty="0"/>
              <a:t>70</a:t>
            </a:r>
          </a:p>
        </p:txBody>
      </p:sp>
      <p:sp>
        <p:nvSpPr>
          <p:cNvPr id="130" name="TextBox 129"/>
          <p:cNvSpPr txBox="1"/>
          <p:nvPr/>
        </p:nvSpPr>
        <p:spPr>
          <a:xfrm>
            <a:off x="3322088" y="5491334"/>
            <a:ext cx="325730" cy="246221"/>
          </a:xfrm>
          <a:prstGeom prst="rect">
            <a:avLst/>
          </a:prstGeom>
          <a:noFill/>
        </p:spPr>
        <p:txBody>
          <a:bodyPr wrap="none" rtlCol="0">
            <a:spAutoFit/>
          </a:bodyPr>
          <a:lstStyle/>
          <a:p>
            <a:r>
              <a:rPr lang="en-IN" sz="1000" dirty="0"/>
              <a:t>85</a:t>
            </a:r>
          </a:p>
        </p:txBody>
      </p:sp>
      <p:sp>
        <p:nvSpPr>
          <p:cNvPr id="131" name="TextBox 130"/>
          <p:cNvSpPr txBox="1"/>
          <p:nvPr/>
        </p:nvSpPr>
        <p:spPr>
          <a:xfrm>
            <a:off x="4769888" y="5491334"/>
            <a:ext cx="396262" cy="246221"/>
          </a:xfrm>
          <a:prstGeom prst="rect">
            <a:avLst/>
          </a:prstGeom>
          <a:noFill/>
        </p:spPr>
        <p:txBody>
          <a:bodyPr wrap="none" rtlCol="0">
            <a:spAutoFit/>
          </a:bodyPr>
          <a:lstStyle/>
          <a:p>
            <a:r>
              <a:rPr lang="en-IN" sz="1000" dirty="0"/>
              <a:t>130</a:t>
            </a:r>
          </a:p>
        </p:txBody>
      </p:sp>
      <p:sp>
        <p:nvSpPr>
          <p:cNvPr id="132" name="TextBox 131"/>
          <p:cNvSpPr txBox="1"/>
          <p:nvPr/>
        </p:nvSpPr>
        <p:spPr>
          <a:xfrm>
            <a:off x="5455688" y="5491334"/>
            <a:ext cx="396262" cy="246221"/>
          </a:xfrm>
          <a:prstGeom prst="rect">
            <a:avLst/>
          </a:prstGeom>
          <a:noFill/>
        </p:spPr>
        <p:txBody>
          <a:bodyPr wrap="none" rtlCol="0">
            <a:spAutoFit/>
          </a:bodyPr>
          <a:lstStyle/>
          <a:p>
            <a:r>
              <a:rPr lang="en-IN" sz="1000" dirty="0"/>
              <a:t>155</a:t>
            </a:r>
          </a:p>
        </p:txBody>
      </p:sp>
      <p:sp>
        <p:nvSpPr>
          <p:cNvPr id="133" name="TextBox 132"/>
          <p:cNvSpPr txBox="1"/>
          <p:nvPr/>
        </p:nvSpPr>
        <p:spPr>
          <a:xfrm>
            <a:off x="6674888" y="5491334"/>
            <a:ext cx="396262" cy="246221"/>
          </a:xfrm>
          <a:prstGeom prst="rect">
            <a:avLst/>
          </a:prstGeom>
          <a:noFill/>
        </p:spPr>
        <p:txBody>
          <a:bodyPr wrap="none" rtlCol="0">
            <a:spAutoFit/>
          </a:bodyPr>
          <a:lstStyle/>
          <a:p>
            <a:r>
              <a:rPr lang="en-IN" sz="1000" dirty="0"/>
              <a:t>190</a:t>
            </a:r>
          </a:p>
        </p:txBody>
      </p:sp>
      <p:sp>
        <p:nvSpPr>
          <p:cNvPr id="134" name="TextBox 133"/>
          <p:cNvSpPr txBox="1"/>
          <p:nvPr/>
        </p:nvSpPr>
        <p:spPr>
          <a:xfrm>
            <a:off x="7861430" y="5491334"/>
            <a:ext cx="396262" cy="246221"/>
          </a:xfrm>
          <a:prstGeom prst="rect">
            <a:avLst/>
          </a:prstGeom>
          <a:noFill/>
        </p:spPr>
        <p:txBody>
          <a:bodyPr wrap="none" rtlCol="0">
            <a:spAutoFit/>
          </a:bodyPr>
          <a:lstStyle/>
          <a:p>
            <a:r>
              <a:rPr lang="en-IN" sz="1000" dirty="0"/>
              <a:t>225</a:t>
            </a:r>
          </a:p>
        </p:txBody>
      </p:sp>
      <p:cxnSp>
        <p:nvCxnSpPr>
          <p:cNvPr id="135" name="Straight Connector 134"/>
          <p:cNvCxnSpPr/>
          <p:nvPr/>
        </p:nvCxnSpPr>
        <p:spPr>
          <a:xfrm rot="5400000">
            <a:off x="-65347"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175427"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1887349" y="44237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2332282" y="44237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3840839"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4616694"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5775137"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6828082"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730493"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261866" y="5536022"/>
            <a:ext cx="519694" cy="307777"/>
          </a:xfrm>
          <a:prstGeom prst="rect">
            <a:avLst/>
          </a:prstGeom>
          <a:noFill/>
        </p:spPr>
        <p:txBody>
          <a:bodyPr wrap="none" rtlCol="0">
            <a:spAutoFit/>
          </a:bodyPr>
          <a:lstStyle/>
          <a:p>
            <a:r>
              <a:rPr lang="en-IN" sz="1400" dirty="0"/>
              <a:t>time</a:t>
            </a:r>
          </a:p>
        </p:txBody>
      </p:sp>
      <p:sp>
        <p:nvSpPr>
          <p:cNvPr id="50" name="Content Placeholder 2"/>
          <p:cNvSpPr txBox="1">
            <a:spLocks/>
          </p:cNvSpPr>
          <p:nvPr/>
        </p:nvSpPr>
        <p:spPr>
          <a:xfrm>
            <a:off x="250780" y="1432874"/>
            <a:ext cx="8559208" cy="5124340"/>
          </a:xfrm>
          <a:prstGeom prst="rect">
            <a:avLst/>
          </a:prstGeom>
        </p:spPr>
        <p:txBody>
          <a:bodyPr/>
          <a:lstStyle/>
          <a:p>
            <a:pPr>
              <a:lnSpc>
                <a:spcPct val="120000"/>
              </a:lnSpc>
            </a:pPr>
            <a:r>
              <a:rPr lang="en-IN" sz="1800" dirty="0"/>
              <a:t>T1: Release time 50, period 50, execution time 25, relative deadline 100</a:t>
            </a:r>
          </a:p>
          <a:p>
            <a:pPr>
              <a:lnSpc>
                <a:spcPct val="120000"/>
              </a:lnSpc>
            </a:pPr>
            <a:r>
              <a:rPr lang="en-IN" sz="1800" dirty="0"/>
              <a:t>T2: Release time 0, period 60, execution time 10, relative deadline 20</a:t>
            </a:r>
          </a:p>
          <a:p>
            <a:pPr>
              <a:lnSpc>
                <a:spcPct val="120000"/>
              </a:lnSpc>
            </a:pPr>
            <a:r>
              <a:rPr lang="en-IN" sz="1800" dirty="0"/>
              <a:t>T3: Release time 0, period 125, execution time 25, relative deadline 50</a:t>
            </a:r>
          </a:p>
          <a:p>
            <a:pPr>
              <a:lnSpc>
                <a:spcPct val="110000"/>
              </a:lnSpc>
            </a:pPr>
            <a:r>
              <a:rPr lang="en-IN" sz="1800" dirty="0"/>
              <a:t>	</a:t>
            </a:r>
          </a:p>
        </p:txBody>
      </p:sp>
    </p:spTree>
    <p:extLst>
      <p:ext uri="{BB962C8B-B14F-4D97-AF65-F5344CB8AC3E}">
        <p14:creationId xmlns:p14="http://schemas.microsoft.com/office/powerpoint/2010/main" val="275812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9425"/>
            <a:ext cx="7889875" cy="596900"/>
          </a:xfrm>
        </p:spPr>
        <p:txBody>
          <a:bodyPr>
            <a:normAutofit fontScale="90000"/>
          </a:bodyPr>
          <a:lstStyle/>
          <a:p>
            <a:r>
              <a:rPr lang="en-US" sz="2800" b="1" dirty="0"/>
              <a:t>Earliest Deadline Fast (EDF)</a:t>
            </a:r>
            <a:br>
              <a:rPr lang="en-US" sz="2800" b="1" dirty="0"/>
            </a:br>
            <a:r>
              <a:rPr lang="en-US" sz="2800" b="1" dirty="0"/>
              <a:t>Scheduling Algorithm</a:t>
            </a:r>
            <a:endParaRPr lang="en-US" sz="2800" dirty="0"/>
          </a:p>
        </p:txBody>
      </p:sp>
      <p:sp>
        <p:nvSpPr>
          <p:cNvPr id="3" name="Content Placeholder 2"/>
          <p:cNvSpPr txBox="1">
            <a:spLocks/>
          </p:cNvSpPr>
          <p:nvPr/>
        </p:nvSpPr>
        <p:spPr>
          <a:xfrm>
            <a:off x="381000" y="1524000"/>
            <a:ext cx="8559208" cy="5124340"/>
          </a:xfrm>
          <a:prstGeom prst="rect">
            <a:avLst/>
          </a:prstGeom>
        </p:spPr>
        <p:txBody>
          <a:bodyPr/>
          <a:lstStyle/>
          <a:p>
            <a:pPr>
              <a:buFont typeface="Wingdings" panose="05000000000000000000" pitchFamily="2" charset="2"/>
              <a:buChar char="Ø"/>
            </a:pPr>
            <a:r>
              <a:rPr lang="en-IN" sz="1800" dirty="0">
                <a:solidFill>
                  <a:srgbClr val="0000CC"/>
                </a:solidFill>
              </a:rPr>
              <a:t> Dynamic priority </a:t>
            </a:r>
            <a:r>
              <a:rPr lang="en-IN" sz="1800" dirty="0"/>
              <a:t>algorithm</a:t>
            </a:r>
          </a:p>
          <a:p>
            <a:pPr>
              <a:buFont typeface="Wingdings" panose="05000000000000000000" pitchFamily="2" charset="2"/>
              <a:buChar char="Ø"/>
            </a:pPr>
            <a:r>
              <a:rPr lang="en-IN" sz="1800" dirty="0">
                <a:solidFill>
                  <a:srgbClr val="0000CC"/>
                </a:solidFill>
              </a:rPr>
              <a:t> Job with earliest (absolute) deadline has highest priority</a:t>
            </a:r>
          </a:p>
          <a:p>
            <a:endParaRPr lang="en-IN" sz="1800" dirty="0">
              <a:solidFill>
                <a:srgbClr val="0000CC"/>
              </a:solidFill>
            </a:endParaRPr>
          </a:p>
          <a:p>
            <a:r>
              <a:rPr lang="en-IN" sz="1800" u="sng" dirty="0"/>
              <a:t>Example:</a:t>
            </a:r>
            <a:r>
              <a:rPr lang="en-IN" sz="1800" dirty="0"/>
              <a:t> Consider two tasks </a:t>
            </a:r>
          </a:p>
          <a:p>
            <a:r>
              <a:rPr lang="en-IN" sz="1800" dirty="0"/>
              <a:t>T1: Release time 0, period 2, execution time 0.9, relative deadline 2</a:t>
            </a:r>
          </a:p>
          <a:p>
            <a:r>
              <a:rPr lang="en-IN" sz="1800" dirty="0"/>
              <a:t>T2: Release time 0, period 5, execution time 2.3, relative deadline 5</a:t>
            </a:r>
          </a:p>
          <a:p>
            <a:r>
              <a:rPr lang="en-IN" sz="1800" dirty="0"/>
              <a:t>Schedule them applying EDF Algorithm.</a:t>
            </a:r>
          </a:p>
          <a:p>
            <a:pPr>
              <a:lnSpc>
                <a:spcPct val="110000"/>
              </a:lnSpc>
            </a:pPr>
            <a:r>
              <a:rPr lang="en-IN" sz="1800" dirty="0"/>
              <a:t>	</a:t>
            </a:r>
          </a:p>
        </p:txBody>
      </p:sp>
    </p:spTree>
    <p:extLst>
      <p:ext uri="{BB962C8B-B14F-4D97-AF65-F5344CB8AC3E}">
        <p14:creationId xmlns:p14="http://schemas.microsoft.com/office/powerpoint/2010/main" val="5384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7650"/>
            <a:ext cx="7889875" cy="596900"/>
          </a:xfrm>
        </p:spPr>
        <p:txBody>
          <a:bodyPr>
            <a:normAutofit/>
          </a:bodyPr>
          <a:lstStyle/>
          <a:p>
            <a:r>
              <a:rPr lang="en-US" sz="2800" b="1" dirty="0"/>
              <a:t>EDF Algorithm – Example (contd.)</a:t>
            </a:r>
            <a:endParaRPr lang="en-US" sz="2800" dirty="0"/>
          </a:p>
        </p:txBody>
      </p:sp>
      <p:graphicFrame>
        <p:nvGraphicFramePr>
          <p:cNvPr id="32" name="Table 31"/>
          <p:cNvGraphicFramePr>
            <a:graphicFrameLocks noGrp="1"/>
          </p:cNvGraphicFramePr>
          <p:nvPr/>
        </p:nvGraphicFramePr>
        <p:xfrm>
          <a:off x="168320" y="2354975"/>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extLst>
                  <a:ext uri="{0D108BD9-81ED-4DB2-BD59-A6C34878D82A}">
                    <a16:rowId xmlns:a16="http://schemas.microsoft.com/office/drawing/2014/main" val="10005"/>
                  </a:ext>
                </a:extLst>
              </a:tr>
            </a:tbl>
          </a:graphicData>
        </a:graphic>
      </p:graphicFrame>
      <p:cxnSp>
        <p:nvCxnSpPr>
          <p:cNvPr id="33" name="Straight Arrow Connector 32"/>
          <p:cNvCxnSpPr/>
          <p:nvPr/>
        </p:nvCxnSpPr>
        <p:spPr>
          <a:xfrm rot="5400000" flipH="1" flipV="1">
            <a:off x="-61074" y="3393271"/>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77920" y="4230677"/>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12555"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36" name="Rectangle 35"/>
          <p:cNvSpPr/>
          <p:nvPr/>
        </p:nvSpPr>
        <p:spPr>
          <a:xfrm>
            <a:off x="1352885" y="344948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37" name="Rectangle 36"/>
          <p:cNvSpPr/>
          <p:nvPr/>
        </p:nvSpPr>
        <p:spPr>
          <a:xfrm>
            <a:off x="207332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38" name="Rectangle 37"/>
          <p:cNvSpPr/>
          <p:nvPr/>
        </p:nvSpPr>
        <p:spPr>
          <a:xfrm>
            <a:off x="2606720" y="3470265"/>
            <a:ext cx="762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39" name="Rectangle 38"/>
          <p:cNvSpPr/>
          <p:nvPr/>
        </p:nvSpPr>
        <p:spPr>
          <a:xfrm>
            <a:off x="341721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40" name="TextBox 39"/>
          <p:cNvSpPr txBox="1"/>
          <p:nvPr/>
        </p:nvSpPr>
        <p:spPr>
          <a:xfrm>
            <a:off x="320720" y="4717175"/>
            <a:ext cx="1056700" cy="769441"/>
          </a:xfrm>
          <a:prstGeom prst="rect">
            <a:avLst/>
          </a:prstGeom>
          <a:noFill/>
        </p:spPr>
        <p:txBody>
          <a:bodyPr wrap="none" rtlCol="0">
            <a:spAutoFit/>
          </a:bodyPr>
          <a:lstStyle/>
          <a:p>
            <a:r>
              <a:rPr lang="en-IN" sz="1100" dirty="0"/>
              <a:t>Deadlines:</a:t>
            </a:r>
          </a:p>
          <a:p>
            <a:r>
              <a:rPr lang="en-IN" sz="1100" dirty="0"/>
              <a:t>J</a:t>
            </a:r>
            <a:r>
              <a:rPr lang="en-IN" sz="1100" baseline="-25000" dirty="0"/>
              <a:t>1,1 </a:t>
            </a:r>
            <a:r>
              <a:rPr lang="en-IN" sz="1100" dirty="0"/>
              <a:t>: 2</a:t>
            </a:r>
          </a:p>
          <a:p>
            <a:r>
              <a:rPr lang="en-IN" sz="1100" dirty="0"/>
              <a:t>J</a:t>
            </a:r>
            <a:r>
              <a:rPr lang="en-IN" sz="1100" baseline="-25000" dirty="0"/>
              <a:t>2,1 </a:t>
            </a:r>
            <a:r>
              <a:rPr lang="en-IN" sz="1100" dirty="0"/>
              <a:t>: 5</a:t>
            </a:r>
          </a:p>
          <a:p>
            <a:r>
              <a:rPr lang="en-IN" sz="1100" dirty="0"/>
              <a:t>J</a:t>
            </a:r>
            <a:r>
              <a:rPr lang="en-IN" sz="1100" baseline="-25000" dirty="0"/>
              <a:t>1,1 </a:t>
            </a:r>
            <a:r>
              <a:rPr lang="en-IN" sz="1100" dirty="0"/>
              <a:t>scheduled</a:t>
            </a:r>
          </a:p>
        </p:txBody>
      </p:sp>
      <p:sp>
        <p:nvSpPr>
          <p:cNvPr id="41" name="TextBox 40"/>
          <p:cNvSpPr txBox="1"/>
          <p:nvPr/>
        </p:nvSpPr>
        <p:spPr>
          <a:xfrm>
            <a:off x="1683528" y="4717175"/>
            <a:ext cx="1056700" cy="769441"/>
          </a:xfrm>
          <a:prstGeom prst="rect">
            <a:avLst/>
          </a:prstGeom>
          <a:noFill/>
        </p:spPr>
        <p:txBody>
          <a:bodyPr wrap="none" rtlCol="0">
            <a:spAutoFit/>
          </a:bodyPr>
          <a:lstStyle/>
          <a:p>
            <a:r>
              <a:rPr lang="en-IN" sz="1100" dirty="0"/>
              <a:t>Deadlines:</a:t>
            </a:r>
          </a:p>
          <a:p>
            <a:r>
              <a:rPr lang="en-IN" sz="1100" dirty="0"/>
              <a:t>J</a:t>
            </a:r>
            <a:r>
              <a:rPr lang="en-IN" sz="1100" baseline="-25000" dirty="0"/>
              <a:t>1,2 </a:t>
            </a:r>
            <a:r>
              <a:rPr lang="en-IN" sz="1100" dirty="0"/>
              <a:t>: 4</a:t>
            </a:r>
          </a:p>
          <a:p>
            <a:r>
              <a:rPr lang="en-IN" sz="1100" dirty="0"/>
              <a:t>J</a:t>
            </a:r>
            <a:r>
              <a:rPr lang="en-IN" sz="1100" baseline="-25000" dirty="0"/>
              <a:t>2,1 </a:t>
            </a:r>
            <a:r>
              <a:rPr lang="en-IN" sz="1100" dirty="0"/>
              <a:t>: 5</a:t>
            </a:r>
          </a:p>
          <a:p>
            <a:r>
              <a:rPr lang="en-IN" sz="1100" dirty="0"/>
              <a:t>J</a:t>
            </a:r>
            <a:r>
              <a:rPr lang="en-IN" sz="1100" baseline="-25000" dirty="0"/>
              <a:t>1,2 </a:t>
            </a:r>
            <a:r>
              <a:rPr lang="en-IN" sz="1100" dirty="0"/>
              <a:t>scheduled</a:t>
            </a:r>
          </a:p>
        </p:txBody>
      </p:sp>
      <p:sp>
        <p:nvSpPr>
          <p:cNvPr id="42" name="TextBox 41"/>
          <p:cNvSpPr txBox="1"/>
          <p:nvPr/>
        </p:nvSpPr>
        <p:spPr>
          <a:xfrm>
            <a:off x="2759120" y="4717175"/>
            <a:ext cx="1056700" cy="769441"/>
          </a:xfrm>
          <a:prstGeom prst="rect">
            <a:avLst/>
          </a:prstGeom>
          <a:noFill/>
        </p:spPr>
        <p:txBody>
          <a:bodyPr wrap="none" rtlCol="0">
            <a:spAutoFit/>
          </a:bodyPr>
          <a:lstStyle/>
          <a:p>
            <a:r>
              <a:rPr lang="en-IN" sz="1100" dirty="0"/>
              <a:t>Deadlines:</a:t>
            </a:r>
          </a:p>
          <a:p>
            <a:r>
              <a:rPr lang="en-IN" sz="1100" dirty="0"/>
              <a:t>J</a:t>
            </a:r>
            <a:r>
              <a:rPr lang="en-IN" sz="1100" baseline="-25000" dirty="0"/>
              <a:t>1,3 </a:t>
            </a:r>
            <a:r>
              <a:rPr lang="en-IN" sz="1100" dirty="0"/>
              <a:t>: 6</a:t>
            </a:r>
          </a:p>
          <a:p>
            <a:r>
              <a:rPr lang="en-IN" sz="1100" dirty="0"/>
              <a:t>J</a:t>
            </a:r>
            <a:r>
              <a:rPr lang="en-IN" sz="1100" baseline="-25000" dirty="0"/>
              <a:t>2,1 </a:t>
            </a:r>
            <a:r>
              <a:rPr lang="en-IN" sz="1100" dirty="0"/>
              <a:t>: 5</a:t>
            </a:r>
          </a:p>
          <a:p>
            <a:r>
              <a:rPr lang="en-IN" sz="1100" dirty="0"/>
              <a:t>J</a:t>
            </a:r>
            <a:r>
              <a:rPr lang="en-IN" sz="1100" baseline="-25000" dirty="0"/>
              <a:t>2,1 </a:t>
            </a:r>
            <a:r>
              <a:rPr lang="en-IN" sz="1100" dirty="0"/>
              <a:t>scheduled</a:t>
            </a:r>
          </a:p>
        </p:txBody>
      </p:sp>
      <p:sp>
        <p:nvSpPr>
          <p:cNvPr id="43" name="TextBox 42"/>
          <p:cNvSpPr txBox="1"/>
          <p:nvPr/>
        </p:nvSpPr>
        <p:spPr>
          <a:xfrm>
            <a:off x="3759820" y="4717175"/>
            <a:ext cx="523300" cy="600164"/>
          </a:xfrm>
          <a:prstGeom prst="rect">
            <a:avLst/>
          </a:prstGeom>
          <a:noFill/>
        </p:spPr>
        <p:txBody>
          <a:bodyPr wrap="square" rtlCol="0">
            <a:spAutoFit/>
          </a:bodyPr>
          <a:lstStyle/>
          <a:p>
            <a:r>
              <a:rPr lang="en-IN" sz="1100" dirty="0"/>
              <a:t>J</a:t>
            </a:r>
            <a:r>
              <a:rPr lang="en-IN" sz="1100" baseline="-25000" dirty="0"/>
              <a:t>2,2 </a:t>
            </a:r>
            <a:r>
              <a:rPr lang="en-IN" sz="1100" dirty="0"/>
              <a:t>only job</a:t>
            </a:r>
          </a:p>
        </p:txBody>
      </p:sp>
      <p:sp>
        <p:nvSpPr>
          <p:cNvPr id="44" name="TextBox 43"/>
          <p:cNvSpPr txBox="1"/>
          <p:nvPr/>
        </p:nvSpPr>
        <p:spPr>
          <a:xfrm>
            <a:off x="4206920" y="4717175"/>
            <a:ext cx="1056700" cy="769441"/>
          </a:xfrm>
          <a:prstGeom prst="rect">
            <a:avLst/>
          </a:prstGeom>
          <a:noFill/>
        </p:spPr>
        <p:txBody>
          <a:bodyPr wrap="none" rtlCol="0">
            <a:spAutoFit/>
          </a:bodyPr>
          <a:lstStyle/>
          <a:p>
            <a:r>
              <a:rPr lang="en-IN" sz="1100" dirty="0"/>
              <a:t>Deadlines:</a:t>
            </a:r>
          </a:p>
          <a:p>
            <a:r>
              <a:rPr lang="en-IN" sz="1100" dirty="0"/>
              <a:t>J</a:t>
            </a:r>
            <a:r>
              <a:rPr lang="en-IN" sz="1100" baseline="-25000" dirty="0"/>
              <a:t>1,4 </a:t>
            </a:r>
            <a:r>
              <a:rPr lang="en-IN" sz="1100" dirty="0"/>
              <a:t>: 8</a:t>
            </a:r>
          </a:p>
          <a:p>
            <a:r>
              <a:rPr lang="en-IN" sz="1100" dirty="0"/>
              <a:t>J</a:t>
            </a:r>
            <a:r>
              <a:rPr lang="en-IN" sz="1100" baseline="-25000" dirty="0"/>
              <a:t>2,2 </a:t>
            </a:r>
            <a:r>
              <a:rPr lang="en-IN" sz="1100" dirty="0"/>
              <a:t>: 10</a:t>
            </a:r>
          </a:p>
          <a:p>
            <a:r>
              <a:rPr lang="en-IN" sz="1100" dirty="0"/>
              <a:t>J</a:t>
            </a:r>
            <a:r>
              <a:rPr lang="en-IN" sz="1100" baseline="-25000" dirty="0"/>
              <a:t>1,4 </a:t>
            </a:r>
            <a:r>
              <a:rPr lang="en-IN" sz="1100" dirty="0"/>
              <a:t>scheduled</a:t>
            </a:r>
          </a:p>
        </p:txBody>
      </p:sp>
      <p:sp>
        <p:nvSpPr>
          <p:cNvPr id="45" name="TextBox 44"/>
          <p:cNvSpPr txBox="1"/>
          <p:nvPr/>
        </p:nvSpPr>
        <p:spPr>
          <a:xfrm>
            <a:off x="5436220" y="4717175"/>
            <a:ext cx="1056700" cy="769441"/>
          </a:xfrm>
          <a:prstGeom prst="rect">
            <a:avLst/>
          </a:prstGeom>
          <a:noFill/>
        </p:spPr>
        <p:txBody>
          <a:bodyPr wrap="none" rtlCol="0">
            <a:spAutoFit/>
          </a:bodyPr>
          <a:lstStyle/>
          <a:p>
            <a:r>
              <a:rPr lang="en-IN" sz="1100" dirty="0"/>
              <a:t>Deadlines:</a:t>
            </a:r>
          </a:p>
          <a:p>
            <a:r>
              <a:rPr lang="en-IN" sz="1100" dirty="0"/>
              <a:t>J</a:t>
            </a:r>
            <a:r>
              <a:rPr lang="en-IN" sz="1100" baseline="-25000" dirty="0"/>
              <a:t>1,5 </a:t>
            </a:r>
            <a:r>
              <a:rPr lang="en-IN" sz="1100" dirty="0"/>
              <a:t>: 10</a:t>
            </a:r>
          </a:p>
          <a:p>
            <a:r>
              <a:rPr lang="en-IN" sz="1100" dirty="0"/>
              <a:t>J</a:t>
            </a:r>
            <a:r>
              <a:rPr lang="en-IN" sz="1100" baseline="-25000" dirty="0"/>
              <a:t>2,2 </a:t>
            </a:r>
            <a:r>
              <a:rPr lang="en-IN" sz="1100" dirty="0"/>
              <a:t>: 10</a:t>
            </a:r>
          </a:p>
          <a:p>
            <a:r>
              <a:rPr lang="en-IN" sz="1100" dirty="0"/>
              <a:t>J</a:t>
            </a:r>
            <a:r>
              <a:rPr lang="en-IN" sz="1100" baseline="-25000" dirty="0"/>
              <a:t>1,5 </a:t>
            </a:r>
            <a:r>
              <a:rPr lang="en-IN" sz="1100" dirty="0"/>
              <a:t>scheduled</a:t>
            </a:r>
          </a:p>
        </p:txBody>
      </p:sp>
      <p:sp>
        <p:nvSpPr>
          <p:cNvPr id="46" name="TextBox 45"/>
          <p:cNvSpPr txBox="1"/>
          <p:nvPr/>
        </p:nvSpPr>
        <p:spPr>
          <a:xfrm>
            <a:off x="6655420" y="4717175"/>
            <a:ext cx="1056700" cy="769441"/>
          </a:xfrm>
          <a:prstGeom prst="rect">
            <a:avLst/>
          </a:prstGeom>
          <a:noFill/>
        </p:spPr>
        <p:txBody>
          <a:bodyPr wrap="none" rtlCol="0">
            <a:spAutoFit/>
          </a:bodyPr>
          <a:lstStyle/>
          <a:p>
            <a:r>
              <a:rPr lang="en-IN" sz="1100" dirty="0"/>
              <a:t>Deadlines:</a:t>
            </a:r>
          </a:p>
          <a:p>
            <a:r>
              <a:rPr lang="en-IN" sz="1100" dirty="0"/>
              <a:t>J</a:t>
            </a:r>
            <a:r>
              <a:rPr lang="en-IN" sz="1100" baseline="-25000" dirty="0"/>
              <a:t>1,6 </a:t>
            </a:r>
            <a:r>
              <a:rPr lang="en-IN" sz="1100" dirty="0"/>
              <a:t>: 12</a:t>
            </a:r>
          </a:p>
          <a:p>
            <a:r>
              <a:rPr lang="en-IN" sz="1100" dirty="0"/>
              <a:t>J</a:t>
            </a:r>
            <a:r>
              <a:rPr lang="en-IN" sz="1100" baseline="-25000" dirty="0"/>
              <a:t>2,3 </a:t>
            </a:r>
            <a:r>
              <a:rPr lang="en-IN" sz="1100" dirty="0"/>
              <a:t>: 15</a:t>
            </a:r>
          </a:p>
          <a:p>
            <a:r>
              <a:rPr lang="en-IN" sz="1100" dirty="0"/>
              <a:t>J</a:t>
            </a:r>
            <a:r>
              <a:rPr lang="en-IN" sz="1100" baseline="-25000" dirty="0"/>
              <a:t>1,6 </a:t>
            </a:r>
            <a:r>
              <a:rPr lang="en-IN" sz="1100" dirty="0"/>
              <a:t>scheduled</a:t>
            </a:r>
          </a:p>
        </p:txBody>
      </p:sp>
      <p:cxnSp>
        <p:nvCxnSpPr>
          <p:cNvPr id="47" name="Straight Arrow Connector 46"/>
          <p:cNvCxnSpPr/>
          <p:nvPr/>
        </p:nvCxnSpPr>
        <p:spPr>
          <a:xfrm rot="5400000" flipH="1" flipV="1">
            <a:off x="589945"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186644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3115225"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36401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5612795"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flipH="1" flipV="1">
            <a:off x="686158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372800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950610" y="346334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2,2</a:t>
            </a:r>
          </a:p>
        </p:txBody>
      </p:sp>
      <p:sp>
        <p:nvSpPr>
          <p:cNvPr id="55" name="Rectangle 54"/>
          <p:cNvSpPr/>
          <p:nvPr/>
        </p:nvSpPr>
        <p:spPr>
          <a:xfrm>
            <a:off x="4574065"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56" name="Rectangle 55"/>
          <p:cNvSpPr/>
          <p:nvPr/>
        </p:nvSpPr>
        <p:spPr>
          <a:xfrm>
            <a:off x="5121320" y="3463340"/>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2,2</a:t>
            </a:r>
          </a:p>
        </p:txBody>
      </p:sp>
      <p:sp>
        <p:nvSpPr>
          <p:cNvPr id="57" name="Rectangle 56"/>
          <p:cNvSpPr/>
          <p:nvPr/>
        </p:nvSpPr>
        <p:spPr>
          <a:xfrm>
            <a:off x="580712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1,5</a:t>
            </a:r>
          </a:p>
        </p:txBody>
      </p:sp>
      <p:sp>
        <p:nvSpPr>
          <p:cNvPr id="58" name="Rectangle 57"/>
          <p:cNvSpPr/>
          <p:nvPr/>
        </p:nvSpPr>
        <p:spPr>
          <a:xfrm>
            <a:off x="6389010" y="3470265"/>
            <a:ext cx="103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J</a:t>
            </a:r>
            <a:r>
              <a:rPr lang="en-IN" sz="1000" baseline="-25000" dirty="0"/>
              <a:t>2,2</a:t>
            </a:r>
          </a:p>
        </p:txBody>
      </p:sp>
      <p:sp>
        <p:nvSpPr>
          <p:cNvPr id="59" name="Rectangle 58"/>
          <p:cNvSpPr/>
          <p:nvPr/>
        </p:nvSpPr>
        <p:spPr>
          <a:xfrm>
            <a:off x="707481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1,6</a:t>
            </a:r>
          </a:p>
        </p:txBody>
      </p:sp>
      <p:sp>
        <p:nvSpPr>
          <p:cNvPr id="60" name="Rectangle 59"/>
          <p:cNvSpPr/>
          <p:nvPr/>
        </p:nvSpPr>
        <p:spPr>
          <a:xfrm>
            <a:off x="7622065" y="344948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2,3</a:t>
            </a:r>
          </a:p>
        </p:txBody>
      </p:sp>
      <p:sp>
        <p:nvSpPr>
          <p:cNvPr id="61" name="Content Placeholder 2"/>
          <p:cNvSpPr txBox="1">
            <a:spLocks/>
          </p:cNvSpPr>
          <p:nvPr/>
        </p:nvSpPr>
        <p:spPr>
          <a:xfrm>
            <a:off x="561161" y="1389211"/>
            <a:ext cx="8559208" cy="841568"/>
          </a:xfrm>
          <a:prstGeom prst="rect">
            <a:avLst/>
          </a:prstGeom>
        </p:spPr>
        <p:txBody>
          <a:bodyPr/>
          <a:lstStyle/>
          <a:p>
            <a:r>
              <a:rPr lang="en-IN" sz="1800" dirty="0"/>
              <a:t>T1: Release time 0, period 2, execution time 0.9, deadline 2</a:t>
            </a:r>
          </a:p>
          <a:p>
            <a:r>
              <a:rPr lang="en-IN" sz="1800" dirty="0"/>
              <a:t>T2: Release time 0, period 5, execution time 2.3, deadline 5</a:t>
            </a:r>
          </a:p>
          <a:p>
            <a:pPr>
              <a:lnSpc>
                <a:spcPct val="110000"/>
              </a:lnSpc>
            </a:pPr>
            <a:r>
              <a:rPr lang="en-IN" sz="1800" dirty="0"/>
              <a:t>	</a:t>
            </a:r>
          </a:p>
        </p:txBody>
      </p:sp>
    </p:spTree>
    <p:extLst>
      <p:ext uri="{BB962C8B-B14F-4D97-AF65-F5344CB8AC3E}">
        <p14:creationId xmlns:p14="http://schemas.microsoft.com/office/powerpoint/2010/main" val="2075087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92125"/>
            <a:ext cx="7889875" cy="596900"/>
          </a:xfrm>
        </p:spPr>
        <p:txBody>
          <a:bodyPr>
            <a:normAutofit fontScale="90000"/>
          </a:bodyPr>
          <a:lstStyle/>
          <a:p>
            <a:r>
              <a:rPr lang="en-US" sz="2800" b="1" dirty="0"/>
              <a:t>LST (Least-Slack-Time-First)</a:t>
            </a:r>
            <a:br>
              <a:rPr lang="en-US" sz="2800" b="1" dirty="0"/>
            </a:br>
            <a:r>
              <a:rPr lang="en-US" sz="2800" b="1" dirty="0"/>
              <a:t>Scheduling Algorithm</a:t>
            </a:r>
            <a:endParaRPr lang="en-US" sz="2800" dirty="0"/>
          </a:p>
        </p:txBody>
      </p:sp>
      <p:sp>
        <p:nvSpPr>
          <p:cNvPr id="3" name="Content Placeholder 2"/>
          <p:cNvSpPr txBox="1">
            <a:spLocks/>
          </p:cNvSpPr>
          <p:nvPr/>
        </p:nvSpPr>
        <p:spPr>
          <a:xfrm>
            <a:off x="304800" y="1371600"/>
            <a:ext cx="8559208" cy="5124340"/>
          </a:xfrm>
          <a:prstGeom prst="rect">
            <a:avLst/>
          </a:prstGeom>
        </p:spPr>
        <p:txBody>
          <a:bodyPr/>
          <a:lstStyle/>
          <a:p>
            <a:pPr>
              <a:lnSpc>
                <a:spcPct val="110000"/>
              </a:lnSpc>
              <a:buFont typeface="Wingdings" panose="05000000000000000000" pitchFamily="2" charset="2"/>
              <a:buChar char="Ø"/>
            </a:pPr>
            <a:r>
              <a:rPr lang="en-IN" sz="1800" dirty="0">
                <a:solidFill>
                  <a:srgbClr val="0000CC"/>
                </a:solidFill>
              </a:rPr>
              <a:t>Dynamic priority </a:t>
            </a:r>
            <a:r>
              <a:rPr lang="en-IN" sz="1800" dirty="0"/>
              <a:t>algorithm</a:t>
            </a:r>
          </a:p>
          <a:p>
            <a:pPr>
              <a:lnSpc>
                <a:spcPct val="110000"/>
              </a:lnSpc>
              <a:buFont typeface="Wingdings" panose="05000000000000000000" pitchFamily="2" charset="2"/>
              <a:buChar char="Ø"/>
            </a:pPr>
            <a:r>
              <a:rPr lang="en-IN" sz="1800" dirty="0">
                <a:solidFill>
                  <a:srgbClr val="0000CC"/>
                </a:solidFill>
              </a:rPr>
              <a:t>Job with smallest slack has highest priority</a:t>
            </a:r>
          </a:p>
          <a:p>
            <a:pPr>
              <a:lnSpc>
                <a:spcPct val="110000"/>
              </a:lnSpc>
              <a:buFont typeface="Wingdings" panose="05000000000000000000" pitchFamily="2" charset="2"/>
              <a:buChar char="Ø"/>
            </a:pPr>
            <a:r>
              <a:rPr lang="en-IN" sz="1800" dirty="0"/>
              <a:t>At time</a:t>
            </a:r>
            <a:r>
              <a:rPr lang="en-IN" sz="1800" dirty="0">
                <a:solidFill>
                  <a:srgbClr val="0000CC"/>
                </a:solidFill>
              </a:rPr>
              <a:t> </a:t>
            </a:r>
            <a:r>
              <a:rPr lang="en-IN" sz="1800" i="1" dirty="0">
                <a:solidFill>
                  <a:srgbClr val="0000CC"/>
                </a:solidFill>
              </a:rPr>
              <a:t>t</a:t>
            </a:r>
            <a:r>
              <a:rPr lang="en-IN" sz="1800" dirty="0">
                <a:solidFill>
                  <a:srgbClr val="0000CC"/>
                </a:solidFill>
              </a:rPr>
              <a:t>, the slack of a job </a:t>
            </a:r>
            <a:r>
              <a:rPr lang="en-IN" sz="1800" dirty="0"/>
              <a:t>whose remaining execution time is</a:t>
            </a:r>
            <a:r>
              <a:rPr lang="en-IN" sz="1800" dirty="0">
                <a:solidFill>
                  <a:srgbClr val="0000CC"/>
                </a:solidFill>
              </a:rPr>
              <a:t> </a:t>
            </a:r>
            <a:r>
              <a:rPr lang="en-IN" sz="1800" i="1" dirty="0">
                <a:solidFill>
                  <a:srgbClr val="0000CC"/>
                </a:solidFill>
              </a:rPr>
              <a:t>x</a:t>
            </a:r>
            <a:r>
              <a:rPr lang="en-IN" sz="1800" dirty="0">
                <a:solidFill>
                  <a:srgbClr val="0000CC"/>
                </a:solidFill>
              </a:rPr>
              <a:t> </a:t>
            </a:r>
            <a:r>
              <a:rPr lang="en-IN" sz="1800" dirty="0"/>
              <a:t>and whose deadline is</a:t>
            </a:r>
            <a:r>
              <a:rPr lang="en-IN" sz="1800" dirty="0">
                <a:solidFill>
                  <a:srgbClr val="0000CC"/>
                </a:solidFill>
              </a:rPr>
              <a:t> </a:t>
            </a:r>
            <a:r>
              <a:rPr lang="en-IN" sz="1800" i="1" dirty="0">
                <a:solidFill>
                  <a:srgbClr val="0000CC"/>
                </a:solidFill>
              </a:rPr>
              <a:t>d</a:t>
            </a:r>
            <a:r>
              <a:rPr lang="en-IN" sz="1800" dirty="0">
                <a:solidFill>
                  <a:srgbClr val="0000CC"/>
                </a:solidFill>
              </a:rPr>
              <a:t>  = </a:t>
            </a:r>
            <a:r>
              <a:rPr lang="en-IN" sz="1800" b="1" i="1" dirty="0">
                <a:solidFill>
                  <a:srgbClr val="0000CC"/>
                </a:solidFill>
              </a:rPr>
              <a:t>d - t- x</a:t>
            </a:r>
          </a:p>
          <a:p>
            <a:pPr>
              <a:lnSpc>
                <a:spcPct val="110000"/>
              </a:lnSpc>
            </a:pPr>
            <a:endParaRPr lang="en-IN" sz="1800" u="sng" dirty="0"/>
          </a:p>
          <a:p>
            <a:pPr>
              <a:lnSpc>
                <a:spcPct val="110000"/>
              </a:lnSpc>
            </a:pPr>
            <a:endParaRPr lang="en-IN" sz="1800" u="sng" dirty="0"/>
          </a:p>
          <a:p>
            <a:pPr>
              <a:lnSpc>
                <a:spcPct val="110000"/>
              </a:lnSpc>
            </a:pPr>
            <a:r>
              <a:rPr lang="en-IN" sz="1800" dirty="0">
                <a:solidFill>
                  <a:srgbClr val="0033CC"/>
                </a:solidFill>
              </a:rPr>
              <a:t>Note: Absolute deadline (d) = Release time + Relative deadline</a:t>
            </a:r>
          </a:p>
          <a:p>
            <a:pPr>
              <a:lnSpc>
                <a:spcPct val="110000"/>
              </a:lnSpc>
            </a:pPr>
            <a:endParaRPr lang="en-IN" sz="1800" u="sng" dirty="0"/>
          </a:p>
          <a:p>
            <a:pPr>
              <a:lnSpc>
                <a:spcPct val="110000"/>
              </a:lnSpc>
            </a:pPr>
            <a:endParaRPr lang="en-IN" sz="1800" u="sng" dirty="0"/>
          </a:p>
          <a:p>
            <a:pPr>
              <a:lnSpc>
                <a:spcPct val="110000"/>
              </a:lnSpc>
            </a:pPr>
            <a:r>
              <a:rPr lang="en-IN" sz="1800" u="sng" dirty="0"/>
              <a:t>Example:</a:t>
            </a:r>
            <a:r>
              <a:rPr lang="en-IN" sz="1800" dirty="0"/>
              <a:t> Consider two tasks </a:t>
            </a:r>
          </a:p>
          <a:p>
            <a:pPr>
              <a:lnSpc>
                <a:spcPct val="110000"/>
              </a:lnSpc>
            </a:pPr>
            <a:r>
              <a:rPr lang="en-IN" sz="1800" dirty="0"/>
              <a:t>T1: Release time 0, period 2, execution time 0.9, relative deadline 2</a:t>
            </a:r>
          </a:p>
          <a:p>
            <a:pPr>
              <a:lnSpc>
                <a:spcPct val="110000"/>
              </a:lnSpc>
            </a:pPr>
            <a:r>
              <a:rPr lang="en-IN" sz="1800" dirty="0"/>
              <a:t>T2: Release time 0, period 5, execution time 2.3, relative deadline 5</a:t>
            </a:r>
          </a:p>
          <a:p>
            <a:pPr>
              <a:lnSpc>
                <a:spcPct val="110000"/>
              </a:lnSpc>
            </a:pPr>
            <a:r>
              <a:rPr lang="en-IN" sz="1800" dirty="0"/>
              <a:t>Schedule them applying LST Algorithm.</a:t>
            </a:r>
          </a:p>
          <a:p>
            <a:pPr>
              <a:lnSpc>
                <a:spcPct val="110000"/>
              </a:lnSpc>
            </a:pPr>
            <a:r>
              <a:rPr lang="en-IN" sz="1800" dirty="0"/>
              <a:t>	</a:t>
            </a:r>
          </a:p>
        </p:txBody>
      </p:sp>
    </p:spTree>
    <p:extLst>
      <p:ext uri="{BB962C8B-B14F-4D97-AF65-F5344CB8AC3E}">
        <p14:creationId xmlns:p14="http://schemas.microsoft.com/office/powerpoint/2010/main" val="198670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0350"/>
            <a:ext cx="7889875" cy="596900"/>
          </a:xfrm>
        </p:spPr>
        <p:txBody>
          <a:bodyPr>
            <a:normAutofit/>
          </a:bodyPr>
          <a:lstStyle/>
          <a:p>
            <a:r>
              <a:rPr lang="en-US" sz="2800" b="1" dirty="0"/>
              <a:t>LST Algorithm – Example (contd.)</a:t>
            </a:r>
            <a:endParaRPr lang="en-US" sz="2800" dirty="0"/>
          </a:p>
        </p:txBody>
      </p:sp>
      <p:graphicFrame>
        <p:nvGraphicFramePr>
          <p:cNvPr id="4" name="Table 3"/>
          <p:cNvGraphicFramePr>
            <a:graphicFrameLocks noGrp="1"/>
          </p:cNvGraphicFramePr>
          <p:nvPr/>
        </p:nvGraphicFramePr>
        <p:xfrm>
          <a:off x="141024" y="2003971"/>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a:solidFill>
                            <a:schemeClr val="tx1"/>
                          </a:solidFill>
                        </a:rPr>
                        <a:t>T1</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a:solidFill>
                            <a:schemeClr val="tx1"/>
                          </a:solidFill>
                        </a:rPr>
                        <a:t>T2</a:t>
                      </a: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a:solidFill>
                            <a:schemeClr val="tx1"/>
                          </a:solidFill>
                        </a:rPr>
                        <a:t>0</a:t>
                      </a:r>
                    </a:p>
                  </a:txBody>
                  <a:tcPr>
                    <a:noFill/>
                  </a:tcPr>
                </a:tc>
                <a:tc>
                  <a:txBody>
                    <a:bodyPr/>
                    <a:lstStyle/>
                    <a:p>
                      <a:pPr algn="l"/>
                      <a:r>
                        <a:rPr lang="en-IN" sz="1100" b="0" dirty="0">
                          <a:solidFill>
                            <a:schemeClr val="tx1"/>
                          </a:solidFill>
                        </a:rPr>
                        <a:t>1</a:t>
                      </a:r>
                    </a:p>
                  </a:txBody>
                  <a:tcPr>
                    <a:noFill/>
                  </a:tcPr>
                </a:tc>
                <a:tc>
                  <a:txBody>
                    <a:bodyPr/>
                    <a:lstStyle/>
                    <a:p>
                      <a:pPr algn="l"/>
                      <a:r>
                        <a:rPr lang="en-IN" sz="1100" b="0" dirty="0">
                          <a:solidFill>
                            <a:schemeClr val="tx1"/>
                          </a:solidFill>
                        </a:rPr>
                        <a:t>2</a:t>
                      </a:r>
                    </a:p>
                  </a:txBody>
                  <a:tcPr>
                    <a:noFill/>
                  </a:tcPr>
                </a:tc>
                <a:tc>
                  <a:txBody>
                    <a:bodyPr/>
                    <a:lstStyle/>
                    <a:p>
                      <a:pPr algn="l"/>
                      <a:r>
                        <a:rPr lang="en-IN" sz="1100" b="0" dirty="0">
                          <a:solidFill>
                            <a:schemeClr val="tx1"/>
                          </a:solidFill>
                        </a:rPr>
                        <a:t>3</a:t>
                      </a:r>
                    </a:p>
                  </a:txBody>
                  <a:tcPr>
                    <a:noFill/>
                  </a:tcPr>
                </a:tc>
                <a:tc>
                  <a:txBody>
                    <a:bodyPr/>
                    <a:lstStyle/>
                    <a:p>
                      <a:pPr algn="l"/>
                      <a:r>
                        <a:rPr lang="en-IN" sz="1100" b="0" dirty="0">
                          <a:solidFill>
                            <a:schemeClr val="tx1"/>
                          </a:solidFill>
                        </a:rPr>
                        <a:t>4</a:t>
                      </a:r>
                    </a:p>
                  </a:txBody>
                  <a:tcPr>
                    <a:noFill/>
                  </a:tcPr>
                </a:tc>
                <a:tc>
                  <a:txBody>
                    <a:bodyPr/>
                    <a:lstStyle/>
                    <a:p>
                      <a:pPr algn="l"/>
                      <a:r>
                        <a:rPr lang="en-IN" sz="1100" b="0" dirty="0">
                          <a:solidFill>
                            <a:schemeClr val="tx1"/>
                          </a:solidFill>
                        </a:rPr>
                        <a:t>5</a:t>
                      </a:r>
                    </a:p>
                  </a:txBody>
                  <a:tcPr>
                    <a:noFill/>
                  </a:tcPr>
                </a:tc>
                <a:tc>
                  <a:txBody>
                    <a:bodyPr/>
                    <a:lstStyle/>
                    <a:p>
                      <a:pPr algn="l"/>
                      <a:r>
                        <a:rPr lang="en-IN" sz="1100" b="0" dirty="0">
                          <a:solidFill>
                            <a:schemeClr val="tx1"/>
                          </a:solidFill>
                        </a:rPr>
                        <a:t>6</a:t>
                      </a:r>
                    </a:p>
                  </a:txBody>
                  <a:tcPr>
                    <a:noFill/>
                  </a:tcPr>
                </a:tc>
                <a:tc>
                  <a:txBody>
                    <a:bodyPr/>
                    <a:lstStyle/>
                    <a:p>
                      <a:pPr algn="l"/>
                      <a:r>
                        <a:rPr lang="en-IN" sz="1100" b="0" dirty="0">
                          <a:solidFill>
                            <a:schemeClr val="tx1"/>
                          </a:solidFill>
                        </a:rPr>
                        <a:t>7</a:t>
                      </a:r>
                    </a:p>
                  </a:txBody>
                  <a:tcPr>
                    <a:noFill/>
                  </a:tcPr>
                </a:tc>
                <a:tc>
                  <a:txBody>
                    <a:bodyPr/>
                    <a:lstStyle/>
                    <a:p>
                      <a:pPr algn="l"/>
                      <a:r>
                        <a:rPr lang="en-IN" sz="1100" b="0" dirty="0">
                          <a:solidFill>
                            <a:schemeClr val="tx1"/>
                          </a:solidFill>
                        </a:rPr>
                        <a:t>8</a:t>
                      </a:r>
                    </a:p>
                  </a:txBody>
                  <a:tcPr>
                    <a:noFill/>
                  </a:tcPr>
                </a:tc>
                <a:tc>
                  <a:txBody>
                    <a:bodyPr/>
                    <a:lstStyle/>
                    <a:p>
                      <a:pPr algn="l"/>
                      <a:r>
                        <a:rPr lang="en-IN" sz="1100" b="0" dirty="0">
                          <a:solidFill>
                            <a:schemeClr val="tx1"/>
                          </a:solidFill>
                        </a:rPr>
                        <a:t>9</a:t>
                      </a:r>
                    </a:p>
                  </a:txBody>
                  <a:tcPr>
                    <a:noFill/>
                  </a:tcPr>
                </a:tc>
                <a:tc>
                  <a:txBody>
                    <a:bodyPr/>
                    <a:lstStyle/>
                    <a:p>
                      <a:pPr algn="l"/>
                      <a:r>
                        <a:rPr lang="en-IN" sz="1100" b="0" dirty="0">
                          <a:solidFill>
                            <a:schemeClr val="tx1"/>
                          </a:solidFill>
                        </a:rPr>
                        <a:t>10</a:t>
                      </a:r>
                    </a:p>
                  </a:txBody>
                  <a:tcPr>
                    <a:noFill/>
                  </a:tcPr>
                </a:tc>
                <a:tc>
                  <a:txBody>
                    <a:bodyPr/>
                    <a:lstStyle/>
                    <a:p>
                      <a:pPr algn="l"/>
                      <a:r>
                        <a:rPr lang="en-IN" sz="1100" b="0" dirty="0">
                          <a:solidFill>
                            <a:schemeClr val="tx1"/>
                          </a:solidFill>
                        </a:rPr>
                        <a:t>11</a:t>
                      </a:r>
                    </a:p>
                  </a:txBody>
                  <a:tcPr>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rot="5400000" flipH="1" flipV="1">
            <a:off x="-88370" y="3042267"/>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50624" y="3879673"/>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5259"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1,1</a:t>
            </a:r>
          </a:p>
        </p:txBody>
      </p:sp>
      <p:sp>
        <p:nvSpPr>
          <p:cNvPr id="8" name="Rectangle 7"/>
          <p:cNvSpPr/>
          <p:nvPr/>
        </p:nvSpPr>
        <p:spPr>
          <a:xfrm>
            <a:off x="1325589" y="3098481"/>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9" name="Rectangle 8"/>
          <p:cNvSpPr/>
          <p:nvPr/>
        </p:nvSpPr>
        <p:spPr>
          <a:xfrm>
            <a:off x="204602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1,2</a:t>
            </a:r>
          </a:p>
        </p:txBody>
      </p:sp>
      <p:sp>
        <p:nvSpPr>
          <p:cNvPr id="10" name="Rectangle 9"/>
          <p:cNvSpPr/>
          <p:nvPr/>
        </p:nvSpPr>
        <p:spPr>
          <a:xfrm>
            <a:off x="2579424" y="3119261"/>
            <a:ext cx="762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2,1</a:t>
            </a:r>
          </a:p>
        </p:txBody>
      </p:sp>
      <p:sp>
        <p:nvSpPr>
          <p:cNvPr id="11" name="Rectangle 10"/>
          <p:cNvSpPr/>
          <p:nvPr/>
        </p:nvSpPr>
        <p:spPr>
          <a:xfrm>
            <a:off x="338991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1,3</a:t>
            </a:r>
          </a:p>
        </p:txBody>
      </p:sp>
      <p:sp>
        <p:nvSpPr>
          <p:cNvPr id="12" name="TextBox 11"/>
          <p:cNvSpPr txBox="1"/>
          <p:nvPr/>
        </p:nvSpPr>
        <p:spPr>
          <a:xfrm>
            <a:off x="293424" y="4366171"/>
            <a:ext cx="1056700" cy="769441"/>
          </a:xfrm>
          <a:prstGeom prst="rect">
            <a:avLst/>
          </a:prstGeom>
          <a:noFill/>
        </p:spPr>
        <p:txBody>
          <a:bodyPr wrap="none" rtlCol="0">
            <a:spAutoFit/>
          </a:bodyPr>
          <a:lstStyle/>
          <a:p>
            <a:r>
              <a:rPr lang="en-IN" sz="1100" dirty="0"/>
              <a:t>Slack:</a:t>
            </a:r>
          </a:p>
          <a:p>
            <a:r>
              <a:rPr lang="en-IN" sz="1100" dirty="0"/>
              <a:t>J</a:t>
            </a:r>
            <a:r>
              <a:rPr lang="en-IN" sz="1100" baseline="-25000" dirty="0"/>
              <a:t>1,1 </a:t>
            </a:r>
            <a:r>
              <a:rPr lang="en-IN" sz="1100" dirty="0"/>
              <a:t>: 1.1</a:t>
            </a:r>
          </a:p>
          <a:p>
            <a:r>
              <a:rPr lang="en-IN" sz="1100" dirty="0"/>
              <a:t>J</a:t>
            </a:r>
            <a:r>
              <a:rPr lang="en-IN" sz="1100" baseline="-25000" dirty="0"/>
              <a:t>2,1 </a:t>
            </a:r>
            <a:r>
              <a:rPr lang="en-IN" sz="1100" dirty="0"/>
              <a:t>: 2.7</a:t>
            </a:r>
          </a:p>
          <a:p>
            <a:r>
              <a:rPr lang="en-IN" sz="1100" dirty="0"/>
              <a:t>J</a:t>
            </a:r>
            <a:r>
              <a:rPr lang="en-IN" sz="1100" baseline="-25000" dirty="0"/>
              <a:t>1,1 </a:t>
            </a:r>
            <a:r>
              <a:rPr lang="en-IN" sz="1100" dirty="0"/>
              <a:t>scheduled</a:t>
            </a:r>
          </a:p>
        </p:txBody>
      </p:sp>
      <p:sp>
        <p:nvSpPr>
          <p:cNvPr id="13" name="TextBox 12"/>
          <p:cNvSpPr txBox="1"/>
          <p:nvPr/>
        </p:nvSpPr>
        <p:spPr>
          <a:xfrm>
            <a:off x="1656232" y="4366171"/>
            <a:ext cx="1056700" cy="769441"/>
          </a:xfrm>
          <a:prstGeom prst="rect">
            <a:avLst/>
          </a:prstGeom>
          <a:noFill/>
        </p:spPr>
        <p:txBody>
          <a:bodyPr wrap="none" rtlCol="0">
            <a:spAutoFit/>
          </a:bodyPr>
          <a:lstStyle/>
          <a:p>
            <a:r>
              <a:rPr lang="en-IN" sz="1100" dirty="0"/>
              <a:t>Slack:</a:t>
            </a:r>
          </a:p>
          <a:p>
            <a:r>
              <a:rPr lang="en-IN" sz="1100" dirty="0"/>
              <a:t>J</a:t>
            </a:r>
            <a:r>
              <a:rPr lang="en-IN" sz="1100" baseline="-25000" dirty="0"/>
              <a:t>1,2 </a:t>
            </a:r>
            <a:r>
              <a:rPr lang="en-IN" sz="1100" dirty="0"/>
              <a:t>: 1.1</a:t>
            </a:r>
          </a:p>
          <a:p>
            <a:r>
              <a:rPr lang="en-IN" sz="1100" dirty="0"/>
              <a:t>J</a:t>
            </a:r>
            <a:r>
              <a:rPr lang="en-IN" sz="1100" baseline="-25000" dirty="0"/>
              <a:t>2,1 </a:t>
            </a:r>
            <a:r>
              <a:rPr lang="en-IN" sz="1100" dirty="0"/>
              <a:t>: 1.8</a:t>
            </a:r>
          </a:p>
          <a:p>
            <a:r>
              <a:rPr lang="en-IN" sz="1100" dirty="0"/>
              <a:t>J</a:t>
            </a:r>
            <a:r>
              <a:rPr lang="en-IN" sz="1100" baseline="-25000" dirty="0"/>
              <a:t>1,2 </a:t>
            </a:r>
            <a:r>
              <a:rPr lang="en-IN" sz="1100" dirty="0"/>
              <a:t>scheduled</a:t>
            </a:r>
          </a:p>
        </p:txBody>
      </p:sp>
      <p:sp>
        <p:nvSpPr>
          <p:cNvPr id="14" name="TextBox 13"/>
          <p:cNvSpPr txBox="1"/>
          <p:nvPr/>
        </p:nvSpPr>
        <p:spPr>
          <a:xfrm>
            <a:off x="2731824" y="4366171"/>
            <a:ext cx="1056700" cy="769441"/>
          </a:xfrm>
          <a:prstGeom prst="rect">
            <a:avLst/>
          </a:prstGeom>
          <a:noFill/>
        </p:spPr>
        <p:txBody>
          <a:bodyPr wrap="none" rtlCol="0">
            <a:spAutoFit/>
          </a:bodyPr>
          <a:lstStyle/>
          <a:p>
            <a:r>
              <a:rPr lang="en-IN" sz="1100" dirty="0"/>
              <a:t>Slack:</a:t>
            </a:r>
          </a:p>
          <a:p>
            <a:r>
              <a:rPr lang="en-IN" sz="1100" dirty="0"/>
              <a:t>J</a:t>
            </a:r>
            <a:r>
              <a:rPr lang="en-IN" sz="1100" baseline="-25000" dirty="0"/>
              <a:t>1,3 </a:t>
            </a:r>
            <a:r>
              <a:rPr lang="en-IN" sz="1100" dirty="0"/>
              <a:t>: 1.1</a:t>
            </a:r>
          </a:p>
          <a:p>
            <a:r>
              <a:rPr lang="en-IN" sz="1100" dirty="0"/>
              <a:t>J</a:t>
            </a:r>
            <a:r>
              <a:rPr lang="en-IN" sz="1100" baseline="-25000" dirty="0"/>
              <a:t>2,1 </a:t>
            </a:r>
            <a:r>
              <a:rPr lang="en-IN" sz="1100" dirty="0"/>
              <a:t>: 0.9</a:t>
            </a:r>
          </a:p>
          <a:p>
            <a:r>
              <a:rPr lang="en-IN" sz="1100" dirty="0"/>
              <a:t>J</a:t>
            </a:r>
            <a:r>
              <a:rPr lang="en-IN" sz="1100" baseline="-25000" dirty="0"/>
              <a:t>2,1 </a:t>
            </a:r>
            <a:r>
              <a:rPr lang="en-IN" sz="1100" dirty="0"/>
              <a:t>scheduled</a:t>
            </a:r>
          </a:p>
        </p:txBody>
      </p:sp>
      <p:sp>
        <p:nvSpPr>
          <p:cNvPr id="15" name="TextBox 14"/>
          <p:cNvSpPr txBox="1"/>
          <p:nvPr/>
        </p:nvSpPr>
        <p:spPr>
          <a:xfrm>
            <a:off x="3732524" y="4366171"/>
            <a:ext cx="523300" cy="600164"/>
          </a:xfrm>
          <a:prstGeom prst="rect">
            <a:avLst/>
          </a:prstGeom>
          <a:noFill/>
        </p:spPr>
        <p:txBody>
          <a:bodyPr wrap="square" rtlCol="0">
            <a:spAutoFit/>
          </a:bodyPr>
          <a:lstStyle/>
          <a:p>
            <a:r>
              <a:rPr lang="en-IN" sz="1100" dirty="0"/>
              <a:t>J</a:t>
            </a:r>
            <a:r>
              <a:rPr lang="en-IN" sz="1100" baseline="-25000" dirty="0"/>
              <a:t>2,2 </a:t>
            </a:r>
            <a:r>
              <a:rPr lang="en-IN" sz="1100" dirty="0"/>
              <a:t>only job</a:t>
            </a:r>
          </a:p>
        </p:txBody>
      </p:sp>
      <p:sp>
        <p:nvSpPr>
          <p:cNvPr id="16" name="TextBox 15"/>
          <p:cNvSpPr txBox="1"/>
          <p:nvPr/>
        </p:nvSpPr>
        <p:spPr>
          <a:xfrm>
            <a:off x="4179624" y="4366171"/>
            <a:ext cx="1056700" cy="769441"/>
          </a:xfrm>
          <a:prstGeom prst="rect">
            <a:avLst/>
          </a:prstGeom>
          <a:noFill/>
        </p:spPr>
        <p:txBody>
          <a:bodyPr wrap="none" rtlCol="0">
            <a:spAutoFit/>
          </a:bodyPr>
          <a:lstStyle/>
          <a:p>
            <a:r>
              <a:rPr lang="en-IN" sz="1100" dirty="0"/>
              <a:t>Slack:</a:t>
            </a:r>
          </a:p>
          <a:p>
            <a:r>
              <a:rPr lang="en-IN" sz="1100" dirty="0"/>
              <a:t>J</a:t>
            </a:r>
            <a:r>
              <a:rPr lang="en-IN" sz="1100" baseline="-25000" dirty="0"/>
              <a:t>1,4 </a:t>
            </a:r>
            <a:r>
              <a:rPr lang="en-IN" sz="1100" dirty="0"/>
              <a:t>: 1.1</a:t>
            </a:r>
          </a:p>
          <a:p>
            <a:r>
              <a:rPr lang="en-IN" sz="1100" dirty="0"/>
              <a:t>J</a:t>
            </a:r>
            <a:r>
              <a:rPr lang="en-IN" sz="1100" baseline="-25000" dirty="0"/>
              <a:t>2,2 </a:t>
            </a:r>
            <a:r>
              <a:rPr lang="en-IN" sz="1100" dirty="0"/>
              <a:t>: 2.7</a:t>
            </a:r>
          </a:p>
          <a:p>
            <a:r>
              <a:rPr lang="en-IN" sz="1100" dirty="0"/>
              <a:t>J</a:t>
            </a:r>
            <a:r>
              <a:rPr lang="en-IN" sz="1100" baseline="-25000" dirty="0"/>
              <a:t>1,4 </a:t>
            </a:r>
            <a:r>
              <a:rPr lang="en-IN" sz="1100" dirty="0"/>
              <a:t>scheduled</a:t>
            </a:r>
          </a:p>
        </p:txBody>
      </p:sp>
      <p:sp>
        <p:nvSpPr>
          <p:cNvPr id="17" name="TextBox 16"/>
          <p:cNvSpPr txBox="1"/>
          <p:nvPr/>
        </p:nvSpPr>
        <p:spPr>
          <a:xfrm>
            <a:off x="5408924" y="4366171"/>
            <a:ext cx="1056700" cy="769441"/>
          </a:xfrm>
          <a:prstGeom prst="rect">
            <a:avLst/>
          </a:prstGeom>
          <a:noFill/>
        </p:spPr>
        <p:txBody>
          <a:bodyPr wrap="none" rtlCol="0">
            <a:spAutoFit/>
          </a:bodyPr>
          <a:lstStyle/>
          <a:p>
            <a:r>
              <a:rPr lang="en-IN" sz="1100" dirty="0"/>
              <a:t>Slack:</a:t>
            </a:r>
          </a:p>
          <a:p>
            <a:r>
              <a:rPr lang="en-IN" sz="1100" dirty="0"/>
              <a:t>J</a:t>
            </a:r>
            <a:r>
              <a:rPr lang="en-IN" sz="1100" baseline="-25000" dirty="0"/>
              <a:t>1,5 </a:t>
            </a:r>
            <a:r>
              <a:rPr lang="en-IN" sz="1100" dirty="0"/>
              <a:t>: 1.1</a:t>
            </a:r>
          </a:p>
          <a:p>
            <a:r>
              <a:rPr lang="en-IN" sz="1100" dirty="0"/>
              <a:t>J</a:t>
            </a:r>
            <a:r>
              <a:rPr lang="en-IN" sz="1100" baseline="-25000" dirty="0"/>
              <a:t>2,2 </a:t>
            </a:r>
            <a:r>
              <a:rPr lang="en-IN" sz="1100" dirty="0"/>
              <a:t>: 1.8</a:t>
            </a:r>
          </a:p>
          <a:p>
            <a:r>
              <a:rPr lang="en-IN" sz="1100" dirty="0"/>
              <a:t>J</a:t>
            </a:r>
            <a:r>
              <a:rPr lang="en-IN" sz="1100" baseline="-25000" dirty="0"/>
              <a:t>1,5 </a:t>
            </a:r>
            <a:r>
              <a:rPr lang="en-IN" sz="1100" dirty="0"/>
              <a:t>scheduled</a:t>
            </a:r>
          </a:p>
        </p:txBody>
      </p:sp>
      <p:sp>
        <p:nvSpPr>
          <p:cNvPr id="18" name="TextBox 17"/>
          <p:cNvSpPr txBox="1"/>
          <p:nvPr/>
        </p:nvSpPr>
        <p:spPr>
          <a:xfrm>
            <a:off x="6628124" y="4366171"/>
            <a:ext cx="1056700" cy="769441"/>
          </a:xfrm>
          <a:prstGeom prst="rect">
            <a:avLst/>
          </a:prstGeom>
          <a:noFill/>
        </p:spPr>
        <p:txBody>
          <a:bodyPr wrap="none" rtlCol="0">
            <a:spAutoFit/>
          </a:bodyPr>
          <a:lstStyle/>
          <a:p>
            <a:r>
              <a:rPr lang="en-IN" sz="1100" dirty="0"/>
              <a:t>Slack:</a:t>
            </a:r>
          </a:p>
          <a:p>
            <a:r>
              <a:rPr lang="en-IN" sz="1100" dirty="0"/>
              <a:t>J</a:t>
            </a:r>
            <a:r>
              <a:rPr lang="en-IN" sz="1100" baseline="-25000" dirty="0"/>
              <a:t>1,6 </a:t>
            </a:r>
            <a:r>
              <a:rPr lang="en-IN" sz="1100" dirty="0"/>
              <a:t>: 1.1</a:t>
            </a:r>
          </a:p>
          <a:p>
            <a:r>
              <a:rPr lang="en-IN" sz="1100" dirty="0"/>
              <a:t>J</a:t>
            </a:r>
            <a:r>
              <a:rPr lang="en-IN" sz="1100" baseline="-25000" dirty="0"/>
              <a:t>2,3 </a:t>
            </a:r>
            <a:r>
              <a:rPr lang="en-IN" sz="1100" dirty="0"/>
              <a:t>: 2.7</a:t>
            </a:r>
          </a:p>
          <a:p>
            <a:r>
              <a:rPr lang="en-IN" sz="1100" dirty="0"/>
              <a:t>J</a:t>
            </a:r>
            <a:r>
              <a:rPr lang="en-IN" sz="1100" baseline="-25000" dirty="0"/>
              <a:t>1,6 </a:t>
            </a:r>
            <a:r>
              <a:rPr lang="en-IN" sz="1100" dirty="0"/>
              <a:t>scheduled</a:t>
            </a:r>
          </a:p>
        </p:txBody>
      </p:sp>
      <p:cxnSp>
        <p:nvCxnSpPr>
          <p:cNvPr id="19" name="Straight Arrow Connector 18"/>
          <p:cNvCxnSpPr/>
          <p:nvPr/>
        </p:nvCxnSpPr>
        <p:spPr>
          <a:xfrm rot="5400000" flipH="1" flipV="1">
            <a:off x="562649"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83914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087929"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433671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585499"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683428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370070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923314" y="3112336"/>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2,2</a:t>
            </a:r>
          </a:p>
        </p:txBody>
      </p:sp>
      <p:sp>
        <p:nvSpPr>
          <p:cNvPr id="27" name="Rectangle 26"/>
          <p:cNvSpPr/>
          <p:nvPr/>
        </p:nvSpPr>
        <p:spPr>
          <a:xfrm>
            <a:off x="4546769"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1,4</a:t>
            </a:r>
          </a:p>
        </p:txBody>
      </p:sp>
      <p:sp>
        <p:nvSpPr>
          <p:cNvPr id="28" name="Rectangle 27"/>
          <p:cNvSpPr/>
          <p:nvPr/>
        </p:nvSpPr>
        <p:spPr>
          <a:xfrm>
            <a:off x="5094024" y="3112336"/>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2,2</a:t>
            </a:r>
          </a:p>
        </p:txBody>
      </p:sp>
      <p:sp>
        <p:nvSpPr>
          <p:cNvPr id="29" name="Rectangle 28"/>
          <p:cNvSpPr/>
          <p:nvPr/>
        </p:nvSpPr>
        <p:spPr>
          <a:xfrm>
            <a:off x="577982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1,5</a:t>
            </a:r>
          </a:p>
        </p:txBody>
      </p:sp>
      <p:sp>
        <p:nvSpPr>
          <p:cNvPr id="30" name="Rectangle 29"/>
          <p:cNvSpPr/>
          <p:nvPr/>
        </p:nvSpPr>
        <p:spPr>
          <a:xfrm>
            <a:off x="6361714" y="3119261"/>
            <a:ext cx="103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J</a:t>
            </a:r>
            <a:r>
              <a:rPr lang="en-IN" sz="1000" baseline="-25000" dirty="0"/>
              <a:t>2,2</a:t>
            </a:r>
          </a:p>
        </p:txBody>
      </p:sp>
      <p:sp>
        <p:nvSpPr>
          <p:cNvPr id="31" name="Rectangle 30"/>
          <p:cNvSpPr/>
          <p:nvPr/>
        </p:nvSpPr>
        <p:spPr>
          <a:xfrm>
            <a:off x="704751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1,6</a:t>
            </a:r>
          </a:p>
        </p:txBody>
      </p:sp>
      <p:sp>
        <p:nvSpPr>
          <p:cNvPr id="32" name="Rectangle 31"/>
          <p:cNvSpPr/>
          <p:nvPr/>
        </p:nvSpPr>
        <p:spPr>
          <a:xfrm>
            <a:off x="7594769" y="3098481"/>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r>
              <a:rPr lang="en-IN" baseline="-25000" dirty="0"/>
              <a:t>2,3</a:t>
            </a:r>
          </a:p>
        </p:txBody>
      </p:sp>
      <p:sp>
        <p:nvSpPr>
          <p:cNvPr id="33" name="Content Placeholder 2"/>
          <p:cNvSpPr txBox="1">
            <a:spLocks/>
          </p:cNvSpPr>
          <p:nvPr/>
        </p:nvSpPr>
        <p:spPr>
          <a:xfrm>
            <a:off x="428370" y="1423001"/>
            <a:ext cx="8559208" cy="5124340"/>
          </a:xfrm>
          <a:prstGeom prst="rect">
            <a:avLst/>
          </a:prstGeom>
        </p:spPr>
        <p:txBody>
          <a:bodyPr/>
          <a:lstStyle/>
          <a:p>
            <a:pPr>
              <a:lnSpc>
                <a:spcPct val="110000"/>
              </a:lnSpc>
            </a:pPr>
            <a:r>
              <a:rPr lang="en-IN" sz="1800" dirty="0"/>
              <a:t>T1: Release time 0, period 2, execution time 0.9, relative deadline 2</a:t>
            </a:r>
          </a:p>
          <a:p>
            <a:pPr>
              <a:lnSpc>
                <a:spcPct val="110000"/>
              </a:lnSpc>
            </a:pPr>
            <a:r>
              <a:rPr lang="en-IN" sz="1800" dirty="0"/>
              <a:t>T2: Release time 0, period 5, execution time 2.3, relative deadline 5</a:t>
            </a:r>
          </a:p>
        </p:txBody>
      </p:sp>
    </p:spTree>
    <p:extLst>
      <p:ext uri="{BB962C8B-B14F-4D97-AF65-F5344CB8AC3E}">
        <p14:creationId xmlns:p14="http://schemas.microsoft.com/office/powerpoint/2010/main" val="225108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38400" y="2819400"/>
            <a:ext cx="3962400" cy="1143000"/>
          </a:xfrm>
        </p:spPr>
        <p:txBody>
          <a:bodyPr/>
          <a:lstStyle/>
          <a:p>
            <a:r>
              <a:rPr lang="en-IN" dirty="0"/>
              <a:t>Any Questions?</a:t>
            </a:r>
          </a:p>
        </p:txBody>
      </p:sp>
    </p:spTree>
    <p:extLst>
      <p:ext uri="{BB962C8B-B14F-4D97-AF65-F5344CB8AC3E}">
        <p14:creationId xmlns:p14="http://schemas.microsoft.com/office/powerpoint/2010/main" val="263845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a:t>Excellent MOOCs Videos</a:t>
            </a:r>
          </a:p>
          <a:p>
            <a:r>
              <a:rPr lang="en-IN" sz="2800" b="0" dirty="0"/>
              <a:t>(Coursera, </a:t>
            </a:r>
            <a:r>
              <a:rPr lang="en-IN" sz="2800" b="0" dirty="0" err="1"/>
              <a:t>edX</a:t>
            </a:r>
            <a:r>
              <a:rPr lang="en-IN" sz="2800" b="0" dirty="0"/>
              <a:t>,…)</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a:t>RTS Primer – For Light Reading </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457200" y="4309130"/>
            <a:ext cx="8558222" cy="1660207"/>
          </a:xfrm>
        </p:spPr>
        <p:txBody>
          <a:bodyPr/>
          <a:lstStyle/>
          <a:p>
            <a:pPr algn="r">
              <a:lnSpc>
                <a:spcPct val="100000"/>
              </a:lnSpc>
            </a:pPr>
            <a:r>
              <a:rPr lang="en-US" sz="3200"/>
              <a:t>L-3: </a:t>
            </a:r>
            <a:r>
              <a:rPr lang="en-US" sz="3200" dirty="0"/>
              <a:t>Introduction to Scheduling -  </a:t>
            </a:r>
            <a:r>
              <a:rPr lang="en-US" sz="2800" b="0" dirty="0"/>
              <a:t>Approaches/Algorithms</a:t>
            </a:r>
            <a:endParaRPr lang="en-US" sz="2000" b="0" dirty="0"/>
          </a:p>
          <a:p>
            <a:pPr algn="r">
              <a:lnSpc>
                <a:spcPct val="100000"/>
              </a:lnSpc>
            </a:pPr>
            <a:r>
              <a:rPr lang="en-US" sz="1600" b="0" dirty="0"/>
              <a:t>Ref: [Lecture PPT/Notes]</a:t>
            </a:r>
          </a:p>
        </p:txBody>
      </p:sp>
      <p:sp>
        <p:nvSpPr>
          <p:cNvPr id="5" name="పాఠంపెట్టె 4"/>
          <p:cNvSpPr txBox="1"/>
          <p:nvPr/>
        </p:nvSpPr>
        <p:spPr>
          <a:xfrm>
            <a:off x="255864" y="5816838"/>
            <a:ext cx="8960893" cy="738664"/>
          </a:xfrm>
          <a:prstGeom prst="rect">
            <a:avLst/>
          </a:prstGeom>
          <a:noFill/>
        </p:spPr>
        <p:txBody>
          <a:bodyPr wrap="square" rtlCol="0">
            <a:spAutoFit/>
          </a:bodyPr>
          <a:lstStyle/>
          <a:p>
            <a:r>
              <a:rPr lang="en-IN" sz="1400" b="1" dirty="0">
                <a:latin typeface="Arial Narrow" panose="020B0606020202030204" pitchFamily="34" charset="0"/>
              </a:rPr>
              <a:t>Note</a:t>
            </a:r>
            <a:r>
              <a:rPr lang="en-IN" sz="1400" dirty="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a:latin typeface="Arial Narrow" panose="020B0606020202030204" pitchFamily="34" charset="0"/>
              </a:rPr>
              <a:t>PLEASE DO NOT PRINT PPTs</a:t>
            </a:r>
            <a:r>
              <a:rPr lang="en-IN" sz="1400" dirty="0">
                <a:latin typeface="Arial Narrow" panose="020B0606020202030204" pitchFamily="34" charset="0"/>
              </a:rPr>
              <a:t>, Save the Environment!</a:t>
            </a:r>
          </a:p>
        </p:txBody>
      </p:sp>
      <p:sp>
        <p:nvSpPr>
          <p:cNvPr id="2" name="పాఠంపెట్టె 1"/>
          <p:cNvSpPr txBox="1"/>
          <p:nvPr/>
        </p:nvSpPr>
        <p:spPr>
          <a:xfrm>
            <a:off x="18197" y="6555502"/>
            <a:ext cx="7662675" cy="246221"/>
          </a:xfrm>
          <a:prstGeom prst="rect">
            <a:avLst/>
          </a:prstGeom>
          <a:noFill/>
        </p:spPr>
        <p:txBody>
          <a:bodyPr wrap="none" rtlCol="0">
            <a:spAutoFit/>
          </a:bodyPr>
          <a:lstStyle/>
          <a:p>
            <a:r>
              <a:rPr lang="en-IN" sz="1000" dirty="0"/>
              <a:t>Source PPT Courtesy: Some of the contents of this PPT is sourced from Presentations by Prof B Mishra / Prof K R </a:t>
            </a:r>
            <a:r>
              <a:rPr lang="en-IN" sz="1000" dirty="0" err="1"/>
              <a:t>Anupa</a:t>
            </a:r>
            <a:r>
              <a:rPr lang="en-IN" sz="1000" dirty="0"/>
              <a:t>, BITS-Pilani WILP Faculty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Timing Specifications – Periodic Task</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solidFill>
                  <a:prstClr val="black">
                    <a:tint val="75000"/>
                  </a:prstClr>
                </a:solidFill>
              </a:rPr>
              <a:pPr/>
              <a:t>6</a:t>
            </a:fld>
            <a:endParaRPr lang="en-US">
              <a:solidFill>
                <a:prstClr val="black">
                  <a:tint val="75000"/>
                </a:prstClr>
              </a:solidFill>
            </a:endParaRPr>
          </a:p>
        </p:txBody>
      </p:sp>
      <p:cxnSp>
        <p:nvCxnSpPr>
          <p:cNvPr id="9" name="Straight Arrow Connector 7"/>
          <p:cNvCxnSpPr>
            <a:cxnSpLocks noChangeShapeType="1"/>
          </p:cNvCxnSpPr>
          <p:nvPr/>
        </p:nvCxnSpPr>
        <p:spPr bwMode="auto">
          <a:xfrm>
            <a:off x="304800" y="4419600"/>
            <a:ext cx="8610600"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763588"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900112" y="4808537"/>
            <a:ext cx="1770035"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release time (</a:t>
            </a:r>
            <a:r>
              <a:rPr lang="en-US" i="1" dirty="0" err="1">
                <a:solidFill>
                  <a:srgbClr val="0000CC"/>
                </a:solidFill>
                <a:latin typeface="Arial" pitchFamily="34" charset="0"/>
                <a:cs typeface="Arial" pitchFamily="34" charset="0"/>
              </a:rPr>
              <a:t>r</a:t>
            </a:r>
            <a:r>
              <a:rPr lang="en-US" i="1" baseline="-25000" dirty="0" err="1">
                <a:solidFill>
                  <a:srgbClr val="0000CC"/>
                </a:solidFill>
                <a:latin typeface="Arial" pitchFamily="34" charset="0"/>
                <a:cs typeface="Arial" pitchFamily="34" charset="0"/>
              </a:rPr>
              <a:t>i</a:t>
            </a:r>
            <a:r>
              <a:rPr lang="en-US" dirty="0">
                <a:solidFill>
                  <a:prstClr val="black"/>
                </a:solidFill>
                <a:latin typeface="Arial" pitchFamily="34" charset="0"/>
                <a:cs typeface="Arial" pitchFamily="34" charset="0"/>
              </a:rPr>
              <a:t>)</a:t>
            </a:r>
          </a:p>
        </p:txBody>
      </p:sp>
      <p:cxnSp>
        <p:nvCxnSpPr>
          <p:cNvPr id="14" name="Straight Connector 13"/>
          <p:cNvCxnSpPr/>
          <p:nvPr/>
        </p:nvCxnSpPr>
        <p:spPr bwMode="auto">
          <a:xfrm rot="5400000">
            <a:off x="34290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 name="TextBox 21"/>
          <p:cNvSpPr txBox="1">
            <a:spLocks noChangeArrowheads="1"/>
          </p:cNvSpPr>
          <p:nvPr/>
        </p:nvSpPr>
        <p:spPr bwMode="auto">
          <a:xfrm>
            <a:off x="2667000" y="1981200"/>
            <a:ext cx="1475084"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prstClr val="black"/>
                </a:solidFill>
                <a:latin typeface="Arial" pitchFamily="34" charset="0"/>
                <a:cs typeface="Arial" pitchFamily="34" charset="0"/>
              </a:rPr>
              <a:t>deadline (</a:t>
            </a:r>
            <a:r>
              <a:rPr lang="en-US" i="1" dirty="0">
                <a:solidFill>
                  <a:srgbClr val="0000CC"/>
                </a:solidFill>
                <a:latin typeface="Arial" pitchFamily="34" charset="0"/>
                <a:cs typeface="Arial" pitchFamily="34" charset="0"/>
              </a:rPr>
              <a:t>D</a:t>
            </a:r>
            <a:r>
              <a:rPr lang="en-US" i="1" baseline="-25000" dirty="0">
                <a:solidFill>
                  <a:srgbClr val="0000CC"/>
                </a:solidFill>
                <a:latin typeface="Arial" pitchFamily="34" charset="0"/>
                <a:cs typeface="Arial" pitchFamily="34" charset="0"/>
              </a:rPr>
              <a:t>i</a:t>
            </a:r>
            <a:r>
              <a:rPr lang="en-US" dirty="0">
                <a:solidFill>
                  <a:prstClr val="black"/>
                </a:solidFill>
                <a:latin typeface="Arial" pitchFamily="34" charset="0"/>
                <a:cs typeface="Arial" pitchFamily="34" charset="0"/>
              </a:rPr>
              <a:t>)</a:t>
            </a:r>
          </a:p>
        </p:txBody>
      </p:sp>
      <p:cxnSp>
        <p:nvCxnSpPr>
          <p:cNvPr id="19" name="Straight Arrow Connector 18"/>
          <p:cNvCxnSpPr>
            <a:cxnSpLocks noChangeShapeType="1"/>
          </p:cNvCxnSpPr>
          <p:nvPr/>
        </p:nvCxnSpPr>
        <p:spPr bwMode="auto">
          <a:xfrm flipV="1">
            <a:off x="274638" y="4570412"/>
            <a:ext cx="4221162" cy="1588"/>
          </a:xfrm>
          <a:prstGeom prst="straightConnector1">
            <a:avLst/>
          </a:prstGeom>
          <a:noFill/>
          <a:ln w="9525" algn="ctr">
            <a:solidFill>
              <a:schemeClr val="tx1"/>
            </a:solidFill>
            <a:round/>
            <a:headEnd type="arrow" w="med" len="med"/>
            <a:tailEnd type="arrow" w="med" len="med"/>
          </a:ln>
        </p:spPr>
      </p:cxnSp>
      <p:sp>
        <p:nvSpPr>
          <p:cNvPr id="20" name="TextBox 19"/>
          <p:cNvSpPr txBox="1">
            <a:spLocks noChangeArrowheads="1"/>
          </p:cNvSpPr>
          <p:nvPr/>
        </p:nvSpPr>
        <p:spPr bwMode="auto">
          <a:xfrm>
            <a:off x="2895600" y="4495800"/>
            <a:ext cx="1172116"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prstClr val="black"/>
                </a:solidFill>
                <a:latin typeface="Arial" pitchFamily="34" charset="0"/>
                <a:cs typeface="Arial" pitchFamily="34" charset="0"/>
              </a:rPr>
              <a:t>period (</a:t>
            </a:r>
            <a:r>
              <a:rPr lang="en-US" i="1" dirty="0">
                <a:solidFill>
                  <a:srgbClr val="0000CC"/>
                </a:solidFill>
                <a:latin typeface="Arial" pitchFamily="34" charset="0"/>
                <a:cs typeface="Arial" pitchFamily="34" charset="0"/>
              </a:rPr>
              <a:t>p</a:t>
            </a:r>
            <a:r>
              <a:rPr lang="en-US" dirty="0">
                <a:solidFill>
                  <a:prstClr val="black"/>
                </a:solidFill>
                <a:latin typeface="Arial" pitchFamily="34" charset="0"/>
                <a:cs typeface="Arial" pitchFamily="34" charset="0"/>
              </a:rPr>
              <a:t>)</a:t>
            </a:r>
          </a:p>
        </p:txBody>
      </p:sp>
      <p:sp>
        <p:nvSpPr>
          <p:cNvPr id="22" name="Rectangle 21"/>
          <p:cNvSpPr>
            <a:spLocks noChangeArrowheads="1"/>
          </p:cNvSpPr>
          <p:nvPr/>
        </p:nvSpPr>
        <p:spPr bwMode="auto">
          <a:xfrm>
            <a:off x="838200" y="3657600"/>
            <a:ext cx="2209800" cy="762000"/>
          </a:xfrm>
          <a:prstGeom prst="rect">
            <a:avLst/>
          </a:prstGeom>
          <a:solidFill>
            <a:srgbClr val="0000CC"/>
          </a:solidFill>
          <a:ln w="9525" algn="ctr">
            <a:solidFill>
              <a:schemeClr val="tx1"/>
            </a:solidFill>
            <a:round/>
            <a:headEnd/>
            <a:tailEnd/>
          </a:ln>
        </p:spPr>
        <p:txBody>
          <a:bodyPr/>
          <a:lstStyle/>
          <a:p>
            <a:pPr algn="ctr" fontAlgn="base">
              <a:spcBef>
                <a:spcPct val="0"/>
              </a:spcBef>
              <a:spcAft>
                <a:spcPct val="0"/>
              </a:spcAft>
            </a:pPr>
            <a:r>
              <a:rPr lang="en-US" i="1" dirty="0">
                <a:solidFill>
                  <a:prstClr val="white"/>
                </a:solidFill>
                <a:latin typeface="Arial" pitchFamily="34" charset="0"/>
                <a:cs typeface="Arial" pitchFamily="34" charset="0"/>
              </a:rPr>
              <a:t>T</a:t>
            </a:r>
            <a:r>
              <a:rPr lang="en-US" i="1" baseline="-25000" dirty="0">
                <a:solidFill>
                  <a:prstClr val="white"/>
                </a:solidFill>
                <a:latin typeface="Arial" pitchFamily="34" charset="0"/>
                <a:cs typeface="Arial" pitchFamily="34" charset="0"/>
              </a:rPr>
              <a:t>i</a:t>
            </a:r>
          </a:p>
        </p:txBody>
      </p:sp>
      <p:cxnSp>
        <p:nvCxnSpPr>
          <p:cNvPr id="23" name="Straight Connector 22"/>
          <p:cNvCxnSpPr/>
          <p:nvPr/>
        </p:nvCxnSpPr>
        <p:spPr bwMode="auto">
          <a:xfrm rot="5400000">
            <a:off x="28956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304800" y="2362200"/>
            <a:ext cx="3657600" cy="1588"/>
          </a:xfrm>
          <a:prstGeom prst="straightConnector1">
            <a:avLst/>
          </a:prstGeom>
          <a:noFill/>
          <a:ln w="9525" algn="ctr">
            <a:solidFill>
              <a:schemeClr val="tx1"/>
            </a:solidFill>
            <a:round/>
            <a:headEnd type="arrow" w="med" len="med"/>
            <a:tailEnd type="arrow" w="med" len="med"/>
          </a:ln>
        </p:spPr>
      </p:cxnSp>
      <p:cxnSp>
        <p:nvCxnSpPr>
          <p:cNvPr id="32" name="Straight Connector 31"/>
          <p:cNvCxnSpPr/>
          <p:nvPr/>
        </p:nvCxnSpPr>
        <p:spPr bwMode="auto">
          <a:xfrm rot="5400000">
            <a:off x="76200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5" name="Rectangle 34"/>
          <p:cNvSpPr>
            <a:spLocks noChangeArrowheads="1"/>
          </p:cNvSpPr>
          <p:nvPr/>
        </p:nvSpPr>
        <p:spPr bwMode="auto">
          <a:xfrm>
            <a:off x="5027612" y="3656012"/>
            <a:ext cx="2209800" cy="762000"/>
          </a:xfrm>
          <a:prstGeom prst="rect">
            <a:avLst/>
          </a:prstGeom>
          <a:solidFill>
            <a:srgbClr val="0000CC"/>
          </a:solidFill>
          <a:ln w="9525" algn="ctr">
            <a:solidFill>
              <a:schemeClr val="tx1"/>
            </a:solidFill>
            <a:round/>
            <a:headEnd/>
            <a:tailEnd/>
          </a:ln>
        </p:spPr>
        <p:txBody>
          <a:bodyPr/>
          <a:lstStyle/>
          <a:p>
            <a:pPr algn="ctr" fontAlgn="base">
              <a:spcBef>
                <a:spcPct val="0"/>
              </a:spcBef>
              <a:spcAft>
                <a:spcPct val="0"/>
              </a:spcAft>
            </a:pPr>
            <a:r>
              <a:rPr lang="en-US" i="1" dirty="0">
                <a:solidFill>
                  <a:prstClr val="white"/>
                </a:solidFill>
                <a:latin typeface="Arial" pitchFamily="34" charset="0"/>
                <a:cs typeface="Arial" pitchFamily="34" charset="0"/>
              </a:rPr>
              <a:t>T</a:t>
            </a:r>
            <a:r>
              <a:rPr lang="en-US" i="1" baseline="-25000" dirty="0">
                <a:solidFill>
                  <a:prstClr val="white"/>
                </a:solidFill>
                <a:latin typeface="Arial" pitchFamily="34" charset="0"/>
                <a:cs typeface="Arial" pitchFamily="34" charset="0"/>
              </a:rPr>
              <a:t>i+1</a:t>
            </a:r>
          </a:p>
        </p:txBody>
      </p:sp>
      <p:cxnSp>
        <p:nvCxnSpPr>
          <p:cNvPr id="36" name="Straight Connector 35"/>
          <p:cNvCxnSpPr/>
          <p:nvPr/>
        </p:nvCxnSpPr>
        <p:spPr bwMode="auto">
          <a:xfrm rot="5400000">
            <a:off x="70866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cxnSpLocks noChangeShapeType="1"/>
          </p:cNvCxnSpPr>
          <p:nvPr/>
        </p:nvCxnSpPr>
        <p:spPr bwMode="auto">
          <a:xfrm>
            <a:off x="4494212" y="2360612"/>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73043"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073680" y="4808537"/>
            <a:ext cx="1880644"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release time(</a:t>
            </a:r>
            <a:r>
              <a:rPr lang="en-US" i="1" dirty="0">
                <a:solidFill>
                  <a:srgbClr val="0000CC"/>
                </a:solidFill>
                <a:latin typeface="Arial" pitchFamily="34" charset="0"/>
                <a:cs typeface="Arial" pitchFamily="34" charset="0"/>
              </a:rPr>
              <a:t>r</a:t>
            </a:r>
            <a:r>
              <a:rPr lang="en-US" i="1" baseline="-25000" dirty="0">
                <a:solidFill>
                  <a:srgbClr val="0000CC"/>
                </a:solidFill>
                <a:latin typeface="Arial" pitchFamily="34" charset="0"/>
                <a:cs typeface="Arial" pitchFamily="34" charset="0"/>
              </a:rPr>
              <a:t>i+1</a:t>
            </a:r>
            <a:r>
              <a:rPr lang="en-US" dirty="0">
                <a:solidFill>
                  <a:prstClr val="black"/>
                </a:solidFill>
                <a:latin typeface="Arial" pitchFamily="34" charset="0"/>
                <a:cs typeface="Arial" pitchFamily="34" charset="0"/>
              </a:rPr>
              <a:t>)</a:t>
            </a:r>
          </a:p>
        </p:txBody>
      </p:sp>
      <p:cxnSp>
        <p:nvCxnSpPr>
          <p:cNvPr id="43" name="Straight Arrow Connector 42"/>
          <p:cNvCxnSpPr/>
          <p:nvPr/>
        </p:nvCxnSpPr>
        <p:spPr>
          <a:xfrm rot="16200000" flipV="1">
            <a:off x="4446611"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808038"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1073180" y="3135868"/>
            <a:ext cx="2129109"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execution time (</a:t>
            </a:r>
            <a:r>
              <a:rPr lang="en-US" i="1" dirty="0" err="1">
                <a:solidFill>
                  <a:srgbClr val="0000CC"/>
                </a:solidFill>
                <a:latin typeface="Arial" pitchFamily="34" charset="0"/>
                <a:cs typeface="Arial" pitchFamily="34" charset="0"/>
              </a:rPr>
              <a:t>e</a:t>
            </a:r>
            <a:r>
              <a:rPr lang="en-US" i="1" baseline="-25000" dirty="0" err="1">
                <a:solidFill>
                  <a:srgbClr val="0000CC"/>
                </a:solidFill>
                <a:latin typeface="Arial" pitchFamily="34" charset="0"/>
                <a:cs typeface="Arial" pitchFamily="34" charset="0"/>
              </a:rPr>
              <a:t>i</a:t>
            </a:r>
            <a:r>
              <a:rPr lang="en-US" dirty="0">
                <a:solidFill>
                  <a:prstClr val="black"/>
                </a:solidFill>
                <a:latin typeface="Arial" pitchFamily="34" charset="0"/>
                <a:cs typeface="Arial" pitchFamily="34" charset="0"/>
              </a:rPr>
              <a:t>)</a:t>
            </a:r>
          </a:p>
        </p:txBody>
      </p:sp>
      <p:cxnSp>
        <p:nvCxnSpPr>
          <p:cNvPr id="48" name="Straight Arrow Connector 47"/>
          <p:cNvCxnSpPr>
            <a:cxnSpLocks noChangeShapeType="1"/>
          </p:cNvCxnSpPr>
          <p:nvPr/>
        </p:nvCxnSpPr>
        <p:spPr bwMode="auto">
          <a:xfrm flipV="1">
            <a:off x="4999038" y="3493532"/>
            <a:ext cx="2239962" cy="1588"/>
          </a:xfrm>
          <a:prstGeom prst="straightConnector1">
            <a:avLst/>
          </a:prstGeom>
          <a:noFill/>
          <a:ln w="9525" algn="ctr">
            <a:solidFill>
              <a:schemeClr val="tx1"/>
            </a:solidFill>
            <a:round/>
            <a:headEnd type="arrow" w="med" len="med"/>
            <a:tailEnd type="arrow" w="med" len="med"/>
          </a:ln>
        </p:spPr>
      </p:cxnSp>
      <p:sp>
        <p:nvSpPr>
          <p:cNvPr id="49" name="TextBox 48"/>
          <p:cNvSpPr txBox="1">
            <a:spLocks noChangeArrowheads="1"/>
          </p:cNvSpPr>
          <p:nvPr/>
        </p:nvSpPr>
        <p:spPr bwMode="auto">
          <a:xfrm>
            <a:off x="5264180" y="3124200"/>
            <a:ext cx="222689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execution time (</a:t>
            </a:r>
            <a:r>
              <a:rPr lang="en-US" i="1" dirty="0">
                <a:solidFill>
                  <a:srgbClr val="0000CC"/>
                </a:solidFill>
                <a:latin typeface="Arial" pitchFamily="34" charset="0"/>
                <a:cs typeface="Arial" pitchFamily="34" charset="0"/>
              </a:rPr>
              <a:t>e</a:t>
            </a:r>
            <a:r>
              <a:rPr lang="en-US" i="1" baseline="-25000" dirty="0">
                <a:solidFill>
                  <a:srgbClr val="0000CC"/>
                </a:solidFill>
                <a:latin typeface="Arial" pitchFamily="34" charset="0"/>
                <a:cs typeface="Arial" pitchFamily="34" charset="0"/>
              </a:rPr>
              <a:t>i+1</a:t>
            </a:r>
            <a:r>
              <a:rPr lang="en-US" dirty="0">
                <a:solidFill>
                  <a:prstClr val="black"/>
                </a:solidFill>
                <a:latin typeface="Arial" pitchFamily="34" charset="0"/>
                <a:cs typeface="Arial" pitchFamily="34" charset="0"/>
              </a:rPr>
              <a:t>)</a:t>
            </a:r>
          </a:p>
        </p:txBody>
      </p:sp>
      <p:sp>
        <p:nvSpPr>
          <p:cNvPr id="50" name="TextBox 8"/>
          <p:cNvSpPr txBox="1">
            <a:spLocks noChangeArrowheads="1"/>
          </p:cNvSpPr>
          <p:nvPr/>
        </p:nvSpPr>
        <p:spPr bwMode="auto">
          <a:xfrm>
            <a:off x="8382000" y="4491037"/>
            <a:ext cx="620683" cy="369332"/>
          </a:xfrm>
          <a:prstGeom prst="rect">
            <a:avLst/>
          </a:prstGeom>
          <a:noFill/>
          <a:ln w="9525">
            <a:noFill/>
            <a:miter lim="800000"/>
            <a:headEnd/>
            <a:tailEnd/>
          </a:ln>
        </p:spPr>
        <p:txBody>
          <a:bodyPr wrap="none">
            <a:spAutoFit/>
          </a:bodyPr>
          <a:lstStyle/>
          <a:p>
            <a:pPr fontAlgn="base">
              <a:spcBef>
                <a:spcPct val="0"/>
              </a:spcBef>
              <a:spcAft>
                <a:spcPct val="0"/>
              </a:spcAft>
            </a:pPr>
            <a:r>
              <a:rPr lang="en-US" i="1" dirty="0">
                <a:solidFill>
                  <a:prstClr val="black"/>
                </a:solidFill>
                <a:latin typeface="Arial" pitchFamily="34" charset="0"/>
                <a:cs typeface="Arial" pitchFamily="34" charset="0"/>
              </a:rPr>
              <a:t>time</a:t>
            </a:r>
          </a:p>
        </p:txBody>
      </p:sp>
      <p:sp>
        <p:nvSpPr>
          <p:cNvPr id="51" name="TextBox 21"/>
          <p:cNvSpPr txBox="1">
            <a:spLocks noChangeArrowheads="1"/>
          </p:cNvSpPr>
          <p:nvPr/>
        </p:nvSpPr>
        <p:spPr bwMode="auto">
          <a:xfrm>
            <a:off x="6678316" y="1981200"/>
            <a:ext cx="1649811"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prstClr val="black"/>
                </a:solidFill>
                <a:latin typeface="Arial" pitchFamily="34" charset="0"/>
                <a:cs typeface="Arial" pitchFamily="34" charset="0"/>
              </a:rPr>
              <a:t>deadline (</a:t>
            </a:r>
            <a:r>
              <a:rPr lang="en-US" i="1" dirty="0">
                <a:solidFill>
                  <a:srgbClr val="0000CC"/>
                </a:solidFill>
                <a:latin typeface="Arial" pitchFamily="34" charset="0"/>
                <a:cs typeface="Arial" pitchFamily="34" charset="0"/>
              </a:rPr>
              <a:t>D</a:t>
            </a:r>
            <a:r>
              <a:rPr lang="en-US" i="1" baseline="-25000" dirty="0">
                <a:solidFill>
                  <a:srgbClr val="0000CC"/>
                </a:solidFill>
                <a:latin typeface="Arial" pitchFamily="34" charset="0"/>
                <a:cs typeface="Arial" pitchFamily="34" charset="0"/>
              </a:rPr>
              <a:t>i+1</a:t>
            </a:r>
            <a:r>
              <a:rPr lang="en-US" dirty="0">
                <a:solidFill>
                  <a:prstClr val="black"/>
                </a:solidFill>
                <a:latin typeface="Arial" pitchFamily="34" charset="0"/>
                <a:cs typeface="Arial" pitchFamily="34" charset="0"/>
              </a:rPr>
              <a:t>)</a:t>
            </a:r>
          </a:p>
        </p:txBody>
      </p:sp>
      <p:cxnSp>
        <p:nvCxnSpPr>
          <p:cNvPr id="52" name="Straight Arrow Connector 51"/>
          <p:cNvCxnSpPr>
            <a:cxnSpLocks noChangeShapeType="1"/>
          </p:cNvCxnSpPr>
          <p:nvPr/>
        </p:nvCxnSpPr>
        <p:spPr bwMode="auto">
          <a:xfrm>
            <a:off x="304800"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569942" y="2590800"/>
            <a:ext cx="163378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response time</a:t>
            </a:r>
          </a:p>
        </p:txBody>
      </p:sp>
      <p:cxnSp>
        <p:nvCxnSpPr>
          <p:cNvPr id="60" name="Straight Arrow Connector 59"/>
          <p:cNvCxnSpPr>
            <a:cxnSpLocks noChangeShapeType="1"/>
          </p:cNvCxnSpPr>
          <p:nvPr/>
        </p:nvCxnSpPr>
        <p:spPr bwMode="auto">
          <a:xfrm>
            <a:off x="4495800" y="2961720"/>
            <a:ext cx="2743200" cy="10080"/>
          </a:xfrm>
          <a:prstGeom prst="straightConnector1">
            <a:avLst/>
          </a:prstGeom>
          <a:noFill/>
          <a:ln w="9525" algn="ctr">
            <a:solidFill>
              <a:schemeClr val="tx1"/>
            </a:solidFill>
            <a:round/>
            <a:headEnd type="arrow" w="med" len="med"/>
            <a:tailEnd type="arrow" w="med" len="med"/>
          </a:ln>
        </p:spPr>
      </p:cxnSp>
      <p:sp>
        <p:nvSpPr>
          <p:cNvPr id="61" name="TextBox 60"/>
          <p:cNvSpPr txBox="1">
            <a:spLocks noChangeArrowheads="1"/>
          </p:cNvSpPr>
          <p:nvPr/>
        </p:nvSpPr>
        <p:spPr bwMode="auto">
          <a:xfrm>
            <a:off x="4760942" y="2590800"/>
            <a:ext cx="163378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response time</a:t>
            </a:r>
          </a:p>
        </p:txBody>
      </p:sp>
    </p:spTree>
    <p:extLst>
      <p:ext uri="{BB962C8B-B14F-4D97-AF65-F5344CB8AC3E}">
        <p14:creationId xmlns:p14="http://schemas.microsoft.com/office/powerpoint/2010/main" val="159387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Timing Specifications – </a:t>
            </a:r>
            <a:r>
              <a:rPr lang="en-US" dirty="0" err="1"/>
              <a:t>Aperiodic</a:t>
            </a:r>
            <a:r>
              <a:rPr lang="en-US" dirty="0"/>
              <a:t> &amp; Sporadic Task</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solidFill>
                  <a:prstClr val="black">
                    <a:tint val="75000"/>
                  </a:prstClr>
                </a:solidFill>
              </a:rPr>
              <a:pPr/>
              <a:t>7</a:t>
            </a:fld>
            <a:endParaRPr lang="en-US">
              <a:solidFill>
                <a:prstClr val="black">
                  <a:tint val="75000"/>
                </a:prstClr>
              </a:solidFill>
            </a:endParaRPr>
          </a:p>
        </p:txBody>
      </p:sp>
      <p:cxnSp>
        <p:nvCxnSpPr>
          <p:cNvPr id="9" name="Straight Arrow Connector 7"/>
          <p:cNvCxnSpPr>
            <a:cxnSpLocks noChangeShapeType="1"/>
          </p:cNvCxnSpPr>
          <p:nvPr/>
        </p:nvCxnSpPr>
        <p:spPr bwMode="auto">
          <a:xfrm>
            <a:off x="1219200" y="4419600"/>
            <a:ext cx="6008717"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1206529"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2870229" y="4808537"/>
            <a:ext cx="1770035"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release time (</a:t>
            </a:r>
            <a:r>
              <a:rPr lang="en-US" i="1" dirty="0" err="1">
                <a:solidFill>
                  <a:srgbClr val="0000CC"/>
                </a:solidFill>
                <a:latin typeface="Arial" pitchFamily="34" charset="0"/>
                <a:cs typeface="Arial" pitchFamily="34" charset="0"/>
              </a:rPr>
              <a:t>r</a:t>
            </a:r>
            <a:r>
              <a:rPr lang="en-US" i="1" baseline="-25000" dirty="0" err="1">
                <a:solidFill>
                  <a:srgbClr val="0000CC"/>
                </a:solidFill>
                <a:latin typeface="Arial" pitchFamily="34" charset="0"/>
                <a:cs typeface="Arial" pitchFamily="34" charset="0"/>
              </a:rPr>
              <a:t>i</a:t>
            </a:r>
            <a:r>
              <a:rPr lang="en-US" dirty="0">
                <a:solidFill>
                  <a:prstClr val="black"/>
                </a:solidFill>
                <a:latin typeface="Arial" pitchFamily="34" charset="0"/>
                <a:cs typeface="Arial" pitchFamily="34" charset="0"/>
              </a:rPr>
              <a:t>)</a:t>
            </a:r>
          </a:p>
        </p:txBody>
      </p:sp>
      <p:sp>
        <p:nvSpPr>
          <p:cNvPr id="16" name="TextBox 21"/>
          <p:cNvSpPr txBox="1">
            <a:spLocks noChangeArrowheads="1"/>
          </p:cNvSpPr>
          <p:nvPr/>
        </p:nvSpPr>
        <p:spPr bwMode="auto">
          <a:xfrm>
            <a:off x="4637117" y="1981200"/>
            <a:ext cx="1475084"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a:solidFill>
                  <a:prstClr val="black"/>
                </a:solidFill>
                <a:latin typeface="Arial" pitchFamily="34" charset="0"/>
                <a:cs typeface="Arial" pitchFamily="34" charset="0"/>
              </a:rPr>
              <a:t>deadline (</a:t>
            </a:r>
            <a:r>
              <a:rPr lang="en-US" i="1" dirty="0">
                <a:solidFill>
                  <a:srgbClr val="0000CC"/>
                </a:solidFill>
                <a:latin typeface="Arial" pitchFamily="34" charset="0"/>
                <a:cs typeface="Arial" pitchFamily="34" charset="0"/>
              </a:rPr>
              <a:t>D</a:t>
            </a:r>
            <a:r>
              <a:rPr lang="en-US" i="1" baseline="-25000" dirty="0">
                <a:solidFill>
                  <a:srgbClr val="0000CC"/>
                </a:solidFill>
                <a:latin typeface="Arial" pitchFamily="34" charset="0"/>
                <a:cs typeface="Arial" pitchFamily="34" charset="0"/>
              </a:rPr>
              <a:t>i</a:t>
            </a:r>
            <a:r>
              <a:rPr lang="en-US" dirty="0">
                <a:solidFill>
                  <a:prstClr val="black"/>
                </a:solidFill>
                <a:latin typeface="Arial" pitchFamily="34" charset="0"/>
                <a:cs typeface="Arial" pitchFamily="34" charset="0"/>
              </a:rPr>
              <a:t>)</a:t>
            </a:r>
          </a:p>
        </p:txBody>
      </p:sp>
      <p:sp>
        <p:nvSpPr>
          <p:cNvPr id="22" name="Rectangle 21"/>
          <p:cNvSpPr>
            <a:spLocks noChangeArrowheads="1"/>
          </p:cNvSpPr>
          <p:nvPr/>
        </p:nvSpPr>
        <p:spPr bwMode="auto">
          <a:xfrm>
            <a:off x="2808317" y="3657600"/>
            <a:ext cx="2209800" cy="762000"/>
          </a:xfrm>
          <a:prstGeom prst="rect">
            <a:avLst/>
          </a:prstGeom>
          <a:solidFill>
            <a:srgbClr val="0000CC"/>
          </a:solidFill>
          <a:ln w="9525" algn="ctr">
            <a:solidFill>
              <a:schemeClr val="tx1"/>
            </a:solidFill>
            <a:round/>
            <a:headEnd/>
            <a:tailEnd/>
          </a:ln>
        </p:spPr>
        <p:txBody>
          <a:bodyPr/>
          <a:lstStyle/>
          <a:p>
            <a:pPr algn="ctr" fontAlgn="base">
              <a:spcBef>
                <a:spcPct val="0"/>
              </a:spcBef>
              <a:spcAft>
                <a:spcPct val="0"/>
              </a:spcAft>
            </a:pPr>
            <a:r>
              <a:rPr lang="en-US" i="1" dirty="0">
                <a:solidFill>
                  <a:prstClr val="white"/>
                </a:solidFill>
                <a:latin typeface="Arial" pitchFamily="34" charset="0"/>
                <a:cs typeface="Arial" pitchFamily="34" charset="0"/>
              </a:rPr>
              <a:t>T</a:t>
            </a:r>
            <a:r>
              <a:rPr lang="en-US" i="1" baseline="-25000" dirty="0">
                <a:solidFill>
                  <a:prstClr val="white"/>
                </a:solidFill>
                <a:latin typeface="Arial" pitchFamily="34" charset="0"/>
                <a:cs typeface="Arial" pitchFamily="34" charset="0"/>
              </a:rPr>
              <a:t>i</a:t>
            </a:r>
          </a:p>
        </p:txBody>
      </p:sp>
      <p:cxnSp>
        <p:nvCxnSpPr>
          <p:cNvPr id="23" name="Straight Connector 22"/>
          <p:cNvCxnSpPr/>
          <p:nvPr/>
        </p:nvCxnSpPr>
        <p:spPr bwMode="auto">
          <a:xfrm rot="5400000">
            <a:off x="4865717"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2274917" y="2362200"/>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243160"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2778155"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3043297" y="3135868"/>
            <a:ext cx="2129109"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execution time (</a:t>
            </a:r>
            <a:r>
              <a:rPr lang="en-US" i="1" dirty="0" err="1">
                <a:solidFill>
                  <a:srgbClr val="0000CC"/>
                </a:solidFill>
                <a:latin typeface="Arial" pitchFamily="34" charset="0"/>
                <a:cs typeface="Arial" pitchFamily="34" charset="0"/>
              </a:rPr>
              <a:t>e</a:t>
            </a:r>
            <a:r>
              <a:rPr lang="en-US" i="1" baseline="-25000" dirty="0" err="1">
                <a:solidFill>
                  <a:srgbClr val="0000CC"/>
                </a:solidFill>
                <a:latin typeface="Arial" pitchFamily="34" charset="0"/>
                <a:cs typeface="Arial" pitchFamily="34" charset="0"/>
              </a:rPr>
              <a:t>i</a:t>
            </a:r>
            <a:r>
              <a:rPr lang="en-US" dirty="0">
                <a:solidFill>
                  <a:prstClr val="black"/>
                </a:solidFill>
                <a:latin typeface="Arial" pitchFamily="34" charset="0"/>
                <a:cs typeface="Arial" pitchFamily="34" charset="0"/>
              </a:rPr>
              <a:t>)</a:t>
            </a:r>
          </a:p>
        </p:txBody>
      </p:sp>
      <p:sp>
        <p:nvSpPr>
          <p:cNvPr id="50" name="TextBox 8"/>
          <p:cNvSpPr txBox="1">
            <a:spLocks noChangeArrowheads="1"/>
          </p:cNvSpPr>
          <p:nvPr/>
        </p:nvSpPr>
        <p:spPr bwMode="auto">
          <a:xfrm>
            <a:off x="6694517" y="4491037"/>
            <a:ext cx="620683" cy="369332"/>
          </a:xfrm>
          <a:prstGeom prst="rect">
            <a:avLst/>
          </a:prstGeom>
          <a:noFill/>
          <a:ln w="9525">
            <a:noFill/>
            <a:miter lim="800000"/>
            <a:headEnd/>
            <a:tailEnd/>
          </a:ln>
        </p:spPr>
        <p:txBody>
          <a:bodyPr wrap="none">
            <a:spAutoFit/>
          </a:bodyPr>
          <a:lstStyle/>
          <a:p>
            <a:pPr fontAlgn="base">
              <a:spcBef>
                <a:spcPct val="0"/>
              </a:spcBef>
              <a:spcAft>
                <a:spcPct val="0"/>
              </a:spcAft>
            </a:pPr>
            <a:r>
              <a:rPr lang="en-US" i="1" dirty="0">
                <a:solidFill>
                  <a:prstClr val="black"/>
                </a:solidFill>
                <a:latin typeface="Arial" pitchFamily="34" charset="0"/>
                <a:cs typeface="Arial" pitchFamily="34" charset="0"/>
              </a:rPr>
              <a:t>time</a:t>
            </a:r>
          </a:p>
        </p:txBody>
      </p:sp>
      <p:cxnSp>
        <p:nvCxnSpPr>
          <p:cNvPr id="52" name="Straight Arrow Connector 51"/>
          <p:cNvCxnSpPr>
            <a:cxnSpLocks noChangeShapeType="1"/>
          </p:cNvCxnSpPr>
          <p:nvPr/>
        </p:nvCxnSpPr>
        <p:spPr bwMode="auto">
          <a:xfrm>
            <a:off x="2274917"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2540059" y="2590800"/>
            <a:ext cx="163378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a:solidFill>
                  <a:prstClr val="black"/>
                </a:solidFill>
                <a:latin typeface="Arial" pitchFamily="34" charset="0"/>
                <a:cs typeface="Arial" pitchFamily="34" charset="0"/>
              </a:rPr>
              <a:t>response time</a:t>
            </a:r>
          </a:p>
        </p:txBody>
      </p:sp>
    </p:spTree>
    <p:extLst>
      <p:ext uri="{BB962C8B-B14F-4D97-AF65-F5344CB8AC3E}">
        <p14:creationId xmlns:p14="http://schemas.microsoft.com/office/powerpoint/2010/main" val="356960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564" y="152400"/>
            <a:ext cx="5943600" cy="878752"/>
          </a:xfrm>
        </p:spPr>
        <p:txBody>
          <a:bodyPr>
            <a:normAutofit fontScale="90000"/>
          </a:bodyPr>
          <a:lstStyle/>
          <a:p>
            <a:r>
              <a:rPr lang="en-US" sz="2800" b="1" dirty="0"/>
              <a:t>Three Approaches for Scheduling Real Time System Tasks</a:t>
            </a:r>
            <a:endParaRPr lang="en-US" sz="2800" dirty="0"/>
          </a:p>
        </p:txBody>
      </p:sp>
      <p:sp>
        <p:nvSpPr>
          <p:cNvPr id="3" name="Content Placeholder 2"/>
          <p:cNvSpPr txBox="1">
            <a:spLocks/>
          </p:cNvSpPr>
          <p:nvPr/>
        </p:nvSpPr>
        <p:spPr>
          <a:xfrm>
            <a:off x="457200" y="1600200"/>
            <a:ext cx="6158022" cy="2237509"/>
          </a:xfrm>
          <a:prstGeom prst="rect">
            <a:avLst/>
          </a:prstGeom>
        </p:spPr>
        <p:txBody>
          <a:bodyPr/>
          <a:lstStyle/>
          <a:p>
            <a:pPr>
              <a:buFont typeface="Wingdings" panose="05000000000000000000" pitchFamily="2" charset="2"/>
              <a:buChar char="Ø"/>
            </a:pPr>
            <a:r>
              <a:rPr lang="en-IN" sz="2000" dirty="0"/>
              <a:t>Clock-driven</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Round-robin / Weighted round-robin</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t>Priority-driven</a:t>
            </a:r>
          </a:p>
        </p:txBody>
      </p:sp>
    </p:spTree>
    <p:extLst>
      <p:ext uri="{BB962C8B-B14F-4D97-AF65-F5344CB8AC3E}">
        <p14:creationId xmlns:p14="http://schemas.microsoft.com/office/powerpoint/2010/main" val="48734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6526213" cy="595313"/>
          </a:xfrm>
        </p:spPr>
        <p:txBody>
          <a:bodyPr>
            <a:normAutofit/>
          </a:bodyPr>
          <a:lstStyle/>
          <a:p>
            <a:r>
              <a:rPr lang="en-US" sz="2800" b="1" dirty="0"/>
              <a:t>Clock-driven  Approach</a:t>
            </a:r>
            <a:endParaRPr lang="en-US" sz="2800" dirty="0"/>
          </a:p>
        </p:txBody>
      </p:sp>
      <p:sp>
        <p:nvSpPr>
          <p:cNvPr id="3" name="Content Placeholder 2"/>
          <p:cNvSpPr txBox="1">
            <a:spLocks/>
          </p:cNvSpPr>
          <p:nvPr/>
        </p:nvSpPr>
        <p:spPr>
          <a:xfrm>
            <a:off x="304800" y="1600200"/>
            <a:ext cx="8559208" cy="4289578"/>
          </a:xfrm>
          <a:prstGeom prst="rect">
            <a:avLst/>
          </a:prstGeom>
        </p:spPr>
        <p:txBody>
          <a:bodyPr/>
          <a:lstStyle/>
          <a:p>
            <a:pPr marL="285750" indent="-285750">
              <a:lnSpc>
                <a:spcPct val="125000"/>
              </a:lnSpc>
              <a:buFont typeface="Wingdings" panose="05000000000000000000" pitchFamily="2" charset="2"/>
              <a:buChar char="Ø"/>
            </a:pPr>
            <a:r>
              <a:rPr lang="en-IN" sz="1800" dirty="0"/>
              <a:t>Scheduling decisions are made at specific time instants, which are chosen a priori before the system begins execution</a:t>
            </a:r>
          </a:p>
          <a:p>
            <a:pPr marL="285750" indent="-285750">
              <a:lnSpc>
                <a:spcPct val="125000"/>
              </a:lnSpc>
              <a:buFont typeface="Wingdings" panose="05000000000000000000" pitchFamily="2" charset="2"/>
              <a:buChar char="Ø"/>
            </a:pPr>
            <a:r>
              <a:rPr lang="en-IN" sz="1800" dirty="0"/>
              <a:t>Typically this type of scheduling is </a:t>
            </a:r>
            <a:r>
              <a:rPr lang="en-IN" sz="1800" dirty="0">
                <a:solidFill>
                  <a:srgbClr val="0000CC"/>
                </a:solidFill>
              </a:rPr>
              <a:t>suitable for hard real-time systems</a:t>
            </a:r>
            <a:r>
              <a:rPr lang="en-IN" sz="1800" dirty="0"/>
              <a:t> and </a:t>
            </a:r>
            <a:r>
              <a:rPr lang="en-IN" sz="1800" dirty="0">
                <a:solidFill>
                  <a:srgbClr val="0000CC"/>
                </a:solidFill>
              </a:rPr>
              <a:t>smaller systems</a:t>
            </a:r>
            <a:r>
              <a:rPr lang="en-IN" sz="1800" dirty="0"/>
              <a:t>, where the parameters are fixed and known.</a:t>
            </a:r>
          </a:p>
          <a:p>
            <a:pPr marL="285750" indent="-285750">
              <a:lnSpc>
                <a:spcPct val="125000"/>
              </a:lnSpc>
              <a:buFont typeface="Wingdings" panose="05000000000000000000" pitchFamily="2" charset="2"/>
              <a:buChar char="Ø"/>
            </a:pPr>
            <a:r>
              <a:rPr lang="en-IN" sz="1800" dirty="0">
                <a:solidFill>
                  <a:srgbClr val="0000CC"/>
                </a:solidFill>
              </a:rPr>
              <a:t>Scheduling decisions are computed off-line and stored for use at run-time, thus scheduling overhead is minimal.</a:t>
            </a:r>
          </a:p>
          <a:p>
            <a:pPr marL="285750" indent="-285750">
              <a:lnSpc>
                <a:spcPct val="125000"/>
              </a:lnSpc>
              <a:buFont typeface="Wingdings" panose="05000000000000000000" pitchFamily="2" charset="2"/>
              <a:buChar char="Ø"/>
            </a:pPr>
            <a:r>
              <a:rPr lang="en-IN" sz="1800" dirty="0">
                <a:solidFill>
                  <a:srgbClr val="0000CC"/>
                </a:solidFill>
              </a:rPr>
              <a:t>Generally a hardware time is set to expire periodically. </a:t>
            </a:r>
          </a:p>
          <a:p>
            <a:pPr marL="285750" indent="-285750">
              <a:lnSpc>
                <a:spcPct val="125000"/>
              </a:lnSpc>
              <a:buFont typeface="Wingdings" panose="05000000000000000000" pitchFamily="2" charset="2"/>
              <a:buChar char="Ø"/>
            </a:pPr>
            <a:r>
              <a:rPr lang="en-IN" sz="1800" dirty="0"/>
              <a:t>After the system gets initialized, the scheduler selects and schedules jobs which execute till the next scheduling decision is made. Then the scheduler blocks itself waiting for the expiration of the timer.</a:t>
            </a:r>
          </a:p>
          <a:p>
            <a:pPr marL="285750" indent="-285750">
              <a:lnSpc>
                <a:spcPct val="125000"/>
              </a:lnSpc>
              <a:buFont typeface="Wingdings" panose="05000000000000000000" pitchFamily="2" charset="2"/>
              <a:buChar char="Ø"/>
            </a:pPr>
            <a:r>
              <a:rPr lang="en-IN" sz="1800" dirty="0">
                <a:solidFill>
                  <a:srgbClr val="0000CC"/>
                </a:solidFill>
              </a:rPr>
              <a:t>When the timer expires, the scheduler wakes up, does necessary scheduling and sleeps again.</a:t>
            </a:r>
            <a:r>
              <a:rPr lang="en-IN" sz="1800" dirty="0"/>
              <a:t> This process repeats.</a:t>
            </a:r>
          </a:p>
        </p:txBody>
      </p:sp>
    </p:spTree>
    <p:extLst>
      <p:ext uri="{BB962C8B-B14F-4D97-AF65-F5344CB8AC3E}">
        <p14:creationId xmlns:p14="http://schemas.microsoft.com/office/powerpoint/2010/main" val="22928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1795</TotalTime>
  <Words>1944</Words>
  <Application>Microsoft Office PowerPoint</Application>
  <PresentationFormat>On-screen Show (4:3)</PresentationFormat>
  <Paragraphs>429</Paragraphs>
  <Slides>28</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Arial Narrow</vt:lpstr>
      <vt:lpstr>Calibri</vt:lpstr>
      <vt:lpstr>Courier New</vt:lpstr>
      <vt:lpstr>Wingdings</vt:lpstr>
      <vt:lpstr>Office Theme</vt:lpstr>
      <vt:lpstr>2_Office Theme</vt:lpstr>
      <vt:lpstr>BITS ZG553: Real Time Systems</vt:lpstr>
      <vt:lpstr>PowerPoint Presentation</vt:lpstr>
      <vt:lpstr>PowerPoint Presentation</vt:lpstr>
      <vt:lpstr>PowerPoint Presentation</vt:lpstr>
      <vt:lpstr>PowerPoint Presentation</vt:lpstr>
      <vt:lpstr>PowerPoint Presentation</vt:lpstr>
      <vt:lpstr>PowerPoint Presentation</vt:lpstr>
      <vt:lpstr>Three Approaches for Scheduling Real Time System Tasks</vt:lpstr>
      <vt:lpstr>Clock-driven  Approach</vt:lpstr>
      <vt:lpstr>Round-robin  Approach</vt:lpstr>
      <vt:lpstr>Round-robin Approach - Example</vt:lpstr>
      <vt:lpstr>Weighted round-robin  Approach</vt:lpstr>
      <vt:lpstr>Priority Driven  Approach</vt:lpstr>
      <vt:lpstr>Priority-Driven Approach - Example</vt:lpstr>
      <vt:lpstr>Priority-Driven Approach - Example</vt:lpstr>
      <vt:lpstr>Priority-Driven vs Clock-Driven Approaches</vt:lpstr>
      <vt:lpstr>What to do if CPU is getting overloaded ?</vt:lpstr>
      <vt:lpstr>PowerPoint Presentation</vt:lpstr>
      <vt:lpstr>How to Assign Priority to Jobs?</vt:lpstr>
      <vt:lpstr>Rate Monotonic Scheduling Algorithm</vt:lpstr>
      <vt:lpstr>RM Scheduling Algorithm - Example (contd.)</vt:lpstr>
      <vt:lpstr>Deadline Monotonic (DM) Scheduling Algorithm</vt:lpstr>
      <vt:lpstr>Deadline Monotonic (DM) – Example (contd.)</vt:lpstr>
      <vt:lpstr>Earliest Deadline Fast (EDF) Scheduling Algorithm</vt:lpstr>
      <vt:lpstr>EDF Algorithm – Example (contd.)</vt:lpstr>
      <vt:lpstr>LST (Least-Slack-Time-First) Scheduling Algorithm</vt:lpstr>
      <vt:lpstr>LST Algorithm – Example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chothani</cp:lastModifiedBy>
  <cp:revision>100</cp:revision>
  <dcterms:created xsi:type="dcterms:W3CDTF">2011-09-14T09:42:05Z</dcterms:created>
  <dcterms:modified xsi:type="dcterms:W3CDTF">2024-05-05T10:13:02Z</dcterms:modified>
</cp:coreProperties>
</file>