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4" r:id="rId2"/>
    <p:sldId id="305" r:id="rId3"/>
    <p:sldId id="306" r:id="rId4"/>
    <p:sldId id="307" r:id="rId5"/>
    <p:sldId id="308" r:id="rId6"/>
    <p:sldId id="276" r:id="rId7"/>
    <p:sldId id="284" r:id="rId8"/>
    <p:sldId id="285" r:id="rId9"/>
    <p:sldId id="286" r:id="rId10"/>
    <p:sldId id="290" r:id="rId11"/>
    <p:sldId id="287" r:id="rId12"/>
    <p:sldId id="294" r:id="rId13"/>
    <p:sldId id="295" r:id="rId14"/>
    <p:sldId id="289" r:id="rId15"/>
    <p:sldId id="298" r:id="rId16"/>
    <p:sldId id="297" r:id="rId17"/>
    <p:sldId id="299" r:id="rId18"/>
    <p:sldId id="296" r:id="rId19"/>
    <p:sldId id="291" r:id="rId20"/>
    <p:sldId id="292" r:id="rId21"/>
    <p:sldId id="293" r:id="rId22"/>
    <p:sldId id="300" r:id="rId23"/>
    <p:sldId id="301" r:id="rId24"/>
    <p:sldId id="302" r:id="rId25"/>
    <p:sldId id="303" r:id="rId26"/>
    <p:sldId id="309"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07" autoAdjust="0"/>
  </p:normalViewPr>
  <p:slideViewPr>
    <p:cSldViewPr>
      <p:cViewPr varScale="1">
        <p:scale>
          <a:sx n="70" d="100"/>
          <a:sy n="70" d="100"/>
        </p:scale>
        <p:origin x="1380" y="66"/>
      </p:cViewPr>
      <p:guideLst>
        <p:guide orient="horz" pos="2160"/>
        <p:guide pos="2880"/>
      </p:guideLst>
    </p:cSldViewPr>
  </p:slideViewPr>
  <p:outlineViewPr>
    <p:cViewPr>
      <p:scale>
        <a:sx n="33" d="100"/>
        <a:sy n="33" d="100"/>
      </p:scale>
      <p:origin x="0" y="1257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DF9A82A-F9F7-4C19-8534-93A5CF4CB4C1}" type="datetimeFigureOut">
              <a:rPr lang="en-US"/>
              <a:pPr>
                <a:defRPr/>
              </a:pPr>
              <a:t>8/31/2018</a:t>
            </a:fld>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DF4BDCA-EF58-4CAB-BEE6-B3D323E408F4}" type="slidenum">
              <a:rPr lang="en-US"/>
              <a:pPr>
                <a:defRPr/>
              </a:pPr>
              <a:t>‹#›</a:t>
            </a:fld>
            <a:endParaRPr lang="en-US"/>
          </a:p>
        </p:txBody>
      </p:sp>
    </p:spTree>
    <p:extLst>
      <p:ext uri="{BB962C8B-B14F-4D97-AF65-F5344CB8AC3E}">
        <p14:creationId xmlns:p14="http://schemas.microsoft.com/office/powerpoint/2010/main" val="350143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6</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7</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8</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42262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dirty="0"/>
          </a:p>
        </p:txBody>
      </p:sp>
    </p:spTree>
    <p:extLst>
      <p:ext uri="{BB962C8B-B14F-4D97-AF65-F5344CB8AC3E}">
        <p14:creationId xmlns:p14="http://schemas.microsoft.com/office/powerpoint/2010/main" val="422621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dirty="0"/>
          </a:p>
        </p:txBody>
      </p:sp>
    </p:spTree>
    <p:extLst>
      <p:ext uri="{BB962C8B-B14F-4D97-AF65-F5344CB8AC3E}">
        <p14:creationId xmlns:p14="http://schemas.microsoft.com/office/powerpoint/2010/main" val="422621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422621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3140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pPr>
                <a:defRPr/>
              </a:pPr>
              <a:t>8/31/2018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31075" y="3687763"/>
            <a:ext cx="6705600" cy="1524000"/>
          </a:xfrm>
        </p:spPr>
        <p:txBody>
          <a:bodyPr/>
          <a:lstStyle/>
          <a:p>
            <a:pPr algn="r"/>
            <a:r>
              <a:rPr lang="en-US" sz="3600" dirty="0" smtClean="0"/>
              <a:t>BITS ZG553: </a:t>
            </a:r>
            <a:r>
              <a:rPr lang="en-US" sz="3600" b="0" dirty="0" smtClean="0"/>
              <a:t>Real Time Systems</a:t>
            </a:r>
            <a:br>
              <a:rPr lang="en-US" sz="3600" b="0" dirty="0" smtClean="0"/>
            </a:br>
            <a:r>
              <a:rPr lang="en-US" sz="2400" b="0" dirty="0" smtClean="0"/>
              <a:t>[</a:t>
            </a:r>
            <a:r>
              <a:rPr lang="en-US" sz="2400" b="0" dirty="0" smtClean="0"/>
              <a:t>L6a </a:t>
            </a:r>
            <a:r>
              <a:rPr lang="en-US" sz="2400" b="0" dirty="0" smtClean="0"/>
              <a:t>– </a:t>
            </a:r>
            <a:r>
              <a:rPr lang="en-US" sz="2400" b="0" dirty="0" smtClean="0"/>
              <a:t>Performance, Optimality, Schedulability]</a:t>
            </a:r>
            <a:endParaRPr lang="en-US" sz="2400" b="0" dirty="0"/>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 xmlns:a16="http://schemas.microsoft.com/office/drawing/2014/main" id="{7F90C164-BD80-4958-B5AD-15C0024F6F1D}"/>
              </a:ext>
            </a:extLst>
          </p:cNvPr>
          <p:cNvSpPr>
            <a:spLocks noGrp="1"/>
          </p:cNvSpPr>
          <p:nvPr>
            <p:ph type="sldNum" sz="quarter" idx="4294967295"/>
          </p:nvPr>
        </p:nvSpPr>
        <p:spPr>
          <a:xfrm>
            <a:off x="7315200" y="6340475"/>
            <a:ext cx="1828800" cy="365125"/>
          </a:xfrm>
          <a:prstGeom prst="rect">
            <a:avLst/>
          </a:prstGeom>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75430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1905000"/>
          </a:xfrm>
        </p:spPr>
        <p:txBody>
          <a:bodyPr>
            <a:normAutofit/>
          </a:bodyPr>
          <a:lstStyle/>
          <a:p>
            <a:pPr>
              <a:buFont typeface="Wingdings" pitchFamily="2" charset="2"/>
              <a:buChar char="q"/>
            </a:pPr>
            <a:r>
              <a:rPr lang="en-IN" dirty="0" smtClean="0"/>
              <a:t>This approach is a round robin approach with different weights assigned to different jobs.</a:t>
            </a:r>
          </a:p>
          <a:p>
            <a:pPr>
              <a:buFont typeface="Wingdings" pitchFamily="2" charset="2"/>
              <a:buChar char="q"/>
            </a:pPr>
            <a:r>
              <a:rPr lang="en-IN" dirty="0" smtClean="0"/>
              <a:t>If a job has weight </a:t>
            </a:r>
            <a:r>
              <a:rPr lang="en-IN" i="1" dirty="0" smtClean="0">
                <a:solidFill>
                  <a:srgbClr val="0000CC"/>
                </a:solidFill>
              </a:rPr>
              <a:t>‘wt</a:t>
            </a:r>
            <a:r>
              <a:rPr lang="en-IN" dirty="0" smtClean="0"/>
              <a:t>’, then it will get ‘</a:t>
            </a:r>
            <a:r>
              <a:rPr lang="en-IN" i="1" dirty="0" smtClean="0">
                <a:solidFill>
                  <a:srgbClr val="0000CC"/>
                </a:solidFill>
              </a:rPr>
              <a:t>wt</a:t>
            </a:r>
            <a:r>
              <a:rPr lang="en-IN" dirty="0" smtClean="0"/>
              <a:t>’ time slices every round for execution.</a:t>
            </a:r>
          </a:p>
        </p:txBody>
      </p:sp>
      <p:sp>
        <p:nvSpPr>
          <p:cNvPr id="6" name="Content Placeholder 5"/>
          <p:cNvSpPr>
            <a:spLocks noGrp="1"/>
          </p:cNvSpPr>
          <p:nvPr>
            <p:ph sz="quarter" idx="10"/>
          </p:nvPr>
        </p:nvSpPr>
        <p:spPr/>
        <p:txBody>
          <a:bodyPr/>
          <a:lstStyle/>
          <a:p>
            <a:r>
              <a:rPr lang="en-US" dirty="0" smtClean="0"/>
              <a:t>Weighted round-robin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lnSpcReduction="10000"/>
          </a:bodyPr>
          <a:lstStyle/>
          <a:p>
            <a:pPr>
              <a:buFont typeface="Wingdings" pitchFamily="2" charset="2"/>
              <a:buChar char="q"/>
            </a:pPr>
            <a:r>
              <a:rPr lang="en-IN" dirty="0" smtClean="0"/>
              <a:t>Also known as </a:t>
            </a:r>
            <a:r>
              <a:rPr lang="en-IN" dirty="0" smtClean="0">
                <a:solidFill>
                  <a:srgbClr val="0000CC"/>
                </a:solidFill>
              </a:rPr>
              <a:t>greedy scheduling, list scheduling and work-conserving scheduling</a:t>
            </a:r>
          </a:p>
          <a:p>
            <a:pPr>
              <a:buFont typeface="Wingdings" pitchFamily="2" charset="2"/>
              <a:buChar char="q"/>
            </a:pPr>
            <a:r>
              <a:rPr lang="en-IN" dirty="0" smtClean="0"/>
              <a:t>Priorities are assigned to the jobs based on their criticality</a:t>
            </a:r>
          </a:p>
          <a:p>
            <a:pPr>
              <a:buFont typeface="Wingdings" pitchFamily="2" charset="2"/>
              <a:buChar char="q"/>
            </a:pPr>
            <a:r>
              <a:rPr lang="en-IN" dirty="0" smtClean="0"/>
              <a:t>Jobs ready for execution are placed in one or more queues ordered by priorities of the jobs.</a:t>
            </a:r>
          </a:p>
          <a:p>
            <a:pPr>
              <a:buFont typeface="Wingdings" pitchFamily="2" charset="2"/>
              <a:buChar char="q"/>
            </a:pPr>
            <a:r>
              <a:rPr lang="en-IN" dirty="0" smtClean="0"/>
              <a:t>At any scheduling decision time, the jobs with the highest priorities are scheduled and executed on the available processors.</a:t>
            </a:r>
          </a:p>
          <a:p>
            <a:pPr>
              <a:buFont typeface="Wingdings" pitchFamily="2" charset="2"/>
              <a:buChar char="q"/>
            </a:pPr>
            <a:r>
              <a:rPr lang="en-IN" dirty="0" smtClean="0"/>
              <a:t>Most scheduling algorithms used in non-real-time systems are priority driven.</a:t>
            </a:r>
          </a:p>
          <a:p>
            <a:pPr lvl="1">
              <a:buFont typeface="Wingdings" pitchFamily="2" charset="2"/>
              <a:buChar char="q"/>
            </a:pPr>
            <a:r>
              <a:rPr lang="en-IN" dirty="0" smtClean="0"/>
              <a:t>FIFO (First In First Out)</a:t>
            </a:r>
          </a:p>
          <a:p>
            <a:pPr lvl="1">
              <a:buFont typeface="Wingdings" pitchFamily="2" charset="2"/>
              <a:buChar char="q"/>
            </a:pPr>
            <a:r>
              <a:rPr lang="en-IN" dirty="0" smtClean="0"/>
              <a:t>LIFO (Last In First Out)</a:t>
            </a:r>
          </a:p>
          <a:p>
            <a:pPr lvl="1">
              <a:buFont typeface="Wingdings" pitchFamily="2" charset="2"/>
              <a:buChar char="q"/>
            </a:pPr>
            <a:r>
              <a:rPr lang="en-IN" dirty="0" smtClean="0"/>
              <a:t>SETF (Shortest Execution Time First)</a:t>
            </a:r>
          </a:p>
          <a:p>
            <a:pPr lvl="1">
              <a:buFont typeface="Wingdings" pitchFamily="2" charset="2"/>
              <a:buChar char="q"/>
            </a:pPr>
            <a:r>
              <a:rPr lang="en-IN" dirty="0" smtClean="0"/>
              <a:t>LETF (Longest Execution Time First)</a:t>
            </a:r>
          </a:p>
          <a:p>
            <a:pPr>
              <a:buFont typeface="Wingdings" pitchFamily="2" charset="2"/>
              <a:buChar char="q"/>
            </a:pPr>
            <a:r>
              <a:rPr lang="en-IN" dirty="0" smtClean="0"/>
              <a:t>For jobs of same priority, round-robin scheduling is used</a:t>
            </a:r>
          </a:p>
        </p:txBody>
      </p:sp>
      <p:sp>
        <p:nvSpPr>
          <p:cNvPr id="6" name="Content Placeholder 5"/>
          <p:cNvSpPr>
            <a:spLocks noGrp="1"/>
          </p:cNvSpPr>
          <p:nvPr>
            <p:ph sz="quarter" idx="10"/>
          </p:nvPr>
        </p:nvSpPr>
        <p:spPr/>
        <p:txBody>
          <a:bodyPr/>
          <a:lstStyle/>
          <a:p>
            <a:r>
              <a:rPr lang="en-US" dirty="0" smtClean="0"/>
              <a:t>Priority Driven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US" dirty="0" smtClean="0"/>
              <a:t>Rules:</a:t>
            </a:r>
          </a:p>
          <a:p>
            <a:pPr lvl="1"/>
            <a:r>
              <a:rPr lang="en-US" sz="2000" dirty="0" smtClean="0"/>
              <a:t>each process has a fixed priority (1 highest);</a:t>
            </a:r>
          </a:p>
          <a:p>
            <a:pPr lvl="1"/>
            <a:r>
              <a:rPr lang="en-US" sz="2000" dirty="0" smtClean="0"/>
              <a:t>highest-priority ready process gets CPU;</a:t>
            </a:r>
          </a:p>
          <a:p>
            <a:pPr lvl="1"/>
            <a:r>
              <a:rPr lang="en-US" sz="2000" dirty="0" smtClean="0"/>
              <a:t>process continues until done.</a:t>
            </a:r>
          </a:p>
          <a:p>
            <a:r>
              <a:rPr lang="en-US" dirty="0" smtClean="0"/>
              <a:t>Processes</a:t>
            </a:r>
          </a:p>
          <a:p>
            <a:pPr lvl="1"/>
            <a:r>
              <a:rPr lang="en-US" sz="2000" dirty="0" smtClean="0"/>
              <a:t>J1: priority 1, release time 15, execution time 10</a:t>
            </a:r>
          </a:p>
          <a:p>
            <a:pPr lvl="1"/>
            <a:r>
              <a:rPr lang="en-US" sz="2000" dirty="0" smtClean="0"/>
              <a:t>J2: priority 2, release time 0, execution time 30</a:t>
            </a:r>
          </a:p>
          <a:p>
            <a:pPr lvl="1"/>
            <a:r>
              <a:rPr lang="en-US" sz="2000" dirty="0" smtClean="0"/>
              <a:t>J3: priority 3, release time 18, execution time 20</a:t>
            </a:r>
            <a:endParaRPr lang="en-US" sz="2000" dirty="0"/>
          </a:p>
        </p:txBody>
      </p:sp>
      <p:sp>
        <p:nvSpPr>
          <p:cNvPr id="6" name="Content Placeholder 5"/>
          <p:cNvSpPr>
            <a:spLocks noGrp="1"/>
          </p:cNvSpPr>
          <p:nvPr>
            <p:ph sz="quarter" idx="10"/>
          </p:nvPr>
        </p:nvSpPr>
        <p:spPr/>
        <p:txBody>
          <a:bodyPr/>
          <a:lstStyle/>
          <a:p>
            <a:r>
              <a:rPr lang="en-US" dirty="0" smtClean="0"/>
              <a:t>Priority-driven Scheduling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Priority-driven Scheduling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dirty="0"/>
          </a:p>
        </p:txBody>
      </p:sp>
      <p:sp>
        <p:nvSpPr>
          <p:cNvPr id="8" name="Line 4"/>
          <p:cNvSpPr>
            <a:spLocks noChangeShapeType="1"/>
          </p:cNvSpPr>
          <p:nvPr/>
        </p:nvSpPr>
        <p:spPr bwMode="auto">
          <a:xfrm>
            <a:off x="762000" y="4876800"/>
            <a:ext cx="79248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9" name="Text Box 5"/>
          <p:cNvSpPr txBox="1">
            <a:spLocks noChangeArrowheads="1"/>
          </p:cNvSpPr>
          <p:nvPr/>
        </p:nvSpPr>
        <p:spPr bwMode="auto">
          <a:xfrm>
            <a:off x="7696200" y="5562600"/>
            <a:ext cx="723900" cy="457200"/>
          </a:xfrm>
          <a:prstGeom prst="rect">
            <a:avLst/>
          </a:prstGeom>
          <a:noFill/>
          <a:ln w="9525">
            <a:noFill/>
            <a:miter lim="800000"/>
            <a:headEnd/>
            <a:tailEnd/>
          </a:ln>
          <a:effectLst/>
        </p:spPr>
        <p:txBody>
          <a:bodyPr wrap="none">
            <a:spAutoFit/>
          </a:bodyPr>
          <a:lstStyle/>
          <a:p>
            <a:r>
              <a:rPr lang="en-US"/>
              <a:t>time</a:t>
            </a:r>
          </a:p>
        </p:txBody>
      </p:sp>
      <p:grpSp>
        <p:nvGrpSpPr>
          <p:cNvPr id="2" name="Group 30"/>
          <p:cNvGrpSpPr>
            <a:grpSpLocks/>
          </p:cNvGrpSpPr>
          <p:nvPr/>
        </p:nvGrpSpPr>
        <p:grpSpPr bwMode="auto">
          <a:xfrm>
            <a:off x="457200" y="2362200"/>
            <a:ext cx="1473201" cy="1254125"/>
            <a:chOff x="288" y="1488"/>
            <a:chExt cx="928" cy="790"/>
          </a:xfrm>
        </p:grpSpPr>
        <p:sp>
          <p:nvSpPr>
            <p:cNvPr id="11" name="Line 6"/>
            <p:cNvSpPr>
              <a:spLocks noChangeShapeType="1"/>
            </p:cNvSpPr>
            <p:nvPr/>
          </p:nvSpPr>
          <p:spPr bwMode="auto">
            <a:xfrm>
              <a:off x="538" y="1846"/>
              <a:ext cx="0" cy="432"/>
            </a:xfrm>
            <a:prstGeom prst="line">
              <a:avLst/>
            </a:prstGeom>
            <a:noFill/>
            <a:ln w="9525">
              <a:solidFill>
                <a:schemeClr val="tx1"/>
              </a:solidFill>
              <a:round/>
              <a:headEnd/>
              <a:tailEnd type="triangle" w="med" len="med"/>
            </a:ln>
            <a:effectLst/>
          </p:spPr>
          <p:txBody>
            <a:bodyPr wrap="none" anchor="ctr"/>
            <a:lstStyle/>
            <a:p>
              <a:endParaRPr lang="en-IN"/>
            </a:p>
          </p:txBody>
        </p:sp>
        <p:sp>
          <p:nvSpPr>
            <p:cNvPr id="12" name="Text Box 7"/>
            <p:cNvSpPr txBox="1">
              <a:spLocks noChangeArrowheads="1"/>
            </p:cNvSpPr>
            <p:nvPr/>
          </p:nvSpPr>
          <p:spPr bwMode="auto">
            <a:xfrm>
              <a:off x="288" y="1488"/>
              <a:ext cx="928" cy="233"/>
            </a:xfrm>
            <a:prstGeom prst="rect">
              <a:avLst/>
            </a:prstGeom>
            <a:noFill/>
            <a:ln w="9525">
              <a:noFill/>
              <a:miter lim="800000"/>
              <a:headEnd/>
              <a:tailEnd/>
            </a:ln>
            <a:effectLst/>
          </p:spPr>
          <p:txBody>
            <a:bodyPr wrap="none">
              <a:spAutoFit/>
            </a:bodyPr>
            <a:lstStyle/>
            <a:p>
              <a:r>
                <a:rPr lang="en-US" dirty="0"/>
                <a:t>J</a:t>
              </a:r>
              <a:r>
                <a:rPr lang="en-US" dirty="0" smtClean="0"/>
                <a:t>2 </a:t>
              </a:r>
              <a:r>
                <a:rPr lang="en-US" dirty="0"/>
                <a:t>ready </a:t>
              </a:r>
              <a:r>
                <a:rPr lang="en-US" b="1" dirty="0">
                  <a:solidFill>
                    <a:srgbClr val="FF0000"/>
                  </a:solidFill>
                </a:rPr>
                <a:t>t=0</a:t>
              </a:r>
              <a:endParaRPr lang="en-US" dirty="0"/>
            </a:p>
          </p:txBody>
        </p:sp>
      </p:grpSp>
      <p:grpSp>
        <p:nvGrpSpPr>
          <p:cNvPr id="3" name="Group 31"/>
          <p:cNvGrpSpPr>
            <a:grpSpLocks/>
          </p:cNvGrpSpPr>
          <p:nvPr/>
        </p:nvGrpSpPr>
        <p:grpSpPr bwMode="auto">
          <a:xfrm>
            <a:off x="2286001" y="2362200"/>
            <a:ext cx="1601788" cy="1254125"/>
            <a:chOff x="1440" y="1488"/>
            <a:chExt cx="1009" cy="790"/>
          </a:xfrm>
        </p:grpSpPr>
        <p:sp>
          <p:nvSpPr>
            <p:cNvPr id="14" name="Line 8"/>
            <p:cNvSpPr>
              <a:spLocks noChangeShapeType="1"/>
            </p:cNvSpPr>
            <p:nvPr/>
          </p:nvSpPr>
          <p:spPr bwMode="auto">
            <a:xfrm>
              <a:off x="1690" y="1846"/>
              <a:ext cx="0" cy="432"/>
            </a:xfrm>
            <a:prstGeom prst="line">
              <a:avLst/>
            </a:prstGeom>
            <a:noFill/>
            <a:ln w="9525">
              <a:solidFill>
                <a:schemeClr val="tx1"/>
              </a:solidFill>
              <a:round/>
              <a:headEnd/>
              <a:tailEnd type="triangle" w="med" len="med"/>
            </a:ln>
            <a:effectLst/>
          </p:spPr>
          <p:txBody>
            <a:bodyPr wrap="none" anchor="ctr"/>
            <a:lstStyle/>
            <a:p>
              <a:endParaRPr lang="en-IN"/>
            </a:p>
          </p:txBody>
        </p:sp>
        <p:sp>
          <p:nvSpPr>
            <p:cNvPr id="15" name="Text Box 9"/>
            <p:cNvSpPr txBox="1">
              <a:spLocks noChangeArrowheads="1"/>
            </p:cNvSpPr>
            <p:nvPr/>
          </p:nvSpPr>
          <p:spPr bwMode="auto">
            <a:xfrm>
              <a:off x="1440" y="1488"/>
              <a:ext cx="1009" cy="233"/>
            </a:xfrm>
            <a:prstGeom prst="rect">
              <a:avLst/>
            </a:prstGeom>
            <a:noFill/>
            <a:ln w="9525">
              <a:noFill/>
              <a:miter lim="800000"/>
              <a:headEnd/>
              <a:tailEnd/>
            </a:ln>
            <a:effectLst/>
          </p:spPr>
          <p:txBody>
            <a:bodyPr wrap="none">
              <a:spAutoFit/>
            </a:bodyPr>
            <a:lstStyle/>
            <a:p>
              <a:r>
                <a:rPr lang="en-US" dirty="0"/>
                <a:t>J</a:t>
              </a:r>
              <a:r>
                <a:rPr lang="en-US" dirty="0" smtClean="0"/>
                <a:t>1 </a:t>
              </a:r>
              <a:r>
                <a:rPr lang="en-US" dirty="0"/>
                <a:t>ready </a:t>
              </a:r>
              <a:r>
                <a:rPr lang="en-US" b="1" dirty="0">
                  <a:solidFill>
                    <a:srgbClr val="FF0000"/>
                  </a:solidFill>
                </a:rPr>
                <a:t>t=15</a:t>
              </a:r>
            </a:p>
          </p:txBody>
        </p:sp>
      </p:grpSp>
      <p:grpSp>
        <p:nvGrpSpPr>
          <p:cNvPr id="4" name="Group 32"/>
          <p:cNvGrpSpPr>
            <a:grpSpLocks/>
          </p:cNvGrpSpPr>
          <p:nvPr/>
        </p:nvGrpSpPr>
        <p:grpSpPr bwMode="auto">
          <a:xfrm>
            <a:off x="2743201" y="1905000"/>
            <a:ext cx="1601788" cy="1711325"/>
            <a:chOff x="1728" y="1200"/>
            <a:chExt cx="1009" cy="1078"/>
          </a:xfrm>
        </p:grpSpPr>
        <p:sp>
          <p:nvSpPr>
            <p:cNvPr id="17" name="Line 10"/>
            <p:cNvSpPr>
              <a:spLocks noChangeShapeType="1"/>
            </p:cNvSpPr>
            <p:nvPr/>
          </p:nvSpPr>
          <p:spPr bwMode="auto">
            <a:xfrm>
              <a:off x="1920" y="1440"/>
              <a:ext cx="10" cy="838"/>
            </a:xfrm>
            <a:prstGeom prst="line">
              <a:avLst/>
            </a:prstGeom>
            <a:noFill/>
            <a:ln w="9525">
              <a:solidFill>
                <a:schemeClr val="tx1"/>
              </a:solidFill>
              <a:round/>
              <a:headEnd/>
              <a:tailEnd type="triangle" w="med" len="med"/>
            </a:ln>
            <a:effectLst/>
          </p:spPr>
          <p:txBody>
            <a:bodyPr wrap="none" anchor="ctr"/>
            <a:lstStyle/>
            <a:p>
              <a:endParaRPr lang="en-IN"/>
            </a:p>
          </p:txBody>
        </p:sp>
        <p:sp>
          <p:nvSpPr>
            <p:cNvPr id="18" name="Text Box 11"/>
            <p:cNvSpPr txBox="1">
              <a:spLocks noChangeArrowheads="1"/>
            </p:cNvSpPr>
            <p:nvPr/>
          </p:nvSpPr>
          <p:spPr bwMode="auto">
            <a:xfrm>
              <a:off x="1728" y="1200"/>
              <a:ext cx="1009" cy="233"/>
            </a:xfrm>
            <a:prstGeom prst="rect">
              <a:avLst/>
            </a:prstGeom>
            <a:noFill/>
            <a:ln w="9525">
              <a:noFill/>
              <a:miter lim="800000"/>
              <a:headEnd/>
              <a:tailEnd/>
            </a:ln>
            <a:effectLst/>
          </p:spPr>
          <p:txBody>
            <a:bodyPr wrap="none">
              <a:spAutoFit/>
            </a:bodyPr>
            <a:lstStyle/>
            <a:p>
              <a:r>
                <a:rPr lang="en-US" dirty="0" smtClean="0"/>
                <a:t>J3 </a:t>
              </a:r>
              <a:r>
                <a:rPr lang="en-US" dirty="0"/>
                <a:t>ready </a:t>
              </a:r>
              <a:r>
                <a:rPr lang="en-US" b="1" dirty="0">
                  <a:solidFill>
                    <a:srgbClr val="FF0000"/>
                  </a:solidFill>
                </a:rPr>
                <a:t>t=18</a:t>
              </a:r>
              <a:endParaRPr lang="en-US" dirty="0"/>
            </a:p>
          </p:txBody>
        </p:sp>
      </p:grpSp>
      <p:sp>
        <p:nvSpPr>
          <p:cNvPr id="19" name="Line 12"/>
          <p:cNvSpPr>
            <a:spLocks noChangeShapeType="1"/>
          </p:cNvSpPr>
          <p:nvPr/>
        </p:nvSpPr>
        <p:spPr bwMode="auto">
          <a:xfrm>
            <a:off x="7620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20" name="Text Box 13"/>
          <p:cNvSpPr txBox="1">
            <a:spLocks noChangeArrowheads="1"/>
          </p:cNvSpPr>
          <p:nvPr/>
        </p:nvSpPr>
        <p:spPr bwMode="auto">
          <a:xfrm>
            <a:off x="669925" y="5195888"/>
            <a:ext cx="311150" cy="396875"/>
          </a:xfrm>
          <a:prstGeom prst="rect">
            <a:avLst/>
          </a:prstGeom>
          <a:noFill/>
          <a:ln w="9525">
            <a:noFill/>
            <a:miter lim="800000"/>
            <a:headEnd/>
            <a:tailEnd/>
          </a:ln>
          <a:effectLst/>
        </p:spPr>
        <p:txBody>
          <a:bodyPr wrap="none">
            <a:spAutoFit/>
          </a:bodyPr>
          <a:lstStyle/>
          <a:p>
            <a:r>
              <a:rPr lang="en-US" sz="2000"/>
              <a:t>0</a:t>
            </a:r>
            <a:endParaRPr lang="en-US"/>
          </a:p>
        </p:txBody>
      </p:sp>
      <p:sp>
        <p:nvSpPr>
          <p:cNvPr id="21" name="Line 14"/>
          <p:cNvSpPr>
            <a:spLocks noChangeShapeType="1"/>
          </p:cNvSpPr>
          <p:nvPr/>
        </p:nvSpPr>
        <p:spPr bwMode="auto">
          <a:xfrm>
            <a:off x="4587875" y="4862513"/>
            <a:ext cx="0" cy="228600"/>
          </a:xfrm>
          <a:prstGeom prst="line">
            <a:avLst/>
          </a:prstGeom>
          <a:noFill/>
          <a:ln w="9525">
            <a:solidFill>
              <a:schemeClr val="tx1"/>
            </a:solidFill>
            <a:round/>
            <a:headEnd/>
            <a:tailEnd/>
          </a:ln>
          <a:effectLst/>
        </p:spPr>
        <p:txBody>
          <a:bodyPr wrap="none" anchor="ctr"/>
          <a:lstStyle/>
          <a:p>
            <a:endParaRPr lang="en-IN"/>
          </a:p>
        </p:txBody>
      </p:sp>
      <p:sp>
        <p:nvSpPr>
          <p:cNvPr id="22" name="Text Box 15"/>
          <p:cNvSpPr txBox="1">
            <a:spLocks noChangeArrowheads="1"/>
          </p:cNvSpPr>
          <p:nvPr/>
        </p:nvSpPr>
        <p:spPr bwMode="auto">
          <a:xfrm>
            <a:off x="4495800" y="5181600"/>
            <a:ext cx="438150" cy="396875"/>
          </a:xfrm>
          <a:prstGeom prst="rect">
            <a:avLst/>
          </a:prstGeom>
          <a:noFill/>
          <a:ln w="9525">
            <a:noFill/>
            <a:miter lim="800000"/>
            <a:headEnd/>
            <a:tailEnd/>
          </a:ln>
          <a:effectLst/>
        </p:spPr>
        <p:txBody>
          <a:bodyPr wrap="none">
            <a:spAutoFit/>
          </a:bodyPr>
          <a:lstStyle/>
          <a:p>
            <a:r>
              <a:rPr lang="en-US" sz="2000"/>
              <a:t>30</a:t>
            </a:r>
            <a:endParaRPr lang="en-US"/>
          </a:p>
        </p:txBody>
      </p:sp>
      <p:sp>
        <p:nvSpPr>
          <p:cNvPr id="23" name="Line 16"/>
          <p:cNvSpPr>
            <a:spLocks noChangeShapeType="1"/>
          </p:cNvSpPr>
          <p:nvPr/>
        </p:nvSpPr>
        <p:spPr bwMode="auto">
          <a:xfrm>
            <a:off x="20574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24" name="Text Box 17"/>
          <p:cNvSpPr txBox="1">
            <a:spLocks noChangeArrowheads="1"/>
          </p:cNvSpPr>
          <p:nvPr/>
        </p:nvSpPr>
        <p:spPr bwMode="auto">
          <a:xfrm>
            <a:off x="1965325" y="5195888"/>
            <a:ext cx="438150" cy="396875"/>
          </a:xfrm>
          <a:prstGeom prst="rect">
            <a:avLst/>
          </a:prstGeom>
          <a:noFill/>
          <a:ln w="9525">
            <a:noFill/>
            <a:miter lim="800000"/>
            <a:headEnd/>
            <a:tailEnd/>
          </a:ln>
          <a:effectLst/>
        </p:spPr>
        <p:txBody>
          <a:bodyPr wrap="none">
            <a:spAutoFit/>
          </a:bodyPr>
          <a:lstStyle/>
          <a:p>
            <a:r>
              <a:rPr lang="en-US" sz="2000"/>
              <a:t>10</a:t>
            </a:r>
            <a:endParaRPr lang="en-US"/>
          </a:p>
        </p:txBody>
      </p:sp>
      <p:sp>
        <p:nvSpPr>
          <p:cNvPr id="25" name="Line 18"/>
          <p:cNvSpPr>
            <a:spLocks noChangeShapeType="1"/>
          </p:cNvSpPr>
          <p:nvPr/>
        </p:nvSpPr>
        <p:spPr bwMode="auto">
          <a:xfrm>
            <a:off x="33528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26" name="Text Box 19"/>
          <p:cNvSpPr txBox="1">
            <a:spLocks noChangeArrowheads="1"/>
          </p:cNvSpPr>
          <p:nvPr/>
        </p:nvSpPr>
        <p:spPr bwMode="auto">
          <a:xfrm>
            <a:off x="3260725" y="5195888"/>
            <a:ext cx="438150" cy="396875"/>
          </a:xfrm>
          <a:prstGeom prst="rect">
            <a:avLst/>
          </a:prstGeom>
          <a:noFill/>
          <a:ln w="9525">
            <a:noFill/>
            <a:miter lim="800000"/>
            <a:headEnd/>
            <a:tailEnd/>
          </a:ln>
          <a:effectLst/>
        </p:spPr>
        <p:txBody>
          <a:bodyPr wrap="none">
            <a:spAutoFit/>
          </a:bodyPr>
          <a:lstStyle/>
          <a:p>
            <a:r>
              <a:rPr lang="en-US" sz="2000"/>
              <a:t>20</a:t>
            </a:r>
            <a:endParaRPr lang="en-US"/>
          </a:p>
        </p:txBody>
      </p:sp>
      <p:sp>
        <p:nvSpPr>
          <p:cNvPr id="27" name="Line 20"/>
          <p:cNvSpPr>
            <a:spLocks noChangeShapeType="1"/>
          </p:cNvSpPr>
          <p:nvPr/>
        </p:nvSpPr>
        <p:spPr bwMode="auto">
          <a:xfrm>
            <a:off x="8397875" y="4862513"/>
            <a:ext cx="0" cy="228600"/>
          </a:xfrm>
          <a:prstGeom prst="line">
            <a:avLst/>
          </a:prstGeom>
          <a:noFill/>
          <a:ln w="9525">
            <a:solidFill>
              <a:schemeClr val="tx1"/>
            </a:solidFill>
            <a:round/>
            <a:headEnd/>
            <a:tailEnd/>
          </a:ln>
          <a:effectLst/>
        </p:spPr>
        <p:txBody>
          <a:bodyPr wrap="none" anchor="ctr"/>
          <a:lstStyle/>
          <a:p>
            <a:endParaRPr lang="en-IN"/>
          </a:p>
        </p:txBody>
      </p:sp>
      <p:sp>
        <p:nvSpPr>
          <p:cNvPr id="28" name="Text Box 21"/>
          <p:cNvSpPr txBox="1">
            <a:spLocks noChangeArrowheads="1"/>
          </p:cNvSpPr>
          <p:nvPr/>
        </p:nvSpPr>
        <p:spPr bwMode="auto">
          <a:xfrm>
            <a:off x="8305800" y="5181600"/>
            <a:ext cx="438150" cy="396875"/>
          </a:xfrm>
          <a:prstGeom prst="rect">
            <a:avLst/>
          </a:prstGeom>
          <a:noFill/>
          <a:ln w="9525">
            <a:noFill/>
            <a:miter lim="800000"/>
            <a:headEnd/>
            <a:tailEnd/>
          </a:ln>
          <a:effectLst/>
        </p:spPr>
        <p:txBody>
          <a:bodyPr wrap="none">
            <a:spAutoFit/>
          </a:bodyPr>
          <a:lstStyle/>
          <a:p>
            <a:r>
              <a:rPr lang="en-US" sz="2000"/>
              <a:t>60</a:t>
            </a:r>
            <a:endParaRPr lang="en-US"/>
          </a:p>
        </p:txBody>
      </p:sp>
      <p:sp>
        <p:nvSpPr>
          <p:cNvPr id="29" name="Line 22"/>
          <p:cNvSpPr>
            <a:spLocks noChangeShapeType="1"/>
          </p:cNvSpPr>
          <p:nvPr/>
        </p:nvSpPr>
        <p:spPr bwMode="auto">
          <a:xfrm>
            <a:off x="58674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30" name="Text Box 23"/>
          <p:cNvSpPr txBox="1">
            <a:spLocks noChangeArrowheads="1"/>
          </p:cNvSpPr>
          <p:nvPr/>
        </p:nvSpPr>
        <p:spPr bwMode="auto">
          <a:xfrm>
            <a:off x="5775325" y="5195888"/>
            <a:ext cx="438150" cy="396875"/>
          </a:xfrm>
          <a:prstGeom prst="rect">
            <a:avLst/>
          </a:prstGeom>
          <a:noFill/>
          <a:ln w="9525">
            <a:noFill/>
            <a:miter lim="800000"/>
            <a:headEnd/>
            <a:tailEnd/>
          </a:ln>
          <a:effectLst/>
        </p:spPr>
        <p:txBody>
          <a:bodyPr wrap="none">
            <a:spAutoFit/>
          </a:bodyPr>
          <a:lstStyle/>
          <a:p>
            <a:r>
              <a:rPr lang="en-US" sz="2000"/>
              <a:t>40</a:t>
            </a:r>
            <a:endParaRPr lang="en-US"/>
          </a:p>
        </p:txBody>
      </p:sp>
      <p:sp>
        <p:nvSpPr>
          <p:cNvPr id="31" name="Line 24"/>
          <p:cNvSpPr>
            <a:spLocks noChangeShapeType="1"/>
          </p:cNvSpPr>
          <p:nvPr/>
        </p:nvSpPr>
        <p:spPr bwMode="auto">
          <a:xfrm>
            <a:off x="7162800" y="4876800"/>
            <a:ext cx="0" cy="228600"/>
          </a:xfrm>
          <a:prstGeom prst="line">
            <a:avLst/>
          </a:prstGeom>
          <a:noFill/>
          <a:ln w="9525">
            <a:solidFill>
              <a:schemeClr val="tx1"/>
            </a:solidFill>
            <a:round/>
            <a:headEnd/>
            <a:tailEnd/>
          </a:ln>
          <a:effectLst/>
        </p:spPr>
        <p:txBody>
          <a:bodyPr wrap="none" anchor="ctr"/>
          <a:lstStyle/>
          <a:p>
            <a:endParaRPr lang="en-IN"/>
          </a:p>
        </p:txBody>
      </p:sp>
      <p:sp>
        <p:nvSpPr>
          <p:cNvPr id="32" name="Text Box 25"/>
          <p:cNvSpPr txBox="1">
            <a:spLocks noChangeArrowheads="1"/>
          </p:cNvSpPr>
          <p:nvPr/>
        </p:nvSpPr>
        <p:spPr bwMode="auto">
          <a:xfrm>
            <a:off x="7070725" y="5195888"/>
            <a:ext cx="438150" cy="396875"/>
          </a:xfrm>
          <a:prstGeom prst="rect">
            <a:avLst/>
          </a:prstGeom>
          <a:noFill/>
          <a:ln w="9525">
            <a:noFill/>
            <a:miter lim="800000"/>
            <a:headEnd/>
            <a:tailEnd/>
          </a:ln>
          <a:effectLst/>
        </p:spPr>
        <p:txBody>
          <a:bodyPr wrap="none">
            <a:spAutoFit/>
          </a:bodyPr>
          <a:lstStyle/>
          <a:p>
            <a:r>
              <a:rPr lang="en-US" sz="2000"/>
              <a:t>50</a:t>
            </a:r>
            <a:endParaRPr lang="en-US"/>
          </a:p>
        </p:txBody>
      </p:sp>
      <p:sp>
        <p:nvSpPr>
          <p:cNvPr id="33" name="Rectangle 26"/>
          <p:cNvSpPr>
            <a:spLocks noChangeArrowheads="1"/>
          </p:cNvSpPr>
          <p:nvPr/>
        </p:nvSpPr>
        <p:spPr bwMode="auto">
          <a:xfrm>
            <a:off x="762000" y="3962400"/>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t>J</a:t>
            </a:r>
            <a:r>
              <a:rPr lang="en-US" dirty="0" smtClean="0"/>
              <a:t>2</a:t>
            </a:r>
            <a:endParaRPr lang="en-US" dirty="0"/>
          </a:p>
        </p:txBody>
      </p:sp>
      <p:sp>
        <p:nvSpPr>
          <p:cNvPr id="34" name="Rectangle 27"/>
          <p:cNvSpPr>
            <a:spLocks noChangeArrowheads="1"/>
          </p:cNvSpPr>
          <p:nvPr/>
        </p:nvSpPr>
        <p:spPr bwMode="auto">
          <a:xfrm>
            <a:off x="3962400" y="3962400"/>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t>J</a:t>
            </a:r>
            <a:r>
              <a:rPr lang="en-US" dirty="0" smtClean="0"/>
              <a:t>2</a:t>
            </a:r>
            <a:endParaRPr lang="en-US" dirty="0"/>
          </a:p>
        </p:txBody>
      </p:sp>
      <p:sp>
        <p:nvSpPr>
          <p:cNvPr id="35" name="Rectangle 28"/>
          <p:cNvSpPr>
            <a:spLocks noChangeArrowheads="1"/>
          </p:cNvSpPr>
          <p:nvPr/>
        </p:nvSpPr>
        <p:spPr bwMode="auto">
          <a:xfrm>
            <a:off x="2667000" y="3962400"/>
            <a:ext cx="1295400" cy="609600"/>
          </a:xfrm>
          <a:prstGeom prst="rect">
            <a:avLst/>
          </a:prstGeom>
          <a:solidFill>
            <a:schemeClr val="accent2"/>
          </a:solidFill>
          <a:ln w="9525">
            <a:solidFill>
              <a:schemeClr val="tx1"/>
            </a:solidFill>
            <a:miter lim="800000"/>
            <a:headEnd/>
            <a:tailEnd/>
          </a:ln>
          <a:effectLst/>
        </p:spPr>
        <p:txBody>
          <a:bodyPr wrap="none" anchor="ctr"/>
          <a:lstStyle/>
          <a:p>
            <a:pPr algn="ctr"/>
            <a:r>
              <a:rPr lang="en-US" dirty="0"/>
              <a:t>J</a:t>
            </a:r>
            <a:r>
              <a:rPr lang="en-US" dirty="0" smtClean="0"/>
              <a:t>1</a:t>
            </a:r>
            <a:endParaRPr lang="en-US" dirty="0"/>
          </a:p>
        </p:txBody>
      </p:sp>
      <p:sp>
        <p:nvSpPr>
          <p:cNvPr id="36" name="Rectangle 29"/>
          <p:cNvSpPr>
            <a:spLocks noChangeArrowheads="1"/>
          </p:cNvSpPr>
          <p:nvPr/>
        </p:nvSpPr>
        <p:spPr bwMode="auto">
          <a:xfrm>
            <a:off x="5867400" y="3962400"/>
            <a:ext cx="2514600" cy="609600"/>
          </a:xfrm>
          <a:prstGeom prst="rect">
            <a:avLst/>
          </a:prstGeom>
          <a:solidFill>
            <a:srgbClr val="008000"/>
          </a:solidFill>
          <a:ln w="9525">
            <a:solidFill>
              <a:schemeClr val="tx1"/>
            </a:solidFill>
            <a:miter lim="800000"/>
            <a:headEnd/>
            <a:tailEnd/>
          </a:ln>
          <a:effectLst/>
        </p:spPr>
        <p:txBody>
          <a:bodyPr wrap="none" anchor="ctr"/>
          <a:lstStyle/>
          <a:p>
            <a:pPr algn="ctr"/>
            <a:r>
              <a:rPr lang="en-US" dirty="0">
                <a:solidFill>
                  <a:schemeClr val="bg1"/>
                </a:solidFill>
              </a:rPr>
              <a:t>J</a:t>
            </a:r>
            <a:r>
              <a:rPr lang="en-US" dirty="0" smtClean="0">
                <a:solidFill>
                  <a:schemeClr val="bg1"/>
                </a:solidFill>
              </a:rPr>
              <a:t>3</a:t>
            </a:r>
            <a:endParaRPr lang="en-US"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Effective Release Time and Deadline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sp>
        <p:nvSpPr>
          <p:cNvPr id="7" name="Content Placeholder 6"/>
          <p:cNvSpPr>
            <a:spLocks noGrp="1"/>
          </p:cNvSpPr>
          <p:nvPr>
            <p:ph idx="1"/>
          </p:nvPr>
        </p:nvSpPr>
        <p:spPr>
          <a:xfrm>
            <a:off x="304800" y="1371600"/>
            <a:ext cx="8229600" cy="5105399"/>
          </a:xfrm>
        </p:spPr>
        <p:txBody>
          <a:bodyPr/>
          <a:lstStyle/>
          <a:p>
            <a:pPr>
              <a:buFont typeface="Wingdings" pitchFamily="2" charset="2"/>
              <a:buChar char="§"/>
            </a:pPr>
            <a:r>
              <a:rPr lang="en-IN" sz="1800" dirty="0" smtClean="0"/>
              <a:t>It may happen that a job has release time later than that of its successor and deadline earlier than that of its predecessor.</a:t>
            </a:r>
          </a:p>
          <a:p>
            <a:pPr>
              <a:buFont typeface="Wingdings" pitchFamily="2" charset="2"/>
              <a:buChar char="§"/>
            </a:pPr>
            <a:r>
              <a:rPr lang="en-IN" sz="1800" dirty="0" smtClean="0"/>
              <a:t>Hence it may not be useful to work with individual jobs release time and deadlines.</a:t>
            </a:r>
          </a:p>
          <a:p>
            <a:r>
              <a:rPr lang="en-IN" b="1" u="sng" dirty="0" smtClean="0"/>
              <a:t>Effective Release Time</a:t>
            </a:r>
          </a:p>
          <a:p>
            <a:pPr lvl="1">
              <a:buFont typeface="Wingdings" pitchFamily="2" charset="2"/>
              <a:buChar char="Ø"/>
            </a:pPr>
            <a:r>
              <a:rPr lang="en-IN" dirty="0" smtClean="0"/>
              <a:t>Effective Release Time of a job without any predecessor is its given release time.</a:t>
            </a:r>
          </a:p>
          <a:p>
            <a:pPr lvl="1">
              <a:buFont typeface="Wingdings" pitchFamily="2" charset="2"/>
              <a:buChar char="Ø"/>
            </a:pPr>
            <a:r>
              <a:rPr lang="en-IN" dirty="0" smtClean="0"/>
              <a:t>Effective Release Time of a job with predecessors is </a:t>
            </a:r>
            <a:r>
              <a:rPr lang="en-IN" dirty="0" smtClean="0">
                <a:solidFill>
                  <a:srgbClr val="0000CC"/>
                </a:solidFill>
              </a:rPr>
              <a:t>maximum of its given release time and the effective release times of its predecessors</a:t>
            </a:r>
            <a:r>
              <a:rPr lang="en-IN" dirty="0" smtClean="0"/>
              <a:t>.</a:t>
            </a:r>
          </a:p>
          <a:p>
            <a:r>
              <a:rPr lang="en-IN" b="1" u="sng" dirty="0" smtClean="0"/>
              <a:t>Effective Deadline</a:t>
            </a:r>
          </a:p>
          <a:p>
            <a:pPr lvl="1">
              <a:buFont typeface="Wingdings" pitchFamily="2" charset="2"/>
              <a:buChar char="Ø"/>
            </a:pPr>
            <a:r>
              <a:rPr lang="en-IN" dirty="0" smtClean="0"/>
              <a:t>Effective Deadline of a job without any successor is its given deadline.</a:t>
            </a:r>
          </a:p>
          <a:p>
            <a:pPr lvl="1">
              <a:buFont typeface="Wingdings" pitchFamily="2" charset="2"/>
              <a:buChar char="Ø"/>
            </a:pPr>
            <a:r>
              <a:rPr lang="en-IN" dirty="0" smtClean="0"/>
              <a:t>Effective Deadline of a job with successors is </a:t>
            </a:r>
            <a:r>
              <a:rPr lang="en-IN" dirty="0" smtClean="0">
                <a:solidFill>
                  <a:srgbClr val="0000CC"/>
                </a:solidFill>
              </a:rPr>
              <a:t>minimum of its given deadline and the effective deadlines of its successors</a:t>
            </a:r>
            <a:r>
              <a:rPr lang="en-IN" dirty="0" smtClean="0"/>
              <a:t>.</a:t>
            </a:r>
          </a:p>
          <a:p>
            <a:endParaRPr lang="en-IN" i="1" dirty="0" smtClean="0">
              <a:solidFill>
                <a:srgbClr val="0000CC"/>
              </a:solidFill>
            </a:endParaRPr>
          </a:p>
          <a:p>
            <a:r>
              <a:rPr lang="en-IN" sz="2000" i="1" dirty="0" smtClean="0">
                <a:solidFill>
                  <a:srgbClr val="0000CC"/>
                </a:solidFill>
              </a:rPr>
              <a:t>	By release time and deadline, we will mean effective release time and effective deadlines respectively.</a:t>
            </a:r>
          </a:p>
          <a:p>
            <a:endParaRPr lang="en-IN" dirty="0" smtClean="0"/>
          </a:p>
          <a:p>
            <a:endParaRPr lang="en-IN" dirty="0" smtClean="0"/>
          </a:p>
          <a:p>
            <a:endParaRPr lang="en-IN"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Off-line </a:t>
            </a:r>
            <a:r>
              <a:rPr lang="en-US" dirty="0" err="1" smtClean="0"/>
              <a:t>vs</a:t>
            </a:r>
            <a:r>
              <a:rPr lang="en-US" dirty="0" smtClean="0"/>
              <a:t> On-line scheduling</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sp>
        <p:nvSpPr>
          <p:cNvPr id="7" name="Content Placeholder 6"/>
          <p:cNvSpPr>
            <a:spLocks noGrp="1"/>
          </p:cNvSpPr>
          <p:nvPr>
            <p:ph idx="1"/>
          </p:nvPr>
        </p:nvSpPr>
        <p:spPr>
          <a:xfrm>
            <a:off x="304800" y="1371600"/>
            <a:ext cx="8229600" cy="5105399"/>
          </a:xfrm>
        </p:spPr>
        <p:txBody>
          <a:bodyPr/>
          <a:lstStyle/>
          <a:p>
            <a:pPr>
              <a:lnSpc>
                <a:spcPct val="125000"/>
              </a:lnSpc>
            </a:pPr>
            <a:r>
              <a:rPr lang="en-IN" sz="1800" b="1" dirty="0" smtClean="0"/>
              <a:t>Off-line scheduling</a:t>
            </a:r>
            <a:r>
              <a:rPr lang="en-IN" sz="1800" dirty="0" smtClean="0"/>
              <a:t>: When the schedule is pre-computed and kept, it is called off-line scheduling.</a:t>
            </a:r>
          </a:p>
          <a:p>
            <a:pPr lvl="1">
              <a:lnSpc>
                <a:spcPct val="125000"/>
              </a:lnSpc>
              <a:buFont typeface="Wingdings" pitchFamily="2" charset="2"/>
              <a:buChar char="Ø"/>
            </a:pPr>
            <a:r>
              <a:rPr lang="en-IN" dirty="0" smtClean="0"/>
              <a:t>Example: </a:t>
            </a:r>
            <a:r>
              <a:rPr lang="en-IN" dirty="0" smtClean="0">
                <a:solidFill>
                  <a:srgbClr val="0000CC"/>
                </a:solidFill>
              </a:rPr>
              <a:t>Clock-driven scheduling</a:t>
            </a:r>
          </a:p>
          <a:p>
            <a:pPr lvl="1">
              <a:lnSpc>
                <a:spcPct val="125000"/>
              </a:lnSpc>
              <a:buFont typeface="Wingdings" pitchFamily="2" charset="2"/>
              <a:buChar char="Ø"/>
            </a:pPr>
            <a:r>
              <a:rPr lang="en-IN" dirty="0" smtClean="0"/>
              <a:t>It is possible only </a:t>
            </a:r>
            <a:r>
              <a:rPr lang="en-IN" dirty="0" smtClean="0">
                <a:solidFill>
                  <a:srgbClr val="0000CC"/>
                </a:solidFill>
              </a:rPr>
              <a:t>when the system parameters are known a priori</a:t>
            </a:r>
          </a:p>
          <a:p>
            <a:pPr lvl="1">
              <a:lnSpc>
                <a:spcPct val="125000"/>
              </a:lnSpc>
              <a:buFont typeface="Wingdings" pitchFamily="2" charset="2"/>
              <a:buChar char="Ø"/>
            </a:pPr>
            <a:r>
              <a:rPr lang="en-IN" dirty="0" smtClean="0"/>
              <a:t>Advantages: Deterministic timing behaviour, Lesser complexity, Very less scheduling overhead</a:t>
            </a:r>
          </a:p>
          <a:p>
            <a:pPr>
              <a:lnSpc>
                <a:spcPct val="125000"/>
              </a:lnSpc>
            </a:pPr>
            <a:r>
              <a:rPr lang="en-IN" sz="1800" b="1" dirty="0" smtClean="0"/>
              <a:t>On-line scheduling</a:t>
            </a:r>
            <a:r>
              <a:rPr lang="en-IN" sz="1800" dirty="0" smtClean="0"/>
              <a:t>: When the scheduler makes each scheduling decision without knowledge about the jobs that will be released in the future</a:t>
            </a:r>
          </a:p>
          <a:p>
            <a:pPr lvl="1">
              <a:lnSpc>
                <a:spcPct val="125000"/>
              </a:lnSpc>
              <a:buFont typeface="Wingdings" pitchFamily="2" charset="2"/>
              <a:buChar char="Ø"/>
            </a:pPr>
            <a:r>
              <a:rPr lang="en-IN" dirty="0" smtClean="0"/>
              <a:t>Example: </a:t>
            </a:r>
            <a:r>
              <a:rPr lang="en-IN" dirty="0" smtClean="0">
                <a:solidFill>
                  <a:srgbClr val="0000CC"/>
                </a:solidFill>
              </a:rPr>
              <a:t>Priority driven scheduling</a:t>
            </a:r>
          </a:p>
          <a:p>
            <a:pPr lvl="1">
              <a:lnSpc>
                <a:spcPct val="125000"/>
              </a:lnSpc>
              <a:buFont typeface="Wingdings" pitchFamily="2" charset="2"/>
              <a:buChar char="Ø"/>
            </a:pPr>
            <a:r>
              <a:rPr lang="en-IN" dirty="0" smtClean="0"/>
              <a:t>It is the only option when </a:t>
            </a:r>
            <a:r>
              <a:rPr lang="en-IN" dirty="0" smtClean="0">
                <a:solidFill>
                  <a:srgbClr val="0000CC"/>
                </a:solidFill>
              </a:rPr>
              <a:t>future workload is unpredictable</a:t>
            </a:r>
          </a:p>
          <a:p>
            <a:pPr lvl="1">
              <a:lnSpc>
                <a:spcPct val="125000"/>
              </a:lnSpc>
              <a:buFont typeface="Wingdings" pitchFamily="2" charset="2"/>
              <a:buChar char="Ø"/>
            </a:pPr>
            <a:r>
              <a:rPr lang="en-IN" dirty="0" smtClean="0"/>
              <a:t>The price of the flexibility and adaptability is a reduced ability for the scheduler to come up with an optimal schedule making the best use of the system resources</a:t>
            </a:r>
          </a:p>
          <a:p>
            <a:pPr>
              <a:lnSpc>
                <a:spcPct val="125000"/>
              </a:lnSpc>
              <a:buFont typeface="Wingdings" pitchFamily="2" charset="2"/>
              <a:buChar char="Ø"/>
            </a:pPr>
            <a:endParaRPr lang="en-IN" dirty="0" smtClean="0"/>
          </a:p>
          <a:p>
            <a:pPr>
              <a:lnSpc>
                <a:spcPct val="125000"/>
              </a:lnSpc>
              <a:buFont typeface="Wingdings" pitchFamily="2" charset="2"/>
              <a:buChar char="§"/>
            </a:pPr>
            <a:endParaRPr lang="en-IN" sz="1800" dirty="0" smtClean="0"/>
          </a:p>
          <a:p>
            <a:pPr>
              <a:buFont typeface="Wingdings" pitchFamily="2" charset="2"/>
              <a:buChar char="Ø"/>
            </a:pPr>
            <a:endParaRPr lang="en-IN"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Priority Driven </a:t>
            </a:r>
            <a:r>
              <a:rPr lang="en-US" dirty="0" err="1" smtClean="0"/>
              <a:t>vs</a:t>
            </a:r>
            <a:r>
              <a:rPr lang="en-US" dirty="0" smtClean="0"/>
              <a:t> Clock Driven approaches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sp>
        <p:nvSpPr>
          <p:cNvPr id="7" name="Content Placeholder 6"/>
          <p:cNvSpPr>
            <a:spLocks noGrp="1"/>
          </p:cNvSpPr>
          <p:nvPr>
            <p:ph idx="1"/>
          </p:nvPr>
        </p:nvSpPr>
        <p:spPr>
          <a:xfrm>
            <a:off x="304800" y="1371600"/>
            <a:ext cx="8229600" cy="5105399"/>
          </a:xfrm>
        </p:spPr>
        <p:txBody>
          <a:bodyPr/>
          <a:lstStyle/>
          <a:p>
            <a:pPr>
              <a:lnSpc>
                <a:spcPct val="125000"/>
              </a:lnSpc>
              <a:buFont typeface="Wingdings" pitchFamily="2" charset="2"/>
              <a:buChar char="Ø"/>
            </a:pPr>
            <a:r>
              <a:rPr lang="en-IN" sz="1800" dirty="0" smtClean="0"/>
              <a:t>Priority driven approaches have many advantages compared to clock driven approach:</a:t>
            </a:r>
          </a:p>
          <a:p>
            <a:pPr lvl="1">
              <a:lnSpc>
                <a:spcPct val="125000"/>
              </a:lnSpc>
              <a:buFont typeface="Wingdings" pitchFamily="2" charset="2"/>
              <a:buChar char="§"/>
            </a:pPr>
            <a:r>
              <a:rPr lang="en-IN" dirty="0" smtClean="0"/>
              <a:t>They </a:t>
            </a:r>
            <a:r>
              <a:rPr lang="en-IN" dirty="0" smtClean="0">
                <a:solidFill>
                  <a:srgbClr val="0000CC"/>
                </a:solidFill>
              </a:rPr>
              <a:t>don’t have to have the information on the release time, execution time etc </a:t>
            </a:r>
            <a:r>
              <a:rPr lang="en-IN" dirty="0" smtClean="0"/>
              <a:t>(in contrast with clock driven approach, where these parameters are required to be known a priori)</a:t>
            </a:r>
          </a:p>
          <a:p>
            <a:pPr lvl="1">
              <a:lnSpc>
                <a:spcPct val="125000"/>
              </a:lnSpc>
              <a:buFont typeface="Wingdings" pitchFamily="2" charset="2"/>
              <a:buChar char="§"/>
            </a:pPr>
            <a:r>
              <a:rPr lang="en-IN" dirty="0" smtClean="0"/>
              <a:t>It is best suited for applications with </a:t>
            </a:r>
            <a:r>
              <a:rPr lang="en-IN" dirty="0" smtClean="0">
                <a:solidFill>
                  <a:srgbClr val="0000CC"/>
                </a:solidFill>
              </a:rPr>
              <a:t>varying time and resource requirements</a:t>
            </a:r>
          </a:p>
          <a:p>
            <a:pPr lvl="1">
              <a:lnSpc>
                <a:spcPct val="125000"/>
              </a:lnSpc>
              <a:buFont typeface="Wingdings" pitchFamily="2" charset="2"/>
              <a:buChar char="§"/>
            </a:pPr>
            <a:r>
              <a:rPr lang="en-IN" dirty="0" smtClean="0"/>
              <a:t>Many well-known priority –driven algorithms use very simple priority assignments </a:t>
            </a:r>
            <a:r>
              <a:rPr lang="en-IN" dirty="0" smtClean="0">
                <a:solidFill>
                  <a:srgbClr val="0000CC"/>
                </a:solidFill>
              </a:rPr>
              <a:t>reducing the overhead </a:t>
            </a:r>
            <a:r>
              <a:rPr lang="en-IN" dirty="0" smtClean="0"/>
              <a:t>of maintaining multiple queues.</a:t>
            </a:r>
          </a:p>
          <a:p>
            <a:pPr>
              <a:lnSpc>
                <a:spcPct val="125000"/>
              </a:lnSpc>
              <a:buFont typeface="Wingdings" pitchFamily="2" charset="2"/>
              <a:buChar char="Ø"/>
            </a:pPr>
            <a:r>
              <a:rPr lang="en-IN" sz="1800" dirty="0" smtClean="0"/>
              <a:t>Despite all these advantages, </a:t>
            </a:r>
            <a:r>
              <a:rPr lang="en-IN" sz="1800" dirty="0" smtClean="0">
                <a:solidFill>
                  <a:srgbClr val="0000CC"/>
                </a:solidFill>
              </a:rPr>
              <a:t>Clock-driven approaches are used for hard real-time systems, especially in safety-critical systems</a:t>
            </a:r>
            <a:r>
              <a:rPr lang="en-IN" sz="1800" dirty="0" smtClean="0"/>
              <a:t>. </a:t>
            </a:r>
          </a:p>
          <a:p>
            <a:pPr lvl="1">
              <a:lnSpc>
                <a:spcPct val="125000"/>
              </a:lnSpc>
              <a:buFont typeface="Wingdings" pitchFamily="2" charset="2"/>
              <a:buChar char="§"/>
            </a:pPr>
            <a:r>
              <a:rPr lang="en-IN" b="1" dirty="0" smtClean="0">
                <a:solidFill>
                  <a:srgbClr val="0000CC"/>
                </a:solidFill>
              </a:rPr>
              <a:t>The major reason is that the timing behaviour of a priority-driven system is nondeterministic when job parameters vary.</a:t>
            </a:r>
          </a:p>
          <a:p>
            <a:pPr lvl="1">
              <a:lnSpc>
                <a:spcPct val="125000"/>
              </a:lnSpc>
              <a:buFont typeface="Wingdings" pitchFamily="2" charset="2"/>
              <a:buChar char="§"/>
            </a:pPr>
            <a:r>
              <a:rPr lang="en-IN" dirty="0" smtClean="0"/>
              <a:t>Consequently it is difficult to validate the deadlines of all the jobs in a priority-driven approach that they meet the deadline, when job parameters vary.</a:t>
            </a:r>
          </a:p>
          <a:p>
            <a:pPr>
              <a:lnSpc>
                <a:spcPct val="125000"/>
              </a:lnSpc>
              <a:buFont typeface="Wingdings" pitchFamily="2" charset="2"/>
              <a:buChar char="§"/>
            </a:pPr>
            <a:endParaRPr lang="en-IN" sz="1800" dirty="0" smtClean="0"/>
          </a:p>
          <a:p>
            <a:pPr>
              <a:buFont typeface="Wingdings" pitchFamily="2" charset="2"/>
              <a:buChar char="Ø"/>
            </a:pPr>
            <a:endParaRPr lang="en-IN"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Overload condition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a:p>
        </p:txBody>
      </p:sp>
      <p:sp>
        <p:nvSpPr>
          <p:cNvPr id="7" name="Content Placeholder 6"/>
          <p:cNvSpPr>
            <a:spLocks noGrp="1"/>
          </p:cNvSpPr>
          <p:nvPr>
            <p:ph idx="1"/>
          </p:nvPr>
        </p:nvSpPr>
        <p:spPr>
          <a:xfrm>
            <a:off x="304800" y="1371600"/>
            <a:ext cx="8229600" cy="5105399"/>
          </a:xfrm>
        </p:spPr>
        <p:txBody>
          <a:bodyPr/>
          <a:lstStyle/>
          <a:p>
            <a:pPr>
              <a:lnSpc>
                <a:spcPct val="125000"/>
              </a:lnSpc>
              <a:buFont typeface="Wingdings" pitchFamily="2" charset="2"/>
              <a:buChar char="Ø"/>
            </a:pPr>
            <a:r>
              <a:rPr lang="en-IN" sz="1800" dirty="0" smtClean="0"/>
              <a:t>A system is said to be </a:t>
            </a:r>
            <a:r>
              <a:rPr lang="en-IN" sz="1800" dirty="0" smtClean="0">
                <a:solidFill>
                  <a:srgbClr val="0000CC"/>
                </a:solidFill>
              </a:rPr>
              <a:t>overloaded</a:t>
            </a:r>
            <a:r>
              <a:rPr lang="en-IN" sz="1800" dirty="0" smtClean="0"/>
              <a:t> when the job offered to the scheduler can’t be feasibly scheduled by a clairvoyant scheduler.</a:t>
            </a:r>
          </a:p>
          <a:p>
            <a:pPr>
              <a:lnSpc>
                <a:spcPct val="125000"/>
              </a:lnSpc>
              <a:buFont typeface="Wingdings" pitchFamily="2" charset="2"/>
              <a:buChar char="Ø"/>
            </a:pPr>
            <a:r>
              <a:rPr lang="en-IN" sz="1800" dirty="0" smtClean="0"/>
              <a:t>When the system is not overloaded, an optimal on-line scheduling algorithm is one that always produces a feasible schedule of all offered job.</a:t>
            </a:r>
          </a:p>
          <a:p>
            <a:pPr>
              <a:lnSpc>
                <a:spcPct val="125000"/>
              </a:lnSpc>
              <a:buFont typeface="Wingdings" pitchFamily="2" charset="2"/>
              <a:buChar char="Ø"/>
            </a:pPr>
            <a:r>
              <a:rPr lang="en-IN" sz="1800" dirty="0" smtClean="0">
                <a:solidFill>
                  <a:srgbClr val="0000CC"/>
                </a:solidFill>
              </a:rPr>
              <a:t>No optimal on-line scheduling algorithm exists when some jobs are non-</a:t>
            </a:r>
            <a:r>
              <a:rPr lang="en-IN" sz="1800" dirty="0" err="1" smtClean="0">
                <a:solidFill>
                  <a:srgbClr val="0000CC"/>
                </a:solidFill>
              </a:rPr>
              <a:t>preemptable</a:t>
            </a:r>
            <a:r>
              <a:rPr lang="en-IN" sz="1800" dirty="0" smtClean="0">
                <a:solidFill>
                  <a:srgbClr val="0000CC"/>
                </a:solidFill>
              </a:rPr>
              <a:t>.</a:t>
            </a:r>
            <a:endParaRPr lang="en-IN" sz="1800" dirty="0" smtClean="0"/>
          </a:p>
          <a:p>
            <a:pPr>
              <a:lnSpc>
                <a:spcPct val="125000"/>
              </a:lnSpc>
              <a:buFont typeface="Wingdings" pitchFamily="2" charset="2"/>
              <a:buChar char="Ø"/>
            </a:pPr>
            <a:r>
              <a:rPr lang="en-IN" sz="1800" dirty="0" smtClean="0"/>
              <a:t>During an overload, some jobs must be discarded in order to allow other jobs to complete on time.</a:t>
            </a:r>
            <a:endParaRPr lang="en-IN"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EDF (Earliest Deadline First)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sp>
        <p:nvSpPr>
          <p:cNvPr id="7" name="Content Placeholder 6"/>
          <p:cNvSpPr>
            <a:spLocks noGrp="1"/>
          </p:cNvSpPr>
          <p:nvPr>
            <p:ph idx="1"/>
          </p:nvPr>
        </p:nvSpPr>
        <p:spPr>
          <a:xfrm>
            <a:off x="228600" y="1371601"/>
            <a:ext cx="8915400" cy="1676399"/>
          </a:xfrm>
        </p:spPr>
        <p:txBody>
          <a:bodyPr/>
          <a:lstStyle/>
          <a:p>
            <a:pPr>
              <a:lnSpc>
                <a:spcPct val="120000"/>
              </a:lnSpc>
              <a:buFont typeface="Wingdings" pitchFamily="2" charset="2"/>
              <a:buChar char="Ø"/>
            </a:pPr>
            <a:r>
              <a:rPr lang="en-IN" sz="1600" dirty="0" smtClean="0">
                <a:solidFill>
                  <a:srgbClr val="0000CC"/>
                </a:solidFill>
              </a:rPr>
              <a:t>Job with earliest (absolute) deadline has highest priority (</a:t>
            </a:r>
            <a:r>
              <a:rPr lang="en-US" sz="1600" dirty="0" smtClean="0"/>
              <a:t>Process closest to its deadline has highest priority)</a:t>
            </a:r>
            <a:endParaRPr lang="en-IN" sz="1600" dirty="0" smtClean="0">
              <a:solidFill>
                <a:srgbClr val="0000CC"/>
              </a:solidFill>
            </a:endParaRPr>
          </a:p>
          <a:p>
            <a:pPr>
              <a:lnSpc>
                <a:spcPct val="120000"/>
              </a:lnSpc>
              <a:buFont typeface="Wingdings" pitchFamily="2" charset="2"/>
              <a:buChar char="Ø"/>
            </a:pPr>
            <a:r>
              <a:rPr lang="en-IN" sz="1600" dirty="0" smtClean="0"/>
              <a:t>Priorities is assigned dynamically, since deadlines of the jobs varied. So it is a</a:t>
            </a:r>
            <a:r>
              <a:rPr lang="en-IN" sz="1600" dirty="0" smtClean="0">
                <a:solidFill>
                  <a:srgbClr val="0000CC"/>
                </a:solidFill>
              </a:rPr>
              <a:t> </a:t>
            </a:r>
            <a:r>
              <a:rPr lang="en-IN" sz="1600" i="1" dirty="0" smtClean="0">
                <a:solidFill>
                  <a:srgbClr val="0000CC"/>
                </a:solidFill>
              </a:rPr>
              <a:t>dynamic-priority algorithm.</a:t>
            </a:r>
          </a:p>
          <a:p>
            <a:pPr>
              <a:buFont typeface="Wingdings" pitchFamily="2" charset="2"/>
              <a:buChar char="Ø"/>
            </a:pPr>
            <a:endParaRPr lang="en-IN" sz="1500" dirty="0" smtClean="0"/>
          </a:p>
          <a:p>
            <a:r>
              <a:rPr lang="en-IN" sz="1800" u="sng" dirty="0" smtClean="0"/>
              <a:t>Example</a:t>
            </a:r>
          </a:p>
          <a:p>
            <a:endParaRPr lang="en-IN" u="sng" dirty="0"/>
          </a:p>
        </p:txBody>
      </p:sp>
      <p:cxnSp>
        <p:nvCxnSpPr>
          <p:cNvPr id="8" name="Straight Arrow Connector 7"/>
          <p:cNvCxnSpPr/>
          <p:nvPr/>
        </p:nvCxnSpPr>
        <p:spPr>
          <a:xfrm>
            <a:off x="1065771" y="38862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665971" y="3810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89571" y="3810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79971" y="3429000"/>
            <a:ext cx="1447800" cy="369332"/>
          </a:xfrm>
          <a:prstGeom prst="rect">
            <a:avLst/>
          </a:prstGeom>
          <a:noFill/>
        </p:spPr>
        <p:txBody>
          <a:bodyPr wrap="square" rtlCol="0">
            <a:spAutoFit/>
          </a:bodyPr>
          <a:lstStyle/>
          <a:p>
            <a:r>
              <a:rPr lang="en-IN" dirty="0" smtClean="0"/>
              <a:t>J</a:t>
            </a:r>
            <a:r>
              <a:rPr lang="en-IN" baseline="-25000" dirty="0" smtClean="0"/>
              <a:t>1</a:t>
            </a:r>
            <a:r>
              <a:rPr lang="en-IN" dirty="0" smtClean="0"/>
              <a:t>   3 (0, 6]</a:t>
            </a:r>
            <a:r>
              <a:rPr lang="en-IN" baseline="-25000" dirty="0" smtClean="0"/>
              <a:t> </a:t>
            </a:r>
            <a:endParaRPr lang="en-IN" dirty="0"/>
          </a:p>
        </p:txBody>
      </p:sp>
      <p:sp>
        <p:nvSpPr>
          <p:cNvPr id="12" name="TextBox 11"/>
          <p:cNvSpPr txBox="1"/>
          <p:nvPr/>
        </p:nvSpPr>
        <p:spPr>
          <a:xfrm>
            <a:off x="2533689" y="3429000"/>
            <a:ext cx="1276311" cy="369332"/>
          </a:xfrm>
          <a:prstGeom prst="rect">
            <a:avLst/>
          </a:prstGeom>
          <a:noFill/>
        </p:spPr>
        <p:txBody>
          <a:bodyPr wrap="none" rtlCol="0">
            <a:spAutoFit/>
          </a:bodyPr>
          <a:lstStyle/>
          <a:p>
            <a:r>
              <a:rPr lang="en-IN" dirty="0" smtClean="0"/>
              <a:t>J</a:t>
            </a:r>
            <a:r>
              <a:rPr lang="en-IN" baseline="-25000" dirty="0" smtClean="0"/>
              <a:t>2    </a:t>
            </a:r>
            <a:r>
              <a:rPr lang="en-IN" dirty="0" smtClean="0"/>
              <a:t>2 (5, 8]</a:t>
            </a:r>
            <a:endParaRPr lang="en-IN" dirty="0"/>
          </a:p>
        </p:txBody>
      </p:sp>
      <p:sp>
        <p:nvSpPr>
          <p:cNvPr id="15" name="Oval 14"/>
          <p:cNvSpPr/>
          <p:nvPr/>
        </p:nvSpPr>
        <p:spPr>
          <a:xfrm>
            <a:off x="989571" y="4572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56172" y="4114800"/>
            <a:ext cx="1371600" cy="369332"/>
          </a:xfrm>
          <a:prstGeom prst="rect">
            <a:avLst/>
          </a:prstGeom>
          <a:noFill/>
        </p:spPr>
        <p:txBody>
          <a:bodyPr wrap="square" rtlCol="0">
            <a:spAutoFit/>
          </a:bodyPr>
          <a:lstStyle/>
          <a:p>
            <a:r>
              <a:rPr lang="en-IN" dirty="0" smtClean="0"/>
              <a:t>J</a:t>
            </a:r>
            <a:r>
              <a:rPr lang="en-IN" baseline="-25000" dirty="0" smtClean="0"/>
              <a:t>3</a:t>
            </a:r>
            <a:r>
              <a:rPr lang="en-IN" dirty="0" smtClean="0"/>
              <a:t>   3 (2, 8]</a:t>
            </a:r>
            <a:endParaRPr lang="en-IN" dirty="0"/>
          </a:p>
        </p:txBody>
      </p:sp>
      <p:sp>
        <p:nvSpPr>
          <p:cNvPr id="20" name="Rectangle 19"/>
          <p:cNvSpPr/>
          <p:nvPr/>
        </p:nvSpPr>
        <p:spPr>
          <a:xfrm>
            <a:off x="152400" y="5544979"/>
            <a:ext cx="149629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1</a:t>
            </a:r>
            <a:endParaRPr lang="en-IN" baseline="-25000" dirty="0">
              <a:solidFill>
                <a:schemeClr val="tx1"/>
              </a:solidFill>
            </a:endParaRPr>
          </a:p>
        </p:txBody>
      </p:sp>
      <p:sp>
        <p:nvSpPr>
          <p:cNvPr id="21" name="Rectangle 20"/>
          <p:cNvSpPr/>
          <p:nvPr/>
        </p:nvSpPr>
        <p:spPr>
          <a:xfrm>
            <a:off x="1641764" y="5544979"/>
            <a:ext cx="155863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9" name="TextBox 28"/>
          <p:cNvSpPr txBox="1"/>
          <p:nvPr/>
        </p:nvSpPr>
        <p:spPr>
          <a:xfrm>
            <a:off x="76200" y="6230779"/>
            <a:ext cx="255198" cy="246221"/>
          </a:xfrm>
          <a:prstGeom prst="rect">
            <a:avLst/>
          </a:prstGeom>
          <a:noFill/>
        </p:spPr>
        <p:txBody>
          <a:bodyPr wrap="none" rtlCol="0">
            <a:spAutoFit/>
          </a:bodyPr>
          <a:lstStyle/>
          <a:p>
            <a:r>
              <a:rPr lang="en-IN" sz="1000" dirty="0" smtClean="0"/>
              <a:t>0</a:t>
            </a:r>
            <a:endParaRPr lang="en-IN" sz="1000" dirty="0"/>
          </a:p>
        </p:txBody>
      </p:sp>
      <p:cxnSp>
        <p:nvCxnSpPr>
          <p:cNvPr id="35" name="Straight Arrow Connector 34"/>
          <p:cNvCxnSpPr/>
          <p:nvPr/>
        </p:nvCxnSpPr>
        <p:spPr>
          <a:xfrm>
            <a:off x="152400" y="6154579"/>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Content Placeholder 6"/>
          <p:cNvSpPr txBox="1">
            <a:spLocks/>
          </p:cNvSpPr>
          <p:nvPr/>
        </p:nvSpPr>
        <p:spPr bwMode="auto">
          <a:xfrm>
            <a:off x="4419600" y="3048000"/>
            <a:ext cx="47244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0: J1 is released, no other job in the system, so gets scheduled</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2: J3 is released.</a:t>
            </a:r>
          </a:p>
          <a:p>
            <a:pPr marL="800100" lvl="1" indent="-342900" fontAlgn="auto">
              <a:spcBef>
                <a:spcPct val="20000"/>
              </a:spcBef>
              <a:spcAft>
                <a:spcPts val="0"/>
              </a:spcAft>
              <a:buClr>
                <a:srgbClr val="101141"/>
              </a:buClr>
              <a:buFont typeface="Wingdings" pitchFamily="2" charset="2"/>
              <a:buChar char="§"/>
            </a:pPr>
            <a:r>
              <a:rPr lang="en-IN" sz="1300" dirty="0" smtClean="0"/>
              <a:t>Deadline of J1 = 6,</a:t>
            </a:r>
          </a:p>
          <a:p>
            <a:pPr marL="800100" lvl="1" indent="-342900" fontAlgn="auto">
              <a:spcBef>
                <a:spcPct val="20000"/>
              </a:spcBef>
              <a:spcAft>
                <a:spcPts val="0"/>
              </a:spcAft>
              <a:buClr>
                <a:srgbClr val="101141"/>
              </a:buClr>
              <a:buFont typeface="Wingdings" pitchFamily="2" charset="2"/>
              <a:buChar char="§"/>
            </a:pPr>
            <a:r>
              <a:rPr lang="en-IN" sz="1300" dirty="0" smtClean="0"/>
              <a:t>Deadline of </a:t>
            </a:r>
            <a:r>
              <a:rPr kumimoji="0" lang="en-IN" sz="1300" b="0" i="0" strike="noStrike" kern="1200" cap="none" spc="0" normalizeH="0" baseline="0" noProof="0" dirty="0" smtClean="0">
                <a:ln>
                  <a:noFill/>
                </a:ln>
                <a:solidFill>
                  <a:schemeClr val="tx1"/>
                </a:solidFill>
                <a:effectLst/>
                <a:uLnTx/>
                <a:uFillTx/>
                <a:latin typeface="Arial" pitchFamily="34" charset="0"/>
                <a:ea typeface="+mn-ea"/>
                <a:cs typeface="Arial" pitchFamily="34" charset="0"/>
              </a:rPr>
              <a:t>J3 = 8.</a:t>
            </a:r>
          </a:p>
          <a:p>
            <a:pPr marL="800100" lvl="1" indent="-342900" fontAlgn="auto">
              <a:spcBef>
                <a:spcPct val="20000"/>
              </a:spcBef>
              <a:spcAft>
                <a:spcPts val="0"/>
              </a:spcAft>
              <a:buClr>
                <a:srgbClr val="101141"/>
              </a:buClr>
              <a:buFont typeface="Wingdings" pitchFamily="2" charset="2"/>
              <a:buChar char="§"/>
            </a:pPr>
            <a:r>
              <a:rPr lang="en-IN" sz="1300" dirty="0" smtClean="0"/>
              <a:t>So J1 has higher priority, hence it continues</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3: J1 completes, J3 starts.</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5: J2 is released</a:t>
            </a:r>
          </a:p>
          <a:p>
            <a:pPr marL="800100" lvl="1" indent="-342900" fontAlgn="auto">
              <a:spcBef>
                <a:spcPct val="20000"/>
              </a:spcBef>
              <a:spcAft>
                <a:spcPts val="0"/>
              </a:spcAft>
              <a:buClr>
                <a:srgbClr val="101141"/>
              </a:buClr>
              <a:buFont typeface="Wingdings" pitchFamily="2" charset="2"/>
              <a:buChar char="§"/>
            </a:pPr>
            <a:r>
              <a:rPr lang="en-IN" sz="1300" dirty="0" smtClean="0"/>
              <a:t>Deadline </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of J2 = 8</a:t>
            </a:r>
          </a:p>
          <a:p>
            <a:pPr marL="800100" lvl="1" indent="-342900" fontAlgn="auto">
              <a:spcBef>
                <a:spcPct val="20000"/>
              </a:spcBef>
              <a:spcAft>
                <a:spcPts val="0"/>
              </a:spcAft>
              <a:buClr>
                <a:srgbClr val="101141"/>
              </a:buClr>
              <a:buFont typeface="Wingdings" pitchFamily="2" charset="2"/>
              <a:buChar char="§"/>
            </a:pPr>
            <a:r>
              <a:rPr lang="en-IN" sz="1300" dirty="0" smtClean="0"/>
              <a:t>Deadline </a:t>
            </a:r>
            <a:r>
              <a:rPr lang="en-IN" sz="1300" baseline="0" dirty="0" smtClean="0"/>
              <a:t>of J3 = 8</a:t>
            </a:r>
          </a:p>
          <a:p>
            <a:pPr marL="800100" lvl="1" indent="-342900" fontAlgn="auto">
              <a:spcBef>
                <a:spcPct val="20000"/>
              </a:spcBef>
              <a:spcAft>
                <a:spcPts val="0"/>
              </a:spcAft>
              <a:buClr>
                <a:srgbClr val="101141"/>
              </a:buClr>
              <a:buFont typeface="Wingdings" pitchFamily="2" charset="2"/>
              <a:buChar char="§"/>
            </a:pP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So both have same priority, let J3 continue.</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 = 6: J3 is done, J2 gets scheduled</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8: J2 is done</a:t>
            </a:r>
            <a:endPar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endParaRPr kumimoji="0" lang="en-IN" sz="1600" b="0" i="0" u="sng"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5" name="Rectangle 44"/>
          <p:cNvSpPr/>
          <p:nvPr/>
        </p:nvSpPr>
        <p:spPr>
          <a:xfrm>
            <a:off x="3200400" y="5544979"/>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2</a:t>
            </a:r>
            <a:endParaRPr lang="en-IN" baseline="-25000" dirty="0">
              <a:solidFill>
                <a:schemeClr val="tx1"/>
              </a:solidFill>
            </a:endParaRPr>
          </a:p>
        </p:txBody>
      </p:sp>
      <p:sp>
        <p:nvSpPr>
          <p:cNvPr id="46" name="TextBox 45"/>
          <p:cNvSpPr txBox="1"/>
          <p:nvPr/>
        </p:nvSpPr>
        <p:spPr>
          <a:xfrm>
            <a:off x="4114800" y="6230779"/>
            <a:ext cx="255198" cy="246221"/>
          </a:xfrm>
          <a:prstGeom prst="rect">
            <a:avLst/>
          </a:prstGeom>
          <a:noFill/>
        </p:spPr>
        <p:txBody>
          <a:bodyPr wrap="none" rtlCol="0">
            <a:spAutoFit/>
          </a:bodyPr>
          <a:lstStyle/>
          <a:p>
            <a:r>
              <a:rPr lang="en-IN" sz="1000" dirty="0" smtClean="0"/>
              <a:t>8</a:t>
            </a:r>
            <a:endParaRPr lang="en-IN" sz="1000" dirty="0"/>
          </a:p>
        </p:txBody>
      </p:sp>
      <p:sp>
        <p:nvSpPr>
          <p:cNvPr id="47" name="TextBox 46"/>
          <p:cNvSpPr txBox="1"/>
          <p:nvPr/>
        </p:nvSpPr>
        <p:spPr>
          <a:xfrm>
            <a:off x="3097602" y="6230779"/>
            <a:ext cx="255198" cy="246221"/>
          </a:xfrm>
          <a:prstGeom prst="rect">
            <a:avLst/>
          </a:prstGeom>
          <a:noFill/>
        </p:spPr>
        <p:txBody>
          <a:bodyPr wrap="none" rtlCol="0">
            <a:spAutoFit/>
          </a:bodyPr>
          <a:lstStyle/>
          <a:p>
            <a:r>
              <a:rPr lang="en-IN" sz="1000" dirty="0" smtClean="0"/>
              <a:t>6</a:t>
            </a:r>
            <a:endParaRPr lang="en-IN" sz="1000" dirty="0"/>
          </a:p>
        </p:txBody>
      </p:sp>
      <p:sp>
        <p:nvSpPr>
          <p:cNvPr id="49" name="TextBox 48"/>
          <p:cNvSpPr txBox="1"/>
          <p:nvPr/>
        </p:nvSpPr>
        <p:spPr>
          <a:xfrm>
            <a:off x="1497402" y="6230779"/>
            <a:ext cx="255198" cy="246221"/>
          </a:xfrm>
          <a:prstGeom prst="rect">
            <a:avLst/>
          </a:prstGeom>
          <a:noFill/>
        </p:spPr>
        <p:txBody>
          <a:bodyPr wrap="none" rtlCol="0">
            <a:spAutoFit/>
          </a:bodyPr>
          <a:lstStyle/>
          <a:p>
            <a:r>
              <a:rPr lang="en-IN" sz="1000" dirty="0" smtClean="0"/>
              <a:t>3</a:t>
            </a:r>
            <a:endParaRPr lang="en-IN" sz="1000" dirty="0"/>
          </a:p>
        </p:txBody>
      </p:sp>
      <p:sp>
        <p:nvSpPr>
          <p:cNvPr id="22" name="TextBox 21"/>
          <p:cNvSpPr txBox="1"/>
          <p:nvPr/>
        </p:nvSpPr>
        <p:spPr>
          <a:xfrm>
            <a:off x="2133600" y="4267200"/>
            <a:ext cx="1923925" cy="738664"/>
          </a:xfrm>
          <a:prstGeom prst="rect">
            <a:avLst/>
          </a:prstGeom>
          <a:noFill/>
        </p:spPr>
        <p:txBody>
          <a:bodyPr wrap="none" rtlCol="0">
            <a:spAutoFit/>
          </a:bodyPr>
          <a:lstStyle/>
          <a:p>
            <a:r>
              <a:rPr lang="en-IN" sz="1400" dirty="0" smtClean="0"/>
              <a:t>(Execution times are </a:t>
            </a:r>
          </a:p>
          <a:p>
            <a:r>
              <a:rPr lang="en-IN" sz="1400" dirty="0" smtClean="0"/>
              <a:t>mentioned before the </a:t>
            </a:r>
          </a:p>
          <a:p>
            <a:r>
              <a:rPr lang="en-IN" sz="1400" dirty="0" smtClean="0"/>
              <a:t>feasible intervals)</a:t>
            </a:r>
            <a:endParaRPr lang="en-IN" sz="1400"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Optimality of EDF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sp>
        <p:nvSpPr>
          <p:cNvPr id="7" name="Content Placeholder 6"/>
          <p:cNvSpPr>
            <a:spLocks noGrp="1"/>
          </p:cNvSpPr>
          <p:nvPr>
            <p:ph idx="1"/>
          </p:nvPr>
        </p:nvSpPr>
        <p:spPr>
          <a:xfrm>
            <a:off x="304800" y="1371600"/>
            <a:ext cx="8229600" cy="5105399"/>
          </a:xfrm>
        </p:spPr>
        <p:txBody>
          <a:bodyPr/>
          <a:lstStyle/>
          <a:p>
            <a:r>
              <a:rPr lang="en-IN" sz="1800" b="1" u="sng" dirty="0" smtClean="0"/>
              <a:t>Theorem</a:t>
            </a:r>
            <a:r>
              <a:rPr lang="en-IN" sz="1800" dirty="0" smtClean="0"/>
              <a:t>: </a:t>
            </a:r>
          </a:p>
          <a:p>
            <a:r>
              <a:rPr lang="en-IN" sz="1800" dirty="0" smtClean="0"/>
              <a:t>	</a:t>
            </a:r>
            <a:r>
              <a:rPr lang="en-IN" sz="1800" dirty="0" smtClean="0">
                <a:solidFill>
                  <a:srgbClr val="0000CC"/>
                </a:solidFill>
              </a:rPr>
              <a:t>When </a:t>
            </a:r>
            <a:r>
              <a:rPr lang="en-IN" sz="1800" dirty="0" err="1" smtClean="0">
                <a:solidFill>
                  <a:srgbClr val="0000CC"/>
                </a:solidFill>
              </a:rPr>
              <a:t>preemption</a:t>
            </a:r>
            <a:r>
              <a:rPr lang="en-IN" sz="1800" dirty="0" smtClean="0">
                <a:solidFill>
                  <a:srgbClr val="0000CC"/>
                </a:solidFill>
              </a:rPr>
              <a:t> is allowed and jobs don’t contend for resources, the EDF algorithm can produce a feasible schedule if a set </a:t>
            </a:r>
            <a:r>
              <a:rPr lang="en-IN" b="1" dirty="0" smtClean="0">
                <a:solidFill>
                  <a:srgbClr val="0000CC"/>
                </a:solidFill>
                <a:latin typeface="Times New Roman" pitchFamily="18" charset="0"/>
                <a:cs typeface="Times New Roman" pitchFamily="18" charset="0"/>
              </a:rPr>
              <a:t>J</a:t>
            </a:r>
            <a:r>
              <a:rPr lang="en-IN" sz="1800" dirty="0" smtClean="0">
                <a:solidFill>
                  <a:srgbClr val="0000CC"/>
                </a:solidFill>
              </a:rPr>
              <a:t> of jobs with arbitrary release times and deadlines on a processor if and only if </a:t>
            </a:r>
            <a:r>
              <a:rPr lang="en-IN" b="1" dirty="0" smtClean="0">
                <a:solidFill>
                  <a:srgbClr val="0000CC"/>
                </a:solidFill>
                <a:latin typeface="Times New Roman" pitchFamily="18" charset="0"/>
                <a:cs typeface="Times New Roman" pitchFamily="18" charset="0"/>
              </a:rPr>
              <a:t>J</a:t>
            </a:r>
            <a:r>
              <a:rPr lang="en-IN" sz="1800" dirty="0" smtClean="0">
                <a:solidFill>
                  <a:srgbClr val="0000CC"/>
                </a:solidFill>
              </a:rPr>
              <a:t> has feasible schedules.</a:t>
            </a:r>
          </a:p>
          <a:p>
            <a:endParaRPr lang="en-IN" dirty="0">
              <a:solidFill>
                <a:srgbClr val="0000CC"/>
              </a:solidFill>
            </a:endParaRPr>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smtClean="0"/>
              <a:t>Text Book / References</a:t>
            </a:r>
            <a:endParaRPr lang="en-IN"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Text Book (T1) </a:t>
            </a:r>
            <a:endParaRPr lang="en-IN" sz="1600" b="1" dirty="0"/>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Reference (R1) </a:t>
            </a:r>
            <a:endParaRPr lang="en-IN" sz="1600" b="1" dirty="0"/>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smtClean="0">
                <a:latin typeface="Arial Narrow" panose="020B0606020202030204" pitchFamily="34" charset="0"/>
              </a:rPr>
              <a:t>Note</a:t>
            </a:r>
            <a:r>
              <a:rPr lang="en-IN" sz="1300" dirty="0" smtClean="0">
                <a:latin typeface="Arial Narrow" panose="020B0606020202030204" pitchFamily="34" charset="0"/>
              </a:rPr>
              <a:t>: As the above two books focus on theoretical treatment of the subject, </a:t>
            </a:r>
            <a:r>
              <a:rPr lang="en-IN" sz="1300" u="sng" dirty="0" smtClean="0">
                <a:latin typeface="Arial Narrow" panose="020B0606020202030204" pitchFamily="34" charset="0"/>
              </a:rPr>
              <a:t>Students are strongly advised to refer to web sources / MOOCs videos / library within their own organizations for more practical understanding of the topics.  </a:t>
            </a:r>
            <a:endParaRPr lang="en-IN" sz="1300" u="sng" dirty="0">
              <a:latin typeface="Arial Narrow" panose="020B0606020202030204" pitchFamily="34" charset="0"/>
            </a:endParaRPr>
          </a:p>
        </p:txBody>
      </p:sp>
    </p:spTree>
    <p:extLst>
      <p:ext uri="{BB962C8B-B14F-4D97-AF65-F5344CB8AC3E}">
        <p14:creationId xmlns:p14="http://schemas.microsoft.com/office/powerpoint/2010/main" val="2804651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LRT (Latest Release Time)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sp>
        <p:nvSpPr>
          <p:cNvPr id="7" name="Content Placeholder 6"/>
          <p:cNvSpPr>
            <a:spLocks noGrp="1"/>
          </p:cNvSpPr>
          <p:nvPr>
            <p:ph idx="1"/>
          </p:nvPr>
        </p:nvSpPr>
        <p:spPr>
          <a:xfrm>
            <a:off x="304800" y="1371601"/>
            <a:ext cx="8229600" cy="1676400"/>
          </a:xfrm>
        </p:spPr>
        <p:txBody>
          <a:bodyPr/>
          <a:lstStyle/>
          <a:p>
            <a:pPr>
              <a:buFont typeface="Wingdings" pitchFamily="2" charset="2"/>
              <a:buChar char="Ø"/>
            </a:pPr>
            <a:r>
              <a:rPr lang="en-IN" sz="1800" dirty="0" smtClean="0"/>
              <a:t>There is no advantage in finishing early in a hard-real time system.</a:t>
            </a:r>
          </a:p>
          <a:p>
            <a:pPr>
              <a:buFont typeface="Wingdings" pitchFamily="2" charset="2"/>
              <a:buChar char="Ø"/>
            </a:pPr>
            <a:r>
              <a:rPr lang="en-IN" sz="1800" dirty="0" smtClean="0"/>
              <a:t>LRT Algorithm takes the advantage of this fact.</a:t>
            </a:r>
          </a:p>
          <a:p>
            <a:pPr>
              <a:buFont typeface="Wingdings" pitchFamily="2" charset="2"/>
              <a:buChar char="Ø"/>
            </a:pPr>
            <a:r>
              <a:rPr lang="en-IN" sz="1800" dirty="0" smtClean="0">
                <a:solidFill>
                  <a:srgbClr val="0000CC"/>
                </a:solidFill>
              </a:rPr>
              <a:t>It treats release time as deadline and deadline as release time and schedule the jobs backward starting from latest deadline in ‘priority-driven’ manner.</a:t>
            </a:r>
          </a:p>
          <a:p>
            <a:r>
              <a:rPr lang="en-IN" sz="1800" u="sng" dirty="0" smtClean="0"/>
              <a:t>Example</a:t>
            </a:r>
          </a:p>
          <a:p>
            <a:endParaRPr lang="en-IN" u="sng" dirty="0"/>
          </a:p>
        </p:txBody>
      </p:sp>
      <p:cxnSp>
        <p:nvCxnSpPr>
          <p:cNvPr id="8" name="Straight Arrow Connector 7"/>
          <p:cNvCxnSpPr/>
          <p:nvPr/>
        </p:nvCxnSpPr>
        <p:spPr>
          <a:xfrm>
            <a:off x="1065771" y="38100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665971"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89571"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79971" y="3352800"/>
            <a:ext cx="1447800" cy="369332"/>
          </a:xfrm>
          <a:prstGeom prst="rect">
            <a:avLst/>
          </a:prstGeom>
          <a:noFill/>
        </p:spPr>
        <p:txBody>
          <a:bodyPr wrap="square" rtlCol="0">
            <a:spAutoFit/>
          </a:bodyPr>
          <a:lstStyle/>
          <a:p>
            <a:r>
              <a:rPr lang="en-IN" dirty="0" smtClean="0"/>
              <a:t>J</a:t>
            </a:r>
            <a:r>
              <a:rPr lang="en-IN" baseline="-25000" dirty="0" smtClean="0"/>
              <a:t>1</a:t>
            </a:r>
            <a:r>
              <a:rPr lang="en-IN" dirty="0" smtClean="0"/>
              <a:t>   3 (0, 6]</a:t>
            </a:r>
            <a:r>
              <a:rPr lang="en-IN" baseline="-25000" dirty="0" smtClean="0"/>
              <a:t> </a:t>
            </a:r>
            <a:endParaRPr lang="en-IN" dirty="0"/>
          </a:p>
        </p:txBody>
      </p:sp>
      <p:sp>
        <p:nvSpPr>
          <p:cNvPr id="12" name="TextBox 11"/>
          <p:cNvSpPr txBox="1"/>
          <p:nvPr/>
        </p:nvSpPr>
        <p:spPr>
          <a:xfrm>
            <a:off x="2533689" y="3352800"/>
            <a:ext cx="1276311" cy="369332"/>
          </a:xfrm>
          <a:prstGeom prst="rect">
            <a:avLst/>
          </a:prstGeom>
          <a:noFill/>
        </p:spPr>
        <p:txBody>
          <a:bodyPr wrap="none" rtlCol="0">
            <a:spAutoFit/>
          </a:bodyPr>
          <a:lstStyle/>
          <a:p>
            <a:r>
              <a:rPr lang="en-IN" dirty="0" smtClean="0"/>
              <a:t>J</a:t>
            </a:r>
            <a:r>
              <a:rPr lang="en-IN" baseline="-25000" dirty="0" smtClean="0"/>
              <a:t>2    </a:t>
            </a:r>
            <a:r>
              <a:rPr lang="en-IN" dirty="0" smtClean="0"/>
              <a:t>2 (5, 8]</a:t>
            </a:r>
            <a:endParaRPr lang="en-IN" dirty="0"/>
          </a:p>
        </p:txBody>
      </p:sp>
      <p:sp>
        <p:nvSpPr>
          <p:cNvPr id="15" name="Oval 14"/>
          <p:cNvSpPr/>
          <p:nvPr/>
        </p:nvSpPr>
        <p:spPr>
          <a:xfrm>
            <a:off x="989571" y="441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56172" y="4038600"/>
            <a:ext cx="1371600" cy="369332"/>
          </a:xfrm>
          <a:prstGeom prst="rect">
            <a:avLst/>
          </a:prstGeom>
          <a:noFill/>
        </p:spPr>
        <p:txBody>
          <a:bodyPr wrap="square" rtlCol="0">
            <a:spAutoFit/>
          </a:bodyPr>
          <a:lstStyle/>
          <a:p>
            <a:r>
              <a:rPr lang="en-IN" dirty="0" smtClean="0"/>
              <a:t>J</a:t>
            </a:r>
            <a:r>
              <a:rPr lang="en-IN" baseline="-25000" dirty="0" smtClean="0"/>
              <a:t>3</a:t>
            </a:r>
            <a:r>
              <a:rPr lang="en-IN" dirty="0" smtClean="0"/>
              <a:t>   2 (2, 7]</a:t>
            </a:r>
            <a:endParaRPr lang="en-IN" dirty="0"/>
          </a:p>
        </p:txBody>
      </p:sp>
      <p:sp>
        <p:nvSpPr>
          <p:cNvPr id="20" name="Rectangle 19"/>
          <p:cNvSpPr/>
          <p:nvPr/>
        </p:nvSpPr>
        <p:spPr>
          <a:xfrm>
            <a:off x="609600" y="4876800"/>
            <a:ext cx="149629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1</a:t>
            </a:r>
            <a:endParaRPr lang="en-IN" baseline="-25000" dirty="0">
              <a:solidFill>
                <a:schemeClr val="tx1"/>
              </a:solidFill>
            </a:endParaRPr>
          </a:p>
        </p:txBody>
      </p:sp>
      <p:sp>
        <p:nvSpPr>
          <p:cNvPr id="21" name="Rectangle 20"/>
          <p:cNvSpPr/>
          <p:nvPr/>
        </p:nvSpPr>
        <p:spPr>
          <a:xfrm>
            <a:off x="2105024"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9" name="TextBox 28"/>
          <p:cNvSpPr txBox="1"/>
          <p:nvPr/>
        </p:nvSpPr>
        <p:spPr>
          <a:xfrm>
            <a:off x="76200" y="5562600"/>
            <a:ext cx="255198" cy="246221"/>
          </a:xfrm>
          <a:prstGeom prst="rect">
            <a:avLst/>
          </a:prstGeom>
          <a:noFill/>
        </p:spPr>
        <p:txBody>
          <a:bodyPr wrap="none" rtlCol="0">
            <a:spAutoFit/>
          </a:bodyPr>
          <a:lstStyle/>
          <a:p>
            <a:r>
              <a:rPr lang="en-IN" sz="1000" dirty="0" smtClean="0"/>
              <a:t>0</a:t>
            </a:r>
            <a:endParaRPr lang="en-IN" sz="1000" dirty="0"/>
          </a:p>
        </p:txBody>
      </p:sp>
      <p:sp>
        <p:nvSpPr>
          <p:cNvPr id="30" name="TextBox 29"/>
          <p:cNvSpPr txBox="1"/>
          <p:nvPr/>
        </p:nvSpPr>
        <p:spPr>
          <a:xfrm>
            <a:off x="1981200" y="5562600"/>
            <a:ext cx="255198" cy="246221"/>
          </a:xfrm>
          <a:prstGeom prst="rect">
            <a:avLst/>
          </a:prstGeom>
          <a:noFill/>
        </p:spPr>
        <p:txBody>
          <a:bodyPr wrap="none" rtlCol="0">
            <a:spAutoFit/>
          </a:bodyPr>
          <a:lstStyle/>
          <a:p>
            <a:r>
              <a:rPr lang="en-IN" sz="1000" dirty="0" smtClean="0"/>
              <a:t>4</a:t>
            </a:r>
            <a:endParaRPr lang="en-IN" sz="1000" dirty="0"/>
          </a:p>
        </p:txBody>
      </p:sp>
      <p:cxnSp>
        <p:nvCxnSpPr>
          <p:cNvPr id="35" name="Straight Arrow Connector 34"/>
          <p:cNvCxnSpPr/>
          <p:nvPr/>
        </p:nvCxnSpPr>
        <p:spPr>
          <a:xfrm>
            <a:off x="152400" y="548640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Content Placeholder 6"/>
          <p:cNvSpPr txBox="1">
            <a:spLocks/>
          </p:cNvSpPr>
          <p:nvPr/>
        </p:nvSpPr>
        <p:spPr bwMode="auto">
          <a:xfrm>
            <a:off x="4572000" y="2895600"/>
            <a:ext cx="45720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kumimoji="0" lang="en-IN"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Latest deadline is 8. So start scheduling backward from time 8.</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600" dirty="0" smtClean="0"/>
              <a:t>J2 should start at time 6, so that it completes at time 8 (=6 + execution time 2)</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kumimoji="0" lang="en-IN"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time 7, J3 is ready to be scheduled (its deadline</a:t>
            </a:r>
            <a:r>
              <a:rPr kumimoji="0" lang="en-IN" sz="16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is 7). So it gets scheduled at time 6 (after J2).</a:t>
            </a:r>
          </a:p>
          <a:p>
            <a:pPr marL="342900" lvl="0" indent="-342900" fontAlgn="auto">
              <a:spcBef>
                <a:spcPct val="20000"/>
              </a:spcBef>
              <a:spcAft>
                <a:spcPts val="0"/>
              </a:spcAft>
              <a:buClr>
                <a:srgbClr val="101141"/>
              </a:buClr>
              <a:buFont typeface="Wingdings" pitchFamily="2" charset="2"/>
              <a:buChar char="Ø"/>
              <a:defRPr/>
            </a:pPr>
            <a:r>
              <a:rPr lang="en-IN" sz="1600" dirty="0" smtClean="0"/>
              <a:t>J3 should start at time 4, so that it completes at time 6 (=4 + execution time 2)</a:t>
            </a:r>
          </a:p>
          <a:p>
            <a:pPr marL="342900" lvl="0" indent="-342900" fontAlgn="auto">
              <a:spcBef>
                <a:spcPct val="20000"/>
              </a:spcBef>
              <a:spcAft>
                <a:spcPts val="0"/>
              </a:spcAft>
              <a:buClr>
                <a:srgbClr val="101141"/>
              </a:buClr>
              <a:buFont typeface="Wingdings" pitchFamily="2" charset="2"/>
              <a:buChar char="Ø"/>
              <a:defRPr/>
            </a:pPr>
            <a:r>
              <a:rPr lang="en-IN" sz="1600" dirty="0" smtClean="0"/>
              <a:t>At time 6, J1 is ready to be scheduled. So it gets scheduled at time 4 after J3.</a:t>
            </a:r>
          </a:p>
          <a:p>
            <a:pPr marL="342900" indent="-342900" fontAlgn="auto">
              <a:spcBef>
                <a:spcPct val="20000"/>
              </a:spcBef>
              <a:spcAft>
                <a:spcPts val="0"/>
              </a:spcAft>
              <a:buClr>
                <a:srgbClr val="101141"/>
              </a:buClr>
              <a:buFont typeface="Wingdings" pitchFamily="2" charset="2"/>
              <a:buChar char="Ø"/>
              <a:defRPr/>
            </a:pPr>
            <a:r>
              <a:rPr lang="en-IN" sz="1600" dirty="0" smtClean="0"/>
              <a:t>J1 should start at time 1, so that it completes at time 4 (=1 + execution time 3)</a:t>
            </a:r>
            <a:endParaRPr kumimoji="0" lang="en-IN" sz="1600" b="0" i="0" u="sng"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5" name="Rectangle 44"/>
          <p:cNvSpPr/>
          <p:nvPr/>
        </p:nvSpPr>
        <p:spPr>
          <a:xfrm>
            <a:off x="3167064"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2</a:t>
            </a:r>
            <a:endParaRPr lang="en-IN" baseline="-25000" dirty="0">
              <a:solidFill>
                <a:schemeClr val="tx1"/>
              </a:solidFill>
            </a:endParaRPr>
          </a:p>
        </p:txBody>
      </p:sp>
      <p:sp>
        <p:nvSpPr>
          <p:cNvPr id="46" name="TextBox 45"/>
          <p:cNvSpPr txBox="1"/>
          <p:nvPr/>
        </p:nvSpPr>
        <p:spPr>
          <a:xfrm>
            <a:off x="4114800" y="5562600"/>
            <a:ext cx="255198" cy="246221"/>
          </a:xfrm>
          <a:prstGeom prst="rect">
            <a:avLst/>
          </a:prstGeom>
          <a:noFill/>
        </p:spPr>
        <p:txBody>
          <a:bodyPr wrap="none" rtlCol="0">
            <a:spAutoFit/>
          </a:bodyPr>
          <a:lstStyle/>
          <a:p>
            <a:r>
              <a:rPr lang="en-IN" sz="1000" dirty="0" smtClean="0"/>
              <a:t>8</a:t>
            </a:r>
            <a:endParaRPr lang="en-IN" sz="1000" dirty="0"/>
          </a:p>
        </p:txBody>
      </p:sp>
      <p:sp>
        <p:nvSpPr>
          <p:cNvPr id="47" name="TextBox 46"/>
          <p:cNvSpPr txBox="1"/>
          <p:nvPr/>
        </p:nvSpPr>
        <p:spPr>
          <a:xfrm>
            <a:off x="3021402" y="5562600"/>
            <a:ext cx="255198" cy="246221"/>
          </a:xfrm>
          <a:prstGeom prst="rect">
            <a:avLst/>
          </a:prstGeom>
          <a:noFill/>
        </p:spPr>
        <p:txBody>
          <a:bodyPr wrap="none" rtlCol="0">
            <a:spAutoFit/>
          </a:bodyPr>
          <a:lstStyle/>
          <a:p>
            <a:r>
              <a:rPr lang="en-IN" sz="1000" dirty="0" smtClean="0"/>
              <a:t>6</a:t>
            </a:r>
            <a:endParaRPr lang="en-IN" sz="1000" dirty="0"/>
          </a:p>
        </p:txBody>
      </p:sp>
      <p:sp>
        <p:nvSpPr>
          <p:cNvPr id="49" name="TextBox 48"/>
          <p:cNvSpPr txBox="1"/>
          <p:nvPr/>
        </p:nvSpPr>
        <p:spPr>
          <a:xfrm>
            <a:off x="506802" y="5562600"/>
            <a:ext cx="255198" cy="246221"/>
          </a:xfrm>
          <a:prstGeom prst="rect">
            <a:avLst/>
          </a:prstGeom>
          <a:noFill/>
        </p:spPr>
        <p:txBody>
          <a:bodyPr wrap="none" rtlCol="0">
            <a:spAutoFit/>
          </a:bodyPr>
          <a:lstStyle/>
          <a:p>
            <a:r>
              <a:rPr lang="en-IN" sz="1000" dirty="0" smtClean="0"/>
              <a:t>1</a:t>
            </a:r>
            <a:endParaRPr lang="en-IN" sz="1000" dirty="0"/>
          </a:p>
        </p:txBody>
      </p:sp>
      <p:sp>
        <p:nvSpPr>
          <p:cNvPr id="22" name="TextBox 21"/>
          <p:cNvSpPr txBox="1"/>
          <p:nvPr/>
        </p:nvSpPr>
        <p:spPr>
          <a:xfrm>
            <a:off x="2133600" y="4038600"/>
            <a:ext cx="1923925" cy="738664"/>
          </a:xfrm>
          <a:prstGeom prst="rect">
            <a:avLst/>
          </a:prstGeom>
          <a:noFill/>
        </p:spPr>
        <p:txBody>
          <a:bodyPr wrap="none" rtlCol="0">
            <a:spAutoFit/>
          </a:bodyPr>
          <a:lstStyle/>
          <a:p>
            <a:r>
              <a:rPr lang="en-IN" sz="1400" dirty="0" smtClean="0"/>
              <a:t>(Execution times are </a:t>
            </a:r>
          </a:p>
          <a:p>
            <a:r>
              <a:rPr lang="en-IN" sz="1400" dirty="0" smtClean="0"/>
              <a:t>mentioned before the </a:t>
            </a:r>
          </a:p>
          <a:p>
            <a:r>
              <a:rPr lang="en-IN" sz="1400" dirty="0" smtClean="0"/>
              <a:t>feasible intervals)</a:t>
            </a:r>
            <a:endParaRPr lang="en-IN" sz="1400"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LST (Least Slack Time First) Algorithm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p:sp>
        <p:nvSpPr>
          <p:cNvPr id="7" name="Content Placeholder 6"/>
          <p:cNvSpPr>
            <a:spLocks noGrp="1"/>
          </p:cNvSpPr>
          <p:nvPr>
            <p:ph idx="1"/>
          </p:nvPr>
        </p:nvSpPr>
        <p:spPr>
          <a:xfrm>
            <a:off x="228600" y="1371601"/>
            <a:ext cx="8915400" cy="1676399"/>
          </a:xfrm>
        </p:spPr>
        <p:txBody>
          <a:bodyPr/>
          <a:lstStyle/>
          <a:p>
            <a:pPr>
              <a:buFont typeface="Wingdings" pitchFamily="2" charset="2"/>
              <a:buChar char="Ø"/>
            </a:pPr>
            <a:r>
              <a:rPr lang="en-IN" sz="1500" dirty="0" smtClean="0"/>
              <a:t>Also known as </a:t>
            </a:r>
            <a:r>
              <a:rPr lang="en-IN" sz="1500" b="1" dirty="0" smtClean="0">
                <a:solidFill>
                  <a:srgbClr val="0000CC"/>
                </a:solidFill>
              </a:rPr>
              <a:t>Minimum-Laxity-First (MLF) Algorithm</a:t>
            </a:r>
          </a:p>
          <a:p>
            <a:pPr>
              <a:buFont typeface="Wingdings" pitchFamily="2" charset="2"/>
              <a:buChar char="Ø"/>
            </a:pPr>
            <a:r>
              <a:rPr lang="en-IN" sz="1500" b="1" dirty="0" smtClean="0">
                <a:solidFill>
                  <a:srgbClr val="0000CC"/>
                </a:solidFill>
              </a:rPr>
              <a:t>Slack (or laxity</a:t>
            </a:r>
            <a:r>
              <a:rPr lang="en-IN" sz="1500" dirty="0" smtClean="0">
                <a:solidFill>
                  <a:srgbClr val="0000CC"/>
                </a:solidFill>
              </a:rPr>
              <a:t>) of a job at time ‘t’ = ‘d – t – time required to complete the remaining portion of the job’, where ‘d’ is the deadline</a:t>
            </a:r>
          </a:p>
          <a:p>
            <a:pPr>
              <a:buFont typeface="Wingdings" pitchFamily="2" charset="2"/>
              <a:buChar char="Ø"/>
            </a:pPr>
            <a:r>
              <a:rPr lang="en-IN" sz="1500" dirty="0" smtClean="0">
                <a:solidFill>
                  <a:srgbClr val="0000CC"/>
                </a:solidFill>
              </a:rPr>
              <a:t>Smaller the slack, higher the priority.</a:t>
            </a:r>
          </a:p>
          <a:p>
            <a:pPr>
              <a:buFont typeface="Wingdings" pitchFamily="2" charset="2"/>
              <a:buChar char="Ø"/>
            </a:pPr>
            <a:r>
              <a:rPr lang="en-IN" sz="1500" dirty="0" smtClean="0"/>
              <a:t>As long as a job is executing the slack at time ‘t’ = d – t – (r + e – t) = d – r - e,</a:t>
            </a:r>
          </a:p>
          <a:p>
            <a:r>
              <a:rPr lang="en-IN" sz="1500" dirty="0" smtClean="0"/>
              <a:t>      So slack is same as long as the job is executing. It changes after </a:t>
            </a:r>
            <a:r>
              <a:rPr lang="en-IN" sz="1500" dirty="0" err="1" smtClean="0"/>
              <a:t>preemption</a:t>
            </a:r>
            <a:r>
              <a:rPr lang="en-IN" sz="1500" dirty="0" smtClean="0"/>
              <a:t> of the job</a:t>
            </a:r>
          </a:p>
          <a:p>
            <a:r>
              <a:rPr lang="en-IN" sz="1800" u="sng" dirty="0" smtClean="0"/>
              <a:t>Example</a:t>
            </a:r>
          </a:p>
          <a:p>
            <a:endParaRPr lang="en-IN" u="sng" dirty="0"/>
          </a:p>
        </p:txBody>
      </p:sp>
      <p:cxnSp>
        <p:nvCxnSpPr>
          <p:cNvPr id="8" name="Straight Arrow Connector 7"/>
          <p:cNvCxnSpPr/>
          <p:nvPr/>
        </p:nvCxnSpPr>
        <p:spPr>
          <a:xfrm>
            <a:off x="1065771" y="38862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665971" y="3810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89571" y="3810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79971" y="3429000"/>
            <a:ext cx="1447800" cy="369332"/>
          </a:xfrm>
          <a:prstGeom prst="rect">
            <a:avLst/>
          </a:prstGeom>
          <a:noFill/>
        </p:spPr>
        <p:txBody>
          <a:bodyPr wrap="square" rtlCol="0">
            <a:spAutoFit/>
          </a:bodyPr>
          <a:lstStyle/>
          <a:p>
            <a:r>
              <a:rPr lang="en-IN" dirty="0" smtClean="0"/>
              <a:t>J</a:t>
            </a:r>
            <a:r>
              <a:rPr lang="en-IN" baseline="-25000" dirty="0" smtClean="0"/>
              <a:t>1</a:t>
            </a:r>
            <a:r>
              <a:rPr lang="en-IN" dirty="0" smtClean="0"/>
              <a:t>   3 (0, 6]</a:t>
            </a:r>
            <a:r>
              <a:rPr lang="en-IN" baseline="-25000" dirty="0" smtClean="0"/>
              <a:t> </a:t>
            </a:r>
            <a:endParaRPr lang="en-IN" dirty="0"/>
          </a:p>
        </p:txBody>
      </p:sp>
      <p:sp>
        <p:nvSpPr>
          <p:cNvPr id="12" name="TextBox 11"/>
          <p:cNvSpPr txBox="1"/>
          <p:nvPr/>
        </p:nvSpPr>
        <p:spPr>
          <a:xfrm>
            <a:off x="2533689" y="3429000"/>
            <a:ext cx="1276311" cy="369332"/>
          </a:xfrm>
          <a:prstGeom prst="rect">
            <a:avLst/>
          </a:prstGeom>
          <a:noFill/>
        </p:spPr>
        <p:txBody>
          <a:bodyPr wrap="none" rtlCol="0">
            <a:spAutoFit/>
          </a:bodyPr>
          <a:lstStyle/>
          <a:p>
            <a:r>
              <a:rPr lang="en-IN" dirty="0" smtClean="0"/>
              <a:t>J</a:t>
            </a:r>
            <a:r>
              <a:rPr lang="en-IN" baseline="-25000" dirty="0" smtClean="0"/>
              <a:t>2    </a:t>
            </a:r>
            <a:r>
              <a:rPr lang="en-IN" dirty="0" smtClean="0"/>
              <a:t>2 (5, 8]</a:t>
            </a:r>
            <a:endParaRPr lang="en-IN" dirty="0"/>
          </a:p>
        </p:txBody>
      </p:sp>
      <p:sp>
        <p:nvSpPr>
          <p:cNvPr id="15" name="Oval 14"/>
          <p:cNvSpPr/>
          <p:nvPr/>
        </p:nvSpPr>
        <p:spPr>
          <a:xfrm>
            <a:off x="989571" y="45720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56172" y="4114800"/>
            <a:ext cx="1371600" cy="369332"/>
          </a:xfrm>
          <a:prstGeom prst="rect">
            <a:avLst/>
          </a:prstGeom>
          <a:noFill/>
        </p:spPr>
        <p:txBody>
          <a:bodyPr wrap="square" rtlCol="0">
            <a:spAutoFit/>
          </a:bodyPr>
          <a:lstStyle/>
          <a:p>
            <a:r>
              <a:rPr lang="en-IN" dirty="0" smtClean="0"/>
              <a:t>J</a:t>
            </a:r>
            <a:r>
              <a:rPr lang="en-IN" baseline="-25000" dirty="0" smtClean="0"/>
              <a:t>3</a:t>
            </a:r>
            <a:r>
              <a:rPr lang="en-IN" dirty="0" smtClean="0"/>
              <a:t>   3 (2, 8]</a:t>
            </a:r>
            <a:endParaRPr lang="en-IN" dirty="0"/>
          </a:p>
        </p:txBody>
      </p:sp>
      <p:sp>
        <p:nvSpPr>
          <p:cNvPr id="20" name="Rectangle 19"/>
          <p:cNvSpPr/>
          <p:nvPr/>
        </p:nvSpPr>
        <p:spPr>
          <a:xfrm>
            <a:off x="152400" y="5544979"/>
            <a:ext cx="149629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1</a:t>
            </a:r>
            <a:endParaRPr lang="en-IN" baseline="-25000" dirty="0">
              <a:solidFill>
                <a:schemeClr val="tx1"/>
              </a:solidFill>
            </a:endParaRPr>
          </a:p>
        </p:txBody>
      </p:sp>
      <p:sp>
        <p:nvSpPr>
          <p:cNvPr id="21" name="Rectangle 20"/>
          <p:cNvSpPr/>
          <p:nvPr/>
        </p:nvSpPr>
        <p:spPr>
          <a:xfrm>
            <a:off x="1641765" y="5544979"/>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9" name="TextBox 28"/>
          <p:cNvSpPr txBox="1"/>
          <p:nvPr/>
        </p:nvSpPr>
        <p:spPr>
          <a:xfrm>
            <a:off x="76200" y="6230779"/>
            <a:ext cx="255198" cy="246221"/>
          </a:xfrm>
          <a:prstGeom prst="rect">
            <a:avLst/>
          </a:prstGeom>
          <a:noFill/>
        </p:spPr>
        <p:txBody>
          <a:bodyPr wrap="none" rtlCol="0">
            <a:spAutoFit/>
          </a:bodyPr>
          <a:lstStyle/>
          <a:p>
            <a:r>
              <a:rPr lang="en-IN" sz="1000" dirty="0" smtClean="0"/>
              <a:t>0</a:t>
            </a:r>
            <a:endParaRPr lang="en-IN" sz="1000" dirty="0"/>
          </a:p>
        </p:txBody>
      </p:sp>
      <p:sp>
        <p:nvSpPr>
          <p:cNvPr id="30" name="TextBox 29"/>
          <p:cNvSpPr txBox="1"/>
          <p:nvPr/>
        </p:nvSpPr>
        <p:spPr>
          <a:xfrm>
            <a:off x="2564202" y="6230779"/>
            <a:ext cx="255198" cy="246221"/>
          </a:xfrm>
          <a:prstGeom prst="rect">
            <a:avLst/>
          </a:prstGeom>
          <a:noFill/>
        </p:spPr>
        <p:txBody>
          <a:bodyPr wrap="none" rtlCol="0">
            <a:spAutoFit/>
          </a:bodyPr>
          <a:lstStyle/>
          <a:p>
            <a:r>
              <a:rPr lang="en-IN" sz="1000" dirty="0" smtClean="0"/>
              <a:t>5</a:t>
            </a:r>
            <a:endParaRPr lang="en-IN" sz="1000" dirty="0"/>
          </a:p>
        </p:txBody>
      </p:sp>
      <p:cxnSp>
        <p:nvCxnSpPr>
          <p:cNvPr id="35" name="Straight Arrow Connector 34"/>
          <p:cNvCxnSpPr/>
          <p:nvPr/>
        </p:nvCxnSpPr>
        <p:spPr>
          <a:xfrm>
            <a:off x="152400" y="6154579"/>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Content Placeholder 6"/>
          <p:cNvSpPr txBox="1">
            <a:spLocks/>
          </p:cNvSpPr>
          <p:nvPr/>
        </p:nvSpPr>
        <p:spPr bwMode="auto">
          <a:xfrm>
            <a:off x="4419600" y="3048000"/>
            <a:ext cx="47244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0: J1 is released, no other job in the system, so gets scheduled</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2: J3 is released.</a:t>
            </a:r>
          </a:p>
          <a:p>
            <a:pPr marL="800100" lvl="1" indent="-342900" fontAlgn="auto">
              <a:spcBef>
                <a:spcPct val="20000"/>
              </a:spcBef>
              <a:spcAft>
                <a:spcPts val="0"/>
              </a:spcAft>
              <a:buClr>
                <a:srgbClr val="101141"/>
              </a:buClr>
              <a:buFont typeface="Wingdings" pitchFamily="2" charset="2"/>
              <a:buChar char="§"/>
            </a:pPr>
            <a:r>
              <a:rPr lang="en-IN" sz="1300" dirty="0" smtClean="0"/>
              <a:t>Slack of J1 = 6 – 2 – (3 – 2) = 3,</a:t>
            </a:r>
          </a:p>
          <a:p>
            <a:pPr marL="800100" lvl="1" indent="-342900" fontAlgn="auto">
              <a:spcBef>
                <a:spcPct val="20000"/>
              </a:spcBef>
              <a:spcAft>
                <a:spcPts val="0"/>
              </a:spcAft>
              <a:buClr>
                <a:srgbClr val="101141"/>
              </a:buClr>
              <a:buFont typeface="Wingdings" pitchFamily="2" charset="2"/>
              <a:buChar char="§"/>
            </a:pPr>
            <a:r>
              <a:rPr kumimoji="0" lang="en-IN" sz="1300" b="0" i="0" strike="noStrike" kern="1200" cap="none" spc="0" normalizeH="0" baseline="0" noProof="0" dirty="0" smtClean="0">
                <a:ln>
                  <a:noFill/>
                </a:ln>
                <a:solidFill>
                  <a:schemeClr val="tx1"/>
                </a:solidFill>
                <a:effectLst/>
                <a:uLnTx/>
                <a:uFillTx/>
                <a:latin typeface="Arial" pitchFamily="34" charset="0"/>
                <a:ea typeface="+mn-ea"/>
                <a:cs typeface="Arial" pitchFamily="34" charset="0"/>
              </a:rPr>
              <a:t>Slack of J3 = 8 – 2 – 3 = 3.</a:t>
            </a:r>
          </a:p>
          <a:p>
            <a:pPr marL="800100" lvl="1" indent="-342900" fontAlgn="auto">
              <a:spcBef>
                <a:spcPct val="20000"/>
              </a:spcBef>
              <a:spcAft>
                <a:spcPts val="0"/>
              </a:spcAft>
              <a:buClr>
                <a:srgbClr val="101141"/>
              </a:buClr>
              <a:buFont typeface="Wingdings" pitchFamily="2" charset="2"/>
              <a:buChar char="§"/>
            </a:pPr>
            <a:r>
              <a:rPr lang="en-IN" sz="1300" dirty="0" smtClean="0"/>
              <a:t>So both J1 and J3 are of same priority. Let J1 continue</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3: J1 completes, J3 starts.</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5: J2 is released</a:t>
            </a:r>
          </a:p>
          <a:p>
            <a:pPr marL="800100" lvl="1" indent="-342900" fontAlgn="auto">
              <a:spcBef>
                <a:spcPct val="20000"/>
              </a:spcBef>
              <a:spcAft>
                <a:spcPts val="0"/>
              </a:spcAft>
              <a:buClr>
                <a:srgbClr val="101141"/>
              </a:buClr>
              <a:buFont typeface="Wingdings" pitchFamily="2" charset="2"/>
              <a:buChar char="§"/>
            </a:pPr>
            <a:r>
              <a:rPr kumimoji="0" lang="en-IN" sz="1300" b="0" i="0" strike="noStrike" kern="1200" cap="none" spc="0" normalizeH="0" baseline="0" noProof="0" dirty="0" smtClean="0">
                <a:ln>
                  <a:noFill/>
                </a:ln>
                <a:solidFill>
                  <a:schemeClr val="tx1"/>
                </a:solidFill>
                <a:effectLst/>
                <a:uLnTx/>
                <a:uFillTx/>
                <a:latin typeface="Arial" pitchFamily="34" charset="0"/>
                <a:ea typeface="+mn-ea"/>
                <a:cs typeface="Arial" pitchFamily="34" charset="0"/>
              </a:rPr>
              <a:t>Slack</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 of J2 = 8 – 5 – 2 = 1</a:t>
            </a:r>
          </a:p>
          <a:p>
            <a:pPr marL="800100" lvl="1" indent="-342900" fontAlgn="auto">
              <a:spcBef>
                <a:spcPct val="20000"/>
              </a:spcBef>
              <a:spcAft>
                <a:spcPts val="0"/>
              </a:spcAft>
              <a:buClr>
                <a:srgbClr val="101141"/>
              </a:buClr>
              <a:buFont typeface="Wingdings" pitchFamily="2" charset="2"/>
              <a:buChar char="§"/>
            </a:pPr>
            <a:r>
              <a:rPr lang="en-IN" sz="1300" baseline="0" dirty="0" smtClean="0"/>
              <a:t>Slack of J3 = 8 – 5</a:t>
            </a:r>
            <a:r>
              <a:rPr lang="en-IN" sz="1300" dirty="0" smtClean="0"/>
              <a:t> – (3 – 2) = 2</a:t>
            </a:r>
            <a:endParaRPr lang="en-IN" sz="1300" baseline="0" dirty="0" smtClean="0"/>
          </a:p>
          <a:p>
            <a:pPr marL="800100" lvl="1" indent="-342900" fontAlgn="auto">
              <a:spcBef>
                <a:spcPct val="20000"/>
              </a:spcBef>
              <a:spcAft>
                <a:spcPts val="0"/>
              </a:spcAft>
              <a:buClr>
                <a:srgbClr val="101141"/>
              </a:buClr>
              <a:buFont typeface="Wingdings" pitchFamily="2" charset="2"/>
              <a:buChar char="§"/>
            </a:pP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So J2 will have higher priority, hence J2 will </a:t>
            </a:r>
            <a:r>
              <a:rPr kumimoji="0" lang="en-IN" sz="1300" b="0" i="0" strike="noStrike" kern="1200" cap="none" spc="0" normalizeH="0" noProof="0" dirty="0" err="1" smtClean="0">
                <a:ln>
                  <a:noFill/>
                </a:ln>
                <a:solidFill>
                  <a:schemeClr val="tx1"/>
                </a:solidFill>
                <a:effectLst/>
                <a:uLnTx/>
                <a:uFillTx/>
                <a:latin typeface="Arial" pitchFamily="34" charset="0"/>
                <a:ea typeface="+mn-ea"/>
                <a:cs typeface="Arial" pitchFamily="34" charset="0"/>
              </a:rPr>
              <a:t>preempt</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 J3.</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a:t>
            </a:r>
            <a:r>
              <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rPr>
              <a:t> = 7: J2 is done, J3 gets scheduled</a:t>
            </a:r>
          </a:p>
          <a:p>
            <a:pPr marL="800100" lvl="1" indent="-342900" fontAlgn="auto">
              <a:spcBef>
                <a:spcPct val="20000"/>
              </a:spcBef>
              <a:spcAft>
                <a:spcPts val="0"/>
              </a:spcAft>
              <a:buClr>
                <a:srgbClr val="101141"/>
              </a:buClr>
              <a:buFont typeface="Wingdings" pitchFamily="2" charset="2"/>
              <a:buChar char="§"/>
            </a:pPr>
            <a:r>
              <a:rPr lang="en-IN" sz="1300" dirty="0" smtClean="0"/>
              <a:t>Slack of J3 = 8 – 7 – (3 – 2) = 0</a:t>
            </a:r>
            <a:endPar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r>
              <a:rPr lang="en-IN" sz="1300" dirty="0" smtClean="0"/>
              <a:t>t = 8: J3 is done</a:t>
            </a:r>
            <a:endParaRPr kumimoji="0" lang="en-IN" sz="1300" b="0" i="0"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endParaRPr kumimoji="0" lang="en-IN" sz="1600" b="0" i="0" u="sng"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5" name="Rectangle 44"/>
          <p:cNvSpPr/>
          <p:nvPr/>
        </p:nvSpPr>
        <p:spPr>
          <a:xfrm>
            <a:off x="2715490" y="5544979"/>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2</a:t>
            </a:r>
            <a:endParaRPr lang="en-IN" baseline="-25000" dirty="0">
              <a:solidFill>
                <a:schemeClr val="tx1"/>
              </a:solidFill>
            </a:endParaRPr>
          </a:p>
        </p:txBody>
      </p:sp>
      <p:sp>
        <p:nvSpPr>
          <p:cNvPr id="46" name="TextBox 45"/>
          <p:cNvSpPr txBox="1"/>
          <p:nvPr/>
        </p:nvSpPr>
        <p:spPr>
          <a:xfrm>
            <a:off x="4114800" y="6230779"/>
            <a:ext cx="255198" cy="246221"/>
          </a:xfrm>
          <a:prstGeom prst="rect">
            <a:avLst/>
          </a:prstGeom>
          <a:noFill/>
        </p:spPr>
        <p:txBody>
          <a:bodyPr wrap="none" rtlCol="0">
            <a:spAutoFit/>
          </a:bodyPr>
          <a:lstStyle/>
          <a:p>
            <a:r>
              <a:rPr lang="en-IN" sz="1000" dirty="0" smtClean="0"/>
              <a:t>8</a:t>
            </a:r>
            <a:endParaRPr lang="en-IN" sz="1000" dirty="0"/>
          </a:p>
        </p:txBody>
      </p:sp>
      <p:sp>
        <p:nvSpPr>
          <p:cNvPr id="47" name="TextBox 46"/>
          <p:cNvSpPr txBox="1"/>
          <p:nvPr/>
        </p:nvSpPr>
        <p:spPr>
          <a:xfrm>
            <a:off x="3631002" y="6230779"/>
            <a:ext cx="255198" cy="246221"/>
          </a:xfrm>
          <a:prstGeom prst="rect">
            <a:avLst/>
          </a:prstGeom>
          <a:noFill/>
        </p:spPr>
        <p:txBody>
          <a:bodyPr wrap="none" rtlCol="0">
            <a:spAutoFit/>
          </a:bodyPr>
          <a:lstStyle/>
          <a:p>
            <a:r>
              <a:rPr lang="en-IN" sz="1000" dirty="0" smtClean="0"/>
              <a:t>7</a:t>
            </a:r>
            <a:endParaRPr lang="en-IN" sz="1000" dirty="0"/>
          </a:p>
        </p:txBody>
      </p:sp>
      <p:sp>
        <p:nvSpPr>
          <p:cNvPr id="49" name="TextBox 48"/>
          <p:cNvSpPr txBox="1"/>
          <p:nvPr/>
        </p:nvSpPr>
        <p:spPr>
          <a:xfrm>
            <a:off x="1497402" y="6230779"/>
            <a:ext cx="255198" cy="246221"/>
          </a:xfrm>
          <a:prstGeom prst="rect">
            <a:avLst/>
          </a:prstGeom>
          <a:noFill/>
        </p:spPr>
        <p:txBody>
          <a:bodyPr wrap="none" rtlCol="0">
            <a:spAutoFit/>
          </a:bodyPr>
          <a:lstStyle/>
          <a:p>
            <a:r>
              <a:rPr lang="en-IN" sz="1000" dirty="0" smtClean="0"/>
              <a:t>3</a:t>
            </a:r>
            <a:endParaRPr lang="en-IN" sz="1000" dirty="0"/>
          </a:p>
        </p:txBody>
      </p:sp>
      <p:sp>
        <p:nvSpPr>
          <p:cNvPr id="22" name="Rectangle 21"/>
          <p:cNvSpPr/>
          <p:nvPr/>
        </p:nvSpPr>
        <p:spPr>
          <a:xfrm>
            <a:off x="3782290" y="5546558"/>
            <a:ext cx="48491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3" name="TextBox 22"/>
          <p:cNvSpPr txBox="1"/>
          <p:nvPr/>
        </p:nvSpPr>
        <p:spPr>
          <a:xfrm>
            <a:off x="2133600" y="4267200"/>
            <a:ext cx="1923925" cy="738664"/>
          </a:xfrm>
          <a:prstGeom prst="rect">
            <a:avLst/>
          </a:prstGeom>
          <a:noFill/>
        </p:spPr>
        <p:txBody>
          <a:bodyPr wrap="none" rtlCol="0">
            <a:spAutoFit/>
          </a:bodyPr>
          <a:lstStyle/>
          <a:p>
            <a:r>
              <a:rPr lang="en-IN" sz="1400" dirty="0" smtClean="0"/>
              <a:t>(Execution times are </a:t>
            </a:r>
          </a:p>
          <a:p>
            <a:r>
              <a:rPr lang="en-IN" sz="1400" dirty="0" smtClean="0"/>
              <a:t>mentioned before the </a:t>
            </a:r>
          </a:p>
          <a:p>
            <a:r>
              <a:rPr lang="en-IN" sz="1400" dirty="0" smtClean="0"/>
              <a:t>feasible intervals)</a:t>
            </a:r>
            <a:endParaRPr lang="en-IN" sz="1400"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Exercise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sp>
        <p:nvSpPr>
          <p:cNvPr id="7" name="Content Placeholder 6"/>
          <p:cNvSpPr>
            <a:spLocks noGrp="1"/>
          </p:cNvSpPr>
          <p:nvPr>
            <p:ph idx="1"/>
          </p:nvPr>
        </p:nvSpPr>
        <p:spPr>
          <a:xfrm>
            <a:off x="304800" y="5105400"/>
            <a:ext cx="8229600" cy="1371599"/>
          </a:xfrm>
        </p:spPr>
        <p:txBody>
          <a:bodyPr/>
          <a:lstStyle/>
          <a:p>
            <a:r>
              <a:rPr lang="en-IN" sz="1800" dirty="0" smtClean="0"/>
              <a:t>	The feasible interval of each job in the precedence graph is given next to its name. The execution time of all jobs are equal to 1.</a:t>
            </a:r>
          </a:p>
          <a:p>
            <a:r>
              <a:rPr lang="en-IN" sz="1800" dirty="0" smtClean="0"/>
              <a:t>	a) Find out the effective release times and deadlines of the jobs</a:t>
            </a:r>
          </a:p>
          <a:p>
            <a:r>
              <a:rPr lang="en-IN" sz="1800" dirty="0" smtClean="0"/>
              <a:t>	b) Find an EDF schedule of the jobs</a:t>
            </a:r>
          </a:p>
          <a:p>
            <a:endParaRPr lang="en-IN" dirty="0"/>
          </a:p>
        </p:txBody>
      </p:sp>
      <p:cxnSp>
        <p:nvCxnSpPr>
          <p:cNvPr id="8" name="Straight Arrow Connector 7"/>
          <p:cNvCxnSpPr/>
          <p:nvPr/>
        </p:nvCxnSpPr>
        <p:spPr>
          <a:xfrm>
            <a:off x="1065771" y="21336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665971" y="2057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89571" y="2057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79971" y="1676400"/>
            <a:ext cx="1447800" cy="369332"/>
          </a:xfrm>
          <a:prstGeom prst="rect">
            <a:avLst/>
          </a:prstGeom>
          <a:noFill/>
        </p:spPr>
        <p:txBody>
          <a:bodyPr wrap="square" rtlCol="0">
            <a:spAutoFit/>
          </a:bodyPr>
          <a:lstStyle/>
          <a:p>
            <a:r>
              <a:rPr lang="en-IN" dirty="0" smtClean="0"/>
              <a:t>J</a:t>
            </a:r>
            <a:r>
              <a:rPr lang="en-IN" baseline="-25000" dirty="0" smtClean="0"/>
              <a:t>1</a:t>
            </a:r>
            <a:r>
              <a:rPr lang="en-IN" dirty="0" smtClean="0"/>
              <a:t> (0, 10]</a:t>
            </a:r>
            <a:r>
              <a:rPr lang="en-IN" baseline="-25000" dirty="0" smtClean="0"/>
              <a:t> </a:t>
            </a:r>
            <a:endParaRPr lang="en-IN" dirty="0"/>
          </a:p>
        </p:txBody>
      </p:sp>
      <p:sp>
        <p:nvSpPr>
          <p:cNvPr id="12" name="TextBox 11"/>
          <p:cNvSpPr txBox="1"/>
          <p:nvPr/>
        </p:nvSpPr>
        <p:spPr>
          <a:xfrm>
            <a:off x="2533689" y="1676400"/>
            <a:ext cx="997389" cy="369332"/>
          </a:xfrm>
          <a:prstGeom prst="rect">
            <a:avLst/>
          </a:prstGeom>
          <a:noFill/>
        </p:spPr>
        <p:txBody>
          <a:bodyPr wrap="none" rtlCol="0">
            <a:spAutoFit/>
          </a:bodyPr>
          <a:lstStyle/>
          <a:p>
            <a:r>
              <a:rPr lang="en-IN" dirty="0" smtClean="0"/>
              <a:t>J</a:t>
            </a:r>
            <a:r>
              <a:rPr lang="en-IN" baseline="-25000" dirty="0" smtClean="0"/>
              <a:t>2  </a:t>
            </a:r>
            <a:r>
              <a:rPr lang="en-IN" dirty="0" smtClean="0"/>
              <a:t>(1, 4]</a:t>
            </a:r>
            <a:endParaRPr lang="en-IN" dirty="0"/>
          </a:p>
        </p:txBody>
      </p:sp>
      <p:cxnSp>
        <p:nvCxnSpPr>
          <p:cNvPr id="15" name="Straight Arrow Connector 14"/>
          <p:cNvCxnSpPr/>
          <p:nvPr/>
        </p:nvCxnSpPr>
        <p:spPr>
          <a:xfrm>
            <a:off x="2743200" y="21336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343400" y="2057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4211118" y="1676400"/>
            <a:ext cx="997389" cy="369332"/>
          </a:xfrm>
          <a:prstGeom prst="rect">
            <a:avLst/>
          </a:prstGeom>
          <a:noFill/>
        </p:spPr>
        <p:txBody>
          <a:bodyPr wrap="none" rtlCol="0">
            <a:spAutoFit/>
          </a:bodyPr>
          <a:lstStyle/>
          <a:p>
            <a:r>
              <a:rPr lang="en-IN" dirty="0" smtClean="0"/>
              <a:t>J</a:t>
            </a:r>
            <a:r>
              <a:rPr lang="en-IN" baseline="-25000" dirty="0" smtClean="0"/>
              <a:t>3  </a:t>
            </a:r>
            <a:r>
              <a:rPr lang="en-IN" dirty="0" smtClean="0"/>
              <a:t>(0, 5]</a:t>
            </a:r>
            <a:endParaRPr lang="en-IN" dirty="0"/>
          </a:p>
        </p:txBody>
      </p:sp>
      <p:cxnSp>
        <p:nvCxnSpPr>
          <p:cNvPr id="28" name="Straight Arrow Connector 27"/>
          <p:cNvCxnSpPr>
            <a:endCxn id="9" idx="3"/>
          </p:cNvCxnSpPr>
          <p:nvPr/>
        </p:nvCxnSpPr>
        <p:spPr>
          <a:xfrm flipV="1">
            <a:off x="1066800" y="2187482"/>
            <a:ext cx="1621489" cy="108911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667000" y="3200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a:off x="990600" y="3200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381000" y="2819400"/>
            <a:ext cx="1447800" cy="369332"/>
          </a:xfrm>
          <a:prstGeom prst="rect">
            <a:avLst/>
          </a:prstGeom>
          <a:noFill/>
        </p:spPr>
        <p:txBody>
          <a:bodyPr wrap="square" rtlCol="0">
            <a:spAutoFit/>
          </a:bodyPr>
          <a:lstStyle/>
          <a:p>
            <a:r>
              <a:rPr lang="en-IN" dirty="0" smtClean="0"/>
              <a:t>J</a:t>
            </a:r>
            <a:r>
              <a:rPr lang="en-IN" baseline="-25000" dirty="0" smtClean="0"/>
              <a:t>4</a:t>
            </a:r>
            <a:r>
              <a:rPr lang="en-IN" dirty="0" smtClean="0"/>
              <a:t> (1, 6]</a:t>
            </a:r>
            <a:r>
              <a:rPr lang="en-IN" baseline="-25000" dirty="0" smtClean="0"/>
              <a:t> </a:t>
            </a:r>
            <a:endParaRPr lang="en-IN" dirty="0"/>
          </a:p>
        </p:txBody>
      </p:sp>
      <p:sp>
        <p:nvSpPr>
          <p:cNvPr id="32" name="TextBox 31"/>
          <p:cNvSpPr txBox="1"/>
          <p:nvPr/>
        </p:nvSpPr>
        <p:spPr>
          <a:xfrm>
            <a:off x="1752600" y="3048000"/>
            <a:ext cx="997389" cy="369332"/>
          </a:xfrm>
          <a:prstGeom prst="rect">
            <a:avLst/>
          </a:prstGeom>
          <a:noFill/>
        </p:spPr>
        <p:txBody>
          <a:bodyPr wrap="none" rtlCol="0">
            <a:spAutoFit/>
          </a:bodyPr>
          <a:lstStyle/>
          <a:p>
            <a:r>
              <a:rPr lang="en-IN" dirty="0" smtClean="0"/>
              <a:t>J</a:t>
            </a:r>
            <a:r>
              <a:rPr lang="en-IN" baseline="-25000" dirty="0" smtClean="0"/>
              <a:t>5  </a:t>
            </a:r>
            <a:r>
              <a:rPr lang="en-IN" dirty="0" smtClean="0"/>
              <a:t>(3, 9]</a:t>
            </a:r>
            <a:endParaRPr lang="en-IN" dirty="0"/>
          </a:p>
        </p:txBody>
      </p:sp>
      <p:cxnSp>
        <p:nvCxnSpPr>
          <p:cNvPr id="33" name="Straight Arrow Connector 32"/>
          <p:cNvCxnSpPr/>
          <p:nvPr/>
        </p:nvCxnSpPr>
        <p:spPr>
          <a:xfrm>
            <a:off x="2744229" y="32766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4429" y="3200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4212147" y="2819400"/>
            <a:ext cx="1125629" cy="369332"/>
          </a:xfrm>
          <a:prstGeom prst="rect">
            <a:avLst/>
          </a:prstGeom>
          <a:noFill/>
        </p:spPr>
        <p:txBody>
          <a:bodyPr wrap="none" rtlCol="0">
            <a:spAutoFit/>
          </a:bodyPr>
          <a:lstStyle/>
          <a:p>
            <a:r>
              <a:rPr lang="en-IN" dirty="0" smtClean="0"/>
              <a:t>J</a:t>
            </a:r>
            <a:r>
              <a:rPr lang="en-IN" baseline="-25000" dirty="0" smtClean="0"/>
              <a:t>6  </a:t>
            </a:r>
            <a:r>
              <a:rPr lang="en-IN" dirty="0" smtClean="0"/>
              <a:t>(2, 10]</a:t>
            </a:r>
            <a:endParaRPr lang="en-IN" dirty="0"/>
          </a:p>
        </p:txBody>
      </p:sp>
      <p:cxnSp>
        <p:nvCxnSpPr>
          <p:cNvPr id="36" name="Straight Arrow Connector 35"/>
          <p:cNvCxnSpPr/>
          <p:nvPr/>
        </p:nvCxnSpPr>
        <p:spPr>
          <a:xfrm>
            <a:off x="2743200" y="44196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343400" y="4343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2667000" y="4343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1524000" y="4202668"/>
            <a:ext cx="1447800" cy="369332"/>
          </a:xfrm>
          <a:prstGeom prst="rect">
            <a:avLst/>
          </a:prstGeom>
          <a:noFill/>
        </p:spPr>
        <p:txBody>
          <a:bodyPr wrap="square" rtlCol="0">
            <a:spAutoFit/>
          </a:bodyPr>
          <a:lstStyle/>
          <a:p>
            <a:r>
              <a:rPr lang="en-IN" dirty="0" smtClean="0"/>
              <a:t>J</a:t>
            </a:r>
            <a:r>
              <a:rPr lang="en-IN" baseline="-25000" dirty="0" smtClean="0"/>
              <a:t>7</a:t>
            </a:r>
            <a:r>
              <a:rPr lang="en-IN" dirty="0" smtClean="0"/>
              <a:t> (1, 12]</a:t>
            </a:r>
            <a:r>
              <a:rPr lang="en-IN" baseline="-25000" dirty="0" smtClean="0"/>
              <a:t> </a:t>
            </a:r>
            <a:endParaRPr lang="en-IN" dirty="0"/>
          </a:p>
        </p:txBody>
      </p:sp>
      <p:sp>
        <p:nvSpPr>
          <p:cNvPr id="40" name="TextBox 39"/>
          <p:cNvSpPr txBox="1"/>
          <p:nvPr/>
        </p:nvSpPr>
        <p:spPr>
          <a:xfrm>
            <a:off x="4211118" y="3962400"/>
            <a:ext cx="1125629" cy="369332"/>
          </a:xfrm>
          <a:prstGeom prst="rect">
            <a:avLst/>
          </a:prstGeom>
          <a:noFill/>
        </p:spPr>
        <p:txBody>
          <a:bodyPr wrap="none" rtlCol="0">
            <a:spAutoFit/>
          </a:bodyPr>
          <a:lstStyle/>
          <a:p>
            <a:r>
              <a:rPr lang="en-IN" dirty="0" smtClean="0"/>
              <a:t>J</a:t>
            </a:r>
            <a:r>
              <a:rPr lang="en-IN" baseline="-25000" dirty="0" smtClean="0"/>
              <a:t>8  </a:t>
            </a:r>
            <a:r>
              <a:rPr lang="en-IN" dirty="0" smtClean="0"/>
              <a:t>(1, 12]</a:t>
            </a:r>
            <a:endParaRPr lang="en-IN" dirty="0"/>
          </a:p>
        </p:txBody>
      </p:sp>
      <p:cxnSp>
        <p:nvCxnSpPr>
          <p:cNvPr id="41" name="Straight Arrow Connector 40"/>
          <p:cNvCxnSpPr/>
          <p:nvPr/>
        </p:nvCxnSpPr>
        <p:spPr>
          <a:xfrm>
            <a:off x="4420629" y="4419600"/>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020829" y="4343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5888547" y="3962400"/>
            <a:ext cx="1125629" cy="369332"/>
          </a:xfrm>
          <a:prstGeom prst="rect">
            <a:avLst/>
          </a:prstGeom>
          <a:noFill/>
        </p:spPr>
        <p:txBody>
          <a:bodyPr wrap="none" rtlCol="0">
            <a:spAutoFit/>
          </a:bodyPr>
          <a:lstStyle/>
          <a:p>
            <a:r>
              <a:rPr lang="en-IN" dirty="0" smtClean="0"/>
              <a:t>J</a:t>
            </a:r>
            <a:r>
              <a:rPr lang="en-IN" baseline="-25000" dirty="0" smtClean="0"/>
              <a:t>9  </a:t>
            </a:r>
            <a:r>
              <a:rPr lang="en-IN" dirty="0" smtClean="0"/>
              <a:t>(1, 12]</a:t>
            </a:r>
            <a:endParaRPr lang="en-IN" dirty="0"/>
          </a:p>
        </p:txBody>
      </p:sp>
      <p:cxnSp>
        <p:nvCxnSpPr>
          <p:cNvPr id="45" name="Straight Arrow Connector 44"/>
          <p:cNvCxnSpPr/>
          <p:nvPr/>
        </p:nvCxnSpPr>
        <p:spPr>
          <a:xfrm flipV="1">
            <a:off x="2743200" y="2187482"/>
            <a:ext cx="1621489" cy="108911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8" idx="0"/>
          </p:cNvCxnSpPr>
          <p:nvPr/>
        </p:nvCxnSpPr>
        <p:spPr>
          <a:xfrm>
            <a:off x="1066800" y="3276600"/>
            <a:ext cx="1676400" cy="1066800"/>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743200" y="3276600"/>
            <a:ext cx="1676400" cy="1066800"/>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743200" y="2133600"/>
            <a:ext cx="1676400" cy="1066800"/>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Exercise – Answer (a)</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sp>
        <p:nvSpPr>
          <p:cNvPr id="59" name="Content Placeholder 58"/>
          <p:cNvSpPr>
            <a:spLocks noGrp="1"/>
          </p:cNvSpPr>
          <p:nvPr>
            <p:ph idx="1"/>
          </p:nvPr>
        </p:nvSpPr>
        <p:spPr>
          <a:xfrm>
            <a:off x="152400" y="1493837"/>
            <a:ext cx="4953000" cy="4525963"/>
          </a:xfrm>
        </p:spPr>
        <p:txBody>
          <a:bodyPr/>
          <a:lstStyle/>
          <a:p>
            <a:pPr marL="457200" indent="-457200"/>
            <a:r>
              <a:rPr lang="en-IN" u="sng" dirty="0" smtClean="0"/>
              <a:t>Effective Release Times</a:t>
            </a:r>
          </a:p>
          <a:p>
            <a:pPr marL="457200" indent="-457200">
              <a:buFont typeface="Wingdings" pitchFamily="2" charset="2"/>
              <a:buChar char="Ø"/>
            </a:pPr>
            <a:r>
              <a:rPr lang="en-IN" sz="1800" dirty="0" smtClean="0"/>
              <a:t>J1, J4 and J5 has no predecessors. So effective release times for these jobs are same as their own release times.</a:t>
            </a:r>
          </a:p>
          <a:p>
            <a:pPr marL="457200" indent="-457200">
              <a:buFont typeface="Wingdings" pitchFamily="2" charset="2"/>
              <a:buChar char="Ø"/>
            </a:pPr>
            <a:r>
              <a:rPr lang="en-IN" sz="1800" dirty="0" smtClean="0"/>
              <a:t>Then traverse the diagram from left.</a:t>
            </a:r>
          </a:p>
          <a:p>
            <a:pPr marL="457200" indent="-457200">
              <a:buFont typeface="Wingdings" pitchFamily="2" charset="2"/>
              <a:buChar char="Ø"/>
            </a:pPr>
            <a:r>
              <a:rPr lang="en-IN" sz="1800" dirty="0" smtClean="0"/>
              <a:t>Effective release time of other jobs = Max (own release time, effective release times of the predecessors)</a:t>
            </a:r>
          </a:p>
          <a:p>
            <a:pPr marL="857250" lvl="1" indent="-457200">
              <a:buFont typeface="Wingdings" pitchFamily="2" charset="2"/>
              <a:buChar char="Ø"/>
            </a:pPr>
            <a:r>
              <a:rPr lang="en-IN" dirty="0" smtClean="0"/>
              <a:t>Effective </a:t>
            </a:r>
            <a:r>
              <a:rPr lang="en-IN" dirty="0" err="1" smtClean="0"/>
              <a:t>Rel</a:t>
            </a:r>
            <a:r>
              <a:rPr lang="en-IN" dirty="0" smtClean="0"/>
              <a:t> Time (J2) = Max (0, 1, 1) = 1</a:t>
            </a:r>
          </a:p>
          <a:p>
            <a:pPr marL="857250" lvl="1" indent="-457200">
              <a:buFont typeface="Wingdings" pitchFamily="2" charset="2"/>
              <a:buChar char="Ø"/>
            </a:pPr>
            <a:r>
              <a:rPr lang="en-IN" dirty="0" smtClean="0"/>
              <a:t>Effective </a:t>
            </a:r>
            <a:r>
              <a:rPr lang="en-IN" dirty="0" err="1" smtClean="0"/>
              <a:t>Rel</a:t>
            </a:r>
            <a:r>
              <a:rPr lang="en-IN" dirty="0" smtClean="0"/>
              <a:t> Time (J7) = Max (1, 1) = 1</a:t>
            </a:r>
          </a:p>
          <a:p>
            <a:pPr marL="857250" lvl="1" indent="-457200">
              <a:buFont typeface="Wingdings" pitchFamily="2" charset="2"/>
              <a:buChar char="Ø"/>
            </a:pPr>
            <a:r>
              <a:rPr lang="en-IN" dirty="0" smtClean="0"/>
              <a:t>Effective </a:t>
            </a:r>
            <a:r>
              <a:rPr lang="en-IN" dirty="0" err="1" smtClean="0"/>
              <a:t>Rel</a:t>
            </a:r>
            <a:r>
              <a:rPr lang="en-IN" dirty="0" smtClean="0"/>
              <a:t> Time (J3) = Max (0, 1, 3) = 3</a:t>
            </a:r>
          </a:p>
          <a:p>
            <a:pPr marL="857250" lvl="1" indent="-457200">
              <a:buFont typeface="Wingdings" pitchFamily="2" charset="2"/>
              <a:buChar char="Ø"/>
            </a:pPr>
            <a:r>
              <a:rPr lang="en-IN" dirty="0" smtClean="0"/>
              <a:t>Effective </a:t>
            </a:r>
            <a:r>
              <a:rPr lang="en-IN" dirty="0" err="1" smtClean="0"/>
              <a:t>Rel</a:t>
            </a:r>
            <a:r>
              <a:rPr lang="en-IN" dirty="0" smtClean="0"/>
              <a:t> Time (J6) = Max (2, 3, 3) = 3</a:t>
            </a:r>
          </a:p>
          <a:p>
            <a:pPr marL="857250" lvl="1" indent="-457200">
              <a:buFont typeface="Wingdings" pitchFamily="2" charset="2"/>
              <a:buChar char="Ø"/>
            </a:pPr>
            <a:r>
              <a:rPr lang="en-IN" dirty="0" smtClean="0"/>
              <a:t>Effective </a:t>
            </a:r>
            <a:r>
              <a:rPr lang="en-IN" dirty="0" err="1" smtClean="0"/>
              <a:t>Rel</a:t>
            </a:r>
            <a:r>
              <a:rPr lang="en-IN" dirty="0" smtClean="0"/>
              <a:t> Time (J8) = Max (1, 3) = 3</a:t>
            </a:r>
          </a:p>
          <a:p>
            <a:pPr marL="857250" lvl="1" indent="-457200">
              <a:buFont typeface="Wingdings" pitchFamily="2" charset="2"/>
              <a:buChar char="Ø"/>
            </a:pPr>
            <a:r>
              <a:rPr lang="en-IN" dirty="0" smtClean="0"/>
              <a:t>Effective </a:t>
            </a:r>
            <a:r>
              <a:rPr lang="en-IN" dirty="0" err="1" smtClean="0"/>
              <a:t>Rel</a:t>
            </a:r>
            <a:r>
              <a:rPr lang="en-IN" dirty="0" smtClean="0"/>
              <a:t> Time (J9) = Max (1, 3) = 3</a:t>
            </a:r>
          </a:p>
          <a:p>
            <a:pPr marL="857250" lvl="1" indent="-457200">
              <a:buFont typeface="Wingdings" pitchFamily="2" charset="2"/>
              <a:buChar char="Ø"/>
            </a:pPr>
            <a:endParaRPr lang="en-IN" dirty="0" smtClean="0"/>
          </a:p>
          <a:p>
            <a:pPr marL="857250" lvl="1" indent="-457200">
              <a:buFont typeface="Wingdings" pitchFamily="2" charset="2"/>
              <a:buChar char="Ø"/>
            </a:pPr>
            <a:endParaRPr lang="en-IN" dirty="0" smtClean="0"/>
          </a:p>
        </p:txBody>
      </p:sp>
      <p:graphicFrame>
        <p:nvGraphicFramePr>
          <p:cNvPr id="60" name="Table 59"/>
          <p:cNvGraphicFramePr>
            <a:graphicFrameLocks noGrp="1"/>
          </p:cNvGraphicFramePr>
          <p:nvPr/>
        </p:nvGraphicFramePr>
        <p:xfrm>
          <a:off x="5257800" y="1676400"/>
          <a:ext cx="3200400" cy="3977640"/>
        </p:xfrm>
        <a:graphic>
          <a:graphicData uri="http://schemas.openxmlformats.org/drawingml/2006/table">
            <a:tbl>
              <a:tblPr firstRow="1" bandRow="1">
                <a:tableStyleId>{5C22544A-7EE6-4342-B048-85BDC9FD1C3A}</a:tableStyleId>
              </a:tblPr>
              <a:tblGrid>
                <a:gridCol w="1447800"/>
                <a:gridCol w="1752600"/>
              </a:tblGrid>
              <a:tr h="370840">
                <a:tc>
                  <a:txBody>
                    <a:bodyPr/>
                    <a:lstStyle/>
                    <a:p>
                      <a:pPr algn="ctr"/>
                      <a:r>
                        <a:rPr lang="en-IN" dirty="0" smtClean="0"/>
                        <a:t>Jobs</a:t>
                      </a:r>
                      <a:endParaRPr lang="en-IN" dirty="0"/>
                    </a:p>
                  </a:txBody>
                  <a:tcPr/>
                </a:tc>
                <a:tc>
                  <a:txBody>
                    <a:bodyPr/>
                    <a:lstStyle/>
                    <a:p>
                      <a:pPr algn="ctr"/>
                      <a:r>
                        <a:rPr lang="en-IN" dirty="0" smtClean="0"/>
                        <a:t>Effective Release Times</a:t>
                      </a:r>
                      <a:endParaRPr lang="en-IN" dirty="0"/>
                    </a:p>
                  </a:txBody>
                  <a:tcPr/>
                </a:tc>
              </a:tr>
              <a:tr h="370840">
                <a:tc>
                  <a:txBody>
                    <a:bodyPr/>
                    <a:lstStyle/>
                    <a:p>
                      <a:pPr algn="ctr"/>
                      <a:r>
                        <a:rPr lang="en-IN" dirty="0" smtClean="0"/>
                        <a:t>J1</a:t>
                      </a:r>
                      <a:endParaRPr lang="en-IN" dirty="0"/>
                    </a:p>
                  </a:txBody>
                  <a:tcPr/>
                </a:tc>
                <a:tc>
                  <a:txBody>
                    <a:bodyPr/>
                    <a:lstStyle/>
                    <a:p>
                      <a:pPr algn="ctr"/>
                      <a:r>
                        <a:rPr lang="en-IN" dirty="0" smtClean="0"/>
                        <a:t>0</a:t>
                      </a:r>
                      <a:endParaRPr lang="en-IN" dirty="0"/>
                    </a:p>
                  </a:txBody>
                  <a:tcPr/>
                </a:tc>
              </a:tr>
              <a:tr h="370840">
                <a:tc>
                  <a:txBody>
                    <a:bodyPr/>
                    <a:lstStyle/>
                    <a:p>
                      <a:pPr algn="ctr"/>
                      <a:r>
                        <a:rPr lang="en-IN" dirty="0" smtClean="0"/>
                        <a:t>J2</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J3</a:t>
                      </a:r>
                      <a:endParaRPr lang="en-IN" dirty="0"/>
                    </a:p>
                  </a:txBody>
                  <a:tcPr/>
                </a:tc>
                <a:tc>
                  <a:txBody>
                    <a:bodyPr/>
                    <a:lstStyle/>
                    <a:p>
                      <a:pPr algn="ctr"/>
                      <a:r>
                        <a:rPr lang="en-IN" dirty="0" smtClean="0"/>
                        <a:t>3</a:t>
                      </a:r>
                      <a:endParaRPr lang="en-IN" dirty="0"/>
                    </a:p>
                  </a:txBody>
                  <a:tcPr/>
                </a:tc>
              </a:tr>
              <a:tr h="370840">
                <a:tc>
                  <a:txBody>
                    <a:bodyPr/>
                    <a:lstStyle/>
                    <a:p>
                      <a:pPr algn="ctr"/>
                      <a:r>
                        <a:rPr lang="en-IN" dirty="0" smtClean="0"/>
                        <a:t>J4</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J5</a:t>
                      </a:r>
                      <a:endParaRPr lang="en-IN" dirty="0"/>
                    </a:p>
                  </a:txBody>
                  <a:tcPr/>
                </a:tc>
                <a:tc>
                  <a:txBody>
                    <a:bodyPr/>
                    <a:lstStyle/>
                    <a:p>
                      <a:pPr algn="ctr"/>
                      <a:r>
                        <a:rPr lang="en-IN" dirty="0" smtClean="0"/>
                        <a:t>3</a:t>
                      </a:r>
                      <a:endParaRPr lang="en-IN" dirty="0"/>
                    </a:p>
                  </a:txBody>
                  <a:tcPr/>
                </a:tc>
              </a:tr>
              <a:tr h="370840">
                <a:tc>
                  <a:txBody>
                    <a:bodyPr/>
                    <a:lstStyle/>
                    <a:p>
                      <a:pPr algn="ctr"/>
                      <a:r>
                        <a:rPr lang="en-IN" dirty="0" smtClean="0"/>
                        <a:t>J6</a:t>
                      </a:r>
                      <a:endParaRPr lang="en-IN" dirty="0"/>
                    </a:p>
                  </a:txBody>
                  <a:tcPr/>
                </a:tc>
                <a:tc>
                  <a:txBody>
                    <a:bodyPr/>
                    <a:lstStyle/>
                    <a:p>
                      <a:pPr algn="ctr"/>
                      <a:r>
                        <a:rPr lang="en-IN" dirty="0" smtClean="0"/>
                        <a:t>3</a:t>
                      </a:r>
                      <a:endParaRPr lang="en-IN" dirty="0"/>
                    </a:p>
                  </a:txBody>
                  <a:tcPr/>
                </a:tc>
              </a:tr>
              <a:tr h="370840">
                <a:tc>
                  <a:txBody>
                    <a:bodyPr/>
                    <a:lstStyle/>
                    <a:p>
                      <a:pPr algn="ctr"/>
                      <a:r>
                        <a:rPr lang="en-IN" dirty="0" smtClean="0"/>
                        <a:t>J7</a:t>
                      </a:r>
                      <a:endParaRPr lang="en-IN" dirty="0"/>
                    </a:p>
                  </a:txBody>
                  <a:tcPr/>
                </a:tc>
                <a:tc>
                  <a:txBody>
                    <a:bodyPr/>
                    <a:lstStyle/>
                    <a:p>
                      <a:pPr algn="ctr"/>
                      <a:r>
                        <a:rPr lang="en-IN" dirty="0" smtClean="0"/>
                        <a:t>1</a:t>
                      </a:r>
                      <a:endParaRPr lang="en-IN" dirty="0"/>
                    </a:p>
                  </a:txBody>
                  <a:tcPr/>
                </a:tc>
              </a:tr>
              <a:tr h="370840">
                <a:tc>
                  <a:txBody>
                    <a:bodyPr/>
                    <a:lstStyle/>
                    <a:p>
                      <a:pPr algn="ctr"/>
                      <a:r>
                        <a:rPr lang="en-IN" dirty="0" smtClean="0"/>
                        <a:t>J8</a:t>
                      </a:r>
                      <a:endParaRPr lang="en-IN" dirty="0"/>
                    </a:p>
                  </a:txBody>
                  <a:tcPr/>
                </a:tc>
                <a:tc>
                  <a:txBody>
                    <a:bodyPr/>
                    <a:lstStyle/>
                    <a:p>
                      <a:pPr algn="ctr"/>
                      <a:r>
                        <a:rPr lang="en-IN" dirty="0" smtClean="0"/>
                        <a:t>3</a:t>
                      </a:r>
                      <a:endParaRPr lang="en-IN" dirty="0"/>
                    </a:p>
                  </a:txBody>
                  <a:tcPr/>
                </a:tc>
              </a:tr>
              <a:tr h="370840">
                <a:tc>
                  <a:txBody>
                    <a:bodyPr/>
                    <a:lstStyle/>
                    <a:p>
                      <a:pPr algn="ctr"/>
                      <a:r>
                        <a:rPr lang="en-IN" dirty="0" smtClean="0"/>
                        <a:t>J9</a:t>
                      </a:r>
                      <a:endParaRPr lang="en-IN" dirty="0"/>
                    </a:p>
                  </a:txBody>
                  <a:tcPr/>
                </a:tc>
                <a:tc>
                  <a:txBody>
                    <a:bodyPr/>
                    <a:lstStyle/>
                    <a:p>
                      <a:pPr algn="ctr"/>
                      <a:r>
                        <a:rPr lang="en-IN" dirty="0" smtClean="0"/>
                        <a:t>3</a:t>
                      </a:r>
                      <a:endParaRPr lang="en-IN" dirty="0"/>
                    </a:p>
                  </a:txBody>
                  <a:tcPr/>
                </a:tc>
              </a:tr>
            </a:tbl>
          </a:graphicData>
        </a:graphic>
      </p:graphicFrame>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Exercise – Answer (a)</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sp>
        <p:nvSpPr>
          <p:cNvPr id="59" name="Content Placeholder 58"/>
          <p:cNvSpPr>
            <a:spLocks noGrp="1"/>
          </p:cNvSpPr>
          <p:nvPr>
            <p:ph idx="1"/>
          </p:nvPr>
        </p:nvSpPr>
        <p:spPr>
          <a:xfrm>
            <a:off x="152400" y="1493837"/>
            <a:ext cx="5181600" cy="4525963"/>
          </a:xfrm>
        </p:spPr>
        <p:txBody>
          <a:bodyPr/>
          <a:lstStyle/>
          <a:p>
            <a:pPr marL="457200" indent="-457200"/>
            <a:r>
              <a:rPr lang="en-IN" u="sng" dirty="0" smtClean="0"/>
              <a:t>Effective Deadlines</a:t>
            </a:r>
          </a:p>
          <a:p>
            <a:pPr marL="457200" indent="-457200">
              <a:buFont typeface="Wingdings" pitchFamily="2" charset="2"/>
              <a:buChar char="Ø"/>
            </a:pPr>
            <a:r>
              <a:rPr lang="en-IN" sz="1800" dirty="0" smtClean="0"/>
              <a:t>J3, J6 and J9 has no successors. So effective deadlines for these jobs are same as their own deadlines.</a:t>
            </a:r>
          </a:p>
          <a:p>
            <a:pPr marL="457200" indent="-457200">
              <a:buFont typeface="Wingdings" pitchFamily="2" charset="2"/>
              <a:buChar char="Ø"/>
            </a:pPr>
            <a:r>
              <a:rPr lang="en-IN" sz="1800" dirty="0" smtClean="0"/>
              <a:t>Then traverse the diagram from right.</a:t>
            </a:r>
          </a:p>
          <a:p>
            <a:pPr marL="457200" indent="-457200">
              <a:buFont typeface="Wingdings" pitchFamily="2" charset="2"/>
              <a:buChar char="Ø"/>
            </a:pPr>
            <a:r>
              <a:rPr lang="en-IN" sz="1800" dirty="0" smtClean="0"/>
              <a:t>Effective deadline of other jobs = Min (own deadline, effective deadlines of the successors)</a:t>
            </a:r>
          </a:p>
          <a:p>
            <a:pPr marL="857250" lvl="1" indent="-457200">
              <a:buFont typeface="Wingdings" pitchFamily="2" charset="2"/>
              <a:buChar char="Ø"/>
            </a:pPr>
            <a:r>
              <a:rPr lang="en-IN" dirty="0" smtClean="0"/>
              <a:t>Effective Deadline(J8) = Min (12, 12) = 12</a:t>
            </a:r>
          </a:p>
          <a:p>
            <a:pPr marL="857250" lvl="1" indent="-457200">
              <a:buFont typeface="Wingdings" pitchFamily="2" charset="2"/>
              <a:buChar char="Ø"/>
            </a:pPr>
            <a:r>
              <a:rPr lang="en-IN" dirty="0" smtClean="0"/>
              <a:t>Effective Deadline(J2) = Min (4, 5, 10) = 4</a:t>
            </a:r>
          </a:p>
          <a:p>
            <a:pPr marL="857250" lvl="1" indent="-457200">
              <a:buFont typeface="Wingdings" pitchFamily="2" charset="2"/>
              <a:buChar char="Ø"/>
            </a:pPr>
            <a:r>
              <a:rPr lang="en-IN" dirty="0" smtClean="0"/>
              <a:t>Effective Deadline(J5) = Min (9, 5, 10, 12) = 5</a:t>
            </a:r>
          </a:p>
          <a:p>
            <a:pPr marL="857250" lvl="1" indent="-457200">
              <a:buFont typeface="Wingdings" pitchFamily="2" charset="2"/>
              <a:buChar char="Ø"/>
            </a:pPr>
            <a:r>
              <a:rPr lang="en-IN" dirty="0" smtClean="0"/>
              <a:t>Effective Deadline(J7) = Min (12, 12) = 12</a:t>
            </a:r>
          </a:p>
          <a:p>
            <a:pPr marL="857250" lvl="1" indent="-457200">
              <a:buFont typeface="Wingdings" pitchFamily="2" charset="2"/>
              <a:buChar char="Ø"/>
            </a:pPr>
            <a:r>
              <a:rPr lang="en-IN" dirty="0" smtClean="0"/>
              <a:t>Effective Deadline(J4) = Min (6, 4, 12) = 4</a:t>
            </a:r>
          </a:p>
          <a:p>
            <a:pPr marL="857250" lvl="1" indent="-457200">
              <a:buFont typeface="Wingdings" pitchFamily="2" charset="2"/>
              <a:buChar char="Ø"/>
            </a:pPr>
            <a:r>
              <a:rPr lang="en-IN" dirty="0" smtClean="0"/>
              <a:t>Effective Deadline(J1) = Min (10, 4) = 4</a:t>
            </a:r>
          </a:p>
          <a:p>
            <a:pPr marL="857250" lvl="1" indent="-457200">
              <a:buFont typeface="Wingdings" pitchFamily="2" charset="2"/>
              <a:buChar char="Ø"/>
            </a:pPr>
            <a:endParaRPr lang="en-IN" dirty="0" smtClean="0"/>
          </a:p>
          <a:p>
            <a:pPr marL="857250" lvl="1" indent="-457200">
              <a:buFont typeface="Wingdings" pitchFamily="2" charset="2"/>
              <a:buChar char="Ø"/>
            </a:pPr>
            <a:endParaRPr lang="en-IN" dirty="0" smtClean="0"/>
          </a:p>
        </p:txBody>
      </p:sp>
      <p:graphicFrame>
        <p:nvGraphicFramePr>
          <p:cNvPr id="60" name="Table 59"/>
          <p:cNvGraphicFramePr>
            <a:graphicFrameLocks noGrp="1"/>
          </p:cNvGraphicFramePr>
          <p:nvPr/>
        </p:nvGraphicFramePr>
        <p:xfrm>
          <a:off x="5486400" y="1676400"/>
          <a:ext cx="3200400" cy="3977640"/>
        </p:xfrm>
        <a:graphic>
          <a:graphicData uri="http://schemas.openxmlformats.org/drawingml/2006/table">
            <a:tbl>
              <a:tblPr firstRow="1" bandRow="1">
                <a:tableStyleId>{5C22544A-7EE6-4342-B048-85BDC9FD1C3A}</a:tableStyleId>
              </a:tblPr>
              <a:tblGrid>
                <a:gridCol w="1447800"/>
                <a:gridCol w="1752600"/>
              </a:tblGrid>
              <a:tr h="370840">
                <a:tc>
                  <a:txBody>
                    <a:bodyPr/>
                    <a:lstStyle/>
                    <a:p>
                      <a:pPr algn="ctr"/>
                      <a:r>
                        <a:rPr lang="en-IN" dirty="0" smtClean="0"/>
                        <a:t>Jobs</a:t>
                      </a:r>
                      <a:endParaRPr lang="en-IN" dirty="0"/>
                    </a:p>
                  </a:txBody>
                  <a:tcPr/>
                </a:tc>
                <a:tc>
                  <a:txBody>
                    <a:bodyPr/>
                    <a:lstStyle/>
                    <a:p>
                      <a:pPr algn="ctr"/>
                      <a:r>
                        <a:rPr lang="en-IN" dirty="0" smtClean="0"/>
                        <a:t>Effective Deadlines</a:t>
                      </a:r>
                      <a:endParaRPr lang="en-IN" dirty="0"/>
                    </a:p>
                  </a:txBody>
                  <a:tcPr/>
                </a:tc>
              </a:tr>
              <a:tr h="370840">
                <a:tc>
                  <a:txBody>
                    <a:bodyPr/>
                    <a:lstStyle/>
                    <a:p>
                      <a:pPr algn="ctr"/>
                      <a:r>
                        <a:rPr lang="en-IN" dirty="0" smtClean="0"/>
                        <a:t>J1</a:t>
                      </a:r>
                      <a:endParaRPr lang="en-IN" dirty="0"/>
                    </a:p>
                  </a:txBody>
                  <a:tcPr/>
                </a:tc>
                <a:tc>
                  <a:txBody>
                    <a:bodyPr/>
                    <a:lstStyle/>
                    <a:p>
                      <a:pPr algn="ctr"/>
                      <a:r>
                        <a:rPr lang="en-IN" dirty="0" smtClean="0"/>
                        <a:t>4</a:t>
                      </a:r>
                      <a:endParaRPr lang="en-IN" dirty="0"/>
                    </a:p>
                  </a:txBody>
                  <a:tcPr/>
                </a:tc>
              </a:tr>
              <a:tr h="370840">
                <a:tc>
                  <a:txBody>
                    <a:bodyPr/>
                    <a:lstStyle/>
                    <a:p>
                      <a:pPr algn="ctr"/>
                      <a:r>
                        <a:rPr lang="en-IN" dirty="0" smtClean="0"/>
                        <a:t>J2</a:t>
                      </a:r>
                      <a:endParaRPr lang="en-IN" dirty="0"/>
                    </a:p>
                  </a:txBody>
                  <a:tcPr/>
                </a:tc>
                <a:tc>
                  <a:txBody>
                    <a:bodyPr/>
                    <a:lstStyle/>
                    <a:p>
                      <a:pPr algn="ctr"/>
                      <a:r>
                        <a:rPr lang="en-IN" dirty="0" smtClean="0"/>
                        <a:t>4</a:t>
                      </a:r>
                      <a:endParaRPr lang="en-IN" dirty="0"/>
                    </a:p>
                  </a:txBody>
                  <a:tcPr/>
                </a:tc>
              </a:tr>
              <a:tr h="370840">
                <a:tc>
                  <a:txBody>
                    <a:bodyPr/>
                    <a:lstStyle/>
                    <a:p>
                      <a:pPr algn="ctr"/>
                      <a:r>
                        <a:rPr lang="en-IN" dirty="0" smtClean="0"/>
                        <a:t>J3</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J4</a:t>
                      </a:r>
                      <a:endParaRPr lang="en-IN" dirty="0"/>
                    </a:p>
                  </a:txBody>
                  <a:tcPr/>
                </a:tc>
                <a:tc>
                  <a:txBody>
                    <a:bodyPr/>
                    <a:lstStyle/>
                    <a:p>
                      <a:pPr algn="ctr"/>
                      <a:r>
                        <a:rPr lang="en-IN" dirty="0" smtClean="0"/>
                        <a:t>4</a:t>
                      </a:r>
                      <a:endParaRPr lang="en-IN" dirty="0"/>
                    </a:p>
                  </a:txBody>
                  <a:tcPr/>
                </a:tc>
              </a:tr>
              <a:tr h="370840">
                <a:tc>
                  <a:txBody>
                    <a:bodyPr/>
                    <a:lstStyle/>
                    <a:p>
                      <a:pPr algn="ctr"/>
                      <a:r>
                        <a:rPr lang="en-IN" dirty="0" smtClean="0"/>
                        <a:t>J5</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J6</a:t>
                      </a:r>
                      <a:endParaRPr lang="en-IN" dirty="0"/>
                    </a:p>
                  </a:txBody>
                  <a:tcPr/>
                </a:tc>
                <a:tc>
                  <a:txBody>
                    <a:bodyPr/>
                    <a:lstStyle/>
                    <a:p>
                      <a:pPr algn="ctr"/>
                      <a:r>
                        <a:rPr lang="en-IN" dirty="0" smtClean="0"/>
                        <a:t>10</a:t>
                      </a:r>
                      <a:endParaRPr lang="en-IN" dirty="0"/>
                    </a:p>
                  </a:txBody>
                  <a:tcPr/>
                </a:tc>
              </a:tr>
              <a:tr h="370840">
                <a:tc>
                  <a:txBody>
                    <a:bodyPr/>
                    <a:lstStyle/>
                    <a:p>
                      <a:pPr algn="ctr"/>
                      <a:r>
                        <a:rPr lang="en-IN" dirty="0" smtClean="0"/>
                        <a:t>J7</a:t>
                      </a:r>
                      <a:endParaRPr lang="en-IN" dirty="0"/>
                    </a:p>
                  </a:txBody>
                  <a:tcPr/>
                </a:tc>
                <a:tc>
                  <a:txBody>
                    <a:bodyPr/>
                    <a:lstStyle/>
                    <a:p>
                      <a:pPr algn="ctr"/>
                      <a:r>
                        <a:rPr lang="en-IN" dirty="0" smtClean="0"/>
                        <a:t>12</a:t>
                      </a:r>
                      <a:endParaRPr lang="en-IN" dirty="0"/>
                    </a:p>
                  </a:txBody>
                  <a:tcPr/>
                </a:tc>
              </a:tr>
              <a:tr h="370840">
                <a:tc>
                  <a:txBody>
                    <a:bodyPr/>
                    <a:lstStyle/>
                    <a:p>
                      <a:pPr algn="ctr"/>
                      <a:r>
                        <a:rPr lang="en-IN" dirty="0" smtClean="0"/>
                        <a:t>J8</a:t>
                      </a:r>
                      <a:endParaRPr lang="en-IN" dirty="0"/>
                    </a:p>
                  </a:txBody>
                  <a:tcPr/>
                </a:tc>
                <a:tc>
                  <a:txBody>
                    <a:bodyPr/>
                    <a:lstStyle/>
                    <a:p>
                      <a:pPr algn="ctr"/>
                      <a:r>
                        <a:rPr lang="en-IN" dirty="0" smtClean="0"/>
                        <a:t>12</a:t>
                      </a:r>
                      <a:endParaRPr lang="en-IN" dirty="0"/>
                    </a:p>
                  </a:txBody>
                  <a:tcPr/>
                </a:tc>
              </a:tr>
              <a:tr h="370840">
                <a:tc>
                  <a:txBody>
                    <a:bodyPr/>
                    <a:lstStyle/>
                    <a:p>
                      <a:pPr algn="ctr"/>
                      <a:r>
                        <a:rPr lang="en-IN" dirty="0" smtClean="0"/>
                        <a:t>J9</a:t>
                      </a:r>
                      <a:endParaRPr lang="en-IN" dirty="0"/>
                    </a:p>
                  </a:txBody>
                  <a:tcPr/>
                </a:tc>
                <a:tc>
                  <a:txBody>
                    <a:bodyPr/>
                    <a:lstStyle/>
                    <a:p>
                      <a:pPr algn="ctr"/>
                      <a:r>
                        <a:rPr lang="en-IN" dirty="0" smtClean="0"/>
                        <a:t>12</a:t>
                      </a:r>
                      <a:endParaRPr lang="en-IN" dirty="0"/>
                    </a:p>
                  </a:txBody>
                  <a:tcPr/>
                </a:tc>
              </a:tr>
            </a:tbl>
          </a:graphicData>
        </a:graphic>
      </p:graphicFrame>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Exercise – Answer (b)</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sp>
        <p:nvSpPr>
          <p:cNvPr id="59" name="Content Placeholder 58"/>
          <p:cNvSpPr>
            <a:spLocks noGrp="1"/>
          </p:cNvSpPr>
          <p:nvPr>
            <p:ph idx="1"/>
          </p:nvPr>
        </p:nvSpPr>
        <p:spPr>
          <a:xfrm>
            <a:off x="152400" y="1312414"/>
            <a:ext cx="6248400" cy="4661349"/>
          </a:xfrm>
        </p:spPr>
        <p:txBody>
          <a:bodyPr/>
          <a:lstStyle/>
          <a:p>
            <a:pPr marL="457200" indent="-457200"/>
            <a:r>
              <a:rPr lang="en-IN" u="sng" dirty="0" smtClean="0"/>
              <a:t>EDF Schedule</a:t>
            </a:r>
          </a:p>
          <a:p>
            <a:pPr marL="457200" indent="-457200">
              <a:buFont typeface="Wingdings" pitchFamily="2" charset="2"/>
              <a:buChar char="Ø"/>
            </a:pPr>
            <a:r>
              <a:rPr lang="en-IN" sz="1500" dirty="0" smtClean="0"/>
              <a:t>Time 0: J1 is released and scheduled. </a:t>
            </a:r>
          </a:p>
          <a:p>
            <a:pPr marL="457200" indent="-457200">
              <a:buFont typeface="Wingdings" pitchFamily="2" charset="2"/>
              <a:buChar char="Ø"/>
            </a:pPr>
            <a:r>
              <a:rPr lang="en-IN" sz="1500" dirty="0" smtClean="0"/>
              <a:t>Time 1: J2, J4, J7 gets released. J2 and J4 have same deadlines, which is earlier than that of J7. But J4 is predecessor of J2. Hence we have to schedule J4.</a:t>
            </a:r>
          </a:p>
          <a:p>
            <a:pPr marL="457200" indent="-457200">
              <a:buFont typeface="Wingdings" pitchFamily="2" charset="2"/>
              <a:buChar char="Ø"/>
            </a:pPr>
            <a:r>
              <a:rPr lang="en-IN" sz="1500" dirty="0" smtClean="0"/>
              <a:t>Time 2: Out of J2 and J7, J2 has earlier deadline i.e. 4, so gets scheduled.</a:t>
            </a:r>
          </a:p>
          <a:p>
            <a:pPr marL="457200" indent="-457200">
              <a:buFont typeface="Wingdings" pitchFamily="2" charset="2"/>
              <a:buChar char="Ø"/>
            </a:pPr>
            <a:r>
              <a:rPr lang="en-IN" sz="1500" dirty="0" smtClean="0"/>
              <a:t>Time 3: All other jobs gets released. J3 and J5 have earlier deadlines i.e. 5. But J5 is predecessor of J3. So we have to schedule J5.</a:t>
            </a:r>
          </a:p>
          <a:p>
            <a:pPr marL="457200" indent="-457200">
              <a:buFont typeface="Wingdings" pitchFamily="2" charset="2"/>
              <a:buChar char="Ø"/>
            </a:pPr>
            <a:r>
              <a:rPr lang="en-IN" sz="1500" dirty="0" smtClean="0"/>
              <a:t>Time 4: J3 gets scheduled, since it has the earliest deadline i.e. 5.</a:t>
            </a:r>
          </a:p>
          <a:p>
            <a:pPr marL="457200" indent="-457200">
              <a:buFont typeface="Wingdings" pitchFamily="2" charset="2"/>
              <a:buChar char="Ø"/>
            </a:pPr>
            <a:r>
              <a:rPr lang="en-IN" sz="1500" dirty="0" smtClean="0"/>
              <a:t>Time 5: J6 gets scheduled, since it has the earliest deadline i.e. 10.</a:t>
            </a:r>
          </a:p>
          <a:p>
            <a:pPr marL="457200" indent="-457200">
              <a:buFont typeface="Wingdings" pitchFamily="2" charset="2"/>
              <a:buChar char="Ø"/>
            </a:pPr>
            <a:r>
              <a:rPr lang="en-IN" sz="1500" dirty="0" smtClean="0"/>
              <a:t>Time 6, 7, 8: J7, J8, J9 have same deadlines i.e. 12, so same priority. But J7 is predecessor of J8 and J8 is predecessor of J9. So they have to be scheduled in the order J7, J8 and J9.</a:t>
            </a:r>
          </a:p>
          <a:p>
            <a:pPr marL="457200" indent="-457200">
              <a:buFont typeface="Wingdings" pitchFamily="2" charset="2"/>
              <a:buChar char="Ø"/>
            </a:pPr>
            <a:endParaRPr lang="en-IN" sz="1600" dirty="0" smtClean="0"/>
          </a:p>
          <a:p>
            <a:pPr marL="857250" lvl="1" indent="-457200">
              <a:buFont typeface="Wingdings" pitchFamily="2" charset="2"/>
              <a:buChar char="Ø"/>
            </a:pPr>
            <a:endParaRPr lang="en-IN" dirty="0" smtClean="0"/>
          </a:p>
        </p:txBody>
      </p:sp>
      <p:graphicFrame>
        <p:nvGraphicFramePr>
          <p:cNvPr id="7" name="Table 6"/>
          <p:cNvGraphicFramePr>
            <a:graphicFrameLocks noGrp="1"/>
          </p:cNvGraphicFramePr>
          <p:nvPr/>
        </p:nvGraphicFramePr>
        <p:xfrm>
          <a:off x="6400799" y="1447800"/>
          <a:ext cx="2667001" cy="4069080"/>
        </p:xfrm>
        <a:graphic>
          <a:graphicData uri="http://schemas.openxmlformats.org/drawingml/2006/table">
            <a:tbl>
              <a:tblPr firstRow="1" bandRow="1">
                <a:tableStyleId>{5C22544A-7EE6-4342-B048-85BDC9FD1C3A}</a:tableStyleId>
              </a:tblPr>
              <a:tblGrid>
                <a:gridCol w="779585"/>
                <a:gridCol w="943708"/>
                <a:gridCol w="943708"/>
              </a:tblGrid>
              <a:tr h="370840">
                <a:tc>
                  <a:txBody>
                    <a:bodyPr/>
                    <a:lstStyle/>
                    <a:p>
                      <a:pPr algn="ctr"/>
                      <a:r>
                        <a:rPr lang="en-IN" sz="1400" dirty="0" smtClean="0"/>
                        <a:t>Jobs</a:t>
                      </a:r>
                      <a:endParaRPr lang="en-IN" sz="1400" dirty="0"/>
                    </a:p>
                  </a:txBody>
                  <a:tcPr/>
                </a:tc>
                <a:tc>
                  <a:txBody>
                    <a:bodyPr/>
                    <a:lstStyle/>
                    <a:p>
                      <a:pPr algn="ctr"/>
                      <a:r>
                        <a:rPr lang="en-IN" sz="1400" dirty="0" smtClean="0"/>
                        <a:t>Effective Release Times</a:t>
                      </a:r>
                      <a:endParaRPr lang="en-IN" sz="1400" dirty="0"/>
                    </a:p>
                  </a:txBody>
                  <a:tcPr/>
                </a:tc>
                <a:tc>
                  <a:txBody>
                    <a:bodyPr/>
                    <a:lstStyle/>
                    <a:p>
                      <a:pPr algn="ctr"/>
                      <a:r>
                        <a:rPr lang="en-IN" sz="1400" dirty="0" smtClean="0"/>
                        <a:t>Effective Deadlines</a:t>
                      </a:r>
                      <a:endParaRPr lang="en-IN" sz="1400" dirty="0"/>
                    </a:p>
                  </a:txBody>
                  <a:tcPr/>
                </a:tc>
              </a:tr>
              <a:tr h="370840">
                <a:tc>
                  <a:txBody>
                    <a:bodyPr/>
                    <a:lstStyle/>
                    <a:p>
                      <a:pPr algn="ctr"/>
                      <a:r>
                        <a:rPr lang="en-IN" sz="1400" dirty="0" smtClean="0"/>
                        <a:t>J1</a:t>
                      </a:r>
                      <a:endParaRPr lang="en-IN" sz="1400" dirty="0"/>
                    </a:p>
                  </a:txBody>
                  <a:tcPr/>
                </a:tc>
                <a:tc>
                  <a:txBody>
                    <a:bodyPr/>
                    <a:lstStyle/>
                    <a:p>
                      <a:pPr algn="ctr"/>
                      <a:r>
                        <a:rPr lang="en-IN" sz="1400" dirty="0" smtClean="0"/>
                        <a:t>0</a:t>
                      </a:r>
                      <a:endParaRPr lang="en-IN" sz="1400" dirty="0"/>
                    </a:p>
                  </a:txBody>
                  <a:tcPr/>
                </a:tc>
                <a:tc>
                  <a:txBody>
                    <a:bodyPr/>
                    <a:lstStyle/>
                    <a:p>
                      <a:pPr algn="ctr"/>
                      <a:r>
                        <a:rPr lang="en-IN" sz="1400" dirty="0" smtClean="0"/>
                        <a:t>4</a:t>
                      </a:r>
                      <a:endParaRPr lang="en-IN" sz="1400" dirty="0"/>
                    </a:p>
                  </a:txBody>
                  <a:tcPr/>
                </a:tc>
              </a:tr>
              <a:tr h="370840">
                <a:tc>
                  <a:txBody>
                    <a:bodyPr/>
                    <a:lstStyle/>
                    <a:p>
                      <a:pPr algn="ctr"/>
                      <a:r>
                        <a:rPr lang="en-IN" sz="1400" dirty="0" smtClean="0"/>
                        <a:t>J2</a:t>
                      </a:r>
                      <a:endParaRPr lang="en-IN" sz="1400" dirty="0"/>
                    </a:p>
                  </a:txBody>
                  <a:tcPr/>
                </a:tc>
                <a:tc>
                  <a:txBody>
                    <a:bodyPr/>
                    <a:lstStyle/>
                    <a:p>
                      <a:pPr algn="ctr"/>
                      <a:r>
                        <a:rPr lang="en-IN" sz="1400" dirty="0" smtClean="0"/>
                        <a:t>1</a:t>
                      </a:r>
                      <a:endParaRPr lang="en-IN" sz="1400" dirty="0"/>
                    </a:p>
                  </a:txBody>
                  <a:tcPr/>
                </a:tc>
                <a:tc>
                  <a:txBody>
                    <a:bodyPr/>
                    <a:lstStyle/>
                    <a:p>
                      <a:pPr algn="ctr"/>
                      <a:r>
                        <a:rPr lang="en-IN" sz="1400" dirty="0" smtClean="0"/>
                        <a:t>4</a:t>
                      </a:r>
                      <a:endParaRPr lang="en-IN" sz="1400" dirty="0"/>
                    </a:p>
                  </a:txBody>
                  <a:tcPr/>
                </a:tc>
              </a:tr>
              <a:tr h="370840">
                <a:tc>
                  <a:txBody>
                    <a:bodyPr/>
                    <a:lstStyle/>
                    <a:p>
                      <a:pPr algn="ctr"/>
                      <a:r>
                        <a:rPr lang="en-IN" sz="1400" dirty="0" smtClean="0"/>
                        <a:t>J3</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5</a:t>
                      </a:r>
                      <a:endParaRPr lang="en-IN" sz="1400" dirty="0"/>
                    </a:p>
                  </a:txBody>
                  <a:tcPr/>
                </a:tc>
              </a:tr>
              <a:tr h="370840">
                <a:tc>
                  <a:txBody>
                    <a:bodyPr/>
                    <a:lstStyle/>
                    <a:p>
                      <a:pPr algn="ctr"/>
                      <a:r>
                        <a:rPr lang="en-IN" sz="1400" dirty="0" smtClean="0"/>
                        <a:t>J4</a:t>
                      </a:r>
                      <a:endParaRPr lang="en-IN" sz="1400" dirty="0"/>
                    </a:p>
                  </a:txBody>
                  <a:tcPr/>
                </a:tc>
                <a:tc>
                  <a:txBody>
                    <a:bodyPr/>
                    <a:lstStyle/>
                    <a:p>
                      <a:pPr algn="ctr"/>
                      <a:r>
                        <a:rPr lang="en-IN" sz="1400" dirty="0" smtClean="0"/>
                        <a:t>1</a:t>
                      </a:r>
                      <a:endParaRPr lang="en-IN" sz="1400" dirty="0"/>
                    </a:p>
                  </a:txBody>
                  <a:tcPr/>
                </a:tc>
                <a:tc>
                  <a:txBody>
                    <a:bodyPr/>
                    <a:lstStyle/>
                    <a:p>
                      <a:pPr algn="ctr"/>
                      <a:r>
                        <a:rPr lang="en-IN" sz="1400" dirty="0" smtClean="0"/>
                        <a:t>4</a:t>
                      </a:r>
                      <a:endParaRPr lang="en-IN" sz="1400" dirty="0"/>
                    </a:p>
                  </a:txBody>
                  <a:tcPr/>
                </a:tc>
              </a:tr>
              <a:tr h="370840">
                <a:tc>
                  <a:txBody>
                    <a:bodyPr/>
                    <a:lstStyle/>
                    <a:p>
                      <a:pPr algn="ctr"/>
                      <a:r>
                        <a:rPr lang="en-IN" sz="1400" dirty="0" smtClean="0"/>
                        <a:t>J5</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5</a:t>
                      </a:r>
                      <a:endParaRPr lang="en-IN" sz="1400" dirty="0"/>
                    </a:p>
                  </a:txBody>
                  <a:tcPr/>
                </a:tc>
              </a:tr>
              <a:tr h="370840">
                <a:tc>
                  <a:txBody>
                    <a:bodyPr/>
                    <a:lstStyle/>
                    <a:p>
                      <a:pPr algn="ctr"/>
                      <a:r>
                        <a:rPr lang="en-IN" sz="1400" dirty="0" smtClean="0"/>
                        <a:t>J6</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10</a:t>
                      </a:r>
                      <a:endParaRPr lang="en-IN" sz="1400" dirty="0"/>
                    </a:p>
                  </a:txBody>
                  <a:tcPr/>
                </a:tc>
              </a:tr>
              <a:tr h="370840">
                <a:tc>
                  <a:txBody>
                    <a:bodyPr/>
                    <a:lstStyle/>
                    <a:p>
                      <a:pPr algn="ctr"/>
                      <a:r>
                        <a:rPr lang="en-IN" sz="1400" dirty="0" smtClean="0"/>
                        <a:t>J7</a:t>
                      </a:r>
                      <a:endParaRPr lang="en-IN" sz="1400" dirty="0"/>
                    </a:p>
                  </a:txBody>
                  <a:tcPr/>
                </a:tc>
                <a:tc>
                  <a:txBody>
                    <a:bodyPr/>
                    <a:lstStyle/>
                    <a:p>
                      <a:pPr algn="ctr"/>
                      <a:r>
                        <a:rPr lang="en-IN" sz="1400" dirty="0" smtClean="0"/>
                        <a:t>1</a:t>
                      </a:r>
                      <a:endParaRPr lang="en-IN" sz="1400" dirty="0"/>
                    </a:p>
                  </a:txBody>
                  <a:tcPr/>
                </a:tc>
                <a:tc>
                  <a:txBody>
                    <a:bodyPr/>
                    <a:lstStyle/>
                    <a:p>
                      <a:pPr algn="ctr"/>
                      <a:r>
                        <a:rPr lang="en-IN" sz="1400" dirty="0" smtClean="0"/>
                        <a:t>12</a:t>
                      </a:r>
                      <a:endParaRPr lang="en-IN" sz="1400" dirty="0"/>
                    </a:p>
                  </a:txBody>
                  <a:tcPr/>
                </a:tc>
              </a:tr>
              <a:tr h="370840">
                <a:tc>
                  <a:txBody>
                    <a:bodyPr/>
                    <a:lstStyle/>
                    <a:p>
                      <a:pPr algn="ctr"/>
                      <a:r>
                        <a:rPr lang="en-IN" sz="1400" dirty="0" smtClean="0"/>
                        <a:t>J8</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12</a:t>
                      </a:r>
                      <a:endParaRPr lang="en-IN" sz="1400" dirty="0"/>
                    </a:p>
                  </a:txBody>
                  <a:tcPr/>
                </a:tc>
              </a:tr>
              <a:tr h="370840">
                <a:tc>
                  <a:txBody>
                    <a:bodyPr/>
                    <a:lstStyle/>
                    <a:p>
                      <a:pPr algn="ctr"/>
                      <a:r>
                        <a:rPr lang="en-IN" sz="1400" dirty="0" smtClean="0"/>
                        <a:t>J9</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12</a:t>
                      </a:r>
                      <a:endParaRPr lang="en-IN" sz="1400" dirty="0"/>
                    </a:p>
                  </a:txBody>
                  <a:tcPr/>
                </a:tc>
              </a:tr>
            </a:tbl>
          </a:graphicData>
        </a:graphic>
      </p:graphicFrame>
      <p:sp>
        <p:nvSpPr>
          <p:cNvPr id="8" name="Rectangle 7"/>
          <p:cNvSpPr/>
          <p:nvPr/>
        </p:nvSpPr>
        <p:spPr>
          <a:xfrm>
            <a:off x="838200" y="5565759"/>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1</a:t>
            </a:r>
            <a:endParaRPr lang="en-IN" baseline="-25000" dirty="0">
              <a:solidFill>
                <a:schemeClr val="tx1"/>
              </a:solidFill>
            </a:endParaRPr>
          </a:p>
        </p:txBody>
      </p:sp>
      <p:sp>
        <p:nvSpPr>
          <p:cNvPr id="10" name="TextBox 9"/>
          <p:cNvSpPr txBox="1"/>
          <p:nvPr/>
        </p:nvSpPr>
        <p:spPr>
          <a:xfrm>
            <a:off x="762000" y="6251559"/>
            <a:ext cx="255198" cy="246221"/>
          </a:xfrm>
          <a:prstGeom prst="rect">
            <a:avLst/>
          </a:prstGeom>
          <a:noFill/>
        </p:spPr>
        <p:txBody>
          <a:bodyPr wrap="none" rtlCol="0">
            <a:spAutoFit/>
          </a:bodyPr>
          <a:lstStyle/>
          <a:p>
            <a:r>
              <a:rPr lang="en-IN" sz="1000" dirty="0" smtClean="0"/>
              <a:t>0</a:t>
            </a:r>
            <a:endParaRPr lang="en-IN" sz="1000" dirty="0"/>
          </a:p>
        </p:txBody>
      </p:sp>
      <p:sp>
        <p:nvSpPr>
          <p:cNvPr id="11" name="TextBox 10"/>
          <p:cNvSpPr txBox="1"/>
          <p:nvPr/>
        </p:nvSpPr>
        <p:spPr>
          <a:xfrm>
            <a:off x="3402402" y="6251559"/>
            <a:ext cx="255198" cy="246221"/>
          </a:xfrm>
          <a:prstGeom prst="rect">
            <a:avLst/>
          </a:prstGeom>
          <a:noFill/>
        </p:spPr>
        <p:txBody>
          <a:bodyPr wrap="none" rtlCol="0">
            <a:spAutoFit/>
          </a:bodyPr>
          <a:lstStyle/>
          <a:p>
            <a:r>
              <a:rPr lang="en-IN" sz="1000" dirty="0" smtClean="0"/>
              <a:t>5</a:t>
            </a:r>
            <a:endParaRPr lang="en-IN" sz="1000" dirty="0"/>
          </a:p>
        </p:txBody>
      </p:sp>
      <p:sp>
        <p:nvSpPr>
          <p:cNvPr id="14" name="TextBox 13"/>
          <p:cNvSpPr txBox="1"/>
          <p:nvPr/>
        </p:nvSpPr>
        <p:spPr>
          <a:xfrm>
            <a:off x="5002602" y="6251559"/>
            <a:ext cx="255198" cy="246221"/>
          </a:xfrm>
          <a:prstGeom prst="rect">
            <a:avLst/>
          </a:prstGeom>
          <a:noFill/>
        </p:spPr>
        <p:txBody>
          <a:bodyPr wrap="none" rtlCol="0">
            <a:spAutoFit/>
          </a:bodyPr>
          <a:lstStyle/>
          <a:p>
            <a:r>
              <a:rPr lang="en-IN" sz="1000" dirty="0" smtClean="0"/>
              <a:t>8</a:t>
            </a:r>
            <a:endParaRPr lang="en-IN" sz="1000" dirty="0"/>
          </a:p>
        </p:txBody>
      </p:sp>
      <p:sp>
        <p:nvSpPr>
          <p:cNvPr id="15" name="TextBox 14"/>
          <p:cNvSpPr txBox="1"/>
          <p:nvPr/>
        </p:nvSpPr>
        <p:spPr>
          <a:xfrm>
            <a:off x="4469202" y="6251559"/>
            <a:ext cx="255198" cy="246221"/>
          </a:xfrm>
          <a:prstGeom prst="rect">
            <a:avLst/>
          </a:prstGeom>
          <a:noFill/>
        </p:spPr>
        <p:txBody>
          <a:bodyPr wrap="none" rtlCol="0">
            <a:spAutoFit/>
          </a:bodyPr>
          <a:lstStyle/>
          <a:p>
            <a:r>
              <a:rPr lang="en-IN" sz="1000" dirty="0" smtClean="0"/>
              <a:t>7</a:t>
            </a:r>
            <a:endParaRPr lang="en-IN" sz="1000" dirty="0"/>
          </a:p>
        </p:txBody>
      </p:sp>
      <p:sp>
        <p:nvSpPr>
          <p:cNvPr id="16" name="TextBox 15"/>
          <p:cNvSpPr txBox="1"/>
          <p:nvPr/>
        </p:nvSpPr>
        <p:spPr>
          <a:xfrm>
            <a:off x="2335602" y="6251559"/>
            <a:ext cx="255198" cy="246221"/>
          </a:xfrm>
          <a:prstGeom prst="rect">
            <a:avLst/>
          </a:prstGeom>
          <a:noFill/>
        </p:spPr>
        <p:txBody>
          <a:bodyPr wrap="none" rtlCol="0">
            <a:spAutoFit/>
          </a:bodyPr>
          <a:lstStyle/>
          <a:p>
            <a:r>
              <a:rPr lang="en-IN" sz="1000" dirty="0" smtClean="0"/>
              <a:t>3</a:t>
            </a:r>
            <a:endParaRPr lang="en-IN" sz="1000" dirty="0"/>
          </a:p>
        </p:txBody>
      </p:sp>
      <p:sp>
        <p:nvSpPr>
          <p:cNvPr id="19" name="Rectangle 18"/>
          <p:cNvSpPr/>
          <p:nvPr/>
        </p:nvSpPr>
        <p:spPr>
          <a:xfrm>
            <a:off x="1371600" y="5569525"/>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4</a:t>
            </a:r>
            <a:endParaRPr lang="en-IN" baseline="-25000" dirty="0">
              <a:solidFill>
                <a:schemeClr val="tx1"/>
              </a:solidFill>
            </a:endParaRPr>
          </a:p>
        </p:txBody>
      </p:sp>
      <p:sp>
        <p:nvSpPr>
          <p:cNvPr id="20" name="Rectangle 19"/>
          <p:cNvSpPr/>
          <p:nvPr/>
        </p:nvSpPr>
        <p:spPr>
          <a:xfrm>
            <a:off x="1905000" y="5573291"/>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2</a:t>
            </a:r>
            <a:endParaRPr lang="en-IN" baseline="-25000" dirty="0">
              <a:solidFill>
                <a:schemeClr val="tx1"/>
              </a:solidFill>
            </a:endParaRPr>
          </a:p>
        </p:txBody>
      </p:sp>
      <p:sp>
        <p:nvSpPr>
          <p:cNvPr id="21" name="Rectangle 20"/>
          <p:cNvSpPr/>
          <p:nvPr/>
        </p:nvSpPr>
        <p:spPr>
          <a:xfrm>
            <a:off x="2438400" y="5563202"/>
            <a:ext cx="533400" cy="6297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5</a:t>
            </a:r>
            <a:endParaRPr lang="en-IN" baseline="-25000" dirty="0">
              <a:solidFill>
                <a:schemeClr val="tx1"/>
              </a:solidFill>
            </a:endParaRPr>
          </a:p>
        </p:txBody>
      </p:sp>
      <p:sp>
        <p:nvSpPr>
          <p:cNvPr id="22" name="Rectangle 21"/>
          <p:cNvSpPr/>
          <p:nvPr/>
        </p:nvSpPr>
        <p:spPr>
          <a:xfrm>
            <a:off x="2971800" y="5566968"/>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3</a:t>
            </a:r>
            <a:endParaRPr lang="en-IN" baseline="-25000" dirty="0">
              <a:solidFill>
                <a:schemeClr val="tx1"/>
              </a:solidFill>
            </a:endParaRPr>
          </a:p>
        </p:txBody>
      </p:sp>
      <p:sp>
        <p:nvSpPr>
          <p:cNvPr id="23" name="Rectangle 22"/>
          <p:cNvSpPr/>
          <p:nvPr/>
        </p:nvSpPr>
        <p:spPr>
          <a:xfrm>
            <a:off x="3505200" y="5568923"/>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6</a:t>
            </a:r>
            <a:endParaRPr lang="en-IN" baseline="-25000" dirty="0">
              <a:solidFill>
                <a:schemeClr val="tx1"/>
              </a:solidFill>
            </a:endParaRPr>
          </a:p>
        </p:txBody>
      </p:sp>
      <p:sp>
        <p:nvSpPr>
          <p:cNvPr id="24" name="Rectangle 23"/>
          <p:cNvSpPr/>
          <p:nvPr/>
        </p:nvSpPr>
        <p:spPr>
          <a:xfrm>
            <a:off x="4038600" y="5572689"/>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7</a:t>
            </a:r>
            <a:endParaRPr lang="en-IN" baseline="-25000" dirty="0">
              <a:solidFill>
                <a:schemeClr val="tx1"/>
              </a:solidFill>
            </a:endParaRPr>
          </a:p>
        </p:txBody>
      </p:sp>
      <p:sp>
        <p:nvSpPr>
          <p:cNvPr id="25" name="Rectangle 24"/>
          <p:cNvSpPr/>
          <p:nvPr/>
        </p:nvSpPr>
        <p:spPr>
          <a:xfrm>
            <a:off x="4572000" y="55626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8</a:t>
            </a:r>
            <a:endParaRPr lang="en-IN" baseline="-25000" dirty="0">
              <a:solidFill>
                <a:schemeClr val="tx1"/>
              </a:solidFill>
            </a:endParaRPr>
          </a:p>
        </p:txBody>
      </p:sp>
      <p:sp>
        <p:nvSpPr>
          <p:cNvPr id="26" name="Rectangle 25"/>
          <p:cNvSpPr/>
          <p:nvPr/>
        </p:nvSpPr>
        <p:spPr>
          <a:xfrm>
            <a:off x="5105400" y="5566366"/>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t>
            </a:r>
            <a:r>
              <a:rPr lang="en-IN" baseline="-25000" dirty="0" smtClean="0">
                <a:solidFill>
                  <a:schemeClr val="tx1"/>
                </a:solidFill>
              </a:rPr>
              <a:t>9</a:t>
            </a:r>
            <a:endParaRPr lang="en-IN" baseline="-25000" dirty="0">
              <a:solidFill>
                <a:schemeClr val="tx1"/>
              </a:solidFill>
            </a:endParaRPr>
          </a:p>
        </p:txBody>
      </p:sp>
      <p:cxnSp>
        <p:nvCxnSpPr>
          <p:cNvPr id="36" name="Straight Arrow Connector 35"/>
          <p:cNvCxnSpPr/>
          <p:nvPr/>
        </p:nvCxnSpPr>
        <p:spPr>
          <a:xfrm>
            <a:off x="838200" y="6192980"/>
            <a:ext cx="53340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68802" y="6237704"/>
            <a:ext cx="255198" cy="246221"/>
          </a:xfrm>
          <a:prstGeom prst="rect">
            <a:avLst/>
          </a:prstGeom>
          <a:noFill/>
        </p:spPr>
        <p:txBody>
          <a:bodyPr wrap="none" rtlCol="0">
            <a:spAutoFit/>
          </a:bodyPr>
          <a:lstStyle/>
          <a:p>
            <a:r>
              <a:rPr lang="en-IN" sz="1000" dirty="0" smtClean="0"/>
              <a:t>1</a:t>
            </a:r>
            <a:endParaRPr lang="en-IN" sz="1000" dirty="0"/>
          </a:p>
        </p:txBody>
      </p:sp>
      <p:sp>
        <p:nvSpPr>
          <p:cNvPr id="38" name="TextBox 37"/>
          <p:cNvSpPr txBox="1"/>
          <p:nvPr/>
        </p:nvSpPr>
        <p:spPr>
          <a:xfrm>
            <a:off x="1802202" y="6237704"/>
            <a:ext cx="255198" cy="246221"/>
          </a:xfrm>
          <a:prstGeom prst="rect">
            <a:avLst/>
          </a:prstGeom>
          <a:noFill/>
        </p:spPr>
        <p:txBody>
          <a:bodyPr wrap="none" rtlCol="0">
            <a:spAutoFit/>
          </a:bodyPr>
          <a:lstStyle/>
          <a:p>
            <a:r>
              <a:rPr lang="en-IN" sz="1000" dirty="0" smtClean="0"/>
              <a:t>2</a:t>
            </a:r>
            <a:endParaRPr lang="en-IN" sz="1000" dirty="0"/>
          </a:p>
        </p:txBody>
      </p:sp>
      <p:sp>
        <p:nvSpPr>
          <p:cNvPr id="39" name="TextBox 38"/>
          <p:cNvSpPr txBox="1"/>
          <p:nvPr/>
        </p:nvSpPr>
        <p:spPr>
          <a:xfrm>
            <a:off x="2860965" y="6237704"/>
            <a:ext cx="255198" cy="246221"/>
          </a:xfrm>
          <a:prstGeom prst="rect">
            <a:avLst/>
          </a:prstGeom>
          <a:noFill/>
        </p:spPr>
        <p:txBody>
          <a:bodyPr wrap="none" rtlCol="0">
            <a:spAutoFit/>
          </a:bodyPr>
          <a:lstStyle/>
          <a:p>
            <a:r>
              <a:rPr lang="en-IN" sz="1000" dirty="0" smtClean="0"/>
              <a:t>4</a:t>
            </a:r>
            <a:endParaRPr lang="en-IN" sz="1000" dirty="0"/>
          </a:p>
        </p:txBody>
      </p:sp>
      <p:sp>
        <p:nvSpPr>
          <p:cNvPr id="40" name="TextBox 39"/>
          <p:cNvSpPr txBox="1"/>
          <p:nvPr/>
        </p:nvSpPr>
        <p:spPr>
          <a:xfrm>
            <a:off x="3919728" y="6237704"/>
            <a:ext cx="255198" cy="246221"/>
          </a:xfrm>
          <a:prstGeom prst="rect">
            <a:avLst/>
          </a:prstGeom>
          <a:noFill/>
        </p:spPr>
        <p:txBody>
          <a:bodyPr wrap="none" rtlCol="0">
            <a:spAutoFit/>
          </a:bodyPr>
          <a:lstStyle/>
          <a:p>
            <a:r>
              <a:rPr lang="en-IN" sz="1000" dirty="0" smtClean="0"/>
              <a:t>6</a:t>
            </a:r>
            <a:endParaRPr lang="en-IN" sz="1000" dirty="0"/>
          </a:p>
        </p:txBody>
      </p:sp>
      <p:sp>
        <p:nvSpPr>
          <p:cNvPr id="41" name="TextBox 40"/>
          <p:cNvSpPr txBox="1"/>
          <p:nvPr/>
        </p:nvSpPr>
        <p:spPr>
          <a:xfrm>
            <a:off x="5536002" y="6237704"/>
            <a:ext cx="255198" cy="246221"/>
          </a:xfrm>
          <a:prstGeom prst="rect">
            <a:avLst/>
          </a:prstGeom>
          <a:noFill/>
        </p:spPr>
        <p:txBody>
          <a:bodyPr wrap="none" rtlCol="0">
            <a:spAutoFit/>
          </a:bodyPr>
          <a:lstStyle/>
          <a:p>
            <a:r>
              <a:rPr lang="en-IN" sz="1000" dirty="0" smtClean="0"/>
              <a:t>9</a:t>
            </a:r>
            <a:endParaRPr lang="en-IN" sz="1000"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smtClean="0"/>
              <a:t>Any Questions?</a:t>
            </a:r>
            <a:endParaRPr lang="en-IN" sz="320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26</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smtClean="0"/>
              <a:t>Thank You.</a:t>
            </a:r>
            <a:endParaRPr lang="en-IN" sz="3200" dirty="0"/>
          </a:p>
        </p:txBody>
      </p:sp>
    </p:spTree>
    <p:extLst>
      <p:ext uri="{BB962C8B-B14F-4D97-AF65-F5344CB8AC3E}">
        <p14:creationId xmlns:p14="http://schemas.microsoft.com/office/powerpoint/2010/main" val="2533770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smtClean="0"/>
              <a:t>Excellent MOOCs Videos</a:t>
            </a:r>
          </a:p>
          <a:p>
            <a:r>
              <a:rPr lang="en-IN" sz="2800" b="0" dirty="0" smtClean="0"/>
              <a:t>(Coursera, </a:t>
            </a:r>
            <a:r>
              <a:rPr lang="en-IN" sz="2800" b="0" dirty="0" err="1" smtClean="0"/>
              <a:t>edX</a:t>
            </a:r>
            <a:r>
              <a:rPr lang="en-IN" sz="2800" b="0" dirty="0" smtClean="0"/>
              <a:t>,…)</a:t>
            </a:r>
            <a:endParaRPr lang="en-IN" sz="2800" b="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1847133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smtClean="0"/>
              <a:t>RTS Primer – For Light Reading </a:t>
            </a:r>
            <a:endParaRPr lang="en-IN" b="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64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152400" y="4309130"/>
            <a:ext cx="8863022" cy="1660207"/>
          </a:xfrm>
        </p:spPr>
        <p:txBody>
          <a:bodyPr/>
          <a:lstStyle/>
          <a:p>
            <a:pPr algn="r">
              <a:lnSpc>
                <a:spcPct val="100000"/>
              </a:lnSpc>
            </a:pPr>
            <a:r>
              <a:rPr lang="en-US" sz="3200" dirty="0" smtClean="0"/>
              <a:t>L-6: Review of Common RTS Schedulers -   </a:t>
            </a:r>
          </a:p>
          <a:p>
            <a:pPr algn="r">
              <a:lnSpc>
                <a:spcPct val="100000"/>
              </a:lnSpc>
            </a:pPr>
            <a:r>
              <a:rPr lang="en-US" sz="2400" b="0" dirty="0" smtClean="0"/>
              <a:t>[/w Functional/Temporal Parameters, Feasibility &amp; Optimality]    </a:t>
            </a:r>
          </a:p>
          <a:p>
            <a:pPr algn="r">
              <a:lnSpc>
                <a:spcPct val="100000"/>
              </a:lnSpc>
            </a:pPr>
            <a:r>
              <a:rPr lang="en-US" sz="1600" b="0" dirty="0" smtClean="0"/>
              <a:t>Ref: T1]</a:t>
            </a:r>
            <a:endParaRPr lang="en-US" sz="1600" b="0" dirty="0"/>
          </a:p>
        </p:txBody>
      </p:sp>
      <p:sp>
        <p:nvSpPr>
          <p:cNvPr id="5" name="పాఠంపెట్టె 4"/>
          <p:cNvSpPr txBox="1"/>
          <p:nvPr/>
        </p:nvSpPr>
        <p:spPr>
          <a:xfrm>
            <a:off x="381000" y="5893088"/>
            <a:ext cx="8960893" cy="646331"/>
          </a:xfrm>
          <a:prstGeom prst="rect">
            <a:avLst/>
          </a:prstGeom>
          <a:noFill/>
        </p:spPr>
        <p:txBody>
          <a:bodyPr wrap="square" rtlCol="0">
            <a:spAutoFit/>
          </a:bodyPr>
          <a:lstStyle/>
          <a:p>
            <a:r>
              <a:rPr lang="en-IN" sz="1200" b="1" dirty="0" smtClean="0">
                <a:latin typeface="Arial Narrow" panose="020B0606020202030204" pitchFamily="34" charset="0"/>
              </a:rPr>
              <a:t>Note</a:t>
            </a:r>
            <a:r>
              <a:rPr lang="en-IN" sz="12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200" b="1" u="sng" dirty="0" smtClean="0">
                <a:latin typeface="Arial Narrow" panose="020B0606020202030204" pitchFamily="34" charset="0"/>
              </a:rPr>
              <a:t>PLEASE DO NOT PRINT PPTs</a:t>
            </a:r>
            <a:r>
              <a:rPr lang="en-IN" sz="1200" dirty="0" smtClean="0">
                <a:latin typeface="Arial Narrow" panose="020B0606020202030204" pitchFamily="34" charset="0"/>
              </a:rPr>
              <a:t>, Save the Environment!</a:t>
            </a:r>
            <a:endParaRPr lang="en-IN" sz="1200" dirty="0">
              <a:latin typeface="Arial Narrow" panose="020B0606020202030204" pitchFamily="34" charset="0"/>
            </a:endParaRPr>
          </a:p>
        </p:txBody>
      </p:sp>
      <p:sp>
        <p:nvSpPr>
          <p:cNvPr id="2" name="పాఠంపెట్టె 1"/>
          <p:cNvSpPr txBox="1"/>
          <p:nvPr/>
        </p:nvSpPr>
        <p:spPr>
          <a:xfrm>
            <a:off x="89916" y="6539419"/>
            <a:ext cx="8592417" cy="253916"/>
          </a:xfrm>
          <a:prstGeom prst="rect">
            <a:avLst/>
          </a:prstGeom>
          <a:noFill/>
        </p:spPr>
        <p:txBody>
          <a:bodyPr wrap="none" rtlCol="0">
            <a:spAutoFit/>
          </a:bodyPr>
          <a:lstStyle/>
          <a:p>
            <a:r>
              <a:rPr lang="en-IN" sz="1000" dirty="0" smtClean="0"/>
              <a:t>Source PPT </a:t>
            </a:r>
            <a:r>
              <a:rPr lang="en-IN" sz="1050" dirty="0" smtClean="0"/>
              <a:t>Courtesy</a:t>
            </a:r>
            <a:r>
              <a:rPr lang="en-IN" sz="1000" dirty="0" smtClean="0"/>
              <a:t>: Some of the contents of this PPT is sourced from </a:t>
            </a:r>
            <a:r>
              <a:rPr lang="en-IN" sz="1000" dirty="0" err="1" smtClean="0"/>
              <a:t>Presentatoons</a:t>
            </a:r>
            <a:r>
              <a:rPr lang="en-IN" sz="1000" dirty="0" smtClean="0"/>
              <a:t> of  Prof K R </a:t>
            </a:r>
            <a:r>
              <a:rPr lang="en-IN" sz="1000" dirty="0" err="1" smtClean="0"/>
              <a:t>Anupa</a:t>
            </a:r>
            <a:r>
              <a:rPr lang="en-IN" sz="1000" dirty="0" smtClean="0"/>
              <a:t> / Prof B Mishra, BITS-Pilani WILP Division</a:t>
            </a:r>
            <a:endParaRPr lang="en-IN" sz="1000" dirty="0"/>
          </a:p>
        </p:txBody>
      </p:sp>
    </p:spTree>
    <p:extLst>
      <p:ext uri="{BB962C8B-B14F-4D97-AF65-F5344CB8AC3E}">
        <p14:creationId xmlns:p14="http://schemas.microsoft.com/office/powerpoint/2010/main" val="3401490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IN" dirty="0" smtClean="0"/>
              <a:t>Clock-driven</a:t>
            </a:r>
          </a:p>
          <a:p>
            <a:pPr>
              <a:buFont typeface="Wingdings" pitchFamily="2" charset="2"/>
              <a:buChar char="q"/>
            </a:pPr>
            <a:r>
              <a:rPr lang="en-IN" dirty="0" smtClean="0"/>
              <a:t>Round-robin / Weighted round-robin</a:t>
            </a:r>
          </a:p>
          <a:p>
            <a:pPr>
              <a:buFont typeface="Wingdings" pitchFamily="2" charset="2"/>
              <a:buChar char="q"/>
            </a:pPr>
            <a:r>
              <a:rPr lang="en-IN" dirty="0" smtClean="0"/>
              <a:t>Priority-driven</a:t>
            </a:r>
          </a:p>
        </p:txBody>
      </p:sp>
      <p:sp>
        <p:nvSpPr>
          <p:cNvPr id="6" name="Content Placeholder 5"/>
          <p:cNvSpPr>
            <a:spLocks noGrp="1"/>
          </p:cNvSpPr>
          <p:nvPr>
            <p:ph sz="quarter" idx="10"/>
          </p:nvPr>
        </p:nvSpPr>
        <p:spPr/>
        <p:txBody>
          <a:bodyPr/>
          <a:lstStyle/>
          <a:p>
            <a:r>
              <a:rPr lang="en-US" dirty="0" smtClean="0"/>
              <a:t>Three Approaches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85000" lnSpcReduction="10000"/>
          </a:bodyPr>
          <a:lstStyle/>
          <a:p>
            <a:pPr>
              <a:lnSpc>
                <a:spcPct val="125000"/>
              </a:lnSpc>
              <a:buFont typeface="Wingdings" pitchFamily="2" charset="2"/>
              <a:buChar char="q"/>
            </a:pPr>
            <a:r>
              <a:rPr lang="en-IN" dirty="0" smtClean="0"/>
              <a:t>Scheduling decisions are made at specific time instants, which are chosen a priori before the system begins execution</a:t>
            </a:r>
          </a:p>
          <a:p>
            <a:pPr>
              <a:lnSpc>
                <a:spcPct val="125000"/>
              </a:lnSpc>
              <a:buFont typeface="Wingdings" pitchFamily="2" charset="2"/>
              <a:buChar char="q"/>
            </a:pPr>
            <a:r>
              <a:rPr lang="en-IN" dirty="0" smtClean="0"/>
              <a:t>Typically this type of scheduling is </a:t>
            </a:r>
            <a:r>
              <a:rPr lang="en-IN" dirty="0" smtClean="0">
                <a:solidFill>
                  <a:srgbClr val="0000CC"/>
                </a:solidFill>
              </a:rPr>
              <a:t>suitable for hard real-time systems</a:t>
            </a:r>
            <a:r>
              <a:rPr lang="en-IN" dirty="0" smtClean="0"/>
              <a:t>, where the parameters are fixed and known.</a:t>
            </a:r>
          </a:p>
          <a:p>
            <a:pPr>
              <a:lnSpc>
                <a:spcPct val="125000"/>
              </a:lnSpc>
              <a:buFont typeface="Wingdings" pitchFamily="2" charset="2"/>
              <a:buChar char="q"/>
            </a:pPr>
            <a:r>
              <a:rPr lang="en-IN" dirty="0" smtClean="0">
                <a:solidFill>
                  <a:srgbClr val="0000CC"/>
                </a:solidFill>
              </a:rPr>
              <a:t>Scheduling decisions are computed off-line and stored for use at run-time, thus scheduling overhead is minimal.</a:t>
            </a:r>
          </a:p>
          <a:p>
            <a:pPr>
              <a:lnSpc>
                <a:spcPct val="125000"/>
              </a:lnSpc>
              <a:buFont typeface="Wingdings" pitchFamily="2" charset="2"/>
              <a:buChar char="q"/>
            </a:pPr>
            <a:r>
              <a:rPr lang="en-IN" dirty="0" smtClean="0">
                <a:solidFill>
                  <a:srgbClr val="0000CC"/>
                </a:solidFill>
              </a:rPr>
              <a:t>Generally a hardware time is set to expire periodically. </a:t>
            </a:r>
          </a:p>
          <a:p>
            <a:pPr>
              <a:lnSpc>
                <a:spcPct val="125000"/>
              </a:lnSpc>
              <a:buFont typeface="Wingdings" pitchFamily="2" charset="2"/>
              <a:buChar char="q"/>
            </a:pPr>
            <a:r>
              <a:rPr lang="en-IN" dirty="0" smtClean="0"/>
              <a:t>After the system gets initialized, the scheduler selects and schedules jobs which execute till the next scheduling decision is made. Then the scheduler blocks itself waiting for the expiration of the timer.</a:t>
            </a:r>
          </a:p>
          <a:p>
            <a:pPr>
              <a:lnSpc>
                <a:spcPct val="125000"/>
              </a:lnSpc>
              <a:buFont typeface="Wingdings" pitchFamily="2" charset="2"/>
              <a:buChar char="q"/>
            </a:pPr>
            <a:r>
              <a:rPr lang="en-IN" dirty="0" smtClean="0">
                <a:solidFill>
                  <a:srgbClr val="0000CC"/>
                </a:solidFill>
              </a:rPr>
              <a:t>When the timer expires, the scheduler wakes up, does necessary scheduling and sleeps again.</a:t>
            </a:r>
            <a:r>
              <a:rPr lang="en-IN" dirty="0" smtClean="0"/>
              <a:t> This process repeats.</a:t>
            </a:r>
          </a:p>
        </p:txBody>
      </p:sp>
      <p:sp>
        <p:nvSpPr>
          <p:cNvPr id="6" name="Content Placeholder 5"/>
          <p:cNvSpPr>
            <a:spLocks noGrp="1"/>
          </p:cNvSpPr>
          <p:nvPr>
            <p:ph sz="quarter" idx="10"/>
          </p:nvPr>
        </p:nvSpPr>
        <p:spPr/>
        <p:txBody>
          <a:bodyPr/>
          <a:lstStyle/>
          <a:p>
            <a:r>
              <a:rPr lang="en-US" dirty="0" smtClean="0"/>
              <a:t>Clock-driven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IN" dirty="0" smtClean="0"/>
              <a:t>Also known as </a:t>
            </a:r>
            <a:r>
              <a:rPr lang="en-IN" dirty="0" smtClean="0">
                <a:solidFill>
                  <a:srgbClr val="0000CC"/>
                </a:solidFill>
              </a:rPr>
              <a:t>time-sharing</a:t>
            </a:r>
          </a:p>
          <a:p>
            <a:pPr>
              <a:buFont typeface="Wingdings" pitchFamily="2" charset="2"/>
              <a:buChar char="q"/>
            </a:pPr>
            <a:r>
              <a:rPr lang="en-IN" dirty="0" smtClean="0"/>
              <a:t>Every job joins a FIFO (First-in-first-out) queue when it becomes ready for execution</a:t>
            </a:r>
          </a:p>
          <a:p>
            <a:pPr>
              <a:buFont typeface="Wingdings" pitchFamily="2" charset="2"/>
              <a:buChar char="q"/>
            </a:pPr>
            <a:r>
              <a:rPr lang="en-IN" dirty="0" smtClean="0"/>
              <a:t>The entire time period is divided into several time-slices</a:t>
            </a:r>
          </a:p>
          <a:p>
            <a:pPr>
              <a:buFont typeface="Wingdings" pitchFamily="2" charset="2"/>
              <a:buChar char="q"/>
            </a:pPr>
            <a:r>
              <a:rPr lang="en-IN" dirty="0" smtClean="0"/>
              <a:t>The job at the head of the queue executes for one time-slice.</a:t>
            </a:r>
          </a:p>
          <a:p>
            <a:pPr>
              <a:buFont typeface="Wingdings" pitchFamily="2" charset="2"/>
              <a:buChar char="q"/>
            </a:pPr>
            <a:r>
              <a:rPr lang="en-IN" dirty="0" smtClean="0"/>
              <a:t>If the job doesn’t complete at the end of the time-slice, it gets pre-empted and placed at the end of the queue to waits for its next turn.</a:t>
            </a:r>
          </a:p>
          <a:p>
            <a:pPr>
              <a:buFont typeface="Wingdings" pitchFamily="2" charset="2"/>
              <a:buChar char="q"/>
            </a:pPr>
            <a:r>
              <a:rPr lang="en-IN" dirty="0" smtClean="0"/>
              <a:t>If there are ‘</a:t>
            </a:r>
            <a:r>
              <a:rPr lang="en-IN" i="1" dirty="0" smtClean="0">
                <a:solidFill>
                  <a:srgbClr val="0000CC"/>
                </a:solidFill>
              </a:rPr>
              <a:t>n</a:t>
            </a:r>
            <a:r>
              <a:rPr lang="en-IN" dirty="0" smtClean="0"/>
              <a:t>’ jobs ready for execution, each job gets </a:t>
            </a:r>
            <a:r>
              <a:rPr lang="en-IN" i="1" dirty="0" smtClean="0">
                <a:solidFill>
                  <a:srgbClr val="0000CC"/>
                </a:solidFill>
              </a:rPr>
              <a:t>1/n</a:t>
            </a:r>
            <a:r>
              <a:rPr lang="en-IN" dirty="0" smtClean="0"/>
              <a:t>th share of the processor.</a:t>
            </a:r>
          </a:p>
        </p:txBody>
      </p:sp>
      <p:sp>
        <p:nvSpPr>
          <p:cNvPr id="6" name="Content Placeholder 5"/>
          <p:cNvSpPr>
            <a:spLocks noGrp="1"/>
          </p:cNvSpPr>
          <p:nvPr>
            <p:ph sz="quarter" idx="10"/>
          </p:nvPr>
        </p:nvSpPr>
        <p:spPr/>
        <p:txBody>
          <a:bodyPr/>
          <a:lstStyle/>
          <a:p>
            <a:r>
              <a:rPr lang="en-US" dirty="0" smtClean="0"/>
              <a:t>Round-robin  Approach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Round-robin  Approach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p:graphicFrame>
        <p:nvGraphicFramePr>
          <p:cNvPr id="8" name="Table 7"/>
          <p:cNvGraphicFramePr>
            <a:graphicFrameLocks noGrp="1"/>
          </p:cNvGraphicFramePr>
          <p:nvPr/>
        </p:nvGraphicFramePr>
        <p:xfrm>
          <a:off x="3646517" y="4368800"/>
          <a:ext cx="3901440" cy="1854200"/>
        </p:xfrm>
        <a:graphic>
          <a:graphicData uri="http://schemas.openxmlformats.org/drawingml/2006/table">
            <a:tbl>
              <a:tblPr firstRow="1" bandRow="1">
                <a:tableStyleId>{5C22544A-7EE6-4342-B048-85BDC9FD1C3A}</a:tableStyleId>
              </a:tblPr>
              <a:tblGrid>
                <a:gridCol w="975360"/>
                <a:gridCol w="975360"/>
                <a:gridCol w="975360"/>
                <a:gridCol w="975360"/>
              </a:tblGrid>
              <a:tr h="370840">
                <a:tc>
                  <a:txBody>
                    <a:bodyPr/>
                    <a:lstStyle/>
                    <a:p>
                      <a:pPr algn="r"/>
                      <a:r>
                        <a:rPr lang="en-IN" b="0" dirty="0" smtClean="0">
                          <a:solidFill>
                            <a:schemeClr val="tx1"/>
                          </a:solidFill>
                        </a:rPr>
                        <a:t>P1</a:t>
                      </a:r>
                      <a:endParaRPr lang="en-IN" b="0" dirty="0">
                        <a:solidFill>
                          <a:schemeClr val="tx1"/>
                        </a:solidFill>
                      </a:endParaRPr>
                    </a:p>
                  </a:txBody>
                  <a:tcPr>
                    <a:noFill/>
                  </a:tcPr>
                </a:tc>
                <a:tc>
                  <a:txBody>
                    <a:bodyPr/>
                    <a:lstStyle/>
                    <a:p>
                      <a:r>
                        <a:rPr lang="en-IN" b="0" dirty="0" smtClean="0">
                          <a:solidFill>
                            <a:schemeClr val="bg1"/>
                          </a:solidFill>
                        </a:rPr>
                        <a:t>J</a:t>
                      </a:r>
                      <a:r>
                        <a:rPr lang="en-IN" b="0" baseline="-25000" dirty="0" smtClean="0">
                          <a:solidFill>
                            <a:schemeClr val="bg1"/>
                          </a:solidFill>
                        </a:rPr>
                        <a:t>1,1</a:t>
                      </a:r>
                      <a:endParaRPr lang="en-IN" b="0" baseline="-25000" dirty="0">
                        <a:solidFill>
                          <a:schemeClr val="bg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2,1</a:t>
                      </a:r>
                      <a:endParaRPr lang="en-IN" b="0" dirty="0">
                        <a:solidFill>
                          <a:schemeClr val="tx1"/>
                        </a:solidFill>
                      </a:endParaRPr>
                    </a:p>
                  </a:txBody>
                  <a:tcPr>
                    <a:solidFill>
                      <a:srgbClr val="FF0000"/>
                    </a:solidFill>
                  </a:tcPr>
                </a:tc>
                <a:tc>
                  <a:txBody>
                    <a:bodyPr/>
                    <a:lstStyle/>
                    <a:p>
                      <a:endParaRPr lang="en-IN" b="0" dirty="0">
                        <a:solidFill>
                          <a:schemeClr val="tx1"/>
                        </a:solidFill>
                      </a:endParaRPr>
                    </a:p>
                  </a:txBody>
                  <a:tcPr>
                    <a:noFill/>
                  </a:tcPr>
                </a:tc>
              </a:tr>
              <a:tr h="370840">
                <a:tc>
                  <a:txBody>
                    <a:bodyPr/>
                    <a:lstStyle/>
                    <a:p>
                      <a:pPr algn="r"/>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r>
              <a:tr h="370840">
                <a:tc>
                  <a:txBody>
                    <a:bodyPr/>
                    <a:lstStyle/>
                    <a:p>
                      <a:pPr algn="r"/>
                      <a:r>
                        <a:rPr lang="en-IN" b="0" dirty="0" smtClean="0">
                          <a:solidFill>
                            <a:schemeClr val="tx1"/>
                          </a:solidFill>
                        </a:rPr>
                        <a:t>P2</a:t>
                      </a:r>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r>
                        <a:rPr lang="en-IN" b="0" dirty="0" smtClean="0">
                          <a:solidFill>
                            <a:schemeClr val="bg1"/>
                          </a:solidFill>
                        </a:rPr>
                        <a:t>J</a:t>
                      </a:r>
                      <a:r>
                        <a:rPr lang="en-IN" b="0" baseline="-25000" dirty="0" smtClean="0">
                          <a:solidFill>
                            <a:schemeClr val="bg1"/>
                          </a:solidFill>
                        </a:rPr>
                        <a:t>1,2</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2,2</a:t>
                      </a:r>
                      <a:endParaRPr lang="en-IN" b="0" dirty="0">
                        <a:solidFill>
                          <a:schemeClr val="tx1"/>
                        </a:solidFill>
                      </a:endParaRPr>
                    </a:p>
                  </a:txBody>
                  <a:tcPr>
                    <a:solidFill>
                      <a:srgbClr val="FF0000"/>
                    </a:solidFill>
                  </a:tcPr>
                </a:tc>
              </a:tr>
              <a:tr h="370840">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r>
              <a:tr h="370840">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r>
            </a:tbl>
          </a:graphicData>
        </a:graphic>
      </p:graphicFrame>
      <p:cxnSp>
        <p:nvCxnSpPr>
          <p:cNvPr id="16" name="Straight Connector 15"/>
          <p:cNvCxnSpPr/>
          <p:nvPr/>
        </p:nvCxnSpPr>
        <p:spPr>
          <a:xfrm rot="5400000">
            <a:off x="3804753" y="5005943"/>
            <a:ext cx="1630680" cy="794"/>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90407" y="5833646"/>
            <a:ext cx="572593" cy="338554"/>
          </a:xfrm>
          <a:prstGeom prst="rect">
            <a:avLst/>
          </a:prstGeom>
          <a:noFill/>
        </p:spPr>
        <p:txBody>
          <a:bodyPr wrap="none" rtlCol="0">
            <a:spAutoFit/>
          </a:bodyPr>
          <a:lstStyle/>
          <a:p>
            <a:r>
              <a:rPr lang="en-IN" sz="1600" i="1" dirty="0" smtClean="0"/>
              <a:t>time</a:t>
            </a:r>
            <a:endParaRPr lang="en-IN" sz="1600" i="1" dirty="0"/>
          </a:p>
        </p:txBody>
      </p:sp>
      <p:cxnSp>
        <p:nvCxnSpPr>
          <p:cNvPr id="24" name="Straight Arrow Connector 23"/>
          <p:cNvCxnSpPr/>
          <p:nvPr/>
        </p:nvCxnSpPr>
        <p:spPr>
          <a:xfrm>
            <a:off x="1143000" y="4971812"/>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43200" y="489561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1066800" y="489561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990600" y="4514612"/>
            <a:ext cx="513282" cy="369332"/>
          </a:xfrm>
          <a:prstGeom prst="rect">
            <a:avLst/>
          </a:prstGeom>
          <a:noFill/>
        </p:spPr>
        <p:txBody>
          <a:bodyPr wrap="none" rtlCol="0">
            <a:spAutoFit/>
          </a:bodyPr>
          <a:lstStyle/>
          <a:p>
            <a:r>
              <a:rPr lang="en-IN" dirty="0" smtClean="0"/>
              <a:t>J</a:t>
            </a:r>
            <a:r>
              <a:rPr lang="en-IN" baseline="-25000" dirty="0" smtClean="0"/>
              <a:t>1,1</a:t>
            </a:r>
            <a:endParaRPr lang="en-IN" dirty="0"/>
          </a:p>
        </p:txBody>
      </p:sp>
      <p:sp>
        <p:nvSpPr>
          <p:cNvPr id="28" name="TextBox 27"/>
          <p:cNvSpPr txBox="1"/>
          <p:nvPr/>
        </p:nvSpPr>
        <p:spPr>
          <a:xfrm>
            <a:off x="2610918" y="4514612"/>
            <a:ext cx="513282" cy="369332"/>
          </a:xfrm>
          <a:prstGeom prst="rect">
            <a:avLst/>
          </a:prstGeom>
          <a:noFill/>
        </p:spPr>
        <p:txBody>
          <a:bodyPr wrap="none" rtlCol="0">
            <a:spAutoFit/>
          </a:bodyPr>
          <a:lstStyle/>
          <a:p>
            <a:r>
              <a:rPr lang="en-IN" dirty="0" smtClean="0"/>
              <a:t>J</a:t>
            </a:r>
            <a:r>
              <a:rPr lang="en-IN" baseline="-25000" dirty="0" smtClean="0"/>
              <a:t>1,2</a:t>
            </a:r>
            <a:endParaRPr lang="en-IN" dirty="0"/>
          </a:p>
        </p:txBody>
      </p:sp>
      <p:cxnSp>
        <p:nvCxnSpPr>
          <p:cNvPr id="29" name="Straight Arrow Connector 28"/>
          <p:cNvCxnSpPr/>
          <p:nvPr/>
        </p:nvCxnSpPr>
        <p:spPr>
          <a:xfrm>
            <a:off x="1143000" y="5657612"/>
            <a:ext cx="1600200" cy="1588"/>
          </a:xfrm>
          <a:prstGeom prst="straightConnector1">
            <a:avLst/>
          </a:prstGeom>
          <a:ln w="25400">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743200" y="558141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1066800" y="5581412"/>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990600" y="5200412"/>
            <a:ext cx="513282" cy="369332"/>
          </a:xfrm>
          <a:prstGeom prst="rect">
            <a:avLst/>
          </a:prstGeom>
          <a:noFill/>
        </p:spPr>
        <p:txBody>
          <a:bodyPr wrap="none" rtlCol="0">
            <a:spAutoFit/>
          </a:bodyPr>
          <a:lstStyle/>
          <a:p>
            <a:r>
              <a:rPr lang="en-IN" dirty="0" smtClean="0"/>
              <a:t>J</a:t>
            </a:r>
            <a:r>
              <a:rPr lang="en-IN" baseline="-25000" dirty="0" smtClean="0"/>
              <a:t>2,1</a:t>
            </a:r>
            <a:endParaRPr lang="en-IN" dirty="0"/>
          </a:p>
        </p:txBody>
      </p:sp>
      <p:sp>
        <p:nvSpPr>
          <p:cNvPr id="33" name="TextBox 32"/>
          <p:cNvSpPr txBox="1"/>
          <p:nvPr/>
        </p:nvSpPr>
        <p:spPr>
          <a:xfrm>
            <a:off x="2610918" y="5200412"/>
            <a:ext cx="513282" cy="369332"/>
          </a:xfrm>
          <a:prstGeom prst="rect">
            <a:avLst/>
          </a:prstGeom>
          <a:noFill/>
        </p:spPr>
        <p:txBody>
          <a:bodyPr wrap="none" rtlCol="0">
            <a:spAutoFit/>
          </a:bodyPr>
          <a:lstStyle/>
          <a:p>
            <a:r>
              <a:rPr lang="en-IN" dirty="0" smtClean="0"/>
              <a:t>J</a:t>
            </a:r>
            <a:r>
              <a:rPr lang="en-IN" baseline="-25000" dirty="0" smtClean="0"/>
              <a:t>2,2</a:t>
            </a:r>
            <a:endParaRPr lang="en-IN" dirty="0"/>
          </a:p>
        </p:txBody>
      </p:sp>
      <p:sp>
        <p:nvSpPr>
          <p:cNvPr id="19" name="TextBox 18"/>
          <p:cNvSpPr txBox="1"/>
          <p:nvPr/>
        </p:nvSpPr>
        <p:spPr>
          <a:xfrm>
            <a:off x="1676400" y="6183868"/>
            <a:ext cx="5878532" cy="369332"/>
          </a:xfrm>
          <a:prstGeom prst="rect">
            <a:avLst/>
          </a:prstGeom>
          <a:noFill/>
        </p:spPr>
        <p:txBody>
          <a:bodyPr wrap="none" rtlCol="0">
            <a:spAutoFit/>
          </a:bodyPr>
          <a:lstStyle/>
          <a:p>
            <a:r>
              <a:rPr lang="en-IN" dirty="0" smtClean="0"/>
              <a:t>(Round-robin execution of two tasks on two processors)</a:t>
            </a:r>
            <a:endParaRPr lang="en-IN" dirty="0"/>
          </a:p>
        </p:txBody>
      </p:sp>
      <p:graphicFrame>
        <p:nvGraphicFramePr>
          <p:cNvPr id="20" name="Table 19"/>
          <p:cNvGraphicFramePr>
            <a:graphicFrameLocks noGrp="1"/>
          </p:cNvGraphicFramePr>
          <p:nvPr/>
        </p:nvGraphicFramePr>
        <p:xfrm>
          <a:off x="762000" y="1727200"/>
          <a:ext cx="6477002" cy="1483360"/>
        </p:xfrm>
        <a:graphic>
          <a:graphicData uri="http://schemas.openxmlformats.org/drawingml/2006/table">
            <a:tbl>
              <a:tblPr firstRow="1" bandRow="1">
                <a:tableStyleId>{5C22544A-7EE6-4342-B048-85BDC9FD1C3A}</a:tableStyleId>
              </a:tblPr>
              <a:tblGrid>
                <a:gridCol w="925286"/>
                <a:gridCol w="925286"/>
                <a:gridCol w="925286"/>
                <a:gridCol w="925286"/>
                <a:gridCol w="925286"/>
                <a:gridCol w="925286"/>
                <a:gridCol w="925286"/>
              </a:tblGrid>
              <a:tr h="370840">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r>
              <a:tr h="370840">
                <a:tc>
                  <a:txBody>
                    <a:bodyPr/>
                    <a:lstStyle/>
                    <a:p>
                      <a:endParaRPr lang="en-IN" b="0" dirty="0">
                        <a:solidFill>
                          <a:schemeClr val="tx1"/>
                        </a:solidFill>
                      </a:endParaRPr>
                    </a:p>
                  </a:txBody>
                  <a:tcPr>
                    <a:noFill/>
                  </a:tcPr>
                </a:tc>
                <a:tc>
                  <a:txBody>
                    <a:bodyPr/>
                    <a:lstStyle/>
                    <a:p>
                      <a:r>
                        <a:rPr lang="en-IN" b="0" dirty="0" smtClean="0">
                          <a:solidFill>
                            <a:schemeClr val="bg1"/>
                          </a:solidFill>
                        </a:rPr>
                        <a:t>J</a:t>
                      </a:r>
                      <a:r>
                        <a:rPr lang="en-IN" b="0" baseline="-25000" dirty="0" smtClean="0">
                          <a:solidFill>
                            <a:schemeClr val="bg1"/>
                          </a:solidFill>
                        </a:rPr>
                        <a:t>1,1</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2,1</a:t>
                      </a:r>
                      <a:endParaRPr lang="en-IN" b="0" dirty="0">
                        <a:solidFill>
                          <a:schemeClr val="tx1"/>
                        </a:solidFill>
                      </a:endParaRPr>
                    </a:p>
                  </a:txBody>
                  <a:tcPr>
                    <a:solidFill>
                      <a:srgbClr val="FF0000"/>
                    </a:solidFill>
                  </a:tcPr>
                </a:tc>
                <a:tc>
                  <a:txBody>
                    <a:bodyPr/>
                    <a:lstStyle/>
                    <a:p>
                      <a:r>
                        <a:rPr lang="en-IN" b="0" dirty="0" smtClean="0">
                          <a:solidFill>
                            <a:schemeClr val="bg1"/>
                          </a:solidFill>
                        </a:rPr>
                        <a:t>J</a:t>
                      </a:r>
                      <a:r>
                        <a:rPr lang="en-IN" b="0" baseline="-25000" dirty="0" smtClean="0">
                          <a:solidFill>
                            <a:schemeClr val="bg1"/>
                          </a:solidFill>
                        </a:rPr>
                        <a:t>1,2</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2,2</a:t>
                      </a:r>
                      <a:endParaRPr lang="en-IN" b="0" dirty="0">
                        <a:solidFill>
                          <a:schemeClr val="tx1"/>
                        </a:solidFill>
                      </a:endParaRPr>
                    </a:p>
                  </a:txBody>
                  <a:tcPr>
                    <a:solidFill>
                      <a:srgbClr val="FF0000"/>
                    </a:solidFill>
                  </a:tcPr>
                </a:tc>
                <a:tc>
                  <a:txBody>
                    <a:bodyPr/>
                    <a:lstStyle/>
                    <a:p>
                      <a:r>
                        <a:rPr lang="en-IN" b="0" dirty="0" smtClean="0">
                          <a:solidFill>
                            <a:schemeClr val="bg1"/>
                          </a:solidFill>
                        </a:rPr>
                        <a:t>J</a:t>
                      </a:r>
                      <a:r>
                        <a:rPr lang="en-IN" b="0" baseline="-25000" dirty="0" smtClean="0">
                          <a:solidFill>
                            <a:schemeClr val="bg1"/>
                          </a:solidFill>
                        </a:rPr>
                        <a:t>1,3</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2,3</a:t>
                      </a:r>
                      <a:endParaRPr lang="en-IN" b="0" dirty="0">
                        <a:solidFill>
                          <a:schemeClr val="tx1"/>
                        </a:solidFill>
                      </a:endParaRPr>
                    </a:p>
                  </a:txBody>
                  <a:tcPr>
                    <a:solidFill>
                      <a:srgbClr val="FF0000"/>
                    </a:solidFill>
                  </a:tcPr>
                </a:tc>
              </a:tr>
              <a:tr h="370840">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r>
              <a:tr h="370840">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r>
            </a:tbl>
          </a:graphicData>
        </a:graphic>
      </p:graphicFrame>
      <p:cxnSp>
        <p:nvCxnSpPr>
          <p:cNvPr id="21" name="Straight Connector 20"/>
          <p:cNvCxnSpPr/>
          <p:nvPr/>
        </p:nvCxnSpPr>
        <p:spPr>
          <a:xfrm rot="5400000">
            <a:off x="1047301" y="2186940"/>
            <a:ext cx="1325880" cy="158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09407" y="2667000"/>
            <a:ext cx="572593" cy="338554"/>
          </a:xfrm>
          <a:prstGeom prst="rect">
            <a:avLst/>
          </a:prstGeom>
          <a:noFill/>
        </p:spPr>
        <p:txBody>
          <a:bodyPr wrap="none" rtlCol="0">
            <a:spAutoFit/>
          </a:bodyPr>
          <a:lstStyle/>
          <a:p>
            <a:r>
              <a:rPr lang="en-IN" sz="1600" i="1" dirty="0" smtClean="0"/>
              <a:t>time</a:t>
            </a:r>
            <a:endParaRPr lang="en-IN" sz="1600" i="1" dirty="0"/>
          </a:p>
        </p:txBody>
      </p:sp>
      <p:cxnSp>
        <p:nvCxnSpPr>
          <p:cNvPr id="39" name="Straight Arrow Connector 38"/>
          <p:cNvCxnSpPr/>
          <p:nvPr/>
        </p:nvCxnSpPr>
        <p:spPr>
          <a:xfrm>
            <a:off x="1724890" y="2819400"/>
            <a:ext cx="617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20490" y="5791200"/>
            <a:ext cx="388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24000" y="2971800"/>
            <a:ext cx="6314549" cy="369332"/>
          </a:xfrm>
          <a:prstGeom prst="rect">
            <a:avLst/>
          </a:prstGeom>
          <a:noFill/>
        </p:spPr>
        <p:txBody>
          <a:bodyPr wrap="none" rtlCol="0">
            <a:spAutoFit/>
          </a:bodyPr>
          <a:lstStyle/>
          <a:p>
            <a:r>
              <a:rPr lang="en-IN" dirty="0" smtClean="0"/>
              <a:t>(Round-robin execution of two tasks on a single processor)</a:t>
            </a:r>
            <a:endParaRPr lang="en-IN" dirty="0"/>
          </a:p>
        </p:txBody>
      </p:sp>
    </p:spTree>
    <p:extLst>
      <p:ext uri="{BB962C8B-B14F-4D97-AF65-F5344CB8AC3E}">
        <p14:creationId xmlns:p14="http://schemas.microsoft.com/office/powerpoint/2010/main" val="2230146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1712</TotalTime>
  <Words>2570</Words>
  <Application>Microsoft Office PowerPoint</Application>
  <PresentationFormat>తెరపై ప్రదర్శన (4:3)</PresentationFormat>
  <Paragraphs>403</Paragraphs>
  <Slides>26</Slides>
  <Notes>20</Notes>
  <HiddenSlides>0</HiddenSlides>
  <MMClips>0</MMClips>
  <ScaleCrop>false</ScaleCrop>
  <HeadingPairs>
    <vt:vector size="6" baseType="variant">
      <vt:variant>
        <vt:lpstr>ఉపయోగించిన ఫాంట్‌లు</vt:lpstr>
      </vt:variant>
      <vt:variant>
        <vt:i4>5</vt:i4>
      </vt:variant>
      <vt:variant>
        <vt:lpstr>నేపథ్యం</vt:lpstr>
      </vt:variant>
      <vt:variant>
        <vt:i4>1</vt:i4>
      </vt:variant>
      <vt:variant>
        <vt:lpstr>స్లయిడ్ శీర్షికలు</vt:lpstr>
      </vt:variant>
      <vt:variant>
        <vt:i4>26</vt:i4>
      </vt:variant>
    </vt:vector>
  </HeadingPairs>
  <TitlesOfParts>
    <vt:vector size="32" baseType="lpstr">
      <vt:lpstr>Arial</vt:lpstr>
      <vt:lpstr>Arial Narrow</vt:lpstr>
      <vt:lpstr>Calibri</vt:lpstr>
      <vt:lpstr>Times New Roman</vt:lpstr>
      <vt:lpstr>Wingdings</vt:lpstr>
      <vt:lpstr>Office Theme</vt:lpstr>
      <vt:lpstr>BITS ZG553: Real Time Systems [L6a – Performance, Optimality, Schedulability]</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కోనేరు గోపాలకృష్ణ</cp:lastModifiedBy>
  <cp:revision>343</cp:revision>
  <dcterms:created xsi:type="dcterms:W3CDTF">2011-09-14T09:42:05Z</dcterms:created>
  <dcterms:modified xsi:type="dcterms:W3CDTF">2018-08-31T06:41:48Z</dcterms:modified>
</cp:coreProperties>
</file>