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4"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09"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536641747e98f1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129" autoAdjust="0"/>
  </p:normalViewPr>
  <p:slideViewPr>
    <p:cSldViewPr>
      <p:cViewPr varScale="1">
        <p:scale>
          <a:sx n="80" d="100"/>
          <a:sy n="80" d="100"/>
        </p:scale>
        <p:origin x="1522" y="53"/>
      </p:cViewPr>
      <p:guideLst>
        <p:guide orient="horz" pos="2160"/>
        <p:guide pos="2880"/>
      </p:guideLst>
    </p:cSldViewPr>
  </p:slideViewPr>
  <p:outlineViewPr>
    <p:cViewPr>
      <p:scale>
        <a:sx n="33" d="100"/>
        <a:sy n="33" d="100"/>
      </p:scale>
      <p:origin x="0" y="-18096"/>
    </p:cViewPr>
  </p:outlineViewPr>
  <p:notesTextViewPr>
    <p:cViewPr>
      <p:scale>
        <a:sx n="100" d="100"/>
        <a:sy n="100" d="100"/>
      </p:scale>
      <p:origin x="0" y="0"/>
    </p:cViewPr>
  </p:notesTextViewPr>
  <p:sorterViewPr>
    <p:cViewPr>
      <p:scale>
        <a:sx n="66" d="100"/>
        <a:sy n="66" d="100"/>
      </p:scale>
      <p:origin x="0" y="-1086"/>
    </p:cViewPr>
  </p:sorterViewPr>
  <p:notesViewPr>
    <p:cSldViewPr>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11T11:04:28.58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06-04-2024</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1795893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17155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88133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124725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1707048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128713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018330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264011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2714068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135556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189342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2207322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1225965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79844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2296160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1538544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2249105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3460505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2941588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2143680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49418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221997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65927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88000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77993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87243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119300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294559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220806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06-04-2024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pPr algn="r"/>
            <a:r>
              <a:rPr lang="en-US" sz="3600" dirty="0"/>
              <a:t>BITS ZG553: </a:t>
            </a:r>
            <a:r>
              <a:rPr lang="en-US" sz="3600" b="0" dirty="0"/>
              <a:t>Real Time Systems</a:t>
            </a:r>
            <a:br>
              <a:rPr lang="en-US" sz="3600" b="0" dirty="0"/>
            </a:br>
            <a:r>
              <a:rPr lang="en-US" sz="2600" b="0" dirty="0"/>
              <a:t>L7 – Scheduling of Aperiodic &amp; Sporadic Jobs</a:t>
            </a: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System Model</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pic>
        <p:nvPicPr>
          <p:cNvPr id="8" name="Picture 7" descr="PriorityQueues.JPG"/>
          <p:cNvPicPr>
            <a:picLocks noChangeAspect="1"/>
          </p:cNvPicPr>
          <p:nvPr/>
        </p:nvPicPr>
        <p:blipFill>
          <a:blip r:embed="rId3" cstate="print"/>
          <a:stretch>
            <a:fillRect/>
          </a:stretch>
        </p:blipFill>
        <p:spPr>
          <a:xfrm>
            <a:off x="533400" y="2057400"/>
            <a:ext cx="7810331" cy="3657599"/>
          </a:xfrm>
          <a:prstGeom prst="rect">
            <a:avLst/>
          </a:prstGeom>
        </p:spPr>
      </p:pic>
    </p:spTree>
    <p:extLst>
      <p:ext uri="{BB962C8B-B14F-4D97-AF65-F5344CB8AC3E}">
        <p14:creationId xmlns:p14="http://schemas.microsoft.com/office/powerpoint/2010/main" val="333122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buFont typeface="+mj-lt"/>
              <a:buAutoNum type="arabicPeriod"/>
            </a:pPr>
            <a:r>
              <a:rPr lang="en-IN" sz="2600" dirty="0">
                <a:solidFill>
                  <a:srgbClr val="0000CC"/>
                </a:solidFill>
                <a:latin typeface="+mn-lt"/>
              </a:rPr>
              <a:t>An </a:t>
            </a:r>
            <a:r>
              <a:rPr lang="en-IN" sz="2600" dirty="0" err="1">
                <a:solidFill>
                  <a:srgbClr val="0000CC"/>
                </a:solidFill>
                <a:latin typeface="+mn-lt"/>
              </a:rPr>
              <a:t>aperiodic</a:t>
            </a:r>
            <a:r>
              <a:rPr lang="en-IN" sz="2600" dirty="0">
                <a:solidFill>
                  <a:srgbClr val="0000CC"/>
                </a:solidFill>
                <a:latin typeface="+mn-lt"/>
              </a:rPr>
              <a:t> job scheduling algorithm is optimal </a:t>
            </a:r>
            <a:r>
              <a:rPr lang="en-IN" sz="2600" dirty="0">
                <a:latin typeface="+mn-lt"/>
              </a:rPr>
              <a:t>if it minimizes either the response time of the </a:t>
            </a:r>
            <a:r>
              <a:rPr lang="en-IN" sz="2600" dirty="0" err="1">
                <a:latin typeface="+mn-lt"/>
              </a:rPr>
              <a:t>aperiodic</a:t>
            </a:r>
            <a:r>
              <a:rPr lang="en-IN" sz="2600" dirty="0">
                <a:latin typeface="+mn-lt"/>
              </a:rPr>
              <a:t> job at the head of the </a:t>
            </a:r>
            <a:r>
              <a:rPr lang="en-IN" sz="2600" dirty="0" err="1">
                <a:latin typeface="+mn-lt"/>
              </a:rPr>
              <a:t>aperiodic</a:t>
            </a:r>
            <a:r>
              <a:rPr lang="en-IN" sz="2600" dirty="0">
                <a:latin typeface="+mn-lt"/>
              </a:rPr>
              <a:t> job queue or the average response time of all the </a:t>
            </a:r>
            <a:r>
              <a:rPr lang="en-IN" sz="2600" dirty="0" err="1">
                <a:latin typeface="+mn-lt"/>
              </a:rPr>
              <a:t>aperiodic</a:t>
            </a:r>
            <a:r>
              <a:rPr lang="en-IN" sz="2600" dirty="0">
                <a:latin typeface="+mn-lt"/>
              </a:rPr>
              <a:t> jobs for the given queuing discipline.</a:t>
            </a:r>
          </a:p>
          <a:p>
            <a:pPr marL="514350" indent="-514350">
              <a:buFont typeface="+mj-lt"/>
              <a:buAutoNum type="arabicPeriod"/>
            </a:pPr>
            <a:endParaRPr lang="en-IN" sz="2600" dirty="0">
              <a:latin typeface="+mn-lt"/>
            </a:endParaRPr>
          </a:p>
          <a:p>
            <a:pPr marL="514350" indent="-514350">
              <a:buFont typeface="+mj-lt"/>
              <a:buAutoNum type="arabicPeriod"/>
            </a:pPr>
            <a:r>
              <a:rPr lang="en-IN" sz="2600" dirty="0">
                <a:solidFill>
                  <a:srgbClr val="0000CC"/>
                </a:solidFill>
                <a:latin typeface="+mn-lt"/>
              </a:rPr>
              <a:t>A sporadic job scheduling algorithm is optimal </a:t>
            </a:r>
            <a:r>
              <a:rPr lang="en-IN" sz="2600" dirty="0">
                <a:latin typeface="+mn-lt"/>
              </a:rPr>
              <a:t>if it accepts each sporadic job newly offered to the system and schedule the job to complete in time if and only if the new job can be correctly scheduled to complete in time by some means.</a:t>
            </a:r>
          </a:p>
        </p:txBody>
      </p:sp>
      <p:sp>
        <p:nvSpPr>
          <p:cNvPr id="6" name="Content Placeholder 5"/>
          <p:cNvSpPr>
            <a:spLocks noGrp="1"/>
          </p:cNvSpPr>
          <p:nvPr>
            <p:ph sz="quarter" idx="10"/>
          </p:nvPr>
        </p:nvSpPr>
        <p:spPr/>
        <p:txBody>
          <a:bodyPr/>
          <a:lstStyle/>
          <a:p>
            <a:r>
              <a:rPr lang="en-US" dirty="0"/>
              <a:t>Optimality</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026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r>
              <a:rPr lang="en-IN" sz="2600" dirty="0">
                <a:solidFill>
                  <a:srgbClr val="0000CC"/>
                </a:solidFill>
                <a:latin typeface="+mn-lt"/>
              </a:rPr>
              <a:t>	</a:t>
            </a:r>
            <a:r>
              <a:rPr lang="en-IN" sz="2600" dirty="0" err="1">
                <a:solidFill>
                  <a:srgbClr val="0000CC"/>
                </a:solidFill>
                <a:latin typeface="+mn-lt"/>
              </a:rPr>
              <a:t>Aperiodic</a:t>
            </a:r>
            <a:r>
              <a:rPr lang="en-IN" sz="2600" dirty="0">
                <a:solidFill>
                  <a:srgbClr val="0000CC"/>
                </a:solidFill>
                <a:latin typeface="+mn-lt"/>
              </a:rPr>
              <a:t> jobs are scheduled and executed only when there is no periodic or sporadic job ready for execution.</a:t>
            </a:r>
          </a:p>
          <a:p>
            <a:pPr marL="514350" indent="-514350"/>
            <a:endParaRPr lang="en-IN" sz="2600" dirty="0">
              <a:solidFill>
                <a:srgbClr val="0000CC"/>
              </a:solidFill>
              <a:latin typeface="+mn-lt"/>
            </a:endParaRPr>
          </a:p>
          <a:p>
            <a:pPr marL="514350" indent="-514350"/>
            <a:r>
              <a:rPr lang="en-IN" sz="2600" dirty="0">
                <a:latin typeface="+mn-lt"/>
              </a:rPr>
              <a:t>Advantages:</a:t>
            </a:r>
          </a:p>
          <a:p>
            <a:pPr marL="514350" indent="-514350">
              <a:buFont typeface="Wingdings" pitchFamily="2" charset="2"/>
              <a:buChar char="§"/>
            </a:pPr>
            <a:r>
              <a:rPr lang="en-IN" sz="2600" dirty="0">
                <a:latin typeface="+mn-lt"/>
              </a:rPr>
              <a:t>This method always produces correct schedule</a:t>
            </a:r>
          </a:p>
          <a:p>
            <a:pPr marL="514350" indent="-514350">
              <a:buFont typeface="Wingdings" pitchFamily="2" charset="2"/>
              <a:buChar char="§"/>
            </a:pPr>
            <a:r>
              <a:rPr lang="en-IN" sz="2600" dirty="0">
                <a:latin typeface="+mn-lt"/>
              </a:rPr>
              <a:t>It is simple to implement.</a:t>
            </a:r>
          </a:p>
          <a:p>
            <a:pPr marL="514350" indent="-514350"/>
            <a:endParaRPr lang="en-IN" sz="2600" dirty="0">
              <a:latin typeface="+mn-lt"/>
            </a:endParaRPr>
          </a:p>
          <a:p>
            <a:pPr marL="514350" indent="-514350"/>
            <a:r>
              <a:rPr lang="en-IN" sz="2600" dirty="0">
                <a:latin typeface="+mn-lt"/>
              </a:rPr>
              <a:t>Disadvantage(s):</a:t>
            </a:r>
          </a:p>
          <a:p>
            <a:pPr marL="514350" indent="-514350">
              <a:buFont typeface="Wingdings" pitchFamily="2" charset="2"/>
              <a:buChar char="§"/>
            </a:pPr>
            <a:r>
              <a:rPr lang="en-IN" sz="2600" dirty="0">
                <a:latin typeface="+mn-lt"/>
              </a:rPr>
              <a:t>Execution of </a:t>
            </a:r>
            <a:r>
              <a:rPr lang="en-IN" sz="2600" dirty="0" err="1">
                <a:latin typeface="+mn-lt"/>
              </a:rPr>
              <a:t>aperiodic</a:t>
            </a:r>
            <a:r>
              <a:rPr lang="en-IN" sz="2600" dirty="0">
                <a:latin typeface="+mn-lt"/>
              </a:rPr>
              <a:t> jobs are delayed and their response times prolongs unnecessarily.</a:t>
            </a:r>
          </a:p>
        </p:txBody>
      </p:sp>
      <p:sp>
        <p:nvSpPr>
          <p:cNvPr id="6" name="Content Placeholder 5"/>
          <p:cNvSpPr>
            <a:spLocks noGrp="1"/>
          </p:cNvSpPr>
          <p:nvPr>
            <p:ph sz="quarter" idx="10"/>
          </p:nvPr>
        </p:nvSpPr>
        <p:spPr/>
        <p:txBody>
          <a:bodyPr>
            <a:normAutofit/>
          </a:bodyPr>
          <a:lstStyle/>
          <a:p>
            <a:r>
              <a:rPr lang="en-US" dirty="0"/>
              <a:t>Scheduling of </a:t>
            </a:r>
            <a:r>
              <a:rPr lang="en-US" dirty="0" err="1"/>
              <a:t>Aperiodic</a:t>
            </a:r>
            <a:r>
              <a:rPr lang="en-US" dirty="0"/>
              <a:t> tasks - Background Approach</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5633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a:latin typeface="+mn-lt"/>
              </a:rPr>
              <a:t>Example:  T1 = (3,1), T2 = (10,4) scheduled as per RM algorithm</a:t>
            </a:r>
          </a:p>
        </p:txBody>
      </p:sp>
      <p:sp>
        <p:nvSpPr>
          <p:cNvPr id="6" name="Content Placeholder 5"/>
          <p:cNvSpPr>
            <a:spLocks noGrp="1"/>
          </p:cNvSpPr>
          <p:nvPr>
            <p:ph sz="quarter" idx="10"/>
          </p:nvPr>
        </p:nvSpPr>
        <p:spPr/>
        <p:txBody>
          <a:bodyPr>
            <a:normAutofit/>
          </a:bodyPr>
          <a:lstStyle/>
          <a:p>
            <a:r>
              <a:rPr lang="en-US" dirty="0"/>
              <a:t>Scheduling of </a:t>
            </a:r>
            <a:r>
              <a:rPr lang="en-US" dirty="0" err="1"/>
              <a:t>Aperiodic</a:t>
            </a:r>
            <a:r>
              <a:rPr lang="en-US" dirty="0"/>
              <a:t> tasks – Background Approach</a:t>
            </a:r>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13</a:t>
            </a:fld>
            <a:endParaRPr lang="en-US" dirty="0"/>
          </a:p>
        </p:txBody>
      </p:sp>
      <p:graphicFrame>
        <p:nvGraphicFramePr>
          <p:cNvPr id="7" name="Table 6"/>
          <p:cNvGraphicFramePr>
            <a:graphicFrameLocks noGrp="1"/>
          </p:cNvGraphicFramePr>
          <p:nvPr/>
        </p:nvGraphicFramePr>
        <p:xfrm>
          <a:off x="304800" y="1600200"/>
          <a:ext cx="8229600" cy="2286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810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810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810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810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2015836"/>
            <a:ext cx="651166" cy="36714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3082634" y="2015840"/>
            <a:ext cx="651166" cy="34636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5140034" y="2008910"/>
            <a:ext cx="651166" cy="3532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7197434" y="2015836"/>
            <a:ext cx="651166" cy="34636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a:ln>
                  <a:noFill/>
                </a:ln>
                <a:solidFill>
                  <a:schemeClr val="tx1"/>
                </a:solidFill>
                <a:effectLst/>
                <a:uLnTx/>
                <a:uFillTx/>
                <a:latin typeface="+mn-lt"/>
                <a:ea typeface="+mn-ea"/>
                <a:cs typeface="Arial" pitchFamily="34" charset="0"/>
              </a:rPr>
              <a:t> A with execution time 0.8 arrives at time 0.1.</a:t>
            </a:r>
          </a:p>
          <a:p>
            <a:pPr marL="514350" indent="-514350" fontAlgn="auto">
              <a:spcBef>
                <a:spcPct val="20000"/>
              </a:spcBef>
              <a:spcAft>
                <a:spcPts val="0"/>
              </a:spcAft>
              <a:buClr>
                <a:srgbClr val="101141"/>
              </a:buClr>
            </a:pPr>
            <a:r>
              <a:rPr lang="en-IN" dirty="0">
                <a:latin typeface="+mn-lt"/>
              </a:rPr>
              <a:t>After J</a:t>
            </a:r>
            <a:r>
              <a:rPr lang="en-IN" baseline="-25000" dirty="0">
                <a:latin typeface="+mn-lt"/>
              </a:rPr>
              <a:t>1,3</a:t>
            </a:r>
            <a:r>
              <a:rPr lang="en-IN" dirty="0"/>
              <a:t> is completed, there is free time slot, so A can be scheduled. A completes at 7.8</a:t>
            </a:r>
          </a:p>
          <a:p>
            <a:pPr marL="514350" indent="-514350" fontAlgn="auto">
              <a:spcBef>
                <a:spcPct val="20000"/>
              </a:spcBef>
              <a:spcAft>
                <a:spcPts val="0"/>
              </a:spcAft>
              <a:buClr>
                <a:srgbClr val="101141"/>
              </a:buClr>
            </a:pPr>
            <a:r>
              <a:rPr lang="en-IN" dirty="0">
                <a:latin typeface="+mn-lt"/>
              </a:rPr>
              <a:t>Response time of A = 7.8 – 0.1 = 7.7</a:t>
            </a:r>
          </a:p>
        </p:txBody>
      </p:sp>
      <p:graphicFrame>
        <p:nvGraphicFramePr>
          <p:cNvPr id="26" name="Table 25"/>
          <p:cNvGraphicFramePr>
            <a:graphicFrameLocks noGrp="1"/>
          </p:cNvGraphicFramePr>
          <p:nvPr/>
        </p:nvGraphicFramePr>
        <p:xfrm>
          <a:off x="304800" y="437111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27" name="Straight Arrow Connector 26"/>
          <p:cNvCxnSpPr/>
          <p:nvPr/>
        </p:nvCxnSpPr>
        <p:spPr>
          <a:xfrm rot="5400000" flipH="1" flipV="1">
            <a:off x="151605" y="55188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965" y="63562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5234" y="47867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40" name="Rectangle 39"/>
          <p:cNvSpPr/>
          <p:nvPr/>
        </p:nvSpPr>
        <p:spPr>
          <a:xfrm>
            <a:off x="1676400" y="55473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41" name="Rectangle 40"/>
          <p:cNvSpPr/>
          <p:nvPr/>
        </p:nvSpPr>
        <p:spPr>
          <a:xfrm>
            <a:off x="3082634" y="47659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42" name="Rectangle 41"/>
          <p:cNvSpPr/>
          <p:nvPr/>
        </p:nvSpPr>
        <p:spPr>
          <a:xfrm>
            <a:off x="5140034" y="47728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43" name="Rectangle 42"/>
          <p:cNvSpPr/>
          <p:nvPr/>
        </p:nvSpPr>
        <p:spPr>
          <a:xfrm>
            <a:off x="7197434" y="47659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44" name="Rectangle 43"/>
          <p:cNvSpPr/>
          <p:nvPr/>
        </p:nvSpPr>
        <p:spPr>
          <a:xfrm>
            <a:off x="3733800" y="55487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45" name="Rectangle 44"/>
          <p:cNvSpPr/>
          <p:nvPr/>
        </p:nvSpPr>
        <p:spPr>
          <a:xfrm>
            <a:off x="5825834" y="5943600"/>
            <a:ext cx="574966"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Tree>
    <p:extLst>
      <p:ext uri="{BB962C8B-B14F-4D97-AF65-F5344CB8AC3E}">
        <p14:creationId xmlns:p14="http://schemas.microsoft.com/office/powerpoint/2010/main" val="357893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lnSpcReduction="10000"/>
          </a:bodyPr>
          <a:lstStyle/>
          <a:p>
            <a:pPr marL="514350" indent="-514350"/>
            <a:r>
              <a:rPr lang="en-IN" sz="2600" dirty="0">
                <a:solidFill>
                  <a:srgbClr val="0000CC"/>
                </a:solidFill>
                <a:latin typeface="+mn-lt"/>
              </a:rPr>
              <a:t>	Whenever an </a:t>
            </a:r>
            <a:r>
              <a:rPr lang="en-IN" sz="2600" dirty="0" err="1">
                <a:solidFill>
                  <a:srgbClr val="0000CC"/>
                </a:solidFill>
                <a:latin typeface="+mn-lt"/>
              </a:rPr>
              <a:t>aperiodic</a:t>
            </a:r>
            <a:r>
              <a:rPr lang="en-IN" sz="2600" dirty="0">
                <a:solidFill>
                  <a:srgbClr val="0000CC"/>
                </a:solidFill>
                <a:latin typeface="+mn-lt"/>
              </a:rPr>
              <a:t> job arrives, the execution of periodic tasks are interrupted and the </a:t>
            </a:r>
            <a:r>
              <a:rPr lang="en-IN" sz="2600" dirty="0" err="1">
                <a:solidFill>
                  <a:srgbClr val="0000CC"/>
                </a:solidFill>
                <a:latin typeface="+mn-lt"/>
              </a:rPr>
              <a:t>aperiodic</a:t>
            </a:r>
            <a:r>
              <a:rPr lang="en-IN" sz="2600" dirty="0">
                <a:solidFill>
                  <a:srgbClr val="0000CC"/>
                </a:solidFill>
                <a:latin typeface="+mn-lt"/>
              </a:rPr>
              <a:t> job is executed.</a:t>
            </a:r>
          </a:p>
          <a:p>
            <a:pPr marL="514350" indent="-514350"/>
            <a:endParaRPr lang="en-IN" sz="2600" dirty="0">
              <a:solidFill>
                <a:srgbClr val="0000CC"/>
              </a:solidFill>
              <a:latin typeface="+mn-lt"/>
            </a:endParaRPr>
          </a:p>
          <a:p>
            <a:pPr marL="514350" indent="-514350"/>
            <a:r>
              <a:rPr lang="en-IN" sz="2600" dirty="0">
                <a:latin typeface="+mn-lt"/>
              </a:rPr>
              <a:t>Advantage:</a:t>
            </a:r>
          </a:p>
          <a:p>
            <a:pPr marL="514350" indent="-514350"/>
            <a:endParaRPr lang="en-IN" sz="2600" dirty="0">
              <a:latin typeface="+mn-lt"/>
            </a:endParaRPr>
          </a:p>
          <a:p>
            <a:pPr marL="514350" indent="-514350"/>
            <a:r>
              <a:rPr lang="en-IN" sz="2600" dirty="0">
                <a:latin typeface="+mn-lt"/>
              </a:rPr>
              <a:t>	</a:t>
            </a:r>
            <a:r>
              <a:rPr lang="en-IN" sz="2600" dirty="0" err="1">
                <a:latin typeface="+mn-lt"/>
              </a:rPr>
              <a:t>Aperiodic</a:t>
            </a:r>
            <a:r>
              <a:rPr lang="en-IN" sz="2600" dirty="0">
                <a:latin typeface="+mn-lt"/>
              </a:rPr>
              <a:t> job will always meet its deadline and will have shortest possible response time.</a:t>
            </a:r>
          </a:p>
          <a:p>
            <a:pPr marL="514350" indent="-514350"/>
            <a:endParaRPr lang="en-IN" sz="2600" dirty="0">
              <a:latin typeface="+mn-lt"/>
            </a:endParaRPr>
          </a:p>
          <a:p>
            <a:pPr marL="514350" indent="-514350"/>
            <a:r>
              <a:rPr lang="en-IN" sz="2600" dirty="0">
                <a:latin typeface="+mn-lt"/>
              </a:rPr>
              <a:t>Disadvantage:</a:t>
            </a:r>
          </a:p>
          <a:p>
            <a:pPr marL="514350" indent="-514350"/>
            <a:endParaRPr lang="en-IN" sz="2600" dirty="0">
              <a:latin typeface="+mn-lt"/>
            </a:endParaRPr>
          </a:p>
          <a:p>
            <a:pPr marL="514350" indent="-514350"/>
            <a:r>
              <a:rPr lang="en-IN" sz="2600" dirty="0">
                <a:latin typeface="+mn-lt"/>
              </a:rPr>
              <a:t>	Periodic tasks may miss some deadline.</a:t>
            </a:r>
          </a:p>
        </p:txBody>
      </p:sp>
      <p:sp>
        <p:nvSpPr>
          <p:cNvPr id="6" name="Content Placeholder 5"/>
          <p:cNvSpPr>
            <a:spLocks noGrp="1"/>
          </p:cNvSpPr>
          <p:nvPr>
            <p:ph sz="quarter" idx="10"/>
          </p:nvPr>
        </p:nvSpPr>
        <p:spPr/>
        <p:txBody>
          <a:bodyPr>
            <a:normAutofit/>
          </a:bodyPr>
          <a:lstStyle/>
          <a:p>
            <a:r>
              <a:rPr lang="en-US" dirty="0"/>
              <a:t>Scheduling of </a:t>
            </a:r>
            <a:r>
              <a:rPr lang="en-US" dirty="0" err="1"/>
              <a:t>Aperiodic</a:t>
            </a:r>
            <a:r>
              <a:rPr lang="en-US" dirty="0"/>
              <a:t> tasks – Interrupt Driven Approach</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22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a:latin typeface="+mn-lt"/>
              </a:rPr>
              <a:t>Example:  T1 = (3,1), T2 = (10,4) scheduled as per RM algorithm</a:t>
            </a:r>
          </a:p>
        </p:txBody>
      </p:sp>
      <p:sp>
        <p:nvSpPr>
          <p:cNvPr id="6" name="Content Placeholder 5"/>
          <p:cNvSpPr>
            <a:spLocks noGrp="1"/>
          </p:cNvSpPr>
          <p:nvPr>
            <p:ph sz="quarter" idx="10"/>
          </p:nvPr>
        </p:nvSpPr>
        <p:spPr/>
        <p:txBody>
          <a:bodyPr>
            <a:normAutofit/>
          </a:bodyPr>
          <a:lstStyle/>
          <a:p>
            <a:r>
              <a:rPr lang="en-US" dirty="0"/>
              <a:t>Scheduling of </a:t>
            </a:r>
            <a:r>
              <a:rPr lang="en-US" dirty="0" err="1"/>
              <a:t>Aperiodic</a:t>
            </a:r>
            <a:r>
              <a:rPr lang="en-US" dirty="0"/>
              <a:t> tasks – Interrupt Driven Approach</a:t>
            </a:r>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15</a:t>
            </a:fld>
            <a:endParaRPr lang="en-US" dirty="0"/>
          </a:p>
        </p:txBody>
      </p:sp>
      <p:graphicFrame>
        <p:nvGraphicFramePr>
          <p:cNvPr id="7" name="Table 6"/>
          <p:cNvGraphicFramePr>
            <a:graphicFrameLocks noGrp="1"/>
          </p:cNvGraphicFramePr>
          <p:nvPr/>
        </p:nvGraphicFramePr>
        <p:xfrm>
          <a:off x="304800" y="1600200"/>
          <a:ext cx="8229600" cy="2286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810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810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810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810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810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2015836"/>
            <a:ext cx="651166" cy="36714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3082634" y="2015840"/>
            <a:ext cx="651166" cy="34636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5140034" y="2008910"/>
            <a:ext cx="651166" cy="3532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7197434" y="2015836"/>
            <a:ext cx="651166" cy="346364"/>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a:ln>
                  <a:noFill/>
                </a:ln>
                <a:solidFill>
                  <a:schemeClr val="tx1"/>
                </a:solidFill>
                <a:effectLst/>
                <a:uLnTx/>
                <a:uFillTx/>
                <a:latin typeface="+mn-lt"/>
                <a:ea typeface="+mn-ea"/>
                <a:cs typeface="Arial" pitchFamily="34" charset="0"/>
              </a:rPr>
              <a:t> A with execution time 0.8 arrives at time 0.1. So it gets scheduled at time 0.1.</a:t>
            </a:r>
          </a:p>
          <a:p>
            <a:pPr marL="514350" indent="-514350" fontAlgn="auto">
              <a:spcBef>
                <a:spcPct val="20000"/>
              </a:spcBef>
              <a:spcAft>
                <a:spcPts val="0"/>
              </a:spcAft>
              <a:buClr>
                <a:srgbClr val="101141"/>
              </a:buClr>
            </a:pPr>
            <a:r>
              <a:rPr lang="en-IN" dirty="0">
                <a:latin typeface="+mn-lt"/>
              </a:rPr>
              <a:t>Response time of A = 0.8. But the periodic jobs get delayed by 0.8 times.</a:t>
            </a:r>
          </a:p>
        </p:txBody>
      </p:sp>
      <p:graphicFrame>
        <p:nvGraphicFramePr>
          <p:cNvPr id="26" name="Table 25"/>
          <p:cNvGraphicFramePr>
            <a:graphicFrameLocks noGrp="1"/>
          </p:cNvGraphicFramePr>
          <p:nvPr/>
        </p:nvGraphicFramePr>
        <p:xfrm>
          <a:off x="304800" y="437111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27" name="Straight Arrow Connector 26"/>
          <p:cNvCxnSpPr/>
          <p:nvPr/>
        </p:nvCxnSpPr>
        <p:spPr>
          <a:xfrm rot="5400000" flipH="1" flipV="1">
            <a:off x="151605" y="55188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965" y="63562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648689" y="4786745"/>
            <a:ext cx="5611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40" name="Rectangle 39"/>
          <p:cNvSpPr/>
          <p:nvPr/>
        </p:nvSpPr>
        <p:spPr>
          <a:xfrm>
            <a:off x="2237510" y="556121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41" name="Rectangle 40"/>
          <p:cNvSpPr/>
          <p:nvPr/>
        </p:nvSpPr>
        <p:spPr>
          <a:xfrm>
            <a:off x="3643744" y="477981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42" name="Rectangle 41"/>
          <p:cNvSpPr/>
          <p:nvPr/>
        </p:nvSpPr>
        <p:spPr>
          <a:xfrm>
            <a:off x="5701144" y="47867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43" name="Rectangle 42"/>
          <p:cNvSpPr/>
          <p:nvPr/>
        </p:nvSpPr>
        <p:spPr>
          <a:xfrm>
            <a:off x="7758544" y="477982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44" name="Rectangle 43"/>
          <p:cNvSpPr/>
          <p:nvPr/>
        </p:nvSpPr>
        <p:spPr>
          <a:xfrm>
            <a:off x="4294910" y="556260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45" name="Rectangle 44"/>
          <p:cNvSpPr/>
          <p:nvPr/>
        </p:nvSpPr>
        <p:spPr>
          <a:xfrm>
            <a:off x="1066800" y="4786745"/>
            <a:ext cx="574966"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29" name="Rectangle 28"/>
          <p:cNvSpPr/>
          <p:nvPr/>
        </p:nvSpPr>
        <p:spPr>
          <a:xfrm>
            <a:off x="990600" y="4786745"/>
            <a:ext cx="1039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Tree>
    <p:extLst>
      <p:ext uri="{BB962C8B-B14F-4D97-AF65-F5344CB8AC3E}">
        <p14:creationId xmlns:p14="http://schemas.microsoft.com/office/powerpoint/2010/main" val="3990350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819400"/>
          </a:xfrm>
        </p:spPr>
        <p:txBody>
          <a:bodyPr>
            <a:normAutofit/>
          </a:bodyPr>
          <a:lstStyle/>
          <a:p>
            <a:pPr marL="514350" indent="-514350"/>
            <a:r>
              <a:rPr lang="en-IN" sz="2600" dirty="0">
                <a:solidFill>
                  <a:srgbClr val="0000CC"/>
                </a:solidFill>
                <a:latin typeface="+mn-lt"/>
              </a:rPr>
              <a:t>	Whenever an </a:t>
            </a:r>
            <a:r>
              <a:rPr lang="en-IN" sz="2600" dirty="0" err="1">
                <a:solidFill>
                  <a:srgbClr val="0000CC"/>
                </a:solidFill>
                <a:latin typeface="+mn-lt"/>
              </a:rPr>
              <a:t>aperiodic</a:t>
            </a:r>
            <a:r>
              <a:rPr lang="en-IN" sz="2600" dirty="0">
                <a:solidFill>
                  <a:srgbClr val="0000CC"/>
                </a:solidFill>
                <a:latin typeface="+mn-lt"/>
              </a:rPr>
              <a:t> job arrives, the scheduler checks if there is any slack available. If available, it postpones the periodic job as per the slack availability and executes the </a:t>
            </a:r>
            <a:r>
              <a:rPr lang="en-IN" sz="2600" dirty="0" err="1">
                <a:solidFill>
                  <a:srgbClr val="0000CC"/>
                </a:solidFill>
                <a:latin typeface="+mn-lt"/>
              </a:rPr>
              <a:t>aperiodic</a:t>
            </a:r>
            <a:r>
              <a:rPr lang="en-IN" sz="2600" dirty="0">
                <a:solidFill>
                  <a:srgbClr val="0000CC"/>
                </a:solidFill>
                <a:latin typeface="+mn-lt"/>
              </a:rPr>
              <a:t> job during this time. This way periodic job doesn’t miss its deadline. At the same time </a:t>
            </a:r>
            <a:r>
              <a:rPr lang="en-IN" sz="2600" dirty="0" err="1">
                <a:solidFill>
                  <a:srgbClr val="0000CC"/>
                </a:solidFill>
                <a:latin typeface="+mn-lt"/>
              </a:rPr>
              <a:t>aperidic</a:t>
            </a:r>
            <a:r>
              <a:rPr lang="en-IN" sz="2600" dirty="0">
                <a:solidFill>
                  <a:srgbClr val="0000CC"/>
                </a:solidFill>
                <a:latin typeface="+mn-lt"/>
              </a:rPr>
              <a:t> job executes as soon as possible.</a:t>
            </a:r>
            <a:endParaRPr lang="en-IN" sz="2600" dirty="0">
              <a:latin typeface="+mn-lt"/>
            </a:endParaRPr>
          </a:p>
        </p:txBody>
      </p:sp>
      <p:sp>
        <p:nvSpPr>
          <p:cNvPr id="6" name="Content Placeholder 5"/>
          <p:cNvSpPr>
            <a:spLocks noGrp="1"/>
          </p:cNvSpPr>
          <p:nvPr>
            <p:ph sz="quarter" idx="10"/>
          </p:nvPr>
        </p:nvSpPr>
        <p:spPr/>
        <p:txBody>
          <a:bodyPr>
            <a:normAutofit fontScale="85000" lnSpcReduction="10000"/>
          </a:bodyPr>
          <a:lstStyle/>
          <a:p>
            <a:r>
              <a:rPr lang="en-US" dirty="0"/>
              <a:t>Scheduling of </a:t>
            </a:r>
            <a:r>
              <a:rPr lang="en-US" dirty="0" err="1"/>
              <a:t>Aperiodic</a:t>
            </a:r>
            <a:r>
              <a:rPr lang="en-US" dirty="0"/>
              <a:t> tasks – Interrupt Driven with Slack Stealing</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graphicFrame>
        <p:nvGraphicFramePr>
          <p:cNvPr id="7" name="Table 6"/>
          <p:cNvGraphicFramePr>
            <a:graphicFrameLocks noGrp="1"/>
          </p:cNvGraphicFramePr>
          <p:nvPr/>
        </p:nvGraphicFramePr>
        <p:xfrm>
          <a:off x="304800" y="40386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52140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0514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44819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11" name="Rectangle 10"/>
          <p:cNvSpPr/>
          <p:nvPr/>
        </p:nvSpPr>
        <p:spPr>
          <a:xfrm>
            <a:off x="1676400" y="52425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3082634" y="44611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5140034" y="44680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7197434" y="44611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733800" y="52439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Tree>
    <p:extLst>
      <p:ext uri="{BB962C8B-B14F-4D97-AF65-F5344CB8AC3E}">
        <p14:creationId xmlns:p14="http://schemas.microsoft.com/office/powerpoint/2010/main" val="38569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33400"/>
          </a:xfrm>
        </p:spPr>
        <p:txBody>
          <a:bodyPr>
            <a:normAutofit/>
          </a:bodyPr>
          <a:lstStyle/>
          <a:p>
            <a:pPr marL="514350" indent="-514350"/>
            <a:r>
              <a:rPr lang="en-IN" sz="1800" dirty="0">
                <a:latin typeface="+mn-lt"/>
              </a:rPr>
              <a:t>Example:  T1 = (3,1), T2 = (10,4) scheduled as per RM algorithm</a:t>
            </a:r>
          </a:p>
        </p:txBody>
      </p:sp>
      <p:sp>
        <p:nvSpPr>
          <p:cNvPr id="6" name="Content Placeholder 5"/>
          <p:cNvSpPr>
            <a:spLocks noGrp="1"/>
          </p:cNvSpPr>
          <p:nvPr>
            <p:ph sz="quarter" idx="10"/>
          </p:nvPr>
        </p:nvSpPr>
        <p:spPr/>
        <p:txBody>
          <a:bodyPr>
            <a:normAutofit fontScale="85000" lnSpcReduction="10000"/>
          </a:bodyPr>
          <a:lstStyle/>
          <a:p>
            <a:r>
              <a:rPr lang="en-US" dirty="0"/>
              <a:t>Scheduling of </a:t>
            </a:r>
            <a:r>
              <a:rPr lang="en-US" dirty="0" err="1"/>
              <a:t>Aperiodic</a:t>
            </a:r>
            <a:r>
              <a:rPr lang="en-US" dirty="0"/>
              <a:t> tasks – Interrupt Driven with Slack Stealing</a:t>
            </a:r>
          </a:p>
        </p:txBody>
      </p:sp>
      <p:sp>
        <p:nvSpPr>
          <p:cNvPr id="5" name="Slide Number Placeholder 4"/>
          <p:cNvSpPr>
            <a:spLocks noGrp="1"/>
          </p:cNvSpPr>
          <p:nvPr>
            <p:ph type="sldNum" sz="quarter" idx="4294967295"/>
          </p:nvPr>
        </p:nvSpPr>
        <p:spPr>
          <a:xfrm>
            <a:off x="7010400" y="6340475"/>
            <a:ext cx="2133600" cy="365125"/>
          </a:xfrm>
        </p:spPr>
        <p:txBody>
          <a:bodyPr/>
          <a:lstStyle/>
          <a:p>
            <a:fld id="{B6F15528-21DE-4FAA-801E-634DDDAF4B2B}" type="slidenum">
              <a:rPr lang="en-US" smtClean="0"/>
              <a:pPr/>
              <a:t>17</a:t>
            </a:fld>
            <a:endParaRPr lang="en-US" dirty="0"/>
          </a:p>
        </p:txBody>
      </p:sp>
      <p:graphicFrame>
        <p:nvGraphicFramePr>
          <p:cNvPr id="7" name="Table 6"/>
          <p:cNvGraphicFramePr>
            <a:graphicFrameLocks noGrp="1"/>
          </p:cNvGraphicFramePr>
          <p:nvPr/>
        </p:nvGraphicFramePr>
        <p:xfrm>
          <a:off x="304800" y="15240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rot="5400000" flipH="1" flipV="1">
            <a:off x="151605" y="26994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35368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25234" y="19673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11" name="Rectangle 10"/>
          <p:cNvSpPr/>
          <p:nvPr/>
        </p:nvSpPr>
        <p:spPr>
          <a:xfrm>
            <a:off x="1676400" y="27279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3082634" y="19465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5140034" y="19534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7197434" y="19465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733800" y="2729345"/>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14" name="Content Placeholder 2"/>
          <p:cNvSpPr txBox="1">
            <a:spLocks/>
          </p:cNvSpPr>
          <p:nvPr/>
        </p:nvSpPr>
        <p:spPr bwMode="auto">
          <a:xfrm>
            <a:off x="533400" y="36576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b="0" i="0" u="none" strike="noStrike" kern="1200" cap="none" spc="0" normalizeH="0" baseline="0" noProof="0" dirty="0">
                <a:ln>
                  <a:noFill/>
                </a:ln>
                <a:solidFill>
                  <a:schemeClr val="tx1"/>
                </a:solidFill>
                <a:effectLst/>
                <a:uLnTx/>
                <a:uFillTx/>
                <a:latin typeface="+mn-lt"/>
                <a:ea typeface="+mn-ea"/>
                <a:cs typeface="Arial" pitchFamily="34" charset="0"/>
              </a:rPr>
              <a:t> job</a:t>
            </a:r>
            <a:r>
              <a:rPr kumimoji="0" lang="en-IN" b="0" i="0" u="none" strike="noStrike" kern="1200" cap="none" spc="0" normalizeH="0" noProof="0" dirty="0">
                <a:ln>
                  <a:noFill/>
                </a:ln>
                <a:solidFill>
                  <a:schemeClr val="tx1"/>
                </a:solidFill>
                <a:effectLst/>
                <a:uLnTx/>
                <a:uFillTx/>
                <a:latin typeface="+mn-lt"/>
                <a:ea typeface="+mn-ea"/>
                <a:cs typeface="Arial" pitchFamily="34" charset="0"/>
              </a:rPr>
              <a:t> A with execution time 0.8 arrives at time 0.1.</a:t>
            </a:r>
          </a:p>
          <a:p>
            <a:pPr marL="514350" indent="-514350" fontAlgn="auto">
              <a:spcBef>
                <a:spcPct val="20000"/>
              </a:spcBef>
              <a:spcAft>
                <a:spcPts val="0"/>
              </a:spcAft>
              <a:buClr>
                <a:srgbClr val="101141"/>
              </a:buClr>
            </a:pPr>
            <a:r>
              <a:rPr lang="en-IN" dirty="0">
                <a:latin typeface="+mn-lt"/>
              </a:rPr>
              <a:t>J</a:t>
            </a:r>
            <a:r>
              <a:rPr lang="en-IN" baseline="-25000" dirty="0">
                <a:latin typeface="+mn-lt"/>
              </a:rPr>
              <a:t>2,1</a:t>
            </a:r>
            <a:r>
              <a:rPr lang="en-IN" dirty="0">
                <a:latin typeface="+mn-lt"/>
              </a:rPr>
              <a:t>  and J</a:t>
            </a:r>
            <a:r>
              <a:rPr lang="en-IN" baseline="-25000" dirty="0">
                <a:latin typeface="+mn-lt"/>
              </a:rPr>
              <a:t>1,1 </a:t>
            </a:r>
            <a:r>
              <a:rPr lang="en-IN" dirty="0">
                <a:latin typeface="+mn-lt"/>
              </a:rPr>
              <a:t>have slack times, so can be postponed. During which A can be scheduled. </a:t>
            </a:r>
          </a:p>
        </p:txBody>
      </p:sp>
      <p:graphicFrame>
        <p:nvGraphicFramePr>
          <p:cNvPr id="29" name="Table 28"/>
          <p:cNvGraphicFramePr>
            <a:graphicFrameLocks noGrp="1"/>
          </p:cNvGraphicFramePr>
          <p:nvPr>
            <p:extLst>
              <p:ext uri="{D42A27DB-BD31-4B8C-83A1-F6EECF244321}">
                <p14:modId xmlns:p14="http://schemas.microsoft.com/office/powerpoint/2010/main" val="3893922001"/>
              </p:ext>
            </p:extLst>
          </p:nvPr>
        </p:nvGraphicFramePr>
        <p:xfrm>
          <a:off x="304800" y="4267200"/>
          <a:ext cx="8229600" cy="2362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5"/>
                  </a:ext>
                </a:extLst>
              </a:tr>
            </a:tbl>
          </a:graphicData>
        </a:graphic>
      </p:graphicFrame>
      <p:cxnSp>
        <p:nvCxnSpPr>
          <p:cNvPr id="30" name="Straight Arrow Connector 29"/>
          <p:cNvCxnSpPr/>
          <p:nvPr/>
        </p:nvCxnSpPr>
        <p:spPr>
          <a:xfrm rot="5400000" flipH="1" flipV="1">
            <a:off x="151605" y="5442656"/>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55965" y="62800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25477" y="4696690"/>
            <a:ext cx="584323"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33" name="Rectangle 32"/>
          <p:cNvSpPr/>
          <p:nvPr/>
        </p:nvSpPr>
        <p:spPr>
          <a:xfrm>
            <a:off x="2209800" y="5469572"/>
            <a:ext cx="8382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34" name="Rectangle 33"/>
          <p:cNvSpPr/>
          <p:nvPr/>
        </p:nvSpPr>
        <p:spPr>
          <a:xfrm>
            <a:off x="3082634" y="46897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35" name="Rectangle 34"/>
          <p:cNvSpPr/>
          <p:nvPr/>
        </p:nvSpPr>
        <p:spPr>
          <a:xfrm>
            <a:off x="5140034" y="46966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36" name="Rectangle 35"/>
          <p:cNvSpPr/>
          <p:nvPr/>
        </p:nvSpPr>
        <p:spPr>
          <a:xfrm>
            <a:off x="7197434" y="46897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37" name="Rectangle 36"/>
          <p:cNvSpPr/>
          <p:nvPr/>
        </p:nvSpPr>
        <p:spPr>
          <a:xfrm>
            <a:off x="3733800" y="5451760"/>
            <a:ext cx="1371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38" name="Rectangle 37"/>
          <p:cNvSpPr/>
          <p:nvPr/>
        </p:nvSpPr>
        <p:spPr>
          <a:xfrm>
            <a:off x="1066799" y="4701532"/>
            <a:ext cx="5334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26" name="Rectangle 28"/>
          <p:cNvSpPr/>
          <p:nvPr/>
        </p:nvSpPr>
        <p:spPr>
          <a:xfrm>
            <a:off x="991076" y="4690055"/>
            <a:ext cx="10391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5791200" y="5469572"/>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Tree>
    <p:extLst>
      <p:ext uri="{BB962C8B-B14F-4D97-AF65-F5344CB8AC3E}">
        <p14:creationId xmlns:p14="http://schemas.microsoft.com/office/powerpoint/2010/main" val="384501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marL="514350" indent="-514350">
              <a:buFont typeface="Wingdings" pitchFamily="2" charset="2"/>
              <a:buChar char="q"/>
            </a:pPr>
            <a:r>
              <a:rPr lang="en-IN" sz="2800" dirty="0">
                <a:latin typeface="+mn-lt"/>
              </a:rPr>
              <a:t>A </a:t>
            </a:r>
            <a:r>
              <a:rPr lang="en-IN" sz="2800" dirty="0" err="1">
                <a:solidFill>
                  <a:srgbClr val="0000CC"/>
                </a:solidFill>
                <a:latin typeface="+mn-lt"/>
              </a:rPr>
              <a:t>poller</a:t>
            </a:r>
            <a:r>
              <a:rPr lang="en-IN" sz="2800" dirty="0">
                <a:latin typeface="+mn-lt"/>
              </a:rPr>
              <a:t> or </a:t>
            </a:r>
            <a:r>
              <a:rPr lang="en-IN" sz="2800" dirty="0">
                <a:solidFill>
                  <a:srgbClr val="0000CC"/>
                </a:solidFill>
                <a:latin typeface="+mn-lt"/>
              </a:rPr>
              <a:t>polling server </a:t>
            </a:r>
            <a:r>
              <a:rPr lang="en-IN" sz="2800" i="1" dirty="0">
                <a:solidFill>
                  <a:srgbClr val="0000CC"/>
                </a:solidFill>
                <a:latin typeface="+mn-lt"/>
              </a:rPr>
              <a:t>(</a:t>
            </a:r>
            <a:r>
              <a:rPr lang="en-IN" sz="2800" i="1" dirty="0" err="1">
                <a:solidFill>
                  <a:srgbClr val="0000CC"/>
                </a:solidFill>
                <a:latin typeface="+mn-lt"/>
              </a:rPr>
              <a:t>p</a:t>
            </a:r>
            <a:r>
              <a:rPr lang="en-IN" sz="2800" i="1" baseline="-25000" dirty="0" err="1">
                <a:solidFill>
                  <a:srgbClr val="0000CC"/>
                </a:solidFill>
                <a:latin typeface="+mn-lt"/>
              </a:rPr>
              <a:t>s</a:t>
            </a:r>
            <a:r>
              <a:rPr lang="en-IN" sz="2800" i="1" dirty="0">
                <a:solidFill>
                  <a:srgbClr val="0000CC"/>
                </a:solidFill>
                <a:latin typeface="+mn-lt"/>
              </a:rPr>
              <a:t>, </a:t>
            </a:r>
            <a:r>
              <a:rPr lang="en-IN" sz="2800" i="1" dirty="0" err="1">
                <a:solidFill>
                  <a:srgbClr val="0000CC"/>
                </a:solidFill>
                <a:latin typeface="+mn-lt"/>
              </a:rPr>
              <a:t>e</a:t>
            </a:r>
            <a:r>
              <a:rPr lang="en-IN" sz="2800" i="1" baseline="-25000" dirty="0" err="1">
                <a:solidFill>
                  <a:srgbClr val="0000CC"/>
                </a:solidFill>
                <a:latin typeface="+mn-lt"/>
              </a:rPr>
              <a:t>s</a:t>
            </a:r>
            <a:r>
              <a:rPr lang="en-IN" sz="2800" i="1" dirty="0">
                <a:solidFill>
                  <a:srgbClr val="0000CC"/>
                </a:solidFill>
                <a:latin typeface="+mn-lt"/>
              </a:rPr>
              <a:t>)</a:t>
            </a:r>
            <a:r>
              <a:rPr lang="en-IN" sz="2800" dirty="0">
                <a:latin typeface="+mn-lt"/>
              </a:rPr>
              <a:t> is a periodic task: </a:t>
            </a:r>
            <a:r>
              <a:rPr lang="en-IN" sz="2800" i="1" dirty="0" err="1">
                <a:solidFill>
                  <a:srgbClr val="0000CC"/>
                </a:solidFill>
                <a:latin typeface="+mn-lt"/>
              </a:rPr>
              <a:t>p</a:t>
            </a:r>
            <a:r>
              <a:rPr lang="en-IN" sz="2800" i="1" baseline="-25000" dirty="0" err="1">
                <a:solidFill>
                  <a:srgbClr val="0000CC"/>
                </a:solidFill>
                <a:latin typeface="+mn-lt"/>
              </a:rPr>
              <a:t>s</a:t>
            </a:r>
            <a:r>
              <a:rPr lang="en-IN" sz="2800" dirty="0">
                <a:latin typeface="+mn-lt"/>
              </a:rPr>
              <a:t> is its </a:t>
            </a:r>
            <a:r>
              <a:rPr lang="en-IN" sz="2800" dirty="0">
                <a:solidFill>
                  <a:srgbClr val="0000CC"/>
                </a:solidFill>
                <a:latin typeface="+mn-lt"/>
              </a:rPr>
              <a:t>period</a:t>
            </a:r>
            <a:r>
              <a:rPr lang="en-IN" sz="2800" dirty="0">
                <a:latin typeface="+mn-lt"/>
              </a:rPr>
              <a:t> and </a:t>
            </a:r>
            <a:r>
              <a:rPr lang="en-IN" sz="2800" i="1" dirty="0" err="1">
                <a:solidFill>
                  <a:srgbClr val="0000CC"/>
                </a:solidFill>
                <a:latin typeface="+mn-lt"/>
              </a:rPr>
              <a:t>e</a:t>
            </a:r>
            <a:r>
              <a:rPr lang="en-IN" sz="2800" i="1" baseline="-25000" dirty="0" err="1">
                <a:solidFill>
                  <a:srgbClr val="0000CC"/>
                </a:solidFill>
                <a:latin typeface="+mn-lt"/>
              </a:rPr>
              <a:t>s</a:t>
            </a:r>
            <a:r>
              <a:rPr lang="en-IN" sz="2800" dirty="0">
                <a:latin typeface="+mn-lt"/>
              </a:rPr>
              <a:t> is its </a:t>
            </a:r>
            <a:r>
              <a:rPr lang="en-IN" sz="2800" dirty="0">
                <a:solidFill>
                  <a:srgbClr val="0000CC"/>
                </a:solidFill>
                <a:latin typeface="+mn-lt"/>
              </a:rPr>
              <a:t>execution time</a:t>
            </a:r>
            <a:r>
              <a:rPr lang="en-IN" sz="2800" dirty="0">
                <a:latin typeface="+mn-lt"/>
              </a:rPr>
              <a:t>.</a:t>
            </a:r>
          </a:p>
          <a:p>
            <a:pPr marL="514350" indent="-514350">
              <a:buFont typeface="Wingdings" pitchFamily="2" charset="2"/>
              <a:buChar char="q"/>
            </a:pPr>
            <a:r>
              <a:rPr lang="en-IN" sz="2800" dirty="0">
                <a:latin typeface="+mn-lt"/>
              </a:rPr>
              <a:t>When executed, it executes an </a:t>
            </a:r>
            <a:r>
              <a:rPr lang="en-IN" sz="2800" dirty="0" err="1">
                <a:latin typeface="+mn-lt"/>
              </a:rPr>
              <a:t>aperiodic</a:t>
            </a:r>
            <a:r>
              <a:rPr lang="en-IN" sz="2800" dirty="0">
                <a:latin typeface="+mn-lt"/>
              </a:rPr>
              <a:t> job, if the </a:t>
            </a:r>
            <a:r>
              <a:rPr lang="en-IN" sz="2800" dirty="0" err="1">
                <a:latin typeface="+mn-lt"/>
              </a:rPr>
              <a:t>aperiodic</a:t>
            </a:r>
            <a:r>
              <a:rPr lang="en-IN" sz="2800" dirty="0">
                <a:latin typeface="+mn-lt"/>
              </a:rPr>
              <a:t> job queue is non-empty.</a:t>
            </a:r>
          </a:p>
          <a:p>
            <a:pPr marL="514350" indent="-514350">
              <a:buFont typeface="Wingdings" pitchFamily="2" charset="2"/>
              <a:buChar char="q"/>
            </a:pPr>
            <a:r>
              <a:rPr lang="en-IN" sz="2800" dirty="0" err="1">
                <a:latin typeface="+mn-lt"/>
              </a:rPr>
              <a:t>Poller</a:t>
            </a:r>
            <a:r>
              <a:rPr lang="en-IN" sz="2800" dirty="0">
                <a:latin typeface="+mn-lt"/>
              </a:rPr>
              <a:t> suspends execution or is suspended by the scheduler either</a:t>
            </a:r>
          </a:p>
          <a:p>
            <a:pPr lvl="1">
              <a:buFont typeface="Wingdings" pitchFamily="2" charset="2"/>
              <a:buChar char="§"/>
            </a:pPr>
            <a:r>
              <a:rPr lang="en-IN" sz="2400" dirty="0">
                <a:latin typeface="+mn-lt"/>
              </a:rPr>
              <a:t>when it has executed for </a:t>
            </a:r>
            <a:r>
              <a:rPr lang="en-IN" sz="2400" i="1" dirty="0" err="1">
                <a:solidFill>
                  <a:srgbClr val="0000CC"/>
                </a:solidFill>
                <a:latin typeface="+mn-lt"/>
              </a:rPr>
              <a:t>e</a:t>
            </a:r>
            <a:r>
              <a:rPr lang="en-IN" sz="2400" i="1" baseline="-25000" dirty="0" err="1">
                <a:solidFill>
                  <a:srgbClr val="0000CC"/>
                </a:solidFill>
                <a:latin typeface="+mn-lt"/>
              </a:rPr>
              <a:t>s</a:t>
            </a:r>
            <a:r>
              <a:rPr lang="en-IN" sz="2400" i="1" dirty="0">
                <a:latin typeface="+mn-lt"/>
              </a:rPr>
              <a:t>, or</a:t>
            </a:r>
          </a:p>
          <a:p>
            <a:pPr lvl="1">
              <a:buFont typeface="Wingdings" pitchFamily="2" charset="2"/>
              <a:buChar char="§"/>
            </a:pPr>
            <a:r>
              <a:rPr lang="en-IN" sz="2400" dirty="0">
                <a:latin typeface="+mn-lt"/>
              </a:rPr>
              <a:t>when the </a:t>
            </a:r>
            <a:r>
              <a:rPr lang="en-IN" sz="2400" dirty="0" err="1">
                <a:latin typeface="+mn-lt"/>
              </a:rPr>
              <a:t>aperiodic</a:t>
            </a:r>
            <a:r>
              <a:rPr lang="en-IN" sz="2400" dirty="0">
                <a:latin typeface="+mn-lt"/>
              </a:rPr>
              <a:t> job queue becomes empty</a:t>
            </a:r>
          </a:p>
        </p:txBody>
      </p:sp>
      <p:sp>
        <p:nvSpPr>
          <p:cNvPr id="6" name="Content Placeholder 5"/>
          <p:cNvSpPr>
            <a:spLocks noGrp="1"/>
          </p:cNvSpPr>
          <p:nvPr>
            <p:ph sz="quarter" idx="10"/>
          </p:nvPr>
        </p:nvSpPr>
        <p:spPr/>
        <p:txBody>
          <a:bodyPr>
            <a:normAutofit/>
          </a:bodyPr>
          <a:lstStyle/>
          <a:p>
            <a:r>
              <a:rPr lang="en-US" dirty="0"/>
              <a:t>Polled Execution</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2249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0000" lnSpcReduction="20000"/>
          </a:bodyPr>
          <a:lstStyle/>
          <a:p>
            <a:pPr marL="514350" indent="-514350">
              <a:buFont typeface="Wingdings" pitchFamily="2" charset="2"/>
              <a:buChar char="q"/>
            </a:pPr>
            <a:r>
              <a:rPr lang="en-IN" sz="2800" dirty="0">
                <a:solidFill>
                  <a:srgbClr val="0000CC"/>
                </a:solidFill>
                <a:latin typeface="+mn-lt"/>
              </a:rPr>
              <a:t>Periodic Server</a:t>
            </a:r>
            <a:r>
              <a:rPr lang="en-IN" sz="2800" dirty="0">
                <a:latin typeface="+mn-lt"/>
              </a:rPr>
              <a:t>: A periodic task which is created to execute </a:t>
            </a:r>
            <a:r>
              <a:rPr lang="en-IN" sz="2800" dirty="0" err="1">
                <a:latin typeface="+mn-lt"/>
              </a:rPr>
              <a:t>aperiodic</a:t>
            </a:r>
            <a:r>
              <a:rPr lang="en-IN" sz="2800" dirty="0">
                <a:latin typeface="+mn-lt"/>
              </a:rPr>
              <a:t> jobs.</a:t>
            </a:r>
          </a:p>
          <a:p>
            <a:pPr marL="514350" indent="-514350">
              <a:buFont typeface="Wingdings" pitchFamily="2" charset="2"/>
              <a:buChar char="q"/>
            </a:pPr>
            <a:r>
              <a:rPr lang="en-IN" sz="2800" dirty="0">
                <a:latin typeface="+mn-lt"/>
              </a:rPr>
              <a:t>A periodic server </a:t>
            </a:r>
            <a:r>
              <a:rPr lang="en-IN" sz="2800" i="1" dirty="0">
                <a:solidFill>
                  <a:srgbClr val="0000CC"/>
                </a:solidFill>
                <a:latin typeface="+mn-lt"/>
              </a:rPr>
              <a:t>(</a:t>
            </a:r>
            <a:r>
              <a:rPr lang="en-IN" sz="2800" i="1" dirty="0" err="1">
                <a:solidFill>
                  <a:srgbClr val="0000CC"/>
                </a:solidFill>
                <a:latin typeface="+mn-lt"/>
              </a:rPr>
              <a:t>p</a:t>
            </a:r>
            <a:r>
              <a:rPr lang="en-IN" sz="2800" i="1" baseline="-25000" dirty="0" err="1">
                <a:solidFill>
                  <a:srgbClr val="0000CC"/>
                </a:solidFill>
                <a:latin typeface="+mn-lt"/>
              </a:rPr>
              <a:t>s</a:t>
            </a:r>
            <a:r>
              <a:rPr lang="en-IN" sz="2800" i="1" dirty="0">
                <a:solidFill>
                  <a:srgbClr val="0000CC"/>
                </a:solidFill>
                <a:latin typeface="+mn-lt"/>
              </a:rPr>
              <a:t>, </a:t>
            </a:r>
            <a:r>
              <a:rPr lang="en-IN" sz="2800" i="1" dirty="0" err="1">
                <a:solidFill>
                  <a:srgbClr val="0000CC"/>
                </a:solidFill>
                <a:latin typeface="+mn-lt"/>
              </a:rPr>
              <a:t>e</a:t>
            </a:r>
            <a:r>
              <a:rPr lang="en-IN" sz="2800" i="1" baseline="-25000" dirty="0" err="1">
                <a:solidFill>
                  <a:srgbClr val="0000CC"/>
                </a:solidFill>
                <a:latin typeface="+mn-lt"/>
              </a:rPr>
              <a:t>s</a:t>
            </a:r>
            <a:r>
              <a:rPr lang="en-IN" sz="2800" i="1" dirty="0">
                <a:solidFill>
                  <a:srgbClr val="0000CC"/>
                </a:solidFill>
                <a:latin typeface="+mn-lt"/>
              </a:rPr>
              <a:t>)</a:t>
            </a:r>
            <a:r>
              <a:rPr lang="en-IN" sz="2800" dirty="0">
                <a:latin typeface="+mn-lt"/>
              </a:rPr>
              <a:t> is defined by its period </a:t>
            </a:r>
            <a:r>
              <a:rPr lang="en-IN" sz="2800" i="1" dirty="0" err="1">
                <a:solidFill>
                  <a:srgbClr val="0000CC"/>
                </a:solidFill>
                <a:latin typeface="+mn-lt"/>
              </a:rPr>
              <a:t>p</a:t>
            </a:r>
            <a:r>
              <a:rPr lang="en-IN" sz="2800" i="1" baseline="-25000" dirty="0" err="1">
                <a:solidFill>
                  <a:srgbClr val="0000CC"/>
                </a:solidFill>
                <a:latin typeface="+mn-lt"/>
              </a:rPr>
              <a:t>s</a:t>
            </a:r>
            <a:r>
              <a:rPr lang="en-IN" sz="2800" i="1" dirty="0">
                <a:solidFill>
                  <a:srgbClr val="0000CC"/>
                </a:solidFill>
                <a:latin typeface="+mn-lt"/>
              </a:rPr>
              <a:t> </a:t>
            </a:r>
            <a:r>
              <a:rPr lang="en-IN" sz="2800" dirty="0">
                <a:latin typeface="+mn-lt"/>
              </a:rPr>
              <a:t>and execution time</a:t>
            </a:r>
            <a:r>
              <a:rPr lang="en-IN" sz="2800" i="1" dirty="0">
                <a:solidFill>
                  <a:srgbClr val="0000CC"/>
                </a:solidFill>
                <a:latin typeface="+mn-lt"/>
              </a:rPr>
              <a:t> </a:t>
            </a:r>
            <a:r>
              <a:rPr lang="en-IN" sz="2800" i="1" dirty="0" err="1">
                <a:solidFill>
                  <a:srgbClr val="0000CC"/>
                </a:solidFill>
                <a:latin typeface="+mn-lt"/>
              </a:rPr>
              <a:t>e</a:t>
            </a:r>
            <a:r>
              <a:rPr lang="en-IN" sz="2800" i="1" baseline="-25000" dirty="0" err="1">
                <a:solidFill>
                  <a:srgbClr val="0000CC"/>
                </a:solidFill>
                <a:latin typeface="+mn-lt"/>
              </a:rPr>
              <a:t>s</a:t>
            </a:r>
            <a:r>
              <a:rPr lang="en-IN" sz="2800" dirty="0">
                <a:latin typeface="+mn-lt"/>
              </a:rPr>
              <a:t> </a:t>
            </a:r>
          </a:p>
          <a:p>
            <a:pPr marL="514350" indent="-514350">
              <a:buFont typeface="Wingdings" pitchFamily="2" charset="2"/>
              <a:buChar char="q"/>
            </a:pPr>
            <a:r>
              <a:rPr lang="en-IN" sz="2800" dirty="0">
                <a:latin typeface="+mn-lt"/>
              </a:rPr>
              <a:t>The term is </a:t>
            </a:r>
            <a:r>
              <a:rPr lang="en-IN" sz="2800" i="1" dirty="0" err="1">
                <a:solidFill>
                  <a:srgbClr val="0000CC"/>
                </a:solidFill>
                <a:latin typeface="+mn-lt"/>
              </a:rPr>
              <a:t>e</a:t>
            </a:r>
            <a:r>
              <a:rPr lang="en-IN" sz="2800" i="1" baseline="-25000" dirty="0" err="1">
                <a:solidFill>
                  <a:srgbClr val="0000CC"/>
                </a:solidFill>
                <a:latin typeface="+mn-lt"/>
              </a:rPr>
              <a:t>s</a:t>
            </a:r>
            <a:r>
              <a:rPr lang="en-IN" sz="2800" i="1" baseline="-25000" dirty="0">
                <a:solidFill>
                  <a:srgbClr val="0000CC"/>
                </a:solidFill>
                <a:latin typeface="+mn-lt"/>
              </a:rPr>
              <a:t> </a:t>
            </a:r>
            <a:r>
              <a:rPr lang="en-IN" sz="2800" dirty="0">
                <a:latin typeface="+mn-lt"/>
              </a:rPr>
              <a:t>called </a:t>
            </a:r>
            <a:r>
              <a:rPr lang="en-IN" sz="2800" dirty="0">
                <a:solidFill>
                  <a:srgbClr val="0000CC"/>
                </a:solidFill>
                <a:latin typeface="+mn-lt"/>
              </a:rPr>
              <a:t>execution budget</a:t>
            </a:r>
            <a:r>
              <a:rPr lang="en-IN" sz="2800" dirty="0">
                <a:latin typeface="+mn-lt"/>
              </a:rPr>
              <a:t> (or simply </a:t>
            </a:r>
            <a:r>
              <a:rPr lang="en-IN" sz="2800" dirty="0">
                <a:solidFill>
                  <a:srgbClr val="0000CC"/>
                </a:solidFill>
                <a:latin typeface="+mn-lt"/>
              </a:rPr>
              <a:t>budget</a:t>
            </a:r>
            <a:r>
              <a:rPr lang="en-IN" sz="2800" dirty="0">
                <a:latin typeface="+mn-lt"/>
              </a:rPr>
              <a:t>)</a:t>
            </a:r>
          </a:p>
          <a:p>
            <a:pPr marL="514350" indent="-514350">
              <a:buFont typeface="Wingdings" pitchFamily="2" charset="2"/>
              <a:buChar char="q"/>
            </a:pPr>
            <a:r>
              <a:rPr lang="en-IN" sz="2800" dirty="0">
                <a:latin typeface="+mn-lt"/>
              </a:rPr>
              <a:t>The ratio</a:t>
            </a:r>
            <a:r>
              <a:rPr lang="en-IN" sz="2800" i="1" dirty="0">
                <a:solidFill>
                  <a:srgbClr val="0000CC"/>
                </a:solidFill>
                <a:latin typeface="+mn-lt"/>
              </a:rPr>
              <a:t> u</a:t>
            </a:r>
            <a:r>
              <a:rPr lang="en-IN" sz="2800" i="1" baseline="-25000" dirty="0">
                <a:solidFill>
                  <a:srgbClr val="0000CC"/>
                </a:solidFill>
                <a:latin typeface="+mn-lt"/>
              </a:rPr>
              <a:t>s</a:t>
            </a:r>
            <a:r>
              <a:rPr lang="en-IN" sz="2800" i="1" dirty="0">
                <a:solidFill>
                  <a:srgbClr val="0000CC"/>
                </a:solidFill>
                <a:latin typeface="+mn-lt"/>
              </a:rPr>
              <a:t> = </a:t>
            </a:r>
            <a:r>
              <a:rPr lang="en-IN" sz="2800" i="1" dirty="0" err="1">
                <a:solidFill>
                  <a:srgbClr val="0000CC"/>
                </a:solidFill>
                <a:latin typeface="+mn-lt"/>
              </a:rPr>
              <a:t>e</a:t>
            </a:r>
            <a:r>
              <a:rPr lang="en-IN" sz="2800" i="1" baseline="-25000" dirty="0" err="1">
                <a:solidFill>
                  <a:srgbClr val="0000CC"/>
                </a:solidFill>
                <a:latin typeface="+mn-lt"/>
              </a:rPr>
              <a:t>s</a:t>
            </a:r>
            <a:r>
              <a:rPr lang="en-IN" sz="2800" i="1" dirty="0">
                <a:solidFill>
                  <a:srgbClr val="0000CC"/>
                </a:solidFill>
                <a:latin typeface="+mn-lt"/>
              </a:rPr>
              <a:t> / </a:t>
            </a:r>
            <a:r>
              <a:rPr lang="en-IN" sz="2800" i="1" dirty="0" err="1">
                <a:solidFill>
                  <a:srgbClr val="0000CC"/>
                </a:solidFill>
                <a:latin typeface="+mn-lt"/>
              </a:rPr>
              <a:t>p</a:t>
            </a:r>
            <a:r>
              <a:rPr lang="en-IN" sz="2800" i="1" baseline="-25000" dirty="0" err="1">
                <a:solidFill>
                  <a:srgbClr val="0000CC"/>
                </a:solidFill>
                <a:latin typeface="+mn-lt"/>
              </a:rPr>
              <a:t>s</a:t>
            </a:r>
            <a:r>
              <a:rPr lang="en-IN" sz="2800" i="1" dirty="0">
                <a:solidFill>
                  <a:srgbClr val="0000CC"/>
                </a:solidFill>
                <a:latin typeface="+mn-lt"/>
              </a:rPr>
              <a:t> </a:t>
            </a:r>
            <a:r>
              <a:rPr lang="en-IN" sz="2800" dirty="0">
                <a:latin typeface="+mn-lt"/>
              </a:rPr>
              <a:t>is called the </a:t>
            </a:r>
            <a:r>
              <a:rPr lang="en-IN" sz="2800" dirty="0">
                <a:solidFill>
                  <a:srgbClr val="0000CC"/>
                </a:solidFill>
                <a:latin typeface="+mn-lt"/>
              </a:rPr>
              <a:t>size</a:t>
            </a:r>
            <a:r>
              <a:rPr lang="en-IN" sz="2800" dirty="0">
                <a:latin typeface="+mn-lt"/>
              </a:rPr>
              <a:t> of the server.</a:t>
            </a:r>
          </a:p>
          <a:p>
            <a:pPr marL="514350" indent="-514350">
              <a:buFont typeface="Wingdings" pitchFamily="2" charset="2"/>
              <a:buChar char="q"/>
            </a:pPr>
            <a:r>
              <a:rPr lang="en-IN" sz="2800" dirty="0">
                <a:latin typeface="+mn-lt"/>
              </a:rPr>
              <a:t>At the beginning of the period, the budget of the </a:t>
            </a:r>
            <a:r>
              <a:rPr lang="en-IN" sz="2800" dirty="0" err="1">
                <a:latin typeface="+mn-lt"/>
              </a:rPr>
              <a:t>poller</a:t>
            </a:r>
            <a:r>
              <a:rPr lang="en-IN" sz="2800" dirty="0">
                <a:latin typeface="+mn-lt"/>
              </a:rPr>
              <a:t> is set to </a:t>
            </a:r>
            <a:r>
              <a:rPr lang="en-IN" sz="2800" i="1" dirty="0" err="1">
                <a:solidFill>
                  <a:srgbClr val="0000CC"/>
                </a:solidFill>
                <a:latin typeface="+mn-lt"/>
              </a:rPr>
              <a:t>e</a:t>
            </a:r>
            <a:r>
              <a:rPr lang="en-IN" sz="2800" i="1" baseline="-25000" dirty="0" err="1">
                <a:solidFill>
                  <a:srgbClr val="0000CC"/>
                </a:solidFill>
                <a:latin typeface="+mn-lt"/>
              </a:rPr>
              <a:t>s</a:t>
            </a:r>
            <a:r>
              <a:rPr lang="en-IN" sz="2800" dirty="0">
                <a:latin typeface="+mn-lt"/>
              </a:rPr>
              <a:t> . We say that the budget is </a:t>
            </a:r>
            <a:r>
              <a:rPr lang="en-IN" sz="2800" dirty="0">
                <a:solidFill>
                  <a:srgbClr val="0000CC"/>
                </a:solidFill>
                <a:latin typeface="+mn-lt"/>
              </a:rPr>
              <a:t>replenished</a:t>
            </a:r>
            <a:r>
              <a:rPr lang="en-IN" sz="2800" dirty="0">
                <a:latin typeface="+mn-lt"/>
              </a:rPr>
              <a:t>.</a:t>
            </a:r>
          </a:p>
          <a:p>
            <a:pPr marL="514350" indent="-514350">
              <a:buFont typeface="Wingdings" pitchFamily="2" charset="2"/>
              <a:buChar char="q"/>
            </a:pPr>
            <a:r>
              <a:rPr lang="en-IN" sz="2800" dirty="0">
                <a:latin typeface="+mn-lt"/>
              </a:rPr>
              <a:t>The time instant when the budget is replenished is called </a:t>
            </a:r>
            <a:r>
              <a:rPr lang="en-IN" sz="2800" dirty="0">
                <a:solidFill>
                  <a:srgbClr val="0000CC"/>
                </a:solidFill>
                <a:latin typeface="+mn-lt"/>
              </a:rPr>
              <a:t>replenishment time</a:t>
            </a:r>
            <a:r>
              <a:rPr lang="en-IN" sz="2800" dirty="0">
                <a:latin typeface="+mn-lt"/>
              </a:rPr>
              <a:t>.</a:t>
            </a:r>
          </a:p>
          <a:p>
            <a:pPr marL="514350" indent="-514350">
              <a:buFont typeface="Wingdings" pitchFamily="2" charset="2"/>
              <a:buChar char="q"/>
            </a:pPr>
            <a:r>
              <a:rPr lang="en-IN" sz="2800" dirty="0">
                <a:latin typeface="+mn-lt"/>
              </a:rPr>
              <a:t>We say that the periodic server is </a:t>
            </a:r>
            <a:r>
              <a:rPr lang="en-IN" sz="2800" dirty="0">
                <a:solidFill>
                  <a:srgbClr val="0000CC"/>
                </a:solidFill>
                <a:latin typeface="+mn-lt"/>
              </a:rPr>
              <a:t>backlogged</a:t>
            </a:r>
            <a:r>
              <a:rPr lang="en-IN" sz="2800" dirty="0">
                <a:latin typeface="+mn-lt"/>
              </a:rPr>
              <a:t> whenever the </a:t>
            </a:r>
            <a:r>
              <a:rPr lang="en-IN" sz="2800" dirty="0" err="1">
                <a:solidFill>
                  <a:srgbClr val="0000CC"/>
                </a:solidFill>
                <a:latin typeface="+mn-lt"/>
              </a:rPr>
              <a:t>aperiodic</a:t>
            </a:r>
            <a:r>
              <a:rPr lang="en-IN" sz="2800" dirty="0">
                <a:solidFill>
                  <a:srgbClr val="0000CC"/>
                </a:solidFill>
                <a:latin typeface="+mn-lt"/>
              </a:rPr>
              <a:t> job queue is nonempty</a:t>
            </a:r>
            <a:r>
              <a:rPr lang="en-IN" sz="2800" dirty="0">
                <a:latin typeface="+mn-lt"/>
              </a:rPr>
              <a:t>.</a:t>
            </a:r>
          </a:p>
          <a:p>
            <a:pPr marL="514350" indent="-514350">
              <a:buFont typeface="Wingdings" pitchFamily="2" charset="2"/>
              <a:buChar char="q"/>
            </a:pPr>
            <a:r>
              <a:rPr lang="en-IN" sz="2800" dirty="0">
                <a:latin typeface="+mn-lt"/>
              </a:rPr>
              <a:t>The server is </a:t>
            </a:r>
            <a:r>
              <a:rPr lang="en-IN" sz="2800" dirty="0">
                <a:solidFill>
                  <a:srgbClr val="0000CC"/>
                </a:solidFill>
                <a:latin typeface="+mn-lt"/>
              </a:rPr>
              <a:t>eligible</a:t>
            </a:r>
            <a:r>
              <a:rPr lang="en-IN" sz="2800" dirty="0">
                <a:latin typeface="+mn-lt"/>
              </a:rPr>
              <a:t>  (i.e. ready) for execution only when it is </a:t>
            </a:r>
            <a:r>
              <a:rPr lang="en-IN" sz="2800" dirty="0">
                <a:solidFill>
                  <a:srgbClr val="0000CC"/>
                </a:solidFill>
                <a:latin typeface="+mn-lt"/>
              </a:rPr>
              <a:t>backlogged</a:t>
            </a:r>
            <a:r>
              <a:rPr lang="en-IN" sz="2800" dirty="0">
                <a:latin typeface="+mn-lt"/>
              </a:rPr>
              <a:t> and </a:t>
            </a:r>
            <a:r>
              <a:rPr lang="en-IN" sz="2800" dirty="0">
                <a:solidFill>
                  <a:srgbClr val="0000CC"/>
                </a:solidFill>
                <a:latin typeface="+mn-lt"/>
              </a:rPr>
              <a:t>has budget</a:t>
            </a:r>
            <a:r>
              <a:rPr lang="en-IN" sz="2800" dirty="0">
                <a:latin typeface="+mn-lt"/>
              </a:rPr>
              <a:t>. </a:t>
            </a:r>
          </a:p>
          <a:p>
            <a:pPr marL="514350" indent="-514350">
              <a:buFont typeface="Wingdings" pitchFamily="2" charset="2"/>
              <a:buChar char="q"/>
            </a:pPr>
            <a:r>
              <a:rPr lang="en-IN" sz="2800" dirty="0">
                <a:latin typeface="+mn-lt"/>
              </a:rPr>
              <a:t>When the server executes, it consumes its budget at </a:t>
            </a:r>
            <a:r>
              <a:rPr lang="en-IN" sz="2800" dirty="0">
                <a:solidFill>
                  <a:srgbClr val="0000CC"/>
                </a:solidFill>
                <a:latin typeface="+mn-lt"/>
              </a:rPr>
              <a:t>one per unit time</a:t>
            </a:r>
            <a:r>
              <a:rPr lang="en-IN" sz="2800" dirty="0">
                <a:latin typeface="+mn-lt"/>
              </a:rPr>
              <a:t>. </a:t>
            </a:r>
          </a:p>
          <a:p>
            <a:pPr marL="514350" indent="-514350">
              <a:buFont typeface="Wingdings" pitchFamily="2" charset="2"/>
              <a:buChar char="q"/>
            </a:pPr>
            <a:r>
              <a:rPr lang="en-IN" sz="2800" dirty="0">
                <a:latin typeface="+mn-lt"/>
              </a:rPr>
              <a:t>The server budget becomes </a:t>
            </a:r>
            <a:r>
              <a:rPr lang="en-IN" sz="2800" dirty="0">
                <a:solidFill>
                  <a:srgbClr val="0000CC"/>
                </a:solidFill>
                <a:latin typeface="+mn-lt"/>
              </a:rPr>
              <a:t>exhausted</a:t>
            </a:r>
            <a:r>
              <a:rPr lang="en-IN" sz="2800" dirty="0">
                <a:latin typeface="+mn-lt"/>
              </a:rPr>
              <a:t> when the budget becomes zero.</a:t>
            </a:r>
          </a:p>
          <a:p>
            <a:pPr marL="514350" indent="-514350">
              <a:buFont typeface="Wingdings" pitchFamily="2" charset="2"/>
              <a:buChar char="q"/>
            </a:pPr>
            <a:r>
              <a:rPr lang="en-IN" sz="2800" dirty="0">
                <a:latin typeface="+mn-lt"/>
              </a:rPr>
              <a:t>The budget of a </a:t>
            </a:r>
            <a:r>
              <a:rPr lang="en-IN" sz="2800" dirty="0" err="1">
                <a:latin typeface="+mn-lt"/>
              </a:rPr>
              <a:t>poller</a:t>
            </a:r>
            <a:r>
              <a:rPr lang="en-IN" sz="2800" dirty="0">
                <a:latin typeface="+mn-lt"/>
              </a:rPr>
              <a:t> becomes </a:t>
            </a:r>
            <a:r>
              <a:rPr lang="en-IN" sz="2800" dirty="0">
                <a:solidFill>
                  <a:srgbClr val="0000CC"/>
                </a:solidFill>
                <a:latin typeface="+mn-lt"/>
              </a:rPr>
              <a:t>exhausted instantaneously whenever the </a:t>
            </a:r>
            <a:r>
              <a:rPr lang="en-IN" sz="2800" dirty="0" err="1">
                <a:solidFill>
                  <a:srgbClr val="0000CC"/>
                </a:solidFill>
                <a:latin typeface="+mn-lt"/>
              </a:rPr>
              <a:t>poller</a:t>
            </a:r>
            <a:r>
              <a:rPr lang="en-IN" sz="2800" dirty="0">
                <a:solidFill>
                  <a:srgbClr val="0000CC"/>
                </a:solidFill>
                <a:latin typeface="+mn-lt"/>
              </a:rPr>
              <a:t> finds the </a:t>
            </a:r>
            <a:r>
              <a:rPr lang="en-IN" sz="2800" dirty="0" err="1">
                <a:solidFill>
                  <a:srgbClr val="0000CC"/>
                </a:solidFill>
                <a:latin typeface="+mn-lt"/>
              </a:rPr>
              <a:t>aperiodic</a:t>
            </a:r>
            <a:r>
              <a:rPr lang="en-IN" sz="2800" dirty="0">
                <a:solidFill>
                  <a:srgbClr val="0000CC"/>
                </a:solidFill>
                <a:latin typeface="+mn-lt"/>
              </a:rPr>
              <a:t> queue empty</a:t>
            </a:r>
            <a:r>
              <a:rPr lang="en-IN" sz="2800" dirty="0">
                <a:latin typeface="+mn-lt"/>
              </a:rPr>
              <a:t> i.e. itself idle.</a:t>
            </a:r>
          </a:p>
        </p:txBody>
      </p:sp>
      <p:sp>
        <p:nvSpPr>
          <p:cNvPr id="6" name="Content Placeholder 5"/>
          <p:cNvSpPr>
            <a:spLocks noGrp="1"/>
          </p:cNvSpPr>
          <p:nvPr>
            <p:ph sz="quarter" idx="10"/>
          </p:nvPr>
        </p:nvSpPr>
        <p:spPr/>
        <p:txBody>
          <a:bodyPr>
            <a:normAutofit/>
          </a:bodyPr>
          <a:lstStyle/>
          <a:p>
            <a:r>
              <a:rPr lang="en-US" dirty="0"/>
              <a:t>Polled Execution</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9553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280465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915400" cy="2082800"/>
          </a:xfrm>
        </p:spPr>
        <p:txBody>
          <a:bodyPr>
            <a:noAutofit/>
          </a:bodyPr>
          <a:lstStyle/>
          <a:p>
            <a:pPr marL="514350" indent="-514350"/>
            <a:r>
              <a:rPr lang="en-IN" sz="1400" dirty="0">
                <a:latin typeface="+mj-lt"/>
              </a:rPr>
              <a:t>Take the old example : </a:t>
            </a:r>
            <a:r>
              <a:rPr lang="en-IN" sz="1400" b="1" dirty="0">
                <a:latin typeface="+mj-lt"/>
              </a:rPr>
              <a:t>T1 = (3,1), T2 = (10,4), Aperiodic job A of execution time 0.8 arrives at time 0.1</a:t>
            </a:r>
            <a:r>
              <a:rPr lang="en-IN" sz="1400" dirty="0">
                <a:latin typeface="+mj-lt"/>
              </a:rPr>
              <a:t>.</a:t>
            </a:r>
          </a:p>
          <a:p>
            <a:pPr marL="514350" indent="-514350">
              <a:buFont typeface="Wingdings" panose="05000000000000000000" pitchFamily="2" charset="2"/>
              <a:buChar char="Ø"/>
            </a:pPr>
            <a:r>
              <a:rPr lang="en-IN" sz="1400" dirty="0">
                <a:latin typeface="+mj-lt"/>
              </a:rPr>
              <a:t>The </a:t>
            </a:r>
            <a:r>
              <a:rPr lang="en-IN" sz="1400" dirty="0" err="1">
                <a:latin typeface="+mj-lt"/>
              </a:rPr>
              <a:t>poller</a:t>
            </a:r>
            <a:r>
              <a:rPr lang="en-IN" sz="1400" dirty="0">
                <a:latin typeface="+mj-lt"/>
              </a:rPr>
              <a:t> (2.5, 0.5) is considered as the highest priority periodic task.</a:t>
            </a:r>
          </a:p>
          <a:p>
            <a:pPr marL="514350" indent="-514350">
              <a:buFont typeface="Wingdings" panose="05000000000000000000" pitchFamily="2" charset="2"/>
              <a:buChar char="Ø"/>
            </a:pPr>
            <a:r>
              <a:rPr lang="en-IN" sz="1400" dirty="0">
                <a:latin typeface="+mj-lt"/>
              </a:rPr>
              <a:t>At time 0, it wakes up, finds no </a:t>
            </a:r>
            <a:r>
              <a:rPr lang="en-IN" sz="1400" dirty="0" err="1">
                <a:latin typeface="+mj-lt"/>
              </a:rPr>
              <a:t>aperiodic</a:t>
            </a:r>
            <a:r>
              <a:rPr lang="en-IN" sz="1400" dirty="0">
                <a:latin typeface="+mj-lt"/>
              </a:rPr>
              <a:t> job, so gets suspended.</a:t>
            </a:r>
          </a:p>
          <a:p>
            <a:pPr marL="514350" indent="-514350">
              <a:buFont typeface="Wingdings" panose="05000000000000000000" pitchFamily="2" charset="2"/>
              <a:buChar char="Ø"/>
            </a:pPr>
            <a:r>
              <a:rPr lang="en-IN" sz="1400" dirty="0">
                <a:latin typeface="+mj-lt"/>
              </a:rPr>
              <a:t>At time 0.1, the </a:t>
            </a:r>
            <a:r>
              <a:rPr lang="en-IN" sz="1400" dirty="0" err="1">
                <a:latin typeface="+mj-lt"/>
              </a:rPr>
              <a:t>aperiodic</a:t>
            </a:r>
            <a:r>
              <a:rPr lang="en-IN" sz="1400" dirty="0">
                <a:latin typeface="+mj-lt"/>
              </a:rPr>
              <a:t> job arrives, but doesn’t get scheduled, because </a:t>
            </a:r>
            <a:r>
              <a:rPr lang="en-IN" sz="1400" dirty="0" err="1">
                <a:latin typeface="+mj-lt"/>
              </a:rPr>
              <a:t>poller</a:t>
            </a:r>
            <a:r>
              <a:rPr lang="en-IN" sz="1400" dirty="0">
                <a:latin typeface="+mj-lt"/>
              </a:rPr>
              <a:t> is not running.</a:t>
            </a:r>
          </a:p>
          <a:p>
            <a:pPr marL="514350" indent="-514350">
              <a:buFont typeface="Wingdings" panose="05000000000000000000" pitchFamily="2" charset="2"/>
              <a:buChar char="Ø"/>
            </a:pPr>
            <a:r>
              <a:rPr lang="en-IN" sz="1400" dirty="0">
                <a:latin typeface="+mj-lt"/>
              </a:rPr>
              <a:t>At time 2.5 the </a:t>
            </a:r>
            <a:r>
              <a:rPr lang="en-IN" sz="1400" dirty="0" err="1">
                <a:latin typeface="+mj-lt"/>
              </a:rPr>
              <a:t>poller</a:t>
            </a:r>
            <a:r>
              <a:rPr lang="en-IN" sz="1400" dirty="0">
                <a:latin typeface="+mj-lt"/>
              </a:rPr>
              <a:t> gets scheduled again. It finds </a:t>
            </a:r>
            <a:r>
              <a:rPr lang="en-IN" sz="1400" dirty="0" err="1">
                <a:latin typeface="+mj-lt"/>
              </a:rPr>
              <a:t>aperiodic</a:t>
            </a:r>
            <a:r>
              <a:rPr lang="en-IN" sz="1400" dirty="0">
                <a:latin typeface="+mj-lt"/>
              </a:rPr>
              <a:t> task A, so executes it for 0.5 time units. Then it gets suspended.</a:t>
            </a:r>
          </a:p>
          <a:p>
            <a:pPr marL="514350" indent="-514350">
              <a:buFont typeface="Wingdings" panose="05000000000000000000" pitchFamily="2" charset="2"/>
              <a:buChar char="Ø"/>
            </a:pPr>
            <a:r>
              <a:rPr lang="en-IN" sz="1400" dirty="0">
                <a:latin typeface="+mj-lt"/>
              </a:rPr>
              <a:t>At time 5, the </a:t>
            </a:r>
            <a:r>
              <a:rPr lang="en-IN" sz="1400" dirty="0" err="1">
                <a:latin typeface="+mj-lt"/>
              </a:rPr>
              <a:t>poller</a:t>
            </a:r>
            <a:r>
              <a:rPr lang="en-IN" sz="1400" dirty="0">
                <a:latin typeface="+mj-lt"/>
              </a:rPr>
              <a:t> gets scheduled again and executes remaining 0.3 time units of the </a:t>
            </a:r>
            <a:r>
              <a:rPr lang="en-IN" sz="1400" dirty="0" err="1">
                <a:latin typeface="+mj-lt"/>
              </a:rPr>
              <a:t>aperiodic</a:t>
            </a:r>
            <a:r>
              <a:rPr lang="en-IN" sz="1400" dirty="0">
                <a:latin typeface="+mj-lt"/>
              </a:rPr>
              <a:t> job A and then gets suspended.</a:t>
            </a:r>
          </a:p>
          <a:p>
            <a:pPr marL="514350" indent="-514350">
              <a:buFont typeface="Wingdings" panose="05000000000000000000" pitchFamily="2" charset="2"/>
              <a:buChar char="Ø"/>
            </a:pPr>
            <a:r>
              <a:rPr lang="en-IN" sz="1400" dirty="0">
                <a:latin typeface="+mj-lt"/>
              </a:rPr>
              <a:t>Therefore, the job A completes at time 5.3 and its response time is 5.3 – 0.1 = 5.2.</a:t>
            </a:r>
          </a:p>
        </p:txBody>
      </p:sp>
      <p:sp>
        <p:nvSpPr>
          <p:cNvPr id="6" name="Content Placeholder 5"/>
          <p:cNvSpPr>
            <a:spLocks noGrp="1"/>
          </p:cNvSpPr>
          <p:nvPr>
            <p:ph sz="quarter" idx="10"/>
          </p:nvPr>
        </p:nvSpPr>
        <p:spPr>
          <a:xfrm>
            <a:off x="304800" y="152400"/>
            <a:ext cx="6324600" cy="707248"/>
          </a:xfrm>
        </p:spPr>
        <p:txBody>
          <a:bodyPr>
            <a:normAutofit/>
          </a:bodyPr>
          <a:lstStyle/>
          <a:p>
            <a:r>
              <a:rPr lang="en-US" dirty="0"/>
              <a:t>Polling Server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17" name="Table 16"/>
          <p:cNvGraphicFramePr>
            <a:graphicFrameLocks noGrp="1"/>
          </p:cNvGraphicFramePr>
          <p:nvPr/>
        </p:nvGraphicFramePr>
        <p:xfrm>
          <a:off x="-41565" y="2997200"/>
          <a:ext cx="8229600" cy="3937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baseline="0" dirty="0" err="1">
                          <a:solidFill>
                            <a:schemeClr val="tx1"/>
                          </a:solidFill>
                        </a:rPr>
                        <a:t>Poller</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A</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p:nvPr/>
        </p:nvCxnSpPr>
        <p:spPr>
          <a:xfrm rot="5400000" flipH="1" flipV="1">
            <a:off x="-1011485" y="4879931"/>
            <a:ext cx="3309851"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9600" y="65340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78869" y="496454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21" name="Rectangle 20"/>
          <p:cNvSpPr/>
          <p:nvPr/>
        </p:nvSpPr>
        <p:spPr>
          <a:xfrm>
            <a:off x="1330035" y="5752870"/>
            <a:ext cx="1066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2736269" y="494376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4793669" y="4950690"/>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6851069" y="4943765"/>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387435" y="575425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8" name="Rectangle 27"/>
          <p:cNvSpPr/>
          <p:nvPr/>
        </p:nvSpPr>
        <p:spPr>
          <a:xfrm>
            <a:off x="2396835" y="4188690"/>
            <a:ext cx="3048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29" name="Rectangle 28"/>
          <p:cNvSpPr/>
          <p:nvPr/>
        </p:nvSpPr>
        <p:spPr>
          <a:xfrm>
            <a:off x="665010" y="342669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2403755" y="3405910"/>
            <a:ext cx="2840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4094010" y="3412835"/>
            <a:ext cx="2078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Rectangle 31"/>
          <p:cNvSpPr/>
          <p:nvPr/>
        </p:nvSpPr>
        <p:spPr>
          <a:xfrm>
            <a:off x="4073235" y="4167910"/>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33" name="Rectangle 32"/>
          <p:cNvSpPr/>
          <p:nvPr/>
        </p:nvSpPr>
        <p:spPr>
          <a:xfrm>
            <a:off x="5846610" y="340591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7516090" y="3405910"/>
            <a:ext cx="5542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5" name="Rectangle 34"/>
          <p:cNvSpPr/>
          <p:nvPr/>
        </p:nvSpPr>
        <p:spPr>
          <a:xfrm>
            <a:off x="4378035" y="5756565"/>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2,1</a:t>
            </a:r>
          </a:p>
        </p:txBody>
      </p:sp>
      <p:sp>
        <p:nvSpPr>
          <p:cNvPr id="36" name="Rectangle 35"/>
          <p:cNvSpPr/>
          <p:nvPr/>
        </p:nvSpPr>
        <p:spPr>
          <a:xfrm>
            <a:off x="5444835" y="5763490"/>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2,1</a:t>
            </a:r>
          </a:p>
        </p:txBody>
      </p:sp>
      <p:sp>
        <p:nvSpPr>
          <p:cNvPr id="37" name="Rectangle 36"/>
          <p:cNvSpPr/>
          <p:nvPr/>
        </p:nvSpPr>
        <p:spPr>
          <a:xfrm>
            <a:off x="5825835" y="5763490"/>
            <a:ext cx="228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aseline="-25000" dirty="0"/>
          </a:p>
        </p:txBody>
      </p:sp>
    </p:spTree>
    <p:extLst>
      <p:ext uri="{BB962C8B-B14F-4D97-AF65-F5344CB8AC3E}">
        <p14:creationId xmlns:p14="http://schemas.microsoft.com/office/powerpoint/2010/main" val="206145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pPr>
              <a:buFont typeface="Wingdings" pitchFamily="2" charset="2"/>
              <a:buChar char="q"/>
            </a:pPr>
            <a:r>
              <a:rPr lang="en-IN" dirty="0">
                <a:latin typeface="+mn-lt"/>
              </a:rPr>
              <a:t>A bandwidth-preserving server is a periodic server</a:t>
            </a:r>
          </a:p>
          <a:p>
            <a:pPr>
              <a:buFont typeface="Wingdings" pitchFamily="2" charset="2"/>
              <a:buChar char="q"/>
            </a:pPr>
            <a:r>
              <a:rPr lang="en-IN" dirty="0">
                <a:latin typeface="+mn-lt"/>
              </a:rPr>
              <a:t>Compared to polling server </a:t>
            </a:r>
            <a:r>
              <a:rPr lang="en-IN" dirty="0">
                <a:solidFill>
                  <a:srgbClr val="0000CC"/>
                </a:solidFill>
                <a:latin typeface="+mn-lt"/>
              </a:rPr>
              <a:t>bandwidth preserving servers try to preserve their budget when they are not executed</a:t>
            </a:r>
            <a:r>
              <a:rPr lang="en-IN" dirty="0">
                <a:latin typeface="+mn-lt"/>
              </a:rPr>
              <a:t>. </a:t>
            </a:r>
          </a:p>
          <a:p>
            <a:pPr>
              <a:buFont typeface="Wingdings" pitchFamily="2" charset="2"/>
              <a:buChar char="q"/>
            </a:pPr>
            <a:r>
              <a:rPr lang="en-IN" dirty="0">
                <a:latin typeface="+mn-lt"/>
              </a:rPr>
              <a:t>Hence there are additional rules for consumption and replenishment for these servers:</a:t>
            </a:r>
          </a:p>
          <a:p>
            <a:pPr lvl="1">
              <a:buFont typeface="Wingdings" pitchFamily="2" charset="2"/>
              <a:buChar char="§"/>
            </a:pPr>
            <a:r>
              <a:rPr lang="en-IN" sz="2000" dirty="0">
                <a:latin typeface="+mn-lt"/>
              </a:rPr>
              <a:t>A backlogged bandwidth-preserving server is ready for execution when it has budget. Scheduler keeps track of the consumption of the server budget. If budget is exhausted server becomes idle. Scheduler moves server back to ready queue, when budget is replenished and server is backlogged</a:t>
            </a:r>
          </a:p>
          <a:p>
            <a:pPr lvl="1">
              <a:buFont typeface="Wingdings" pitchFamily="2" charset="2"/>
              <a:buChar char="§"/>
            </a:pPr>
            <a:r>
              <a:rPr lang="en-IN" sz="2000" dirty="0">
                <a:solidFill>
                  <a:srgbClr val="0000CC"/>
                </a:solidFill>
                <a:latin typeface="+mn-lt"/>
              </a:rPr>
              <a:t>If a new </a:t>
            </a:r>
            <a:r>
              <a:rPr lang="en-IN" sz="2000" dirty="0" err="1">
                <a:solidFill>
                  <a:srgbClr val="0000CC"/>
                </a:solidFill>
                <a:latin typeface="+mn-lt"/>
              </a:rPr>
              <a:t>aperiodic</a:t>
            </a:r>
            <a:r>
              <a:rPr lang="en-IN" sz="2000" dirty="0">
                <a:solidFill>
                  <a:srgbClr val="0000CC"/>
                </a:solidFill>
                <a:latin typeface="+mn-lt"/>
              </a:rPr>
              <a:t> job arrives, an idle server becomes backlogged </a:t>
            </a:r>
            <a:r>
              <a:rPr lang="en-IN" sz="2000" dirty="0">
                <a:latin typeface="+mn-lt"/>
              </a:rPr>
              <a:t>and is put into the ready queue if it has budget</a:t>
            </a:r>
          </a:p>
        </p:txBody>
      </p:sp>
      <p:sp>
        <p:nvSpPr>
          <p:cNvPr id="6" name="Content Placeholder 5"/>
          <p:cNvSpPr>
            <a:spLocks noGrp="1"/>
          </p:cNvSpPr>
          <p:nvPr>
            <p:ph sz="quarter" idx="10"/>
          </p:nvPr>
        </p:nvSpPr>
        <p:spPr/>
        <p:txBody>
          <a:bodyPr>
            <a:normAutofit/>
          </a:bodyPr>
          <a:lstStyle/>
          <a:p>
            <a:r>
              <a:rPr lang="en-US" dirty="0"/>
              <a:t>Bandwidth Preserving Servers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25779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t>A deferrable server is the simplest bandwidth-preserving server.</a:t>
            </a:r>
          </a:p>
          <a:p>
            <a:r>
              <a:rPr lang="en-IN"/>
              <a:t>Unlike poller, it preserves its budget when there is no aperiodic tasks to execute.</a:t>
            </a:r>
          </a:p>
          <a:p>
            <a:r>
              <a:rPr lang="en-IN"/>
              <a:t>Consumption rule: The execution budget of the server is consumed at the rate of one unit per time whenever the server executes</a:t>
            </a:r>
          </a:p>
          <a:p>
            <a:r>
              <a:rPr lang="en-IN"/>
              <a:t>Replenishment rule: The execution budget of the server is set to es at kpk ,k = 0, 1, 2, ...</a:t>
            </a:r>
          </a:p>
          <a:p>
            <a:r>
              <a:rPr lang="en-IN"/>
              <a:t>Server is not allowed to cumulate budget from period to period</a:t>
            </a:r>
            <a:endParaRPr lang="en-IN" dirty="0"/>
          </a:p>
        </p:txBody>
      </p:sp>
      <p:sp>
        <p:nvSpPr>
          <p:cNvPr id="6" name="Content Placeholder 5"/>
          <p:cNvSpPr>
            <a:spLocks noGrp="1"/>
          </p:cNvSpPr>
          <p:nvPr>
            <p:ph sz="quarter" idx="10"/>
          </p:nvPr>
        </p:nvSpPr>
        <p:spPr/>
        <p:txBody>
          <a:bodyPr/>
          <a:lstStyle/>
          <a:p>
            <a:r>
              <a:rPr lang="en-US"/>
              <a:t>Deferrable Servers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68044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47032"/>
            <a:ext cx="8915400" cy="1414927"/>
          </a:xfrm>
        </p:spPr>
        <p:txBody>
          <a:bodyPr>
            <a:noAutofit/>
          </a:bodyPr>
          <a:lstStyle/>
          <a:p>
            <a:pPr marL="514350" indent="-514350"/>
            <a:r>
              <a:rPr lang="en-IN" sz="1300" dirty="0">
                <a:latin typeface="+mj-lt"/>
              </a:rPr>
              <a:t>Take the old example.</a:t>
            </a:r>
          </a:p>
          <a:p>
            <a:pPr marL="514350" indent="-514350"/>
            <a:r>
              <a:rPr lang="en-IN" sz="1300" dirty="0">
                <a:latin typeface="+mj-lt"/>
              </a:rPr>
              <a:t>The deferrable server is defined by T</a:t>
            </a:r>
            <a:r>
              <a:rPr lang="en-IN" sz="1300" baseline="-25000" dirty="0">
                <a:latin typeface="+mj-lt"/>
              </a:rPr>
              <a:t>DS</a:t>
            </a:r>
            <a:r>
              <a:rPr lang="en-IN" sz="1300" dirty="0">
                <a:latin typeface="+mj-lt"/>
              </a:rPr>
              <a:t> = (2.5, 0.5) is considered as the highest priority periodic task.</a:t>
            </a:r>
          </a:p>
          <a:p>
            <a:pPr marL="514350" indent="-514350"/>
            <a:r>
              <a:rPr lang="en-IN" sz="1300" dirty="0">
                <a:latin typeface="+mj-lt"/>
              </a:rPr>
              <a:t>At time 0, it wakes up, finds no </a:t>
            </a:r>
            <a:r>
              <a:rPr lang="en-IN" sz="1300" dirty="0" err="1">
                <a:latin typeface="+mj-lt"/>
              </a:rPr>
              <a:t>aperiodic</a:t>
            </a:r>
            <a:r>
              <a:rPr lang="en-IN" sz="1300" dirty="0">
                <a:latin typeface="+mj-lt"/>
              </a:rPr>
              <a:t> job, so gets suspended.</a:t>
            </a:r>
          </a:p>
          <a:p>
            <a:pPr marL="514350" indent="-514350"/>
            <a:r>
              <a:rPr lang="en-IN" sz="1300" dirty="0">
                <a:latin typeface="+mj-lt"/>
              </a:rPr>
              <a:t>At time 0.1, the </a:t>
            </a:r>
            <a:r>
              <a:rPr lang="en-IN" sz="1300" dirty="0" err="1">
                <a:latin typeface="+mj-lt"/>
              </a:rPr>
              <a:t>aperiodic</a:t>
            </a:r>
            <a:r>
              <a:rPr lang="en-IN" sz="1300" dirty="0">
                <a:latin typeface="+mj-lt"/>
              </a:rPr>
              <a:t> job arrives, it wakes up and scheduled the </a:t>
            </a:r>
            <a:r>
              <a:rPr lang="en-IN" sz="1300" dirty="0" err="1">
                <a:latin typeface="+mj-lt"/>
              </a:rPr>
              <a:t>aperiodic</a:t>
            </a:r>
            <a:r>
              <a:rPr lang="en-IN" sz="1300" dirty="0">
                <a:latin typeface="+mj-lt"/>
              </a:rPr>
              <a:t> job for 0.5 time units.</a:t>
            </a:r>
          </a:p>
          <a:p>
            <a:pPr marL="514350" indent="-514350"/>
            <a:r>
              <a:rPr lang="en-IN" sz="1300" dirty="0">
                <a:latin typeface="+mj-lt"/>
              </a:rPr>
              <a:t>At time 2.5 the deferrable server gets scheduled again. It executes remaining 0.3 time units of the </a:t>
            </a:r>
            <a:r>
              <a:rPr lang="en-IN" sz="1300" dirty="0" err="1">
                <a:latin typeface="+mj-lt"/>
              </a:rPr>
              <a:t>aperiodic</a:t>
            </a:r>
            <a:r>
              <a:rPr lang="en-IN" sz="1300" dirty="0">
                <a:latin typeface="+mj-lt"/>
              </a:rPr>
              <a:t> job.</a:t>
            </a:r>
          </a:p>
          <a:p>
            <a:pPr marL="514350" indent="-514350"/>
            <a:r>
              <a:rPr lang="en-IN" sz="1300" dirty="0">
                <a:latin typeface="+mj-lt"/>
              </a:rPr>
              <a:t>Therefore, the job A completes at time 2.8 and its response time is 2.8 – 0.1 = 2.7.</a:t>
            </a:r>
          </a:p>
        </p:txBody>
      </p:sp>
      <p:sp>
        <p:nvSpPr>
          <p:cNvPr id="6" name="Content Placeholder 5"/>
          <p:cNvSpPr>
            <a:spLocks noGrp="1"/>
          </p:cNvSpPr>
          <p:nvPr>
            <p:ph sz="quarter" idx="10"/>
          </p:nvPr>
        </p:nvSpPr>
        <p:spPr/>
        <p:txBody>
          <a:bodyPr>
            <a:normAutofit/>
          </a:bodyPr>
          <a:lstStyle/>
          <a:p>
            <a:r>
              <a:rPr lang="en-US" dirty="0"/>
              <a:t>Deferrable Server Example - 1</a:t>
            </a:r>
          </a:p>
        </p:txBody>
      </p:sp>
      <p:sp>
        <p:nvSpPr>
          <p:cNvPr id="5" name="Slide Number Placeholder 4"/>
          <p:cNvSpPr>
            <a:spLocks noGrp="1"/>
          </p:cNvSpPr>
          <p:nvPr>
            <p:ph type="sldNum" sz="quarter" idx="4294967295"/>
          </p:nvPr>
        </p:nvSpPr>
        <p:spPr>
          <a:xfrm>
            <a:off x="6987654" y="6451552"/>
            <a:ext cx="2133600" cy="365125"/>
          </a:xfrm>
        </p:spPr>
        <p:txBody>
          <a:bodyPr/>
          <a:lstStyle/>
          <a:p>
            <a:fld id="{B6F15528-21DE-4FAA-801E-634DDDAF4B2B}" type="slidenum">
              <a:rPr lang="en-US" smtClean="0"/>
              <a:pPr/>
              <a:t>23</a:t>
            </a:fld>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108642006"/>
              </p:ext>
            </p:extLst>
          </p:nvPr>
        </p:nvGraphicFramePr>
        <p:xfrm>
          <a:off x="205854" y="2746037"/>
          <a:ext cx="8229600" cy="3937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kern="1200" dirty="0">
                          <a:solidFill>
                            <a:schemeClr val="dk1"/>
                          </a:solidFill>
                          <a:latin typeface="+mn-lt"/>
                          <a:ea typeface="+mn-ea"/>
                          <a:cs typeface="+mn-cs"/>
                        </a:rPr>
                        <a:t>T</a:t>
                      </a:r>
                      <a:r>
                        <a:rPr lang="en-IN" sz="1600" b="1" kern="1200" baseline="-25000" dirty="0">
                          <a:solidFill>
                            <a:schemeClr val="dk1"/>
                          </a:solidFill>
                          <a:latin typeface="+mn-lt"/>
                          <a:ea typeface="+mn-ea"/>
                          <a:cs typeface="+mn-cs"/>
                        </a:rPr>
                        <a:t>DS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A</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39370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p:nvPr/>
        </p:nvCxnSpPr>
        <p:spPr>
          <a:xfrm rot="5400000" flipH="1" flipV="1">
            <a:off x="-764066" y="4644933"/>
            <a:ext cx="3309851"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57019" y="629906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07288" y="4729547"/>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21" name="Rectangle 20"/>
          <p:cNvSpPr/>
          <p:nvPr/>
        </p:nvSpPr>
        <p:spPr>
          <a:xfrm>
            <a:off x="1986164" y="5517872"/>
            <a:ext cx="5957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2" name="Rectangle 21"/>
          <p:cNvSpPr/>
          <p:nvPr/>
        </p:nvSpPr>
        <p:spPr>
          <a:xfrm>
            <a:off x="2983688" y="4708762"/>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23" name="Rectangle 22"/>
          <p:cNvSpPr/>
          <p:nvPr/>
        </p:nvSpPr>
        <p:spPr>
          <a:xfrm>
            <a:off x="5041088" y="4715692"/>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24" name="Rectangle 23"/>
          <p:cNvSpPr/>
          <p:nvPr/>
        </p:nvSpPr>
        <p:spPr>
          <a:xfrm>
            <a:off x="7098488" y="4708767"/>
            <a:ext cx="6511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5" name="Rectangle 24"/>
          <p:cNvSpPr/>
          <p:nvPr/>
        </p:nvSpPr>
        <p:spPr>
          <a:xfrm>
            <a:off x="3648708" y="5519257"/>
            <a:ext cx="13577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8" name="Rectangle 27"/>
          <p:cNvSpPr/>
          <p:nvPr/>
        </p:nvSpPr>
        <p:spPr>
          <a:xfrm>
            <a:off x="967854" y="3953692"/>
            <a:ext cx="3048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30" name="Rectangle 29"/>
          <p:cNvSpPr/>
          <p:nvPr/>
        </p:nvSpPr>
        <p:spPr>
          <a:xfrm>
            <a:off x="2595754" y="3170912"/>
            <a:ext cx="353297"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Rectangle 31"/>
          <p:cNvSpPr/>
          <p:nvPr/>
        </p:nvSpPr>
        <p:spPr>
          <a:xfrm>
            <a:off x="2602689" y="3946767"/>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26" name="Rectangle 25"/>
          <p:cNvSpPr/>
          <p:nvPr/>
        </p:nvSpPr>
        <p:spPr>
          <a:xfrm>
            <a:off x="890064" y="3180147"/>
            <a:ext cx="361815"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5706109" y="5528492"/>
            <a:ext cx="51954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29" name="Rectangle 28"/>
          <p:cNvSpPr/>
          <p:nvPr/>
        </p:nvSpPr>
        <p:spPr>
          <a:xfrm>
            <a:off x="890064" y="4683077"/>
            <a:ext cx="45719"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2848609" y="5517872"/>
            <a:ext cx="100443"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3" name="Rectangle 32"/>
          <p:cNvSpPr/>
          <p:nvPr/>
        </p:nvSpPr>
        <p:spPr>
          <a:xfrm>
            <a:off x="4336984" y="3164474"/>
            <a:ext cx="316166"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6078213" y="3164474"/>
            <a:ext cx="276836"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Tree>
    <p:extLst>
      <p:ext uri="{BB962C8B-B14F-4D97-AF65-F5344CB8AC3E}">
        <p14:creationId xmlns:p14="http://schemas.microsoft.com/office/powerpoint/2010/main" val="125148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2743200" cy="1828800"/>
          </a:xfrm>
        </p:spPr>
        <p:txBody>
          <a:bodyPr>
            <a:noAutofit/>
          </a:bodyPr>
          <a:lstStyle/>
          <a:p>
            <a:pPr marL="514350" indent="-514350"/>
            <a:r>
              <a:rPr lang="en-IN" sz="1300" dirty="0">
                <a:latin typeface="+mj-lt"/>
              </a:rPr>
              <a:t>The deferrable server is defined by T</a:t>
            </a:r>
            <a:r>
              <a:rPr lang="en-IN" sz="1300" baseline="-25000" dirty="0">
                <a:latin typeface="+mj-lt"/>
              </a:rPr>
              <a:t>DS</a:t>
            </a:r>
            <a:r>
              <a:rPr lang="en-IN" sz="1300" dirty="0">
                <a:latin typeface="+mj-lt"/>
              </a:rPr>
              <a:t> = (3, 1) is considered as the highest priority periodic task.</a:t>
            </a:r>
          </a:p>
          <a:p>
            <a:pPr marL="514350" indent="-514350"/>
            <a:r>
              <a:rPr lang="en-IN" sz="1300" dirty="0">
                <a:latin typeface="+mj-lt"/>
              </a:rPr>
              <a:t>Periodic Tasks T1 = (2, 3.5, 1.5, 3.5) and T2 = (6.5, 0.5) are scheduled rate monotonically.</a:t>
            </a:r>
          </a:p>
          <a:p>
            <a:pPr marL="514350" indent="-514350"/>
            <a:r>
              <a:rPr lang="en-IN" sz="1300" dirty="0">
                <a:latin typeface="+mj-lt"/>
              </a:rPr>
              <a:t>An </a:t>
            </a:r>
            <a:r>
              <a:rPr lang="en-IN" sz="1300" dirty="0" err="1">
                <a:latin typeface="+mj-lt"/>
              </a:rPr>
              <a:t>aperiodic</a:t>
            </a:r>
            <a:r>
              <a:rPr lang="en-IN" sz="1300" dirty="0">
                <a:latin typeface="+mj-lt"/>
              </a:rPr>
              <a:t> job A with execution time 1.7 arrives at time 2.8.</a:t>
            </a:r>
          </a:p>
        </p:txBody>
      </p:sp>
      <p:sp>
        <p:nvSpPr>
          <p:cNvPr id="6" name="Content Placeholder 5"/>
          <p:cNvSpPr>
            <a:spLocks noGrp="1"/>
          </p:cNvSpPr>
          <p:nvPr>
            <p:ph sz="quarter" idx="10"/>
          </p:nvPr>
        </p:nvSpPr>
        <p:spPr/>
        <p:txBody>
          <a:bodyPr>
            <a:normAutofit/>
          </a:bodyPr>
          <a:lstStyle/>
          <a:p>
            <a:r>
              <a:rPr lang="en-US" dirty="0"/>
              <a:t>Deferrable Server Example - 2</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graphicFrame>
        <p:nvGraphicFramePr>
          <p:cNvPr id="17" name="Table 16"/>
          <p:cNvGraphicFramePr>
            <a:graphicFrameLocks noGrp="1"/>
          </p:cNvGraphicFramePr>
          <p:nvPr/>
        </p:nvGraphicFramePr>
        <p:xfrm>
          <a:off x="228600" y="3276600"/>
          <a:ext cx="8229600" cy="21183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r>
                        <a:rPr lang="en-IN" sz="1600" b="1" kern="1200" dirty="0">
                          <a:solidFill>
                            <a:schemeClr val="dk1"/>
                          </a:solidFill>
                          <a:latin typeface="+mn-lt"/>
                          <a:ea typeface="+mn-ea"/>
                          <a:cs typeface="+mn-cs"/>
                        </a:rPr>
                        <a:t>T</a:t>
                      </a:r>
                      <a:r>
                        <a:rPr lang="en-IN" sz="1600" b="1" kern="1200" baseline="-25000" dirty="0">
                          <a:solidFill>
                            <a:schemeClr val="dk1"/>
                          </a:solidFill>
                          <a:latin typeface="+mn-lt"/>
                          <a:ea typeface="+mn-ea"/>
                          <a:cs typeface="+mn-cs"/>
                        </a:rPr>
                        <a:t>DS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86215">
                <a:tc>
                  <a:txBody>
                    <a:bodyPr/>
                    <a:lstStyle/>
                    <a:p>
                      <a:pPr algn="r"/>
                      <a:r>
                        <a:rPr lang="en-IN" sz="1600" b="1" baseline="0" dirty="0">
                          <a:solidFill>
                            <a:schemeClr val="tx1"/>
                          </a:solidFill>
                        </a:rPr>
                        <a:t>A</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86215">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86215">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6"/>
                  </a:ext>
                </a:extLst>
              </a:tr>
            </a:tbl>
          </a:graphicData>
        </a:graphic>
      </p:graphicFrame>
      <p:cxnSp>
        <p:nvCxnSpPr>
          <p:cNvPr id="18" name="Straight Arrow Connector 17"/>
          <p:cNvCxnSpPr/>
          <p:nvPr/>
        </p:nvCxnSpPr>
        <p:spPr>
          <a:xfrm rot="16200000" flipV="1">
            <a:off x="76203" y="4267200"/>
            <a:ext cx="167639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9765" y="5105400"/>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06779" y="4204855"/>
            <a:ext cx="574966" cy="304801"/>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21" name="Rectangle 20"/>
          <p:cNvSpPr/>
          <p:nvPr/>
        </p:nvSpPr>
        <p:spPr>
          <a:xfrm>
            <a:off x="914401" y="4572000"/>
            <a:ext cx="3810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2,1</a:t>
            </a:r>
          </a:p>
        </p:txBody>
      </p:sp>
      <p:sp>
        <p:nvSpPr>
          <p:cNvPr id="28" name="Rectangle 27"/>
          <p:cNvSpPr/>
          <p:nvPr/>
        </p:nvSpPr>
        <p:spPr>
          <a:xfrm>
            <a:off x="2895600" y="3886200"/>
            <a:ext cx="762000" cy="304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26" name="Rectangle 25"/>
          <p:cNvSpPr/>
          <p:nvPr/>
        </p:nvSpPr>
        <p:spPr>
          <a:xfrm>
            <a:off x="2895600" y="3581400"/>
            <a:ext cx="762000"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Content Placeholder 2"/>
          <p:cNvSpPr txBox="1">
            <a:spLocks/>
          </p:cNvSpPr>
          <p:nvPr/>
        </p:nvSpPr>
        <p:spPr bwMode="auto">
          <a:xfrm>
            <a:off x="3048000" y="1295400"/>
            <a:ext cx="60960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0 , the server budget = 1. No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1, the server budget = 1. No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2, the server budget = 1. No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 arrives, so server is not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2.8, the server budget = 1. The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 arrives, so server is executed.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3, the server budget = 0.8. It gets replenished to 1. So it continues execution till time 4.</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4, the server budget = 0, so the server gets suspended.</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6, server budget is replenished to 1, so server gets scheduled. This executes the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aperidoic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 till completion i.e. time 6.5.</a:t>
            </a:r>
          </a:p>
          <a:p>
            <a:pPr marL="514350" marR="0" lvl="0" indent="-51435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At time 6.5, server has budget 0.5 remaining. Since there is no </a:t>
            </a:r>
            <a:r>
              <a:rPr kumimoji="0" lang="en-IN" sz="1200" b="0" i="0" u="none" strike="noStrike" kern="1200" cap="none" spc="0" normalizeH="0" baseline="0" noProof="0" dirty="0" err="1">
                <a:ln>
                  <a:noFill/>
                </a:ln>
                <a:solidFill>
                  <a:schemeClr val="tx1"/>
                </a:solidFill>
                <a:effectLst/>
                <a:uLnTx/>
                <a:uFillTx/>
                <a:latin typeface="+mn-lt"/>
                <a:ea typeface="+mn-ea"/>
                <a:cs typeface="Arial" pitchFamily="34" charset="0"/>
              </a:rPr>
              <a:t>aperiodic</a:t>
            </a:r>
            <a:r>
              <a:rPr kumimoji="0" lang="en-IN" sz="1200" b="0" i="0" u="none" strike="noStrike" kern="1200" cap="none" spc="0" normalizeH="0" baseline="0" noProof="0" dirty="0">
                <a:ln>
                  <a:noFill/>
                </a:ln>
                <a:solidFill>
                  <a:schemeClr val="tx1"/>
                </a:solidFill>
                <a:effectLst/>
                <a:uLnTx/>
                <a:uFillTx/>
                <a:latin typeface="+mn-lt"/>
                <a:ea typeface="+mn-ea"/>
                <a:cs typeface="Arial" pitchFamily="34" charset="0"/>
              </a:rPr>
              <a:t> tasks in the queue, it suspends itself.</a:t>
            </a:r>
          </a:p>
        </p:txBody>
      </p:sp>
      <p:sp>
        <p:nvSpPr>
          <p:cNvPr id="33" name="Rectangle 32"/>
          <p:cNvSpPr/>
          <p:nvPr/>
        </p:nvSpPr>
        <p:spPr>
          <a:xfrm>
            <a:off x="5043055" y="3581400"/>
            <a:ext cx="367145"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4" name="Rectangle 33"/>
          <p:cNvSpPr/>
          <p:nvPr/>
        </p:nvSpPr>
        <p:spPr>
          <a:xfrm>
            <a:off x="5043055" y="3886200"/>
            <a:ext cx="367145" cy="3048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IN" baseline="-25000" dirty="0"/>
          </a:p>
        </p:txBody>
      </p:sp>
      <p:sp>
        <p:nvSpPr>
          <p:cNvPr id="35" name="Rectangle 34"/>
          <p:cNvSpPr/>
          <p:nvPr/>
        </p:nvSpPr>
        <p:spPr>
          <a:xfrm>
            <a:off x="3692234" y="4218710"/>
            <a:ext cx="498766" cy="290945"/>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37" name="Rectangle 36"/>
          <p:cNvSpPr/>
          <p:nvPr/>
        </p:nvSpPr>
        <p:spPr>
          <a:xfrm>
            <a:off x="4648200" y="4218710"/>
            <a:ext cx="381000" cy="2770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1,2</a:t>
            </a:r>
          </a:p>
        </p:txBody>
      </p:sp>
      <p:sp>
        <p:nvSpPr>
          <p:cNvPr id="38" name="Rectangle 37"/>
          <p:cNvSpPr/>
          <p:nvPr/>
        </p:nvSpPr>
        <p:spPr>
          <a:xfrm>
            <a:off x="5424055" y="4218710"/>
            <a:ext cx="595745" cy="27709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a:t>
            </a:r>
            <a:r>
              <a:rPr lang="en-IN" sz="1600" baseline="-25000" dirty="0"/>
              <a:t>1,2</a:t>
            </a:r>
          </a:p>
        </p:txBody>
      </p:sp>
      <p:sp>
        <p:nvSpPr>
          <p:cNvPr id="39" name="Rectangle 38"/>
          <p:cNvSpPr/>
          <p:nvPr/>
        </p:nvSpPr>
        <p:spPr>
          <a:xfrm>
            <a:off x="7086600" y="4239490"/>
            <a:ext cx="990600" cy="25631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a:t>
            </a:r>
            <a:r>
              <a:rPr lang="en-IN" sz="1600" baseline="-25000" dirty="0"/>
              <a:t>1,3</a:t>
            </a:r>
          </a:p>
        </p:txBody>
      </p:sp>
      <p:sp>
        <p:nvSpPr>
          <p:cNvPr id="40" name="Rectangle 39"/>
          <p:cNvSpPr/>
          <p:nvPr/>
        </p:nvSpPr>
        <p:spPr>
          <a:xfrm>
            <a:off x="6019800" y="4572000"/>
            <a:ext cx="381000"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2,2</a:t>
            </a:r>
          </a:p>
        </p:txBody>
      </p:sp>
      <p:graphicFrame>
        <p:nvGraphicFramePr>
          <p:cNvPr id="42" name="Table 41"/>
          <p:cNvGraphicFramePr>
            <a:graphicFrameLocks noGrp="1"/>
          </p:cNvGraphicFramePr>
          <p:nvPr/>
        </p:nvGraphicFramePr>
        <p:xfrm>
          <a:off x="228600" y="5334000"/>
          <a:ext cx="7543800" cy="1447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4"/>
                  </a:ext>
                </a:extLst>
              </a:tr>
            </a:tbl>
          </a:graphicData>
        </a:graphic>
      </p:graphicFrame>
      <p:cxnSp>
        <p:nvCxnSpPr>
          <p:cNvPr id="43" name="Straight Arrow Connector 42"/>
          <p:cNvCxnSpPr/>
          <p:nvPr/>
        </p:nvCxnSpPr>
        <p:spPr>
          <a:xfrm>
            <a:off x="914400" y="6551612"/>
            <a:ext cx="70866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V="1">
            <a:off x="381001" y="6019800"/>
            <a:ext cx="1066801"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8600" y="5486400"/>
            <a:ext cx="670376" cy="276999"/>
          </a:xfrm>
          <a:prstGeom prst="rect">
            <a:avLst/>
          </a:prstGeom>
          <a:noFill/>
        </p:spPr>
        <p:txBody>
          <a:bodyPr wrap="none" rtlCol="0">
            <a:spAutoFit/>
          </a:bodyPr>
          <a:lstStyle/>
          <a:p>
            <a:r>
              <a:rPr lang="en-IN" sz="1200" dirty="0"/>
              <a:t>Budget</a:t>
            </a:r>
          </a:p>
        </p:txBody>
      </p:sp>
      <p:sp>
        <p:nvSpPr>
          <p:cNvPr id="48" name="TextBox 47"/>
          <p:cNvSpPr txBox="1"/>
          <p:nvPr/>
        </p:nvSpPr>
        <p:spPr>
          <a:xfrm>
            <a:off x="457200" y="5819001"/>
            <a:ext cx="269626" cy="276999"/>
          </a:xfrm>
          <a:prstGeom prst="rect">
            <a:avLst/>
          </a:prstGeom>
          <a:noFill/>
        </p:spPr>
        <p:txBody>
          <a:bodyPr wrap="none" rtlCol="0">
            <a:spAutoFit/>
          </a:bodyPr>
          <a:lstStyle/>
          <a:p>
            <a:r>
              <a:rPr lang="en-IN" sz="1200" dirty="0"/>
              <a:t>1</a:t>
            </a:r>
          </a:p>
        </p:txBody>
      </p:sp>
      <p:sp>
        <p:nvSpPr>
          <p:cNvPr id="49" name="TextBox 48"/>
          <p:cNvSpPr txBox="1"/>
          <p:nvPr/>
        </p:nvSpPr>
        <p:spPr>
          <a:xfrm>
            <a:off x="381000" y="6123801"/>
            <a:ext cx="397866" cy="276999"/>
          </a:xfrm>
          <a:prstGeom prst="rect">
            <a:avLst/>
          </a:prstGeom>
          <a:noFill/>
        </p:spPr>
        <p:txBody>
          <a:bodyPr wrap="none" rtlCol="0">
            <a:spAutoFit/>
          </a:bodyPr>
          <a:lstStyle/>
          <a:p>
            <a:r>
              <a:rPr lang="en-IN" sz="1200" dirty="0"/>
              <a:t>0.5</a:t>
            </a:r>
          </a:p>
        </p:txBody>
      </p:sp>
      <p:sp>
        <p:nvSpPr>
          <p:cNvPr id="50" name="TextBox 49"/>
          <p:cNvSpPr txBox="1"/>
          <p:nvPr/>
        </p:nvSpPr>
        <p:spPr>
          <a:xfrm>
            <a:off x="762000" y="5105400"/>
            <a:ext cx="269626" cy="276999"/>
          </a:xfrm>
          <a:prstGeom prst="rect">
            <a:avLst/>
          </a:prstGeom>
          <a:noFill/>
        </p:spPr>
        <p:txBody>
          <a:bodyPr wrap="none" rtlCol="0">
            <a:spAutoFit/>
          </a:bodyPr>
          <a:lstStyle/>
          <a:p>
            <a:r>
              <a:rPr lang="en-IN" sz="1200" dirty="0"/>
              <a:t>0</a:t>
            </a:r>
          </a:p>
        </p:txBody>
      </p:sp>
      <p:sp>
        <p:nvSpPr>
          <p:cNvPr id="51" name="TextBox 50"/>
          <p:cNvSpPr txBox="1"/>
          <p:nvPr/>
        </p:nvSpPr>
        <p:spPr>
          <a:xfrm>
            <a:off x="1482974" y="5105400"/>
            <a:ext cx="269626" cy="276999"/>
          </a:xfrm>
          <a:prstGeom prst="rect">
            <a:avLst/>
          </a:prstGeom>
          <a:noFill/>
        </p:spPr>
        <p:txBody>
          <a:bodyPr wrap="none" rtlCol="0">
            <a:spAutoFit/>
          </a:bodyPr>
          <a:lstStyle/>
          <a:p>
            <a:r>
              <a:rPr lang="en-IN" sz="1200" dirty="0"/>
              <a:t>1</a:t>
            </a:r>
          </a:p>
        </p:txBody>
      </p:sp>
      <p:sp>
        <p:nvSpPr>
          <p:cNvPr id="52" name="TextBox 51"/>
          <p:cNvSpPr txBox="1"/>
          <p:nvPr/>
        </p:nvSpPr>
        <p:spPr>
          <a:xfrm>
            <a:off x="2133600" y="5105400"/>
            <a:ext cx="269626" cy="276999"/>
          </a:xfrm>
          <a:prstGeom prst="rect">
            <a:avLst/>
          </a:prstGeom>
          <a:noFill/>
        </p:spPr>
        <p:txBody>
          <a:bodyPr wrap="none" rtlCol="0">
            <a:spAutoFit/>
          </a:bodyPr>
          <a:lstStyle/>
          <a:p>
            <a:r>
              <a:rPr lang="en-IN" sz="1200" dirty="0"/>
              <a:t>2</a:t>
            </a:r>
          </a:p>
        </p:txBody>
      </p:sp>
      <p:sp>
        <p:nvSpPr>
          <p:cNvPr id="53" name="TextBox 52"/>
          <p:cNvSpPr txBox="1"/>
          <p:nvPr/>
        </p:nvSpPr>
        <p:spPr>
          <a:xfrm>
            <a:off x="2819400" y="5105400"/>
            <a:ext cx="269626" cy="276999"/>
          </a:xfrm>
          <a:prstGeom prst="rect">
            <a:avLst/>
          </a:prstGeom>
          <a:noFill/>
        </p:spPr>
        <p:txBody>
          <a:bodyPr wrap="none" rtlCol="0">
            <a:spAutoFit/>
          </a:bodyPr>
          <a:lstStyle/>
          <a:p>
            <a:r>
              <a:rPr lang="en-IN" sz="1200" dirty="0"/>
              <a:t>3</a:t>
            </a:r>
          </a:p>
        </p:txBody>
      </p:sp>
      <p:sp>
        <p:nvSpPr>
          <p:cNvPr id="54" name="TextBox 53"/>
          <p:cNvSpPr txBox="1"/>
          <p:nvPr/>
        </p:nvSpPr>
        <p:spPr>
          <a:xfrm>
            <a:off x="3505200" y="5105400"/>
            <a:ext cx="269626" cy="276999"/>
          </a:xfrm>
          <a:prstGeom prst="rect">
            <a:avLst/>
          </a:prstGeom>
          <a:noFill/>
        </p:spPr>
        <p:txBody>
          <a:bodyPr wrap="none" rtlCol="0">
            <a:spAutoFit/>
          </a:bodyPr>
          <a:lstStyle/>
          <a:p>
            <a:r>
              <a:rPr lang="en-IN" sz="1200" dirty="0"/>
              <a:t>4</a:t>
            </a:r>
          </a:p>
        </p:txBody>
      </p:sp>
      <p:sp>
        <p:nvSpPr>
          <p:cNvPr id="55" name="TextBox 54"/>
          <p:cNvSpPr txBox="1"/>
          <p:nvPr/>
        </p:nvSpPr>
        <p:spPr>
          <a:xfrm>
            <a:off x="4191000" y="5105400"/>
            <a:ext cx="269626" cy="276999"/>
          </a:xfrm>
          <a:prstGeom prst="rect">
            <a:avLst/>
          </a:prstGeom>
          <a:noFill/>
        </p:spPr>
        <p:txBody>
          <a:bodyPr wrap="none" rtlCol="0">
            <a:spAutoFit/>
          </a:bodyPr>
          <a:lstStyle/>
          <a:p>
            <a:r>
              <a:rPr lang="en-IN" sz="1200" dirty="0"/>
              <a:t>5</a:t>
            </a:r>
          </a:p>
        </p:txBody>
      </p:sp>
      <p:sp>
        <p:nvSpPr>
          <p:cNvPr id="56" name="TextBox 55"/>
          <p:cNvSpPr txBox="1"/>
          <p:nvPr/>
        </p:nvSpPr>
        <p:spPr>
          <a:xfrm>
            <a:off x="4876800" y="5105400"/>
            <a:ext cx="269626" cy="276999"/>
          </a:xfrm>
          <a:prstGeom prst="rect">
            <a:avLst/>
          </a:prstGeom>
          <a:noFill/>
        </p:spPr>
        <p:txBody>
          <a:bodyPr wrap="none" rtlCol="0">
            <a:spAutoFit/>
          </a:bodyPr>
          <a:lstStyle/>
          <a:p>
            <a:r>
              <a:rPr lang="en-IN" sz="1200" dirty="0"/>
              <a:t>6</a:t>
            </a:r>
          </a:p>
        </p:txBody>
      </p:sp>
      <p:sp>
        <p:nvSpPr>
          <p:cNvPr id="57" name="TextBox 56"/>
          <p:cNvSpPr txBox="1"/>
          <p:nvPr/>
        </p:nvSpPr>
        <p:spPr>
          <a:xfrm>
            <a:off x="5562600" y="5105400"/>
            <a:ext cx="269626" cy="276999"/>
          </a:xfrm>
          <a:prstGeom prst="rect">
            <a:avLst/>
          </a:prstGeom>
          <a:noFill/>
        </p:spPr>
        <p:txBody>
          <a:bodyPr wrap="none" rtlCol="0">
            <a:spAutoFit/>
          </a:bodyPr>
          <a:lstStyle/>
          <a:p>
            <a:r>
              <a:rPr lang="en-IN" sz="1200" dirty="0"/>
              <a:t>7</a:t>
            </a:r>
          </a:p>
        </p:txBody>
      </p:sp>
      <p:sp>
        <p:nvSpPr>
          <p:cNvPr id="58" name="TextBox 57"/>
          <p:cNvSpPr txBox="1"/>
          <p:nvPr/>
        </p:nvSpPr>
        <p:spPr>
          <a:xfrm>
            <a:off x="6248400" y="5105400"/>
            <a:ext cx="269626" cy="276999"/>
          </a:xfrm>
          <a:prstGeom prst="rect">
            <a:avLst/>
          </a:prstGeom>
          <a:noFill/>
        </p:spPr>
        <p:txBody>
          <a:bodyPr wrap="none" rtlCol="0">
            <a:spAutoFit/>
          </a:bodyPr>
          <a:lstStyle/>
          <a:p>
            <a:r>
              <a:rPr lang="en-IN" sz="1200" dirty="0"/>
              <a:t>8</a:t>
            </a:r>
          </a:p>
        </p:txBody>
      </p:sp>
      <p:sp>
        <p:nvSpPr>
          <p:cNvPr id="59" name="TextBox 58"/>
          <p:cNvSpPr txBox="1"/>
          <p:nvPr/>
        </p:nvSpPr>
        <p:spPr>
          <a:xfrm>
            <a:off x="6934200" y="5105400"/>
            <a:ext cx="269626" cy="276999"/>
          </a:xfrm>
          <a:prstGeom prst="rect">
            <a:avLst/>
          </a:prstGeom>
          <a:noFill/>
        </p:spPr>
        <p:txBody>
          <a:bodyPr wrap="none" rtlCol="0">
            <a:spAutoFit/>
          </a:bodyPr>
          <a:lstStyle/>
          <a:p>
            <a:r>
              <a:rPr lang="en-IN" sz="1200" dirty="0"/>
              <a:t>9</a:t>
            </a:r>
          </a:p>
        </p:txBody>
      </p:sp>
      <p:sp>
        <p:nvSpPr>
          <p:cNvPr id="60" name="TextBox 59"/>
          <p:cNvSpPr txBox="1"/>
          <p:nvPr/>
        </p:nvSpPr>
        <p:spPr>
          <a:xfrm>
            <a:off x="7620000" y="5105400"/>
            <a:ext cx="354584" cy="276999"/>
          </a:xfrm>
          <a:prstGeom prst="rect">
            <a:avLst/>
          </a:prstGeom>
          <a:noFill/>
        </p:spPr>
        <p:txBody>
          <a:bodyPr wrap="none" rtlCol="0">
            <a:spAutoFit/>
          </a:bodyPr>
          <a:lstStyle/>
          <a:p>
            <a:r>
              <a:rPr lang="en-IN" sz="1200" dirty="0"/>
              <a:t>10</a:t>
            </a:r>
          </a:p>
        </p:txBody>
      </p:sp>
      <p:sp>
        <p:nvSpPr>
          <p:cNvPr id="68" name="Freeform 67"/>
          <p:cNvSpPr/>
          <p:nvPr/>
        </p:nvSpPr>
        <p:spPr>
          <a:xfrm>
            <a:off x="914400" y="5929745"/>
            <a:ext cx="6996545" cy="637310"/>
          </a:xfrm>
          <a:custGeom>
            <a:avLst/>
            <a:gdLst>
              <a:gd name="connsiteX0" fmla="*/ 0 w 6996545"/>
              <a:gd name="connsiteY0" fmla="*/ 0 h 637310"/>
              <a:gd name="connsiteX1" fmla="*/ 1967345 w 6996545"/>
              <a:gd name="connsiteY1" fmla="*/ 0 h 637310"/>
              <a:gd name="connsiteX2" fmla="*/ 2050473 w 6996545"/>
              <a:gd name="connsiteY2" fmla="*/ 96982 h 637310"/>
              <a:gd name="connsiteX3" fmla="*/ 2050473 w 6996545"/>
              <a:gd name="connsiteY3" fmla="*/ 13855 h 637310"/>
              <a:gd name="connsiteX4" fmla="*/ 2757055 w 6996545"/>
              <a:gd name="connsiteY4" fmla="*/ 623455 h 637310"/>
              <a:gd name="connsiteX5" fmla="*/ 4128655 w 6996545"/>
              <a:gd name="connsiteY5" fmla="*/ 637310 h 637310"/>
              <a:gd name="connsiteX6" fmla="*/ 4128655 w 6996545"/>
              <a:gd name="connsiteY6" fmla="*/ 0 h 637310"/>
              <a:gd name="connsiteX7" fmla="*/ 4475018 w 6996545"/>
              <a:gd name="connsiteY7" fmla="*/ 332510 h 637310"/>
              <a:gd name="connsiteX8" fmla="*/ 6179127 w 6996545"/>
              <a:gd name="connsiteY8" fmla="*/ 332510 h 637310"/>
              <a:gd name="connsiteX9" fmla="*/ 6179127 w 6996545"/>
              <a:gd name="connsiteY9" fmla="*/ 13855 h 637310"/>
              <a:gd name="connsiteX10" fmla="*/ 6996545 w 6996545"/>
              <a:gd name="connsiteY10" fmla="*/ 13855 h 6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96545" h="637310">
                <a:moveTo>
                  <a:pt x="0" y="0"/>
                </a:moveTo>
                <a:lnTo>
                  <a:pt x="1967345" y="0"/>
                </a:lnTo>
                <a:lnTo>
                  <a:pt x="2050473" y="96982"/>
                </a:lnTo>
                <a:lnTo>
                  <a:pt x="2050473" y="13855"/>
                </a:lnTo>
                <a:lnTo>
                  <a:pt x="2757055" y="623455"/>
                </a:lnTo>
                <a:lnTo>
                  <a:pt x="4128655" y="637310"/>
                </a:lnTo>
                <a:lnTo>
                  <a:pt x="4128655" y="0"/>
                </a:lnTo>
                <a:lnTo>
                  <a:pt x="4475018" y="332510"/>
                </a:lnTo>
                <a:lnTo>
                  <a:pt x="6179127" y="332510"/>
                </a:lnTo>
                <a:lnTo>
                  <a:pt x="6179127" y="13855"/>
                </a:lnTo>
                <a:lnTo>
                  <a:pt x="6996545" y="13855"/>
                </a:lnTo>
              </a:path>
            </a:pathLst>
          </a:cu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0" name="TextBox 69"/>
          <p:cNvSpPr txBox="1"/>
          <p:nvPr/>
        </p:nvSpPr>
        <p:spPr>
          <a:xfrm>
            <a:off x="782785" y="6581001"/>
            <a:ext cx="269626" cy="276999"/>
          </a:xfrm>
          <a:prstGeom prst="rect">
            <a:avLst/>
          </a:prstGeom>
          <a:noFill/>
        </p:spPr>
        <p:txBody>
          <a:bodyPr wrap="none" rtlCol="0">
            <a:spAutoFit/>
          </a:bodyPr>
          <a:lstStyle/>
          <a:p>
            <a:r>
              <a:rPr lang="en-IN" sz="1200" dirty="0"/>
              <a:t>0</a:t>
            </a:r>
          </a:p>
        </p:txBody>
      </p:sp>
      <p:sp>
        <p:nvSpPr>
          <p:cNvPr id="71" name="TextBox 70"/>
          <p:cNvSpPr txBox="1"/>
          <p:nvPr/>
        </p:nvSpPr>
        <p:spPr>
          <a:xfrm>
            <a:off x="1503759" y="6581001"/>
            <a:ext cx="269626" cy="276999"/>
          </a:xfrm>
          <a:prstGeom prst="rect">
            <a:avLst/>
          </a:prstGeom>
          <a:noFill/>
        </p:spPr>
        <p:txBody>
          <a:bodyPr wrap="none" rtlCol="0">
            <a:spAutoFit/>
          </a:bodyPr>
          <a:lstStyle/>
          <a:p>
            <a:r>
              <a:rPr lang="en-IN" sz="1200" dirty="0"/>
              <a:t>1</a:t>
            </a:r>
          </a:p>
        </p:txBody>
      </p:sp>
      <p:sp>
        <p:nvSpPr>
          <p:cNvPr id="72" name="TextBox 71"/>
          <p:cNvSpPr txBox="1"/>
          <p:nvPr/>
        </p:nvSpPr>
        <p:spPr>
          <a:xfrm>
            <a:off x="2154385" y="6581001"/>
            <a:ext cx="269626" cy="276999"/>
          </a:xfrm>
          <a:prstGeom prst="rect">
            <a:avLst/>
          </a:prstGeom>
          <a:noFill/>
        </p:spPr>
        <p:txBody>
          <a:bodyPr wrap="none" rtlCol="0">
            <a:spAutoFit/>
          </a:bodyPr>
          <a:lstStyle/>
          <a:p>
            <a:r>
              <a:rPr lang="en-IN" sz="1200" dirty="0"/>
              <a:t>2</a:t>
            </a:r>
          </a:p>
        </p:txBody>
      </p:sp>
      <p:sp>
        <p:nvSpPr>
          <p:cNvPr id="73" name="TextBox 72"/>
          <p:cNvSpPr txBox="1"/>
          <p:nvPr/>
        </p:nvSpPr>
        <p:spPr>
          <a:xfrm>
            <a:off x="2840185" y="6581001"/>
            <a:ext cx="269626" cy="276999"/>
          </a:xfrm>
          <a:prstGeom prst="rect">
            <a:avLst/>
          </a:prstGeom>
          <a:noFill/>
        </p:spPr>
        <p:txBody>
          <a:bodyPr wrap="none" rtlCol="0">
            <a:spAutoFit/>
          </a:bodyPr>
          <a:lstStyle/>
          <a:p>
            <a:r>
              <a:rPr lang="en-IN" sz="1200" dirty="0"/>
              <a:t>3</a:t>
            </a:r>
          </a:p>
        </p:txBody>
      </p:sp>
      <p:sp>
        <p:nvSpPr>
          <p:cNvPr id="74" name="TextBox 73"/>
          <p:cNvSpPr txBox="1"/>
          <p:nvPr/>
        </p:nvSpPr>
        <p:spPr>
          <a:xfrm>
            <a:off x="3525985" y="6581001"/>
            <a:ext cx="269626" cy="276999"/>
          </a:xfrm>
          <a:prstGeom prst="rect">
            <a:avLst/>
          </a:prstGeom>
          <a:noFill/>
        </p:spPr>
        <p:txBody>
          <a:bodyPr wrap="none" rtlCol="0">
            <a:spAutoFit/>
          </a:bodyPr>
          <a:lstStyle/>
          <a:p>
            <a:r>
              <a:rPr lang="en-IN" sz="1200" dirty="0"/>
              <a:t>4</a:t>
            </a:r>
          </a:p>
        </p:txBody>
      </p:sp>
      <p:sp>
        <p:nvSpPr>
          <p:cNvPr id="75" name="TextBox 74"/>
          <p:cNvSpPr txBox="1"/>
          <p:nvPr/>
        </p:nvSpPr>
        <p:spPr>
          <a:xfrm>
            <a:off x="4211785" y="6581001"/>
            <a:ext cx="269626" cy="276999"/>
          </a:xfrm>
          <a:prstGeom prst="rect">
            <a:avLst/>
          </a:prstGeom>
          <a:noFill/>
        </p:spPr>
        <p:txBody>
          <a:bodyPr wrap="none" rtlCol="0">
            <a:spAutoFit/>
          </a:bodyPr>
          <a:lstStyle/>
          <a:p>
            <a:r>
              <a:rPr lang="en-IN" sz="1200" dirty="0"/>
              <a:t>5</a:t>
            </a:r>
          </a:p>
        </p:txBody>
      </p:sp>
      <p:sp>
        <p:nvSpPr>
          <p:cNvPr id="76" name="TextBox 75"/>
          <p:cNvSpPr txBox="1"/>
          <p:nvPr/>
        </p:nvSpPr>
        <p:spPr>
          <a:xfrm>
            <a:off x="4897585" y="6581001"/>
            <a:ext cx="269626" cy="276999"/>
          </a:xfrm>
          <a:prstGeom prst="rect">
            <a:avLst/>
          </a:prstGeom>
          <a:noFill/>
        </p:spPr>
        <p:txBody>
          <a:bodyPr wrap="none" rtlCol="0">
            <a:spAutoFit/>
          </a:bodyPr>
          <a:lstStyle/>
          <a:p>
            <a:r>
              <a:rPr lang="en-IN" sz="1200" dirty="0"/>
              <a:t>6</a:t>
            </a:r>
          </a:p>
        </p:txBody>
      </p:sp>
      <p:sp>
        <p:nvSpPr>
          <p:cNvPr id="77" name="TextBox 76"/>
          <p:cNvSpPr txBox="1"/>
          <p:nvPr/>
        </p:nvSpPr>
        <p:spPr>
          <a:xfrm>
            <a:off x="5583385" y="6581001"/>
            <a:ext cx="269626" cy="276999"/>
          </a:xfrm>
          <a:prstGeom prst="rect">
            <a:avLst/>
          </a:prstGeom>
          <a:noFill/>
        </p:spPr>
        <p:txBody>
          <a:bodyPr wrap="none" rtlCol="0">
            <a:spAutoFit/>
          </a:bodyPr>
          <a:lstStyle/>
          <a:p>
            <a:r>
              <a:rPr lang="en-IN" sz="1200" dirty="0"/>
              <a:t>7</a:t>
            </a:r>
          </a:p>
        </p:txBody>
      </p:sp>
      <p:sp>
        <p:nvSpPr>
          <p:cNvPr id="78" name="TextBox 77"/>
          <p:cNvSpPr txBox="1"/>
          <p:nvPr/>
        </p:nvSpPr>
        <p:spPr>
          <a:xfrm>
            <a:off x="6269185" y="6581001"/>
            <a:ext cx="269626" cy="276999"/>
          </a:xfrm>
          <a:prstGeom prst="rect">
            <a:avLst/>
          </a:prstGeom>
          <a:noFill/>
        </p:spPr>
        <p:txBody>
          <a:bodyPr wrap="none" rtlCol="0">
            <a:spAutoFit/>
          </a:bodyPr>
          <a:lstStyle/>
          <a:p>
            <a:r>
              <a:rPr lang="en-IN" sz="1200" dirty="0"/>
              <a:t>8</a:t>
            </a:r>
          </a:p>
        </p:txBody>
      </p:sp>
      <p:sp>
        <p:nvSpPr>
          <p:cNvPr id="79" name="TextBox 78"/>
          <p:cNvSpPr txBox="1"/>
          <p:nvPr/>
        </p:nvSpPr>
        <p:spPr>
          <a:xfrm>
            <a:off x="6954985" y="6581001"/>
            <a:ext cx="269626" cy="276999"/>
          </a:xfrm>
          <a:prstGeom prst="rect">
            <a:avLst/>
          </a:prstGeom>
          <a:noFill/>
        </p:spPr>
        <p:txBody>
          <a:bodyPr wrap="none" rtlCol="0">
            <a:spAutoFit/>
          </a:bodyPr>
          <a:lstStyle/>
          <a:p>
            <a:r>
              <a:rPr lang="en-IN" sz="1200" dirty="0"/>
              <a:t>9</a:t>
            </a:r>
          </a:p>
        </p:txBody>
      </p:sp>
      <p:cxnSp>
        <p:nvCxnSpPr>
          <p:cNvPr id="82" name="Straight Connector 81"/>
          <p:cNvCxnSpPr/>
          <p:nvPr/>
        </p:nvCxnSpPr>
        <p:spPr>
          <a:xfrm rot="5400000">
            <a:off x="1004455" y="4800600"/>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2577739"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899261"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43441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104606"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7157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352006" y="49522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7773194" y="4799806"/>
            <a:ext cx="609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143000" y="5105400"/>
            <a:ext cx="380232" cy="261610"/>
          </a:xfrm>
          <a:prstGeom prst="rect">
            <a:avLst/>
          </a:prstGeom>
          <a:noFill/>
        </p:spPr>
        <p:txBody>
          <a:bodyPr wrap="none" rtlCol="0">
            <a:spAutoFit/>
          </a:bodyPr>
          <a:lstStyle/>
          <a:p>
            <a:r>
              <a:rPr lang="en-IN" sz="1100" dirty="0"/>
              <a:t>0.5</a:t>
            </a:r>
          </a:p>
        </p:txBody>
      </p:sp>
      <p:sp>
        <p:nvSpPr>
          <p:cNvPr id="91" name="TextBox 90"/>
          <p:cNvSpPr txBox="1"/>
          <p:nvPr/>
        </p:nvSpPr>
        <p:spPr>
          <a:xfrm>
            <a:off x="2591568" y="5105400"/>
            <a:ext cx="380232" cy="261610"/>
          </a:xfrm>
          <a:prstGeom prst="rect">
            <a:avLst/>
          </a:prstGeom>
          <a:noFill/>
        </p:spPr>
        <p:txBody>
          <a:bodyPr wrap="none" rtlCol="0">
            <a:spAutoFit/>
          </a:bodyPr>
          <a:lstStyle/>
          <a:p>
            <a:r>
              <a:rPr lang="en-IN" sz="1100" dirty="0"/>
              <a:t>2.8</a:t>
            </a:r>
          </a:p>
        </p:txBody>
      </p:sp>
      <p:sp>
        <p:nvSpPr>
          <p:cNvPr id="92" name="TextBox 91"/>
          <p:cNvSpPr txBox="1"/>
          <p:nvPr/>
        </p:nvSpPr>
        <p:spPr>
          <a:xfrm>
            <a:off x="3962400" y="5107025"/>
            <a:ext cx="380232" cy="261610"/>
          </a:xfrm>
          <a:prstGeom prst="rect">
            <a:avLst/>
          </a:prstGeom>
          <a:noFill/>
        </p:spPr>
        <p:txBody>
          <a:bodyPr wrap="none" rtlCol="0">
            <a:spAutoFit/>
          </a:bodyPr>
          <a:lstStyle/>
          <a:p>
            <a:r>
              <a:rPr lang="en-IN" sz="1100" dirty="0"/>
              <a:t>4.7</a:t>
            </a:r>
          </a:p>
        </p:txBody>
      </p:sp>
      <p:sp>
        <p:nvSpPr>
          <p:cNvPr id="93" name="TextBox 92"/>
          <p:cNvSpPr txBox="1"/>
          <p:nvPr/>
        </p:nvSpPr>
        <p:spPr>
          <a:xfrm>
            <a:off x="4495800" y="5108650"/>
            <a:ext cx="380232" cy="261610"/>
          </a:xfrm>
          <a:prstGeom prst="rect">
            <a:avLst/>
          </a:prstGeom>
          <a:noFill/>
        </p:spPr>
        <p:txBody>
          <a:bodyPr wrap="none" rtlCol="0">
            <a:spAutoFit/>
          </a:bodyPr>
          <a:lstStyle/>
          <a:p>
            <a:r>
              <a:rPr lang="en-IN" sz="1100" dirty="0"/>
              <a:t>5.5</a:t>
            </a:r>
          </a:p>
        </p:txBody>
      </p:sp>
      <p:sp>
        <p:nvSpPr>
          <p:cNvPr id="94" name="TextBox 93"/>
          <p:cNvSpPr txBox="1"/>
          <p:nvPr/>
        </p:nvSpPr>
        <p:spPr>
          <a:xfrm>
            <a:off x="5182368" y="5110275"/>
            <a:ext cx="380232" cy="261610"/>
          </a:xfrm>
          <a:prstGeom prst="rect">
            <a:avLst/>
          </a:prstGeom>
          <a:noFill/>
        </p:spPr>
        <p:txBody>
          <a:bodyPr wrap="none" rtlCol="0">
            <a:spAutoFit/>
          </a:bodyPr>
          <a:lstStyle/>
          <a:p>
            <a:r>
              <a:rPr lang="en-IN" sz="1100" dirty="0"/>
              <a:t>6.5</a:t>
            </a:r>
          </a:p>
        </p:txBody>
      </p:sp>
      <p:sp>
        <p:nvSpPr>
          <p:cNvPr id="95" name="TextBox 94"/>
          <p:cNvSpPr txBox="1"/>
          <p:nvPr/>
        </p:nvSpPr>
        <p:spPr>
          <a:xfrm>
            <a:off x="5868936" y="5111900"/>
            <a:ext cx="380232" cy="261610"/>
          </a:xfrm>
          <a:prstGeom prst="rect">
            <a:avLst/>
          </a:prstGeom>
          <a:noFill/>
        </p:spPr>
        <p:txBody>
          <a:bodyPr wrap="none" rtlCol="0">
            <a:spAutoFit/>
          </a:bodyPr>
          <a:lstStyle/>
          <a:p>
            <a:r>
              <a:rPr lang="en-IN" sz="1100" dirty="0"/>
              <a:t>7.5</a:t>
            </a:r>
          </a:p>
        </p:txBody>
      </p:sp>
      <p:sp>
        <p:nvSpPr>
          <p:cNvPr id="96" name="TextBox 95"/>
          <p:cNvSpPr txBox="1"/>
          <p:nvPr/>
        </p:nvSpPr>
        <p:spPr>
          <a:xfrm>
            <a:off x="7925568" y="5113525"/>
            <a:ext cx="458780" cy="261610"/>
          </a:xfrm>
          <a:prstGeom prst="rect">
            <a:avLst/>
          </a:prstGeom>
          <a:noFill/>
        </p:spPr>
        <p:txBody>
          <a:bodyPr wrap="none" rtlCol="0">
            <a:spAutoFit/>
          </a:bodyPr>
          <a:lstStyle/>
          <a:p>
            <a:r>
              <a:rPr lang="en-IN" sz="1100" dirty="0"/>
              <a:t>10.5</a:t>
            </a:r>
          </a:p>
        </p:txBody>
      </p:sp>
      <p:sp>
        <p:nvSpPr>
          <p:cNvPr id="63" name="TextBox 62"/>
          <p:cNvSpPr txBox="1"/>
          <p:nvPr/>
        </p:nvSpPr>
        <p:spPr>
          <a:xfrm>
            <a:off x="2743200" y="4572000"/>
            <a:ext cx="1375698" cy="246221"/>
          </a:xfrm>
          <a:prstGeom prst="rect">
            <a:avLst/>
          </a:prstGeom>
          <a:noFill/>
        </p:spPr>
        <p:txBody>
          <a:bodyPr wrap="none" rtlCol="0">
            <a:spAutoFit/>
          </a:bodyPr>
          <a:lstStyle/>
          <a:p>
            <a:r>
              <a:rPr lang="en-IN" sz="1000" dirty="0">
                <a:solidFill>
                  <a:schemeClr val="accent2">
                    <a:lumMod val="75000"/>
                  </a:schemeClr>
                </a:solidFill>
              </a:rPr>
              <a:t>Blocked for 1.2 times</a:t>
            </a:r>
          </a:p>
        </p:txBody>
      </p:sp>
      <p:cxnSp>
        <p:nvCxnSpPr>
          <p:cNvPr id="65" name="Straight Arrow Connector 64"/>
          <p:cNvCxnSpPr/>
          <p:nvPr/>
        </p:nvCxnSpPr>
        <p:spPr>
          <a:xfrm>
            <a:off x="2895600" y="4495800"/>
            <a:ext cx="762000" cy="1588"/>
          </a:xfrm>
          <a:prstGeom prst="straightConnector1">
            <a:avLst/>
          </a:prstGeom>
          <a:ln>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754563"/>
          </a:xfrm>
        </p:spPr>
        <p:txBody>
          <a:bodyPr/>
          <a:lstStyle/>
          <a:p>
            <a:pPr>
              <a:buFont typeface="Wingdings" pitchFamily="2" charset="2"/>
              <a:buChar char="Ø"/>
            </a:pPr>
            <a:r>
              <a:rPr lang="en-IN" dirty="0">
                <a:latin typeface="+mn-lt"/>
              </a:rPr>
              <a:t>Limitation of deferrable servers </a:t>
            </a:r>
            <a:r>
              <a:rPr lang="en-IN" dirty="0">
                <a:solidFill>
                  <a:srgbClr val="0000CC"/>
                </a:solidFill>
                <a:latin typeface="+mn-lt"/>
              </a:rPr>
              <a:t>– they may delay lower-priority tasks</a:t>
            </a:r>
            <a:r>
              <a:rPr lang="en-IN" dirty="0">
                <a:latin typeface="+mn-lt"/>
              </a:rPr>
              <a:t> for more time than a periodic task with the same period and execution time</a:t>
            </a:r>
          </a:p>
          <a:p>
            <a:endParaRPr lang="en-IN" sz="1800" dirty="0">
              <a:latin typeface="+mn-lt"/>
            </a:endParaRPr>
          </a:p>
          <a:p>
            <a:r>
              <a:rPr lang="en-IN" sz="1800" dirty="0">
                <a:latin typeface="+mn-lt"/>
              </a:rPr>
              <a:t>	</a:t>
            </a:r>
            <a:r>
              <a:rPr lang="en-IN" sz="2000" dirty="0">
                <a:latin typeface="+mn-lt"/>
              </a:rPr>
              <a:t>Example: In the last example, T1 was blocked for 1.2 times, even though the budget of the deferrable server is 1.0.</a:t>
            </a:r>
          </a:p>
          <a:p>
            <a:endParaRPr lang="en-IN" dirty="0">
              <a:latin typeface="+mn-lt"/>
            </a:endParaRPr>
          </a:p>
          <a:p>
            <a:pPr>
              <a:buFont typeface="Wingdings" pitchFamily="2" charset="2"/>
              <a:buChar char="Ø"/>
            </a:pPr>
            <a:r>
              <a:rPr lang="en-IN" dirty="0">
                <a:latin typeface="+mn-lt"/>
              </a:rPr>
              <a:t>A sporadic server is designed to eliminate this limitation</a:t>
            </a:r>
          </a:p>
          <a:p>
            <a:pPr lvl="1">
              <a:buFont typeface="Wingdings" pitchFamily="2" charset="2"/>
              <a:buChar char="§"/>
            </a:pPr>
            <a:r>
              <a:rPr lang="en-IN" sz="2000" dirty="0">
                <a:latin typeface="+mn-lt"/>
              </a:rPr>
              <a:t>A different type of periodic server: several different sub-types</a:t>
            </a:r>
          </a:p>
          <a:p>
            <a:pPr lvl="1">
              <a:buFont typeface="Wingdings" pitchFamily="2" charset="2"/>
              <a:buChar char="§"/>
            </a:pPr>
            <a:r>
              <a:rPr lang="en-IN" sz="2000" dirty="0">
                <a:latin typeface="+mn-lt"/>
              </a:rPr>
              <a:t>More complex consumption and replenishment rules ensure that a sporadic server with period </a:t>
            </a:r>
            <a:r>
              <a:rPr lang="en-IN" sz="2000" i="1" dirty="0">
                <a:solidFill>
                  <a:srgbClr val="0000CC"/>
                </a:solidFill>
                <a:latin typeface="+mn-lt"/>
              </a:rPr>
              <a:t>p</a:t>
            </a:r>
            <a:r>
              <a:rPr lang="en-IN" sz="2000" i="1" baseline="-25000" dirty="0">
                <a:solidFill>
                  <a:srgbClr val="0000CC"/>
                </a:solidFill>
                <a:latin typeface="+mn-lt"/>
              </a:rPr>
              <a:t>s</a:t>
            </a:r>
            <a:r>
              <a:rPr lang="en-IN" sz="2000" i="1" dirty="0">
                <a:latin typeface="+mn-lt"/>
              </a:rPr>
              <a:t> </a:t>
            </a:r>
            <a:r>
              <a:rPr lang="en-IN" sz="2000" dirty="0">
                <a:latin typeface="+mn-lt"/>
              </a:rPr>
              <a:t>and budget </a:t>
            </a:r>
            <a:r>
              <a:rPr lang="en-IN" sz="2000" i="1" dirty="0" err="1">
                <a:solidFill>
                  <a:srgbClr val="0000CC"/>
                </a:solidFill>
                <a:latin typeface="+mn-lt"/>
              </a:rPr>
              <a:t>e</a:t>
            </a:r>
            <a:r>
              <a:rPr lang="en-IN" sz="2000" i="1" baseline="-25000" dirty="0" err="1">
                <a:solidFill>
                  <a:srgbClr val="0000CC"/>
                </a:solidFill>
                <a:latin typeface="+mn-lt"/>
              </a:rPr>
              <a:t>s</a:t>
            </a:r>
            <a:r>
              <a:rPr lang="en-IN" sz="2000" i="1" dirty="0">
                <a:solidFill>
                  <a:srgbClr val="0000CC"/>
                </a:solidFill>
                <a:latin typeface="+mn-lt"/>
              </a:rPr>
              <a:t> </a:t>
            </a:r>
            <a:r>
              <a:rPr lang="en-IN" sz="2000" dirty="0">
                <a:solidFill>
                  <a:srgbClr val="0000CC"/>
                </a:solidFill>
                <a:latin typeface="+mn-lt"/>
              </a:rPr>
              <a:t>never demands more processor time than a periodic task with the same parameters</a:t>
            </a:r>
          </a:p>
        </p:txBody>
      </p:sp>
      <p:sp>
        <p:nvSpPr>
          <p:cNvPr id="3" name="Content Placeholder 2"/>
          <p:cNvSpPr>
            <a:spLocks noGrp="1"/>
          </p:cNvSpPr>
          <p:nvPr>
            <p:ph sz="quarter" idx="10"/>
          </p:nvPr>
        </p:nvSpPr>
        <p:spPr/>
        <p:txBody>
          <a:bodyPr/>
          <a:lstStyle/>
          <a:p>
            <a:r>
              <a:rPr lang="en-IN" dirty="0"/>
              <a:t>Sporadic Servers</a:t>
            </a:r>
          </a:p>
        </p:txBody>
      </p:sp>
    </p:spTree>
    <p:extLst>
      <p:ext uri="{BB962C8B-B14F-4D97-AF65-F5344CB8AC3E}">
        <p14:creationId xmlns:p14="http://schemas.microsoft.com/office/powerpoint/2010/main" val="321084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r>
              <a:rPr lang="en-IN" sz="2800" dirty="0">
                <a:latin typeface="+mn-lt"/>
              </a:rPr>
              <a:t>Let us define</a:t>
            </a:r>
          </a:p>
          <a:p>
            <a:pPr>
              <a:buFont typeface="Wingdings" pitchFamily="2" charset="2"/>
              <a:buChar char="Ø"/>
            </a:pPr>
            <a:r>
              <a:rPr lang="en-IN" sz="2000" dirty="0">
                <a:latin typeface="+mn-lt"/>
              </a:rPr>
              <a:t>A system, </a:t>
            </a:r>
            <a:r>
              <a:rPr lang="en-IN" sz="2000" b="1" i="1" dirty="0">
                <a:solidFill>
                  <a:srgbClr val="0000CC"/>
                </a:solidFill>
                <a:latin typeface="+mn-lt"/>
              </a:rPr>
              <a:t>T</a:t>
            </a:r>
            <a:r>
              <a:rPr lang="en-IN" sz="2000" dirty="0">
                <a:latin typeface="+mn-lt"/>
              </a:rPr>
              <a:t>, of independent </a:t>
            </a:r>
            <a:r>
              <a:rPr lang="en-IN" sz="2000" dirty="0" err="1">
                <a:latin typeface="+mn-lt"/>
              </a:rPr>
              <a:t>preemptable</a:t>
            </a:r>
            <a:r>
              <a:rPr lang="en-IN" sz="2000" dirty="0">
                <a:latin typeface="+mn-lt"/>
              </a:rPr>
              <a:t> periodic tasks and a sporadic server with parameters </a:t>
            </a:r>
            <a:r>
              <a:rPr lang="en-IN" sz="2000" i="1" dirty="0">
                <a:solidFill>
                  <a:srgbClr val="0000CC"/>
                </a:solidFill>
                <a:latin typeface="+mn-lt"/>
              </a:rPr>
              <a:t>(p</a:t>
            </a:r>
            <a:r>
              <a:rPr lang="en-IN" sz="2000" i="1" baseline="-25000" dirty="0">
                <a:solidFill>
                  <a:srgbClr val="0000CC"/>
                </a:solidFill>
                <a:latin typeface="+mn-lt"/>
              </a:rPr>
              <a:t>s</a:t>
            </a:r>
            <a:r>
              <a:rPr lang="en-IN" sz="2000" i="1" dirty="0">
                <a:solidFill>
                  <a:srgbClr val="0000CC"/>
                </a:solidFill>
                <a:latin typeface="+mn-lt"/>
              </a:rPr>
              <a:t>, </a:t>
            </a:r>
            <a:r>
              <a:rPr lang="en-IN" sz="2000" i="1" dirty="0" err="1">
                <a:solidFill>
                  <a:srgbClr val="0000CC"/>
                </a:solidFill>
                <a:latin typeface="+mn-lt"/>
              </a:rPr>
              <a:t>e</a:t>
            </a:r>
            <a:r>
              <a:rPr lang="en-IN" sz="2000" i="1" baseline="-25000" dirty="0" err="1">
                <a:solidFill>
                  <a:srgbClr val="0000CC"/>
                </a:solidFill>
                <a:latin typeface="+mn-lt"/>
              </a:rPr>
              <a:t>s</a:t>
            </a:r>
            <a:r>
              <a:rPr lang="en-IN" sz="2000" i="1" dirty="0">
                <a:solidFill>
                  <a:srgbClr val="0000CC"/>
                </a:solidFill>
                <a:latin typeface="+mn-lt"/>
              </a:rPr>
              <a:t>) </a:t>
            </a:r>
            <a:r>
              <a:rPr lang="en-IN" sz="2000" dirty="0">
                <a:latin typeface="+mn-lt"/>
              </a:rPr>
              <a:t>and arbitrary priority of</a:t>
            </a:r>
            <a:r>
              <a:rPr lang="en-IN" sz="2000" i="1" dirty="0">
                <a:solidFill>
                  <a:srgbClr val="0000CC"/>
                </a:solidFill>
                <a:latin typeface="+mn-lt"/>
              </a:rPr>
              <a:t> ∏</a:t>
            </a:r>
            <a:r>
              <a:rPr lang="en-IN" sz="2000" i="1" baseline="-25000" dirty="0">
                <a:solidFill>
                  <a:srgbClr val="0000CC"/>
                </a:solidFill>
                <a:latin typeface="+mn-lt"/>
              </a:rPr>
              <a:t>s</a:t>
            </a:r>
          </a:p>
          <a:p>
            <a:pPr>
              <a:buFont typeface="Wingdings" pitchFamily="2" charset="2"/>
              <a:buChar char="Ø"/>
            </a:pPr>
            <a:r>
              <a:rPr lang="en-IN" sz="2000" b="1" i="1" dirty="0">
                <a:solidFill>
                  <a:srgbClr val="0000CC"/>
                </a:solidFill>
                <a:latin typeface="+mn-lt"/>
              </a:rPr>
              <a:t>T</a:t>
            </a:r>
            <a:r>
              <a:rPr lang="en-IN" sz="2000" b="1" i="1" baseline="-25000" dirty="0">
                <a:solidFill>
                  <a:srgbClr val="0000CC"/>
                </a:solidFill>
                <a:latin typeface="+mn-lt"/>
              </a:rPr>
              <a:t>H</a:t>
            </a:r>
            <a:r>
              <a:rPr lang="en-IN" sz="2000" dirty="0">
                <a:latin typeface="+mn-lt"/>
              </a:rPr>
              <a:t> : the periodic tasks with higher priority than the server (may be empty)</a:t>
            </a:r>
          </a:p>
          <a:p>
            <a:pPr>
              <a:buFont typeface="Wingdings" pitchFamily="2" charset="2"/>
              <a:buChar char="Ø"/>
            </a:pPr>
            <a:r>
              <a:rPr lang="en-IN" sz="2000" i="1" dirty="0">
                <a:solidFill>
                  <a:srgbClr val="0000CC"/>
                </a:solidFill>
                <a:latin typeface="+mn-lt"/>
              </a:rPr>
              <a:t>t</a:t>
            </a:r>
            <a:r>
              <a:rPr lang="en-IN" sz="2000" i="1" baseline="-25000" dirty="0">
                <a:solidFill>
                  <a:srgbClr val="0000CC"/>
                </a:solidFill>
                <a:latin typeface="+mn-lt"/>
              </a:rPr>
              <a:t>r </a:t>
            </a:r>
            <a:r>
              <a:rPr lang="en-IN" sz="2000" dirty="0">
                <a:latin typeface="+mn-lt"/>
              </a:rPr>
              <a:t>: the last time the server budget replenished</a:t>
            </a:r>
          </a:p>
          <a:p>
            <a:pPr>
              <a:buFont typeface="Wingdings" pitchFamily="2" charset="2"/>
              <a:buChar char="Ø"/>
            </a:pPr>
            <a:r>
              <a:rPr lang="en-IN" sz="2000" i="1" dirty="0">
                <a:solidFill>
                  <a:srgbClr val="0000CC"/>
                </a:solidFill>
                <a:latin typeface="+mn-lt"/>
              </a:rPr>
              <a:t>t</a:t>
            </a:r>
            <a:r>
              <a:rPr lang="en-IN" sz="2000" i="1" baseline="-25000" dirty="0">
                <a:solidFill>
                  <a:srgbClr val="0000CC"/>
                </a:solidFill>
                <a:latin typeface="+mn-lt"/>
              </a:rPr>
              <a:t>f </a:t>
            </a:r>
            <a:r>
              <a:rPr lang="en-IN" sz="2000" dirty="0">
                <a:latin typeface="+mn-lt"/>
              </a:rPr>
              <a:t>: the first instant after </a:t>
            </a:r>
            <a:r>
              <a:rPr lang="en-IN" sz="2000" i="1" dirty="0">
                <a:solidFill>
                  <a:srgbClr val="0000CC"/>
                </a:solidFill>
                <a:latin typeface="+mn-lt"/>
              </a:rPr>
              <a:t>t</a:t>
            </a:r>
            <a:r>
              <a:rPr lang="en-IN" sz="2000" i="1" baseline="-25000" dirty="0">
                <a:solidFill>
                  <a:srgbClr val="0000CC"/>
                </a:solidFill>
                <a:latin typeface="+mn-lt"/>
              </a:rPr>
              <a:t>r</a:t>
            </a:r>
            <a:r>
              <a:rPr lang="en-IN" sz="2000" dirty="0">
                <a:latin typeface="+mn-lt"/>
              </a:rPr>
              <a:t> at which the server begins to execute</a:t>
            </a:r>
          </a:p>
          <a:p>
            <a:endParaRPr lang="en-IN" sz="2000" dirty="0">
              <a:latin typeface="+mn-lt"/>
            </a:endParaRPr>
          </a:p>
          <a:p>
            <a:r>
              <a:rPr lang="en-IN" sz="2000" dirty="0">
                <a:latin typeface="+mn-lt"/>
              </a:rPr>
              <a:t>At any time </a:t>
            </a:r>
            <a:r>
              <a:rPr lang="en-IN" sz="2000" i="1" dirty="0">
                <a:solidFill>
                  <a:srgbClr val="0000CC"/>
                </a:solidFill>
                <a:latin typeface="+mn-lt"/>
              </a:rPr>
              <a:t>t</a:t>
            </a:r>
            <a:r>
              <a:rPr lang="en-IN" sz="2000" dirty="0">
                <a:latin typeface="+mn-lt"/>
              </a:rPr>
              <a:t> define:</a:t>
            </a:r>
          </a:p>
          <a:p>
            <a:pPr>
              <a:buFont typeface="Wingdings" pitchFamily="2" charset="2"/>
              <a:buChar char="Ø"/>
            </a:pPr>
            <a:r>
              <a:rPr lang="en-IN" sz="2000" i="1" dirty="0">
                <a:solidFill>
                  <a:srgbClr val="0000CC"/>
                </a:solidFill>
                <a:latin typeface="+mn-lt"/>
              </a:rPr>
              <a:t>BEGIN</a:t>
            </a:r>
            <a:r>
              <a:rPr lang="en-IN" sz="2000" dirty="0">
                <a:latin typeface="+mn-lt"/>
              </a:rPr>
              <a:t> as the start of the earliest busy interval in the most recent contiguous sequence of busy intervals of </a:t>
            </a:r>
            <a:r>
              <a:rPr lang="en-IN" sz="2000" i="1" dirty="0">
                <a:solidFill>
                  <a:srgbClr val="0000CC"/>
                </a:solidFill>
                <a:latin typeface="+mn-lt"/>
              </a:rPr>
              <a:t>T</a:t>
            </a:r>
            <a:r>
              <a:rPr lang="en-IN" sz="2000" i="1" baseline="-25000" dirty="0">
                <a:solidFill>
                  <a:srgbClr val="0000CC"/>
                </a:solidFill>
                <a:latin typeface="+mn-lt"/>
              </a:rPr>
              <a:t>H</a:t>
            </a:r>
            <a:r>
              <a:rPr lang="en-IN" sz="2000" dirty="0">
                <a:latin typeface="+mn-lt"/>
              </a:rPr>
              <a:t> starting before t (busy intervals are contiguous if the later one starts immediately the earlier one ends)</a:t>
            </a:r>
          </a:p>
          <a:p>
            <a:pPr>
              <a:buFont typeface="Wingdings" pitchFamily="2" charset="2"/>
              <a:buChar char="Ø"/>
            </a:pPr>
            <a:r>
              <a:rPr lang="en-IN" sz="2000" i="1" dirty="0">
                <a:solidFill>
                  <a:srgbClr val="0000CC"/>
                </a:solidFill>
                <a:latin typeface="+mn-lt"/>
              </a:rPr>
              <a:t>END</a:t>
            </a:r>
            <a:r>
              <a:rPr lang="en-IN" sz="2000" dirty="0">
                <a:latin typeface="+mn-lt"/>
              </a:rPr>
              <a:t> as the end of the latest busy interval in this sequence if this interval ends before t and define END = </a:t>
            </a:r>
            <a:r>
              <a:rPr lang="en-IN" sz="2000" i="1" dirty="0">
                <a:solidFill>
                  <a:srgbClr val="0000CC"/>
                </a:solidFill>
                <a:latin typeface="+mn-lt"/>
              </a:rPr>
              <a:t>∞</a:t>
            </a:r>
            <a:r>
              <a:rPr lang="en-IN" sz="2000" dirty="0">
                <a:latin typeface="+mn-lt"/>
              </a:rPr>
              <a:t> if the interval ends after </a:t>
            </a:r>
            <a:r>
              <a:rPr lang="en-IN" sz="2000" i="1" dirty="0">
                <a:solidFill>
                  <a:srgbClr val="0000CC"/>
                </a:solidFill>
                <a:latin typeface="+mn-lt"/>
              </a:rPr>
              <a:t>t</a:t>
            </a:r>
          </a:p>
        </p:txBody>
      </p:sp>
      <p:sp>
        <p:nvSpPr>
          <p:cNvPr id="6" name="Content Placeholder 5"/>
          <p:cNvSpPr>
            <a:spLocks noGrp="1"/>
          </p:cNvSpPr>
          <p:nvPr>
            <p:ph sz="quarter" idx="10"/>
          </p:nvPr>
        </p:nvSpPr>
        <p:spPr/>
        <p:txBody>
          <a:bodyPr>
            <a:normAutofit/>
          </a:bodyPr>
          <a:lstStyle/>
          <a:p>
            <a:r>
              <a:rPr lang="en-US" dirty="0"/>
              <a:t>Sporadic Server in a Fixed Priority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055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10600" cy="5181600"/>
          </a:xfrm>
        </p:spPr>
        <p:txBody>
          <a:bodyPr>
            <a:noAutofit/>
          </a:bodyPr>
          <a:lstStyle/>
          <a:p>
            <a:r>
              <a:rPr lang="en-IN" b="1" u="sng" dirty="0">
                <a:latin typeface="+mn-lt"/>
              </a:rPr>
              <a:t>Consumption rule</a:t>
            </a:r>
          </a:p>
          <a:p>
            <a:endParaRPr lang="en-IN" sz="1600" dirty="0">
              <a:latin typeface="+mn-lt"/>
            </a:endParaRPr>
          </a:p>
          <a:p>
            <a:r>
              <a:rPr lang="en-IN" sz="1600" dirty="0">
                <a:latin typeface="+mn-lt"/>
              </a:rPr>
              <a:t>	</a:t>
            </a:r>
            <a:r>
              <a:rPr lang="en-IN" sz="1800" dirty="0">
                <a:latin typeface="+mn-lt"/>
              </a:rPr>
              <a:t>At any time </a:t>
            </a:r>
            <a:r>
              <a:rPr lang="en-IN" sz="1800" i="1" dirty="0">
                <a:solidFill>
                  <a:srgbClr val="0000CC"/>
                </a:solidFill>
                <a:latin typeface="+mn-lt"/>
              </a:rPr>
              <a:t>t ≥ t</a:t>
            </a:r>
            <a:r>
              <a:rPr lang="en-IN" sz="1800" i="1" baseline="-25000" dirty="0">
                <a:solidFill>
                  <a:srgbClr val="0000CC"/>
                </a:solidFill>
                <a:latin typeface="+mn-lt"/>
              </a:rPr>
              <a:t>r</a:t>
            </a:r>
            <a:r>
              <a:rPr lang="en-IN" sz="1800" i="1" baseline="-25000" dirty="0">
                <a:latin typeface="+mn-lt"/>
              </a:rPr>
              <a:t> </a:t>
            </a:r>
            <a:r>
              <a:rPr lang="en-IN" sz="1800" i="1" dirty="0">
                <a:latin typeface="+mn-lt"/>
              </a:rPr>
              <a:t>, </a:t>
            </a:r>
            <a:r>
              <a:rPr lang="en-IN" sz="1800" dirty="0">
                <a:solidFill>
                  <a:srgbClr val="0000CC"/>
                </a:solidFill>
                <a:latin typeface="+mn-lt"/>
              </a:rPr>
              <a:t>if the server has budget and if either of the following two conditions is true,</a:t>
            </a:r>
            <a:r>
              <a:rPr lang="en-IN" sz="1800" dirty="0">
                <a:latin typeface="+mn-lt"/>
              </a:rPr>
              <a:t> </a:t>
            </a:r>
            <a:r>
              <a:rPr lang="en-IN" sz="1800" dirty="0">
                <a:solidFill>
                  <a:srgbClr val="0000CC"/>
                </a:solidFill>
                <a:latin typeface="+mn-lt"/>
              </a:rPr>
              <a:t>the budget is consumed at the rate of 1 per unit time</a:t>
            </a:r>
            <a:r>
              <a:rPr lang="en-IN" sz="1800" dirty="0">
                <a:latin typeface="+mn-lt"/>
              </a:rPr>
              <a:t>.</a:t>
            </a:r>
          </a:p>
          <a:p>
            <a:endParaRPr lang="en-IN" sz="1800" dirty="0">
              <a:latin typeface="+mn-lt"/>
            </a:endParaRPr>
          </a:p>
          <a:p>
            <a:pPr>
              <a:buFont typeface="Wingdings" pitchFamily="2" charset="2"/>
              <a:buChar char="Ø"/>
            </a:pPr>
            <a:r>
              <a:rPr lang="en-IN" sz="1800" dirty="0">
                <a:latin typeface="+mn-lt"/>
              </a:rPr>
              <a:t>C1: The server is executing</a:t>
            </a:r>
          </a:p>
          <a:p>
            <a:pPr>
              <a:buFont typeface="Wingdings" pitchFamily="2" charset="2"/>
              <a:buChar char="Ø"/>
            </a:pPr>
            <a:r>
              <a:rPr lang="en-IN" sz="1800" dirty="0">
                <a:latin typeface="+mn-lt"/>
              </a:rPr>
              <a:t>C2: The server has executed since </a:t>
            </a:r>
            <a:r>
              <a:rPr lang="en-IN" sz="1800" i="1" dirty="0">
                <a:solidFill>
                  <a:srgbClr val="0000CC"/>
                </a:solidFill>
              </a:rPr>
              <a:t>t</a:t>
            </a:r>
            <a:r>
              <a:rPr lang="en-IN" sz="1800" i="1" baseline="-25000" dirty="0">
                <a:solidFill>
                  <a:srgbClr val="0000CC"/>
                </a:solidFill>
              </a:rPr>
              <a:t>r</a:t>
            </a:r>
            <a:r>
              <a:rPr lang="en-IN" sz="1800" i="1" dirty="0">
                <a:latin typeface="+mn-lt"/>
              </a:rPr>
              <a:t> </a:t>
            </a:r>
            <a:r>
              <a:rPr lang="en-IN" sz="1800" dirty="0">
                <a:latin typeface="+mn-lt"/>
              </a:rPr>
              <a:t>and</a:t>
            </a:r>
            <a:r>
              <a:rPr lang="en-IN" sz="1800" i="1" dirty="0">
                <a:latin typeface="+mn-lt"/>
              </a:rPr>
              <a:t> </a:t>
            </a:r>
            <a:r>
              <a:rPr lang="en-IN" sz="1800" i="1" dirty="0">
                <a:solidFill>
                  <a:srgbClr val="0000CC"/>
                </a:solidFill>
                <a:latin typeface="+mn-lt"/>
              </a:rPr>
              <a:t>END &lt; t</a:t>
            </a:r>
          </a:p>
          <a:p>
            <a:endParaRPr lang="en-IN" sz="1800" dirty="0">
              <a:latin typeface="+mn-lt"/>
            </a:endParaRPr>
          </a:p>
          <a:p>
            <a:r>
              <a:rPr lang="en-IN" sz="1800" dirty="0">
                <a:latin typeface="+mn-lt"/>
              </a:rPr>
              <a:t>	When they are not true, the server holds its budget</a:t>
            </a:r>
          </a:p>
          <a:p>
            <a:endParaRPr lang="en-IN" sz="1800" dirty="0">
              <a:latin typeface="+mn-lt"/>
            </a:endParaRPr>
          </a:p>
          <a:p>
            <a:r>
              <a:rPr lang="en-IN" sz="1800" b="1" dirty="0">
                <a:latin typeface="+mn-lt"/>
              </a:rPr>
              <a:t>What does it mean ?</a:t>
            </a:r>
          </a:p>
          <a:p>
            <a:pPr>
              <a:buFont typeface="Wingdings" pitchFamily="2" charset="2"/>
              <a:buChar char="Ø"/>
            </a:pPr>
            <a:r>
              <a:rPr lang="en-IN" sz="1800" dirty="0">
                <a:latin typeface="+mn-lt"/>
              </a:rPr>
              <a:t>The server executes for no more time than it has execution budget</a:t>
            </a:r>
          </a:p>
          <a:p>
            <a:pPr>
              <a:buFont typeface="Wingdings" pitchFamily="2" charset="2"/>
              <a:buChar char="Ø"/>
            </a:pPr>
            <a:r>
              <a:rPr lang="en-IN" sz="1800" dirty="0">
                <a:solidFill>
                  <a:srgbClr val="0000CC"/>
                </a:solidFill>
                <a:latin typeface="+mn-lt"/>
              </a:rPr>
              <a:t>The server retains its budget if a higher-priority job is executing, or It has not executed since </a:t>
            </a:r>
            <a:r>
              <a:rPr lang="en-IN" sz="1800" i="1" dirty="0">
                <a:solidFill>
                  <a:srgbClr val="0000CC"/>
                </a:solidFill>
              </a:rPr>
              <a:t>t</a:t>
            </a:r>
            <a:r>
              <a:rPr lang="en-IN" sz="1800" i="1" baseline="-25000" dirty="0">
                <a:solidFill>
                  <a:srgbClr val="0000CC"/>
                </a:solidFill>
              </a:rPr>
              <a:t>r</a:t>
            </a:r>
            <a:r>
              <a:rPr lang="en-IN" sz="1800" i="1" dirty="0">
                <a:solidFill>
                  <a:srgbClr val="0000CC"/>
                </a:solidFill>
                <a:latin typeface="+mn-lt"/>
              </a:rPr>
              <a:t> </a:t>
            </a:r>
            <a:r>
              <a:rPr lang="en-IN" sz="1800" dirty="0">
                <a:solidFill>
                  <a:srgbClr val="0000CC"/>
                </a:solidFill>
                <a:latin typeface="+mn-lt"/>
              </a:rPr>
              <a:t>(i.e. last replenishment time)</a:t>
            </a:r>
          </a:p>
          <a:p>
            <a:pPr>
              <a:buFont typeface="Wingdings" pitchFamily="2" charset="2"/>
              <a:buChar char="Ø"/>
            </a:pPr>
            <a:r>
              <a:rPr lang="en-IN" sz="1800" dirty="0">
                <a:solidFill>
                  <a:srgbClr val="0000CC"/>
                </a:solidFill>
                <a:latin typeface="+mn-lt"/>
              </a:rPr>
              <a:t>Otherwise, the budget decreases when the server executes, or if it idles while it has budget</a:t>
            </a:r>
            <a:endParaRPr lang="en-IN" sz="1800" i="1" dirty="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a:t>Sporadic Server in a Fixed Priority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1818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410200"/>
          </a:xfrm>
        </p:spPr>
        <p:txBody>
          <a:bodyPr>
            <a:noAutofit/>
          </a:bodyPr>
          <a:lstStyle/>
          <a:p>
            <a:r>
              <a:rPr lang="en-IN" b="1" u="sng" dirty="0">
                <a:latin typeface="+mn-lt"/>
              </a:rPr>
              <a:t>Replenishment rules</a:t>
            </a:r>
          </a:p>
          <a:p>
            <a:pPr>
              <a:buFont typeface="Wingdings" pitchFamily="2" charset="2"/>
              <a:buChar char="Ø"/>
            </a:pPr>
            <a:r>
              <a:rPr lang="en-IN" sz="1800" dirty="0">
                <a:latin typeface="+mn-lt"/>
              </a:rPr>
              <a:t>R1: When system begins executing, and each time budget is replenished, set the budget to </a:t>
            </a:r>
            <a:r>
              <a:rPr lang="en-IN" sz="1800" i="1" dirty="0" err="1">
                <a:solidFill>
                  <a:srgbClr val="0000CC"/>
                </a:solidFill>
                <a:latin typeface="+mn-lt"/>
              </a:rPr>
              <a:t>e</a:t>
            </a:r>
            <a:r>
              <a:rPr lang="en-IN" sz="1800" i="1" baseline="-25000" dirty="0" err="1">
                <a:solidFill>
                  <a:srgbClr val="0000CC"/>
                </a:solidFill>
                <a:latin typeface="+mn-lt"/>
              </a:rPr>
              <a:t>s</a:t>
            </a:r>
            <a:r>
              <a:rPr lang="en-IN" sz="1800" dirty="0">
                <a:latin typeface="+mn-lt"/>
              </a:rPr>
              <a:t> and </a:t>
            </a:r>
            <a:r>
              <a:rPr lang="en-IN" sz="1800" i="1" dirty="0">
                <a:solidFill>
                  <a:srgbClr val="0000CC"/>
                </a:solidFill>
                <a:latin typeface="+mn-lt"/>
              </a:rPr>
              <a:t>t</a:t>
            </a:r>
            <a:r>
              <a:rPr lang="en-IN" sz="1800" i="1" baseline="-25000" dirty="0">
                <a:solidFill>
                  <a:srgbClr val="0000CC"/>
                </a:solidFill>
                <a:latin typeface="+mn-lt"/>
              </a:rPr>
              <a:t>r</a:t>
            </a:r>
            <a:r>
              <a:rPr lang="en-IN" sz="1800" dirty="0">
                <a:latin typeface="+mn-lt"/>
              </a:rPr>
              <a:t> = the current time.</a:t>
            </a:r>
          </a:p>
          <a:p>
            <a:pPr>
              <a:buFont typeface="Wingdings" pitchFamily="2" charset="2"/>
              <a:buChar char="Ø"/>
            </a:pPr>
            <a:endParaRPr lang="en-IN" sz="1800" dirty="0">
              <a:latin typeface="+mn-lt"/>
            </a:endParaRPr>
          </a:p>
          <a:p>
            <a:pPr>
              <a:buFont typeface="Wingdings" pitchFamily="2" charset="2"/>
              <a:buChar char="Ø"/>
            </a:pPr>
            <a:r>
              <a:rPr lang="en-IN" sz="1800" dirty="0">
                <a:latin typeface="+mn-lt"/>
              </a:rPr>
              <a:t>R2: When server begins to execute (defined as time </a:t>
            </a:r>
            <a:r>
              <a:rPr lang="en-IN" sz="1800" i="1" dirty="0">
                <a:solidFill>
                  <a:srgbClr val="0000CC"/>
                </a:solidFill>
                <a:latin typeface="+mn-lt"/>
              </a:rPr>
              <a:t>t</a:t>
            </a:r>
            <a:r>
              <a:rPr lang="en-IN" sz="1800" i="1" baseline="-25000" dirty="0">
                <a:solidFill>
                  <a:srgbClr val="0000CC"/>
                </a:solidFill>
                <a:latin typeface="+mn-lt"/>
              </a:rPr>
              <a:t>f </a:t>
            </a:r>
            <a:r>
              <a:rPr lang="en-IN" sz="1800" dirty="0">
                <a:latin typeface="+mn-lt"/>
              </a:rPr>
              <a:t>)</a:t>
            </a:r>
          </a:p>
          <a:p>
            <a:r>
              <a:rPr lang="en-IN" sz="1800" dirty="0">
                <a:latin typeface="+mn-lt"/>
              </a:rPr>
              <a:t>		if </a:t>
            </a:r>
            <a:r>
              <a:rPr lang="en-IN" sz="1800" i="1" dirty="0">
                <a:solidFill>
                  <a:srgbClr val="0000CC"/>
                </a:solidFill>
                <a:latin typeface="+mn-lt"/>
              </a:rPr>
              <a:t>END</a:t>
            </a:r>
            <a:r>
              <a:rPr lang="en-IN" sz="1800" dirty="0">
                <a:latin typeface="+mn-lt"/>
              </a:rPr>
              <a:t> = </a:t>
            </a:r>
            <a:r>
              <a:rPr lang="en-IN" sz="1800" i="1" dirty="0">
                <a:solidFill>
                  <a:srgbClr val="0000CC"/>
                </a:solidFill>
                <a:latin typeface="+mn-lt"/>
              </a:rPr>
              <a:t>t</a:t>
            </a:r>
            <a:r>
              <a:rPr lang="en-IN" sz="1800" i="1" baseline="-25000" dirty="0">
                <a:solidFill>
                  <a:srgbClr val="0000CC"/>
                </a:solidFill>
                <a:latin typeface="+mn-lt"/>
              </a:rPr>
              <a:t>f</a:t>
            </a:r>
            <a:r>
              <a:rPr lang="en-IN" sz="1800" dirty="0">
                <a:latin typeface="+mn-lt"/>
              </a:rPr>
              <a:t> then</a:t>
            </a:r>
          </a:p>
          <a:p>
            <a:r>
              <a:rPr lang="en-IN" sz="1800" i="1" dirty="0">
                <a:solidFill>
                  <a:srgbClr val="0000CC"/>
                </a:solidFill>
                <a:latin typeface="+mn-lt"/>
              </a:rPr>
              <a:t>			t</a:t>
            </a:r>
            <a:r>
              <a:rPr lang="en-IN" sz="1800" i="1" baseline="-25000" dirty="0">
                <a:solidFill>
                  <a:srgbClr val="0000CC"/>
                </a:solidFill>
                <a:latin typeface="+mn-lt"/>
              </a:rPr>
              <a:t>e</a:t>
            </a:r>
            <a:r>
              <a:rPr lang="en-IN" sz="1800" dirty="0">
                <a:latin typeface="+mn-lt"/>
              </a:rPr>
              <a:t> = </a:t>
            </a:r>
            <a:r>
              <a:rPr lang="en-IN" sz="1800" i="1" dirty="0">
                <a:solidFill>
                  <a:srgbClr val="0000CC"/>
                </a:solidFill>
                <a:latin typeface="+mn-lt"/>
              </a:rPr>
              <a:t>max(t</a:t>
            </a:r>
            <a:r>
              <a:rPr lang="en-IN" sz="1800" i="1" baseline="-25000" dirty="0">
                <a:solidFill>
                  <a:srgbClr val="0000CC"/>
                </a:solidFill>
                <a:latin typeface="+mn-lt"/>
              </a:rPr>
              <a:t>r </a:t>
            </a:r>
            <a:r>
              <a:rPr lang="en-IN" sz="1800" i="1" dirty="0">
                <a:solidFill>
                  <a:srgbClr val="0000CC"/>
                </a:solidFill>
                <a:latin typeface="+mn-lt"/>
              </a:rPr>
              <a:t>, BEGIN)</a:t>
            </a:r>
          </a:p>
          <a:p>
            <a:r>
              <a:rPr lang="en-IN" sz="1800" dirty="0">
                <a:latin typeface="+mn-lt"/>
              </a:rPr>
              <a:t>		else if </a:t>
            </a:r>
            <a:r>
              <a:rPr lang="en-IN" sz="1800" i="1" dirty="0">
                <a:solidFill>
                  <a:srgbClr val="0000CC"/>
                </a:solidFill>
                <a:latin typeface="+mn-lt"/>
              </a:rPr>
              <a:t>END</a:t>
            </a:r>
            <a:r>
              <a:rPr lang="en-IN" sz="1800" dirty="0">
                <a:latin typeface="+mn-lt"/>
              </a:rPr>
              <a:t> &lt; </a:t>
            </a:r>
            <a:r>
              <a:rPr lang="en-IN" sz="1800" i="1" dirty="0">
                <a:solidFill>
                  <a:srgbClr val="0000CC"/>
                </a:solidFill>
                <a:latin typeface="+mn-lt"/>
              </a:rPr>
              <a:t>t</a:t>
            </a:r>
            <a:r>
              <a:rPr lang="en-IN" sz="1800" i="1" baseline="-25000" dirty="0">
                <a:solidFill>
                  <a:srgbClr val="0000CC"/>
                </a:solidFill>
                <a:latin typeface="+mn-lt"/>
              </a:rPr>
              <a:t>f</a:t>
            </a:r>
            <a:r>
              <a:rPr lang="en-IN" sz="1800" dirty="0">
                <a:latin typeface="+mn-lt"/>
              </a:rPr>
              <a:t> then</a:t>
            </a:r>
          </a:p>
          <a:p>
            <a:r>
              <a:rPr lang="en-IN" sz="1800" i="1" dirty="0">
                <a:solidFill>
                  <a:srgbClr val="0000CC"/>
                </a:solidFill>
                <a:latin typeface="+mn-lt"/>
              </a:rPr>
              <a:t>			t</a:t>
            </a:r>
            <a:r>
              <a:rPr lang="en-IN" sz="1800" i="1" baseline="-25000" dirty="0">
                <a:solidFill>
                  <a:srgbClr val="0000CC"/>
                </a:solidFill>
                <a:latin typeface="+mn-lt"/>
              </a:rPr>
              <a:t>e  </a:t>
            </a:r>
            <a:r>
              <a:rPr lang="en-IN" sz="1800" dirty="0">
                <a:latin typeface="+mn-lt"/>
              </a:rPr>
              <a:t>= </a:t>
            </a:r>
            <a:r>
              <a:rPr lang="en-IN" sz="1800" i="1" dirty="0">
                <a:solidFill>
                  <a:srgbClr val="0000CC"/>
                </a:solidFill>
                <a:latin typeface="+mn-lt"/>
              </a:rPr>
              <a:t>t</a:t>
            </a:r>
            <a:r>
              <a:rPr lang="en-IN" sz="1800" i="1" baseline="-25000" dirty="0">
                <a:solidFill>
                  <a:srgbClr val="0000CC"/>
                </a:solidFill>
                <a:latin typeface="+mn-lt"/>
              </a:rPr>
              <a:t>f </a:t>
            </a:r>
            <a:endParaRPr lang="en-IN" sz="1800" dirty="0">
              <a:latin typeface="+mn-lt"/>
            </a:endParaRPr>
          </a:p>
          <a:p>
            <a:r>
              <a:rPr lang="en-IN" sz="1800" dirty="0">
                <a:latin typeface="+mn-lt"/>
              </a:rPr>
              <a:t>	The next replenishment time is set to </a:t>
            </a:r>
            <a:r>
              <a:rPr lang="en-IN" sz="1800" i="1" dirty="0">
                <a:solidFill>
                  <a:srgbClr val="0000CC"/>
                </a:solidFill>
                <a:latin typeface="+mn-lt"/>
              </a:rPr>
              <a:t>t</a:t>
            </a:r>
            <a:r>
              <a:rPr lang="en-IN" sz="1800" i="1" baseline="-25000" dirty="0">
                <a:solidFill>
                  <a:srgbClr val="0000CC"/>
                </a:solidFill>
                <a:latin typeface="+mn-lt"/>
              </a:rPr>
              <a:t>e  </a:t>
            </a:r>
            <a:r>
              <a:rPr lang="en-IN" sz="1800" dirty="0">
                <a:latin typeface="+mn-lt"/>
              </a:rPr>
              <a:t>+ </a:t>
            </a:r>
            <a:r>
              <a:rPr lang="en-IN" sz="1800" i="1" dirty="0">
                <a:solidFill>
                  <a:srgbClr val="0000CC"/>
                </a:solidFill>
                <a:latin typeface="+mn-lt"/>
              </a:rPr>
              <a:t>p</a:t>
            </a:r>
            <a:r>
              <a:rPr lang="en-IN" sz="1800" i="1" baseline="-25000" dirty="0">
                <a:solidFill>
                  <a:srgbClr val="0000CC"/>
                </a:solidFill>
                <a:latin typeface="+mn-lt"/>
              </a:rPr>
              <a:t>s </a:t>
            </a:r>
            <a:r>
              <a:rPr lang="en-IN" sz="1800" dirty="0">
                <a:latin typeface="+mn-lt"/>
              </a:rPr>
              <a:t>, where</a:t>
            </a:r>
            <a:r>
              <a:rPr lang="en-IN" sz="1800" i="1" dirty="0">
                <a:solidFill>
                  <a:srgbClr val="0000CC"/>
                </a:solidFill>
                <a:latin typeface="+mn-lt"/>
              </a:rPr>
              <a:t> t</a:t>
            </a:r>
            <a:r>
              <a:rPr lang="en-IN" sz="1800" i="1" baseline="-25000" dirty="0">
                <a:solidFill>
                  <a:srgbClr val="0000CC"/>
                </a:solidFill>
                <a:latin typeface="+mn-lt"/>
              </a:rPr>
              <a:t>e</a:t>
            </a:r>
            <a:r>
              <a:rPr lang="en-IN" sz="1800" dirty="0">
                <a:latin typeface="+mn-lt"/>
              </a:rPr>
              <a:t> = effective replenishment time</a:t>
            </a:r>
          </a:p>
          <a:p>
            <a:endParaRPr lang="en-IN" sz="1800" dirty="0">
              <a:latin typeface="+mn-lt"/>
            </a:endParaRPr>
          </a:p>
          <a:p>
            <a:pPr>
              <a:buFont typeface="Wingdings" pitchFamily="2" charset="2"/>
              <a:buChar char="Ø"/>
            </a:pPr>
            <a:r>
              <a:rPr lang="en-IN" sz="1800" dirty="0">
                <a:latin typeface="+mn-lt"/>
              </a:rPr>
              <a:t>R3: </a:t>
            </a:r>
            <a:r>
              <a:rPr lang="en-IN" sz="1800" dirty="0">
                <a:solidFill>
                  <a:srgbClr val="0000CC"/>
                </a:solidFill>
                <a:latin typeface="+mn-lt"/>
              </a:rPr>
              <a:t>budget replenished at the next replenishment time</a:t>
            </a:r>
            <a:r>
              <a:rPr lang="en-IN" sz="1800" dirty="0">
                <a:latin typeface="+mn-lt"/>
              </a:rPr>
              <a:t>, except under the following conditions. Under these conditions, replenishment is done at times stated below.</a:t>
            </a:r>
          </a:p>
          <a:p>
            <a:pPr lvl="1">
              <a:buFont typeface="Wingdings" pitchFamily="2" charset="2"/>
              <a:buChar char="§"/>
            </a:pPr>
            <a:r>
              <a:rPr lang="en-IN" sz="1800" dirty="0">
                <a:latin typeface="+mn-lt"/>
              </a:rPr>
              <a:t>If </a:t>
            </a:r>
            <a:r>
              <a:rPr lang="en-IN" sz="1800" i="1" dirty="0">
                <a:solidFill>
                  <a:srgbClr val="0000CC"/>
                </a:solidFill>
                <a:latin typeface="+mn-lt"/>
              </a:rPr>
              <a:t>t</a:t>
            </a:r>
            <a:r>
              <a:rPr lang="en-IN" sz="1800" i="1" baseline="-25000" dirty="0">
                <a:solidFill>
                  <a:srgbClr val="0000CC"/>
                </a:solidFill>
                <a:latin typeface="+mn-lt"/>
              </a:rPr>
              <a:t>e</a:t>
            </a:r>
            <a:r>
              <a:rPr lang="en-IN" sz="1800" dirty="0">
                <a:latin typeface="+mn-lt"/>
              </a:rPr>
              <a:t> + </a:t>
            </a:r>
            <a:r>
              <a:rPr lang="en-IN" sz="1800" i="1" dirty="0">
                <a:solidFill>
                  <a:srgbClr val="0000CC"/>
                </a:solidFill>
                <a:latin typeface="+mn-lt"/>
              </a:rPr>
              <a:t>p</a:t>
            </a:r>
            <a:r>
              <a:rPr lang="en-IN" sz="1800" i="1" baseline="-25000" dirty="0">
                <a:solidFill>
                  <a:srgbClr val="0000CC"/>
                </a:solidFill>
                <a:latin typeface="+mn-lt"/>
              </a:rPr>
              <a:t>s</a:t>
            </a:r>
            <a:r>
              <a:rPr lang="en-IN" sz="1800" dirty="0">
                <a:latin typeface="+mn-lt"/>
              </a:rPr>
              <a:t> is earlier than </a:t>
            </a:r>
            <a:r>
              <a:rPr lang="en-IN" sz="1800" i="1" dirty="0">
                <a:solidFill>
                  <a:srgbClr val="0000CC"/>
                </a:solidFill>
                <a:latin typeface="+mn-lt"/>
              </a:rPr>
              <a:t>t</a:t>
            </a:r>
            <a:r>
              <a:rPr lang="en-IN" sz="1800" i="1" baseline="-25000" dirty="0">
                <a:solidFill>
                  <a:srgbClr val="0000CC"/>
                </a:solidFill>
                <a:latin typeface="+mn-lt"/>
              </a:rPr>
              <a:t>f </a:t>
            </a:r>
            <a:r>
              <a:rPr lang="en-IN" sz="1800" dirty="0">
                <a:latin typeface="+mn-lt"/>
              </a:rPr>
              <a:t> the budget is replenished as soon as it is exhausted</a:t>
            </a:r>
          </a:p>
          <a:p>
            <a:pPr lvl="1">
              <a:buFont typeface="Wingdings" pitchFamily="2" charset="2"/>
              <a:buChar char="§"/>
            </a:pPr>
            <a:r>
              <a:rPr lang="en-IN" sz="1800" dirty="0">
                <a:latin typeface="+mn-lt"/>
              </a:rPr>
              <a:t>If </a:t>
            </a:r>
            <a:r>
              <a:rPr lang="en-IN" sz="1800" i="1" dirty="0">
                <a:solidFill>
                  <a:srgbClr val="0000CC"/>
                </a:solidFill>
                <a:latin typeface="+mn-lt"/>
              </a:rPr>
              <a:t>T</a:t>
            </a:r>
            <a:r>
              <a:rPr lang="en-IN" sz="1800" dirty="0">
                <a:latin typeface="+mn-lt"/>
              </a:rPr>
              <a:t> becomes idle before </a:t>
            </a:r>
            <a:r>
              <a:rPr lang="en-IN" sz="1800" i="1" dirty="0">
                <a:solidFill>
                  <a:srgbClr val="0000CC"/>
                </a:solidFill>
                <a:latin typeface="+mn-lt"/>
              </a:rPr>
              <a:t>t</a:t>
            </a:r>
            <a:r>
              <a:rPr lang="en-IN" sz="1800" i="1" baseline="-25000" dirty="0">
                <a:solidFill>
                  <a:srgbClr val="0000CC"/>
                </a:solidFill>
                <a:latin typeface="+mn-lt"/>
              </a:rPr>
              <a:t>e</a:t>
            </a:r>
            <a:r>
              <a:rPr lang="en-IN" sz="1800" dirty="0">
                <a:latin typeface="+mn-lt"/>
              </a:rPr>
              <a:t> + </a:t>
            </a:r>
            <a:r>
              <a:rPr lang="en-IN" sz="1800" i="1" dirty="0">
                <a:solidFill>
                  <a:srgbClr val="0000CC"/>
                </a:solidFill>
                <a:latin typeface="+mn-lt"/>
              </a:rPr>
              <a:t>p</a:t>
            </a:r>
            <a:r>
              <a:rPr lang="en-IN" sz="1800" i="1" baseline="-25000" dirty="0">
                <a:solidFill>
                  <a:srgbClr val="0000CC"/>
                </a:solidFill>
                <a:latin typeface="+mn-lt"/>
              </a:rPr>
              <a:t>s </a:t>
            </a:r>
            <a:r>
              <a:rPr lang="en-IN" sz="1800" dirty="0">
                <a:latin typeface="+mn-lt"/>
              </a:rPr>
              <a:t>, and becomes busy again at </a:t>
            </a:r>
            <a:r>
              <a:rPr lang="en-IN" sz="1800" i="1" dirty="0">
                <a:solidFill>
                  <a:srgbClr val="0000CC"/>
                </a:solidFill>
                <a:latin typeface="+mn-lt"/>
              </a:rPr>
              <a:t>t</a:t>
            </a:r>
            <a:r>
              <a:rPr lang="en-IN" sz="1800" i="1" baseline="-25000" dirty="0">
                <a:solidFill>
                  <a:srgbClr val="0000CC"/>
                </a:solidFill>
                <a:latin typeface="+mn-lt"/>
              </a:rPr>
              <a:t>b</a:t>
            </a:r>
            <a:r>
              <a:rPr lang="en-IN" sz="1800" baseline="-25000" dirty="0">
                <a:latin typeface="+mn-lt"/>
              </a:rPr>
              <a:t> </a:t>
            </a:r>
            <a:r>
              <a:rPr lang="en-IN" sz="1800" dirty="0">
                <a:latin typeface="+mn-lt"/>
              </a:rPr>
              <a:t>, the budget is replenished at </a:t>
            </a:r>
            <a:r>
              <a:rPr lang="en-IN" sz="1800" i="1" dirty="0">
                <a:solidFill>
                  <a:srgbClr val="0000CC"/>
                </a:solidFill>
                <a:latin typeface="+mn-lt"/>
              </a:rPr>
              <a:t>min(t</a:t>
            </a:r>
            <a:r>
              <a:rPr lang="en-IN" sz="1800" i="1" baseline="-25000" dirty="0">
                <a:solidFill>
                  <a:srgbClr val="0000CC"/>
                </a:solidFill>
                <a:latin typeface="+mn-lt"/>
              </a:rPr>
              <a:t>b </a:t>
            </a:r>
            <a:r>
              <a:rPr lang="en-IN" sz="1800" i="1" dirty="0">
                <a:solidFill>
                  <a:srgbClr val="0000CC"/>
                </a:solidFill>
                <a:latin typeface="+mn-lt"/>
              </a:rPr>
              <a:t>, t</a:t>
            </a:r>
            <a:r>
              <a:rPr lang="en-IN" sz="1800" i="1" baseline="-25000" dirty="0">
                <a:solidFill>
                  <a:srgbClr val="0000CC"/>
                </a:solidFill>
                <a:latin typeface="+mn-lt"/>
              </a:rPr>
              <a:t>e</a:t>
            </a:r>
            <a:r>
              <a:rPr lang="en-IN" sz="1800" i="1" dirty="0">
                <a:solidFill>
                  <a:srgbClr val="0000CC"/>
                </a:solidFill>
                <a:latin typeface="+mn-lt"/>
              </a:rPr>
              <a:t> + p</a:t>
            </a:r>
            <a:r>
              <a:rPr lang="en-IN" sz="1800" i="1" baseline="-25000" dirty="0">
                <a:solidFill>
                  <a:srgbClr val="0000CC"/>
                </a:solidFill>
                <a:latin typeface="+mn-lt"/>
              </a:rPr>
              <a:t>s</a:t>
            </a:r>
            <a:r>
              <a:rPr lang="en-IN" sz="1800" i="1" dirty="0">
                <a:solidFill>
                  <a:srgbClr val="0000CC"/>
                </a:solidFill>
                <a:latin typeface="+mn-lt"/>
              </a:rPr>
              <a:t>)</a:t>
            </a:r>
          </a:p>
          <a:p>
            <a:pPr lvl="1">
              <a:buNone/>
            </a:pPr>
            <a:r>
              <a:rPr lang="en-IN" i="1" dirty="0">
                <a:solidFill>
                  <a:srgbClr val="0000CC"/>
                </a:solidFill>
                <a:latin typeface="+mn-lt"/>
              </a:rPr>
              <a:t>	</a:t>
            </a:r>
            <a:endParaRPr lang="en-IN" dirty="0">
              <a:solidFill>
                <a:srgbClr val="0000CC"/>
              </a:solidFill>
              <a:latin typeface="+mn-lt"/>
            </a:endParaRPr>
          </a:p>
        </p:txBody>
      </p:sp>
      <p:sp>
        <p:nvSpPr>
          <p:cNvPr id="6" name="Content Placeholder 5"/>
          <p:cNvSpPr>
            <a:spLocks noGrp="1"/>
          </p:cNvSpPr>
          <p:nvPr>
            <p:ph sz="quarter" idx="10"/>
          </p:nvPr>
        </p:nvSpPr>
        <p:spPr/>
        <p:txBody>
          <a:bodyPr>
            <a:normAutofit/>
          </a:bodyPr>
          <a:lstStyle/>
          <a:p>
            <a:r>
              <a:rPr lang="en-US" dirty="0"/>
              <a:t>Sporadic Server in a Fixed Priority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85233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410200"/>
          </a:xfrm>
        </p:spPr>
        <p:txBody>
          <a:bodyPr>
            <a:noAutofit/>
          </a:bodyPr>
          <a:lstStyle/>
          <a:p>
            <a:r>
              <a:rPr lang="en-IN" sz="1400" dirty="0">
                <a:latin typeface="+mn-lt"/>
              </a:rPr>
              <a:t>	</a:t>
            </a:r>
            <a:r>
              <a:rPr lang="en-IN" sz="1400" i="1" dirty="0">
                <a:latin typeface="+mn-lt"/>
              </a:rPr>
              <a:t>A sporadic server (5, 1.5) was scheduled with three periodic tasks T1 = (3, 0.5), T2 = (4, 1.0), T3 = (19, 4.5) rate-monotonically. Three </a:t>
            </a:r>
            <a:r>
              <a:rPr lang="en-IN" sz="1400" i="1" dirty="0" err="1">
                <a:latin typeface="+mn-lt"/>
              </a:rPr>
              <a:t>aperiodic</a:t>
            </a:r>
            <a:r>
              <a:rPr lang="en-IN" sz="1400" i="1" dirty="0">
                <a:latin typeface="+mn-lt"/>
              </a:rPr>
              <a:t> jobs arrived at times 3, 7 and 15.5, with execution times 1.0, 2.0 and 2.0 respectively.</a:t>
            </a:r>
            <a:endParaRPr lang="en-IN" sz="1400" i="1" dirty="0">
              <a:solidFill>
                <a:srgbClr val="0000CC"/>
              </a:solidFill>
              <a:latin typeface="+mn-lt"/>
            </a:endParaRPr>
          </a:p>
          <a:p>
            <a:r>
              <a:rPr lang="en-IN" sz="1400" u="sng" dirty="0">
                <a:latin typeface="+mn-lt"/>
              </a:rPr>
              <a:t>Solution</a:t>
            </a:r>
          </a:p>
          <a:p>
            <a:r>
              <a:rPr lang="en-IN" sz="1200" dirty="0">
                <a:latin typeface="+mn-lt"/>
              </a:rPr>
              <a:t>As per RM, priorities of </a:t>
            </a:r>
            <a:r>
              <a:rPr lang="en-IN" sz="1200" dirty="0" err="1">
                <a:latin typeface="+mn-lt"/>
              </a:rPr>
              <a:t>tha</a:t>
            </a:r>
            <a:r>
              <a:rPr lang="en-IN" sz="1200" dirty="0">
                <a:latin typeface="+mn-lt"/>
              </a:rPr>
              <a:t> tasks are: T1 &gt; T2, Ts &gt; T3.</a:t>
            </a:r>
          </a:p>
          <a:p>
            <a:r>
              <a:rPr lang="en-IN" sz="1200" dirty="0">
                <a:latin typeface="+mn-lt"/>
              </a:rPr>
              <a:t>T1 and T2 being higher priority than Ts, create the Gantt chart of them first.</a:t>
            </a:r>
          </a:p>
          <a:p>
            <a:r>
              <a:rPr lang="en-IN" sz="1200" dirty="0">
                <a:latin typeface="+mn-lt"/>
              </a:rPr>
              <a:t>Time 0 to 3: </a:t>
            </a:r>
            <a:r>
              <a:rPr lang="en-IN" sz="1200" dirty="0" err="1">
                <a:latin typeface="+mn-lt"/>
              </a:rPr>
              <a:t>Aperiodic</a:t>
            </a:r>
            <a:r>
              <a:rPr lang="en-IN" sz="1200" dirty="0">
                <a:latin typeface="+mn-lt"/>
              </a:rPr>
              <a:t> job queue is empty. Ts is replenished at time 0 with budget 1.5. so t</a:t>
            </a:r>
            <a:r>
              <a:rPr lang="en-IN" sz="1200" baseline="-25000" dirty="0">
                <a:latin typeface="+mn-lt"/>
              </a:rPr>
              <a:t>r</a:t>
            </a:r>
            <a:r>
              <a:rPr lang="en-IN" sz="1200" dirty="0">
                <a:latin typeface="+mn-lt"/>
              </a:rPr>
              <a:t> = 0.</a:t>
            </a:r>
          </a:p>
          <a:p>
            <a:r>
              <a:rPr lang="en-IN" sz="1200" dirty="0">
                <a:latin typeface="+mn-lt"/>
              </a:rPr>
              <a:t>Time 3: </a:t>
            </a:r>
            <a:r>
              <a:rPr lang="en-IN" sz="1200" dirty="0" err="1">
                <a:latin typeface="+mn-lt"/>
              </a:rPr>
              <a:t>Aperiodic</a:t>
            </a:r>
            <a:r>
              <a:rPr lang="en-IN" sz="1200" dirty="0">
                <a:latin typeface="+mn-lt"/>
              </a:rPr>
              <a:t> job A1 arrives. Ts has budget, so A1 gets scheduled at time 3.5 after T1 finishes. At this time t</a:t>
            </a:r>
            <a:r>
              <a:rPr lang="en-IN" sz="1200" baseline="-25000" dirty="0">
                <a:latin typeface="+mn-lt"/>
              </a:rPr>
              <a:t>r</a:t>
            </a:r>
            <a:r>
              <a:rPr lang="en-IN" sz="1200" dirty="0">
                <a:latin typeface="+mn-lt"/>
              </a:rPr>
              <a:t> = 0, BEGIN = 3, END = 3.5, t</a:t>
            </a:r>
            <a:r>
              <a:rPr lang="en-IN" sz="1200" baseline="-25000" dirty="0">
                <a:latin typeface="+mn-lt"/>
              </a:rPr>
              <a:t>f</a:t>
            </a:r>
            <a:r>
              <a:rPr lang="en-IN" sz="1200" dirty="0">
                <a:latin typeface="+mn-lt"/>
              </a:rPr>
              <a:t> = 3.5. According to rule R2, effective replenishment time t</a:t>
            </a:r>
            <a:r>
              <a:rPr lang="en-IN" sz="1200" baseline="-25000" dirty="0">
                <a:latin typeface="+mn-lt"/>
              </a:rPr>
              <a:t>e</a:t>
            </a:r>
            <a:r>
              <a:rPr lang="en-IN" sz="1200" dirty="0">
                <a:latin typeface="+mn-lt"/>
              </a:rPr>
              <a:t> = max (0, 3.0) = 3. So next replenishment time is 3 + 5 = 8.</a:t>
            </a:r>
          </a:p>
          <a:p>
            <a:r>
              <a:rPr lang="en-IN" sz="1200" dirty="0">
                <a:latin typeface="+mn-lt"/>
              </a:rPr>
              <a:t>Time 4: The server executed A1 till time 4. At time 4, it gets </a:t>
            </a:r>
            <a:r>
              <a:rPr lang="en-IN" sz="1200" dirty="0" err="1">
                <a:latin typeface="+mn-lt"/>
              </a:rPr>
              <a:t>preempted</a:t>
            </a:r>
            <a:r>
              <a:rPr lang="en-IN" sz="1200" dirty="0">
                <a:latin typeface="+mn-lt"/>
              </a:rPr>
              <a:t> by T2. From time 4 to 5, T2 executes. Since it is of higher priority than Ts, the budget of Ts is not consumed (rule C2).</a:t>
            </a:r>
          </a:p>
          <a:p>
            <a:r>
              <a:rPr lang="en-IN" sz="1200" dirty="0">
                <a:latin typeface="+mn-lt"/>
              </a:rPr>
              <a:t>Time 5: T2 is ended. So Ts is scheduled. A1 completes by 5.5. At time t = 5.5, END = 5 since there is no other high priority task in the system (so, END &lt; t). So the budget of the server continues to be consumed 1 unit per time (rule C2). Hence the budget gets exhausted at time 6. </a:t>
            </a:r>
          </a:p>
          <a:p>
            <a:r>
              <a:rPr lang="en-IN" sz="1200" dirty="0">
                <a:latin typeface="+mn-lt"/>
              </a:rPr>
              <a:t>Time 7: Next periodic job A2 arrives. But the server doesn’t have budget. So it waits till next replenishment time 8.</a:t>
            </a:r>
          </a:p>
          <a:p>
            <a:r>
              <a:rPr lang="en-IN" sz="1200" dirty="0">
                <a:latin typeface="+mn-lt"/>
              </a:rPr>
              <a:t>Time 9.5: Ts schedules A2 after the high priority jobs are finished. Since the server began to execute for the first time after replenished, now, t</a:t>
            </a:r>
            <a:r>
              <a:rPr lang="en-IN" sz="1200" baseline="-25000" dirty="0">
                <a:latin typeface="+mn-lt"/>
              </a:rPr>
              <a:t>f</a:t>
            </a:r>
            <a:r>
              <a:rPr lang="en-IN" sz="1200" dirty="0">
                <a:latin typeface="+mn-lt"/>
              </a:rPr>
              <a:t> = 9.5. BEGIN = 8, END = 9.5, t</a:t>
            </a:r>
            <a:r>
              <a:rPr lang="en-IN" sz="1200" baseline="-25000" dirty="0">
                <a:latin typeface="+mn-lt"/>
              </a:rPr>
              <a:t>r</a:t>
            </a:r>
            <a:r>
              <a:rPr lang="en-IN" sz="1200" dirty="0">
                <a:latin typeface="+mn-lt"/>
              </a:rPr>
              <a:t> = 8. As per rule C2, t</a:t>
            </a:r>
            <a:r>
              <a:rPr lang="en-IN" sz="1200" baseline="-25000" dirty="0">
                <a:latin typeface="+mn-lt"/>
              </a:rPr>
              <a:t>e</a:t>
            </a:r>
            <a:r>
              <a:rPr lang="en-IN" sz="1200" dirty="0">
                <a:latin typeface="+mn-lt"/>
              </a:rPr>
              <a:t> = max (8, 8) = 8. So next replenishment time is 8 + 5 = 13.</a:t>
            </a:r>
          </a:p>
          <a:p>
            <a:r>
              <a:rPr lang="en-IN" sz="1200" dirty="0">
                <a:latin typeface="+mn-lt"/>
              </a:rPr>
              <a:t>Time 11: A2 executes from 9.5 to 11, so budget of Ts gets exhausted (rule C1). So A2 gets </a:t>
            </a:r>
            <a:r>
              <a:rPr lang="en-IN" sz="1200" dirty="0" err="1">
                <a:latin typeface="+mn-lt"/>
              </a:rPr>
              <a:t>preempted</a:t>
            </a:r>
            <a:r>
              <a:rPr lang="en-IN" sz="1200" dirty="0">
                <a:latin typeface="+mn-lt"/>
              </a:rPr>
              <a:t>.</a:t>
            </a:r>
          </a:p>
          <a:p>
            <a:r>
              <a:rPr lang="en-IN" sz="1200" dirty="0">
                <a:latin typeface="+mn-lt"/>
              </a:rPr>
              <a:t>Time 13.5: The budget of the server is replenished at time 13. So A2 gets scheduled at time 13.5 after high priority tasks are done. At completes at time 14.</a:t>
            </a:r>
          </a:p>
          <a:p>
            <a:r>
              <a:rPr lang="en-IN" sz="1200" dirty="0">
                <a:latin typeface="+mn-lt"/>
              </a:rPr>
              <a:t>Time 14: Now the system is idle (even T3 is not there). The system will busy again at time 15. So rule R3 (b) will come into picture. So the server will be replenished at time 15 in stead of time 18.</a:t>
            </a:r>
          </a:p>
          <a:p>
            <a:r>
              <a:rPr lang="en-IN" sz="1200" dirty="0">
                <a:latin typeface="+mn-lt"/>
              </a:rPr>
              <a:t>Time  15.5: A3 arrives, the server has budget. Hence it will be scheduled. </a:t>
            </a:r>
          </a:p>
          <a:p>
            <a:r>
              <a:rPr lang="en-IN" sz="1200" dirty="0">
                <a:latin typeface="+mn-lt"/>
              </a:rPr>
              <a:t>Time 19: System becomes idle again. So Rule R3(b) applies, so the server will be replenished at time 19, in stead of 20.</a:t>
            </a:r>
          </a:p>
          <a:p>
            <a:r>
              <a:rPr lang="en-IN" sz="1200" i="1" dirty="0">
                <a:latin typeface="+mn-lt"/>
              </a:rPr>
              <a:t>(T3 is scheduled in the time slots remained after T1, T2 and Ts)</a:t>
            </a:r>
          </a:p>
          <a:p>
            <a:r>
              <a:rPr lang="en-IN" sz="1200" dirty="0">
                <a:latin typeface="+mn-lt"/>
              </a:rPr>
              <a:t> </a:t>
            </a:r>
          </a:p>
          <a:p>
            <a:endParaRPr lang="en-IN" sz="1400" dirty="0">
              <a:latin typeface="+mn-lt"/>
            </a:endParaRPr>
          </a:p>
          <a:p>
            <a:endParaRPr lang="en-IN" sz="1400" dirty="0">
              <a:latin typeface="+mn-lt"/>
            </a:endParaRPr>
          </a:p>
        </p:txBody>
      </p:sp>
      <p:sp>
        <p:nvSpPr>
          <p:cNvPr id="6" name="Content Placeholder 5"/>
          <p:cNvSpPr>
            <a:spLocks noGrp="1"/>
          </p:cNvSpPr>
          <p:nvPr>
            <p:ph sz="quarter" idx="10"/>
          </p:nvPr>
        </p:nvSpPr>
        <p:spPr/>
        <p:txBody>
          <a:bodyPr>
            <a:normAutofit/>
          </a:bodyPr>
          <a:lstStyle/>
          <a:p>
            <a:r>
              <a:rPr lang="en-US" dirty="0"/>
              <a:t>Sporadic Server in a Fixed Priority System -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4893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en-US" dirty="0"/>
              <a:t>Sporadic Server in a Fixed Priority System -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graphicFrame>
        <p:nvGraphicFramePr>
          <p:cNvPr id="8" name="Table 7"/>
          <p:cNvGraphicFramePr>
            <a:graphicFrameLocks noGrp="1"/>
          </p:cNvGraphicFramePr>
          <p:nvPr/>
        </p:nvGraphicFramePr>
        <p:xfrm>
          <a:off x="-2" y="2057400"/>
          <a:ext cx="8762996" cy="2362200"/>
        </p:xfrm>
        <a:graphic>
          <a:graphicData uri="http://schemas.openxmlformats.org/drawingml/2006/table">
            <a:tbl>
              <a:tblPr firstRow="1" bandRow="1">
                <a:tableStyleId>{5C22544A-7EE6-4342-B048-85BDC9FD1C3A}</a:tableStyleId>
              </a:tblPr>
              <a:tblGrid>
                <a:gridCol w="398318">
                  <a:extLst>
                    <a:ext uri="{9D8B030D-6E8A-4147-A177-3AD203B41FA5}">
                      <a16:colId xmlns:a16="http://schemas.microsoft.com/office/drawing/2014/main" val="20000"/>
                    </a:ext>
                  </a:extLst>
                </a:gridCol>
                <a:gridCol w="398318">
                  <a:extLst>
                    <a:ext uri="{9D8B030D-6E8A-4147-A177-3AD203B41FA5}">
                      <a16:colId xmlns:a16="http://schemas.microsoft.com/office/drawing/2014/main" val="20001"/>
                    </a:ext>
                  </a:extLst>
                </a:gridCol>
                <a:gridCol w="398318">
                  <a:extLst>
                    <a:ext uri="{9D8B030D-6E8A-4147-A177-3AD203B41FA5}">
                      <a16:colId xmlns:a16="http://schemas.microsoft.com/office/drawing/2014/main" val="20002"/>
                    </a:ext>
                  </a:extLst>
                </a:gridCol>
                <a:gridCol w="398318">
                  <a:extLst>
                    <a:ext uri="{9D8B030D-6E8A-4147-A177-3AD203B41FA5}">
                      <a16:colId xmlns:a16="http://schemas.microsoft.com/office/drawing/2014/main" val="20003"/>
                    </a:ext>
                  </a:extLst>
                </a:gridCol>
                <a:gridCol w="398318">
                  <a:extLst>
                    <a:ext uri="{9D8B030D-6E8A-4147-A177-3AD203B41FA5}">
                      <a16:colId xmlns:a16="http://schemas.microsoft.com/office/drawing/2014/main" val="20004"/>
                    </a:ext>
                  </a:extLst>
                </a:gridCol>
                <a:gridCol w="398318">
                  <a:extLst>
                    <a:ext uri="{9D8B030D-6E8A-4147-A177-3AD203B41FA5}">
                      <a16:colId xmlns:a16="http://schemas.microsoft.com/office/drawing/2014/main" val="20005"/>
                    </a:ext>
                  </a:extLst>
                </a:gridCol>
                <a:gridCol w="398318">
                  <a:extLst>
                    <a:ext uri="{9D8B030D-6E8A-4147-A177-3AD203B41FA5}">
                      <a16:colId xmlns:a16="http://schemas.microsoft.com/office/drawing/2014/main" val="20006"/>
                    </a:ext>
                  </a:extLst>
                </a:gridCol>
                <a:gridCol w="398318">
                  <a:extLst>
                    <a:ext uri="{9D8B030D-6E8A-4147-A177-3AD203B41FA5}">
                      <a16:colId xmlns:a16="http://schemas.microsoft.com/office/drawing/2014/main" val="20007"/>
                    </a:ext>
                  </a:extLst>
                </a:gridCol>
                <a:gridCol w="398318">
                  <a:extLst>
                    <a:ext uri="{9D8B030D-6E8A-4147-A177-3AD203B41FA5}">
                      <a16:colId xmlns:a16="http://schemas.microsoft.com/office/drawing/2014/main" val="20008"/>
                    </a:ext>
                  </a:extLst>
                </a:gridCol>
                <a:gridCol w="398318">
                  <a:extLst>
                    <a:ext uri="{9D8B030D-6E8A-4147-A177-3AD203B41FA5}">
                      <a16:colId xmlns:a16="http://schemas.microsoft.com/office/drawing/2014/main" val="20009"/>
                    </a:ext>
                  </a:extLst>
                </a:gridCol>
                <a:gridCol w="398318">
                  <a:extLst>
                    <a:ext uri="{9D8B030D-6E8A-4147-A177-3AD203B41FA5}">
                      <a16:colId xmlns:a16="http://schemas.microsoft.com/office/drawing/2014/main" val="20010"/>
                    </a:ext>
                  </a:extLst>
                </a:gridCol>
                <a:gridCol w="398318">
                  <a:extLst>
                    <a:ext uri="{9D8B030D-6E8A-4147-A177-3AD203B41FA5}">
                      <a16:colId xmlns:a16="http://schemas.microsoft.com/office/drawing/2014/main" val="20011"/>
                    </a:ext>
                  </a:extLst>
                </a:gridCol>
                <a:gridCol w="398318">
                  <a:extLst>
                    <a:ext uri="{9D8B030D-6E8A-4147-A177-3AD203B41FA5}">
                      <a16:colId xmlns:a16="http://schemas.microsoft.com/office/drawing/2014/main" val="20012"/>
                    </a:ext>
                  </a:extLst>
                </a:gridCol>
                <a:gridCol w="398318">
                  <a:extLst>
                    <a:ext uri="{9D8B030D-6E8A-4147-A177-3AD203B41FA5}">
                      <a16:colId xmlns:a16="http://schemas.microsoft.com/office/drawing/2014/main" val="20013"/>
                    </a:ext>
                  </a:extLst>
                </a:gridCol>
                <a:gridCol w="398318">
                  <a:extLst>
                    <a:ext uri="{9D8B030D-6E8A-4147-A177-3AD203B41FA5}">
                      <a16:colId xmlns:a16="http://schemas.microsoft.com/office/drawing/2014/main" val="20014"/>
                    </a:ext>
                  </a:extLst>
                </a:gridCol>
                <a:gridCol w="398318">
                  <a:extLst>
                    <a:ext uri="{9D8B030D-6E8A-4147-A177-3AD203B41FA5}">
                      <a16:colId xmlns:a16="http://schemas.microsoft.com/office/drawing/2014/main" val="20015"/>
                    </a:ext>
                  </a:extLst>
                </a:gridCol>
                <a:gridCol w="398318">
                  <a:extLst>
                    <a:ext uri="{9D8B030D-6E8A-4147-A177-3AD203B41FA5}">
                      <a16:colId xmlns:a16="http://schemas.microsoft.com/office/drawing/2014/main" val="20016"/>
                    </a:ext>
                  </a:extLst>
                </a:gridCol>
                <a:gridCol w="398318">
                  <a:extLst>
                    <a:ext uri="{9D8B030D-6E8A-4147-A177-3AD203B41FA5}">
                      <a16:colId xmlns:a16="http://schemas.microsoft.com/office/drawing/2014/main" val="20017"/>
                    </a:ext>
                  </a:extLst>
                </a:gridCol>
                <a:gridCol w="398318">
                  <a:extLst>
                    <a:ext uri="{9D8B030D-6E8A-4147-A177-3AD203B41FA5}">
                      <a16:colId xmlns:a16="http://schemas.microsoft.com/office/drawing/2014/main" val="20018"/>
                    </a:ext>
                  </a:extLst>
                </a:gridCol>
                <a:gridCol w="398318">
                  <a:extLst>
                    <a:ext uri="{9D8B030D-6E8A-4147-A177-3AD203B41FA5}">
                      <a16:colId xmlns:a16="http://schemas.microsoft.com/office/drawing/2014/main" val="20019"/>
                    </a:ext>
                  </a:extLst>
                </a:gridCol>
                <a:gridCol w="398318">
                  <a:extLst>
                    <a:ext uri="{9D8B030D-6E8A-4147-A177-3AD203B41FA5}">
                      <a16:colId xmlns:a16="http://schemas.microsoft.com/office/drawing/2014/main" val="20020"/>
                    </a:ext>
                  </a:extLst>
                </a:gridCol>
                <a:gridCol w="398318">
                  <a:extLst>
                    <a:ext uri="{9D8B030D-6E8A-4147-A177-3AD203B41FA5}">
                      <a16:colId xmlns:a16="http://schemas.microsoft.com/office/drawing/2014/main" val="2002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r>
                        <a:rPr lang="en-IN" sz="1600" b="1" kern="1200" dirty="0">
                          <a:solidFill>
                            <a:schemeClr val="dk1"/>
                          </a:solidFill>
                          <a:latin typeface="+mn-lt"/>
                          <a:ea typeface="+mn-ea"/>
                          <a:cs typeface="+mn-cs"/>
                        </a:rPr>
                        <a:t>T</a:t>
                      </a:r>
                      <a:r>
                        <a:rPr lang="en-IN" sz="1600" b="1" kern="1200" baseline="-25000" dirty="0">
                          <a:solidFill>
                            <a:schemeClr val="dk1"/>
                          </a:solidFill>
                          <a:latin typeface="+mn-lt"/>
                          <a:ea typeface="+mn-ea"/>
                          <a:cs typeface="+mn-cs"/>
                        </a:rPr>
                        <a:t>S</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r>
                        <a:rPr lang="en-IN" sz="1600" b="1" baseline="0" dirty="0">
                          <a:solidFill>
                            <a:schemeClr val="tx1"/>
                          </a:solidFill>
                        </a:rPr>
                        <a:t>T3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9" name="Straight Arrow Connector 8"/>
          <p:cNvCxnSpPr>
            <a:stCxn id="27" idx="0"/>
          </p:cNvCxnSpPr>
          <p:nvPr/>
        </p:nvCxnSpPr>
        <p:spPr>
          <a:xfrm rot="16200000" flipV="1">
            <a:off x="-569759" y="3071659"/>
            <a:ext cx="1905000" cy="3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 y="4036778"/>
            <a:ext cx="8534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5635"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990600" y="3640538"/>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3" name="Rectangle 12"/>
          <p:cNvSpPr/>
          <p:nvPr/>
        </p:nvSpPr>
        <p:spPr>
          <a:xfrm>
            <a:off x="6096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TextBox 26"/>
          <p:cNvSpPr txBox="1"/>
          <p:nvPr/>
        </p:nvSpPr>
        <p:spPr>
          <a:xfrm>
            <a:off x="242455" y="4025900"/>
            <a:ext cx="284052" cy="307777"/>
          </a:xfrm>
          <a:prstGeom prst="rect">
            <a:avLst/>
          </a:prstGeom>
          <a:noFill/>
        </p:spPr>
        <p:txBody>
          <a:bodyPr wrap="none" rtlCol="0">
            <a:spAutoFit/>
          </a:bodyPr>
          <a:lstStyle/>
          <a:p>
            <a:r>
              <a:rPr lang="en-IN" sz="1400" dirty="0"/>
              <a:t>0</a:t>
            </a:r>
          </a:p>
        </p:txBody>
      </p:sp>
      <p:sp>
        <p:nvSpPr>
          <p:cNvPr id="28" name="TextBox 27"/>
          <p:cNvSpPr txBox="1"/>
          <p:nvPr/>
        </p:nvSpPr>
        <p:spPr>
          <a:xfrm>
            <a:off x="651128" y="4025900"/>
            <a:ext cx="284052" cy="307777"/>
          </a:xfrm>
          <a:prstGeom prst="rect">
            <a:avLst/>
          </a:prstGeom>
          <a:noFill/>
        </p:spPr>
        <p:txBody>
          <a:bodyPr wrap="none" rtlCol="0">
            <a:spAutoFit/>
          </a:bodyPr>
          <a:lstStyle/>
          <a:p>
            <a:r>
              <a:rPr lang="en-IN" sz="1400" dirty="0"/>
              <a:t>1</a:t>
            </a:r>
          </a:p>
        </p:txBody>
      </p:sp>
      <p:sp>
        <p:nvSpPr>
          <p:cNvPr id="29" name="TextBox 28"/>
          <p:cNvSpPr txBox="1"/>
          <p:nvPr/>
        </p:nvSpPr>
        <p:spPr>
          <a:xfrm>
            <a:off x="1059801" y="4025900"/>
            <a:ext cx="284052" cy="307777"/>
          </a:xfrm>
          <a:prstGeom prst="rect">
            <a:avLst/>
          </a:prstGeom>
          <a:noFill/>
        </p:spPr>
        <p:txBody>
          <a:bodyPr wrap="none" rtlCol="0">
            <a:spAutoFit/>
          </a:bodyPr>
          <a:lstStyle/>
          <a:p>
            <a:r>
              <a:rPr lang="en-IN" sz="1400" dirty="0"/>
              <a:t>2</a:t>
            </a:r>
          </a:p>
        </p:txBody>
      </p:sp>
      <p:sp>
        <p:nvSpPr>
          <p:cNvPr id="30" name="TextBox 29"/>
          <p:cNvSpPr txBox="1"/>
          <p:nvPr/>
        </p:nvSpPr>
        <p:spPr>
          <a:xfrm>
            <a:off x="1468474" y="4025900"/>
            <a:ext cx="284052" cy="307777"/>
          </a:xfrm>
          <a:prstGeom prst="rect">
            <a:avLst/>
          </a:prstGeom>
          <a:noFill/>
        </p:spPr>
        <p:txBody>
          <a:bodyPr wrap="none" rtlCol="0">
            <a:spAutoFit/>
          </a:bodyPr>
          <a:lstStyle/>
          <a:p>
            <a:r>
              <a:rPr lang="en-IN" sz="1400" dirty="0"/>
              <a:t>3</a:t>
            </a:r>
          </a:p>
        </p:txBody>
      </p:sp>
      <p:sp>
        <p:nvSpPr>
          <p:cNvPr id="31" name="TextBox 30"/>
          <p:cNvSpPr txBox="1"/>
          <p:nvPr/>
        </p:nvSpPr>
        <p:spPr>
          <a:xfrm>
            <a:off x="1877147" y="4025900"/>
            <a:ext cx="284052" cy="307777"/>
          </a:xfrm>
          <a:prstGeom prst="rect">
            <a:avLst/>
          </a:prstGeom>
          <a:noFill/>
        </p:spPr>
        <p:txBody>
          <a:bodyPr wrap="none" rtlCol="0">
            <a:spAutoFit/>
          </a:bodyPr>
          <a:lstStyle/>
          <a:p>
            <a:r>
              <a:rPr lang="en-IN" sz="1400" dirty="0"/>
              <a:t>4</a:t>
            </a:r>
          </a:p>
        </p:txBody>
      </p:sp>
      <p:sp>
        <p:nvSpPr>
          <p:cNvPr id="32" name="TextBox 31"/>
          <p:cNvSpPr txBox="1"/>
          <p:nvPr/>
        </p:nvSpPr>
        <p:spPr>
          <a:xfrm>
            <a:off x="2209800" y="4025900"/>
            <a:ext cx="284052" cy="307777"/>
          </a:xfrm>
          <a:prstGeom prst="rect">
            <a:avLst/>
          </a:prstGeom>
          <a:noFill/>
        </p:spPr>
        <p:txBody>
          <a:bodyPr wrap="none" rtlCol="0">
            <a:spAutoFit/>
          </a:bodyPr>
          <a:lstStyle/>
          <a:p>
            <a:r>
              <a:rPr lang="en-IN" sz="1400" dirty="0"/>
              <a:t>5</a:t>
            </a:r>
          </a:p>
        </p:txBody>
      </p:sp>
      <p:sp>
        <p:nvSpPr>
          <p:cNvPr id="33" name="TextBox 32"/>
          <p:cNvSpPr txBox="1"/>
          <p:nvPr/>
        </p:nvSpPr>
        <p:spPr>
          <a:xfrm>
            <a:off x="2611548" y="4025900"/>
            <a:ext cx="284052" cy="307777"/>
          </a:xfrm>
          <a:prstGeom prst="rect">
            <a:avLst/>
          </a:prstGeom>
          <a:noFill/>
        </p:spPr>
        <p:txBody>
          <a:bodyPr wrap="none" rtlCol="0">
            <a:spAutoFit/>
          </a:bodyPr>
          <a:lstStyle/>
          <a:p>
            <a:r>
              <a:rPr lang="en-IN" sz="1400" dirty="0"/>
              <a:t>6</a:t>
            </a:r>
          </a:p>
        </p:txBody>
      </p:sp>
      <p:sp>
        <p:nvSpPr>
          <p:cNvPr id="34" name="TextBox 33"/>
          <p:cNvSpPr txBox="1"/>
          <p:nvPr/>
        </p:nvSpPr>
        <p:spPr>
          <a:xfrm>
            <a:off x="3013296" y="4025900"/>
            <a:ext cx="284052" cy="307777"/>
          </a:xfrm>
          <a:prstGeom prst="rect">
            <a:avLst/>
          </a:prstGeom>
          <a:noFill/>
        </p:spPr>
        <p:txBody>
          <a:bodyPr wrap="none" rtlCol="0">
            <a:spAutoFit/>
          </a:bodyPr>
          <a:lstStyle/>
          <a:p>
            <a:r>
              <a:rPr lang="en-IN" sz="1400" dirty="0"/>
              <a:t>7</a:t>
            </a:r>
          </a:p>
        </p:txBody>
      </p:sp>
      <p:sp>
        <p:nvSpPr>
          <p:cNvPr id="35" name="TextBox 34"/>
          <p:cNvSpPr txBox="1"/>
          <p:nvPr/>
        </p:nvSpPr>
        <p:spPr>
          <a:xfrm>
            <a:off x="3415044" y="4025900"/>
            <a:ext cx="284052" cy="307777"/>
          </a:xfrm>
          <a:prstGeom prst="rect">
            <a:avLst/>
          </a:prstGeom>
          <a:noFill/>
        </p:spPr>
        <p:txBody>
          <a:bodyPr wrap="none" rtlCol="0">
            <a:spAutoFit/>
          </a:bodyPr>
          <a:lstStyle/>
          <a:p>
            <a:r>
              <a:rPr lang="en-IN" sz="1400" dirty="0"/>
              <a:t>8</a:t>
            </a:r>
          </a:p>
        </p:txBody>
      </p:sp>
      <p:sp>
        <p:nvSpPr>
          <p:cNvPr id="36" name="TextBox 35"/>
          <p:cNvSpPr txBox="1"/>
          <p:nvPr/>
        </p:nvSpPr>
        <p:spPr>
          <a:xfrm>
            <a:off x="3816792" y="4025900"/>
            <a:ext cx="284052" cy="307777"/>
          </a:xfrm>
          <a:prstGeom prst="rect">
            <a:avLst/>
          </a:prstGeom>
          <a:noFill/>
        </p:spPr>
        <p:txBody>
          <a:bodyPr wrap="none" rtlCol="0">
            <a:spAutoFit/>
          </a:bodyPr>
          <a:lstStyle/>
          <a:p>
            <a:r>
              <a:rPr lang="en-IN" sz="1400" dirty="0"/>
              <a:t>9</a:t>
            </a:r>
          </a:p>
        </p:txBody>
      </p:sp>
      <p:sp>
        <p:nvSpPr>
          <p:cNvPr id="37" name="TextBox 36"/>
          <p:cNvSpPr txBox="1"/>
          <p:nvPr/>
        </p:nvSpPr>
        <p:spPr>
          <a:xfrm>
            <a:off x="4218540" y="4025900"/>
            <a:ext cx="383438" cy="307777"/>
          </a:xfrm>
          <a:prstGeom prst="rect">
            <a:avLst/>
          </a:prstGeom>
          <a:noFill/>
        </p:spPr>
        <p:txBody>
          <a:bodyPr wrap="none" rtlCol="0">
            <a:spAutoFit/>
          </a:bodyPr>
          <a:lstStyle/>
          <a:p>
            <a:r>
              <a:rPr lang="en-IN" sz="1400" dirty="0"/>
              <a:t>10</a:t>
            </a:r>
          </a:p>
        </p:txBody>
      </p:sp>
      <p:sp>
        <p:nvSpPr>
          <p:cNvPr id="38" name="TextBox 37"/>
          <p:cNvSpPr txBox="1"/>
          <p:nvPr/>
        </p:nvSpPr>
        <p:spPr>
          <a:xfrm>
            <a:off x="4620288" y="4025900"/>
            <a:ext cx="370101" cy="307777"/>
          </a:xfrm>
          <a:prstGeom prst="rect">
            <a:avLst/>
          </a:prstGeom>
          <a:noFill/>
        </p:spPr>
        <p:txBody>
          <a:bodyPr wrap="none" rtlCol="0">
            <a:spAutoFit/>
          </a:bodyPr>
          <a:lstStyle/>
          <a:p>
            <a:r>
              <a:rPr lang="en-IN" sz="1400" dirty="0"/>
              <a:t>11</a:t>
            </a:r>
          </a:p>
        </p:txBody>
      </p:sp>
      <p:sp>
        <p:nvSpPr>
          <p:cNvPr id="39" name="TextBox 38"/>
          <p:cNvSpPr txBox="1"/>
          <p:nvPr/>
        </p:nvSpPr>
        <p:spPr>
          <a:xfrm>
            <a:off x="5022036" y="4025900"/>
            <a:ext cx="383438" cy="307777"/>
          </a:xfrm>
          <a:prstGeom prst="rect">
            <a:avLst/>
          </a:prstGeom>
          <a:noFill/>
        </p:spPr>
        <p:txBody>
          <a:bodyPr wrap="none" rtlCol="0">
            <a:spAutoFit/>
          </a:bodyPr>
          <a:lstStyle/>
          <a:p>
            <a:r>
              <a:rPr lang="en-IN" sz="1400" dirty="0"/>
              <a:t>12</a:t>
            </a:r>
          </a:p>
        </p:txBody>
      </p:sp>
      <p:sp>
        <p:nvSpPr>
          <p:cNvPr id="40" name="TextBox 39"/>
          <p:cNvSpPr txBox="1"/>
          <p:nvPr/>
        </p:nvSpPr>
        <p:spPr>
          <a:xfrm>
            <a:off x="5423784" y="4025900"/>
            <a:ext cx="383438" cy="307777"/>
          </a:xfrm>
          <a:prstGeom prst="rect">
            <a:avLst/>
          </a:prstGeom>
          <a:noFill/>
        </p:spPr>
        <p:txBody>
          <a:bodyPr wrap="none" rtlCol="0">
            <a:spAutoFit/>
          </a:bodyPr>
          <a:lstStyle/>
          <a:p>
            <a:r>
              <a:rPr lang="en-IN" sz="1400" dirty="0"/>
              <a:t>13</a:t>
            </a:r>
          </a:p>
        </p:txBody>
      </p:sp>
      <p:sp>
        <p:nvSpPr>
          <p:cNvPr id="41" name="TextBox 40"/>
          <p:cNvSpPr txBox="1"/>
          <p:nvPr/>
        </p:nvSpPr>
        <p:spPr>
          <a:xfrm>
            <a:off x="5825532" y="4025900"/>
            <a:ext cx="383438" cy="307777"/>
          </a:xfrm>
          <a:prstGeom prst="rect">
            <a:avLst/>
          </a:prstGeom>
          <a:noFill/>
        </p:spPr>
        <p:txBody>
          <a:bodyPr wrap="none" rtlCol="0">
            <a:spAutoFit/>
          </a:bodyPr>
          <a:lstStyle/>
          <a:p>
            <a:r>
              <a:rPr lang="en-IN" sz="1400" dirty="0"/>
              <a:t>14</a:t>
            </a:r>
          </a:p>
        </p:txBody>
      </p:sp>
      <p:sp>
        <p:nvSpPr>
          <p:cNvPr id="42" name="TextBox 41"/>
          <p:cNvSpPr txBox="1"/>
          <p:nvPr/>
        </p:nvSpPr>
        <p:spPr>
          <a:xfrm>
            <a:off x="6227280" y="4025900"/>
            <a:ext cx="383438" cy="307777"/>
          </a:xfrm>
          <a:prstGeom prst="rect">
            <a:avLst/>
          </a:prstGeom>
          <a:noFill/>
        </p:spPr>
        <p:txBody>
          <a:bodyPr wrap="none" rtlCol="0">
            <a:spAutoFit/>
          </a:bodyPr>
          <a:lstStyle/>
          <a:p>
            <a:r>
              <a:rPr lang="en-IN" sz="1400" dirty="0"/>
              <a:t>15</a:t>
            </a:r>
          </a:p>
        </p:txBody>
      </p:sp>
      <p:sp>
        <p:nvSpPr>
          <p:cNvPr id="43" name="TextBox 42"/>
          <p:cNvSpPr txBox="1"/>
          <p:nvPr/>
        </p:nvSpPr>
        <p:spPr>
          <a:xfrm>
            <a:off x="6629028" y="4025900"/>
            <a:ext cx="383438" cy="307777"/>
          </a:xfrm>
          <a:prstGeom prst="rect">
            <a:avLst/>
          </a:prstGeom>
          <a:noFill/>
        </p:spPr>
        <p:txBody>
          <a:bodyPr wrap="none" rtlCol="0">
            <a:spAutoFit/>
          </a:bodyPr>
          <a:lstStyle/>
          <a:p>
            <a:r>
              <a:rPr lang="en-IN" sz="1400" dirty="0"/>
              <a:t>16</a:t>
            </a:r>
          </a:p>
        </p:txBody>
      </p:sp>
      <p:sp>
        <p:nvSpPr>
          <p:cNvPr id="44" name="TextBox 43"/>
          <p:cNvSpPr txBox="1"/>
          <p:nvPr/>
        </p:nvSpPr>
        <p:spPr>
          <a:xfrm>
            <a:off x="7030776" y="4025900"/>
            <a:ext cx="383438" cy="307777"/>
          </a:xfrm>
          <a:prstGeom prst="rect">
            <a:avLst/>
          </a:prstGeom>
          <a:noFill/>
        </p:spPr>
        <p:txBody>
          <a:bodyPr wrap="none" rtlCol="0">
            <a:spAutoFit/>
          </a:bodyPr>
          <a:lstStyle/>
          <a:p>
            <a:r>
              <a:rPr lang="en-IN" sz="1400" dirty="0"/>
              <a:t>17</a:t>
            </a:r>
          </a:p>
        </p:txBody>
      </p:sp>
      <p:sp>
        <p:nvSpPr>
          <p:cNvPr id="45" name="TextBox 44"/>
          <p:cNvSpPr txBox="1"/>
          <p:nvPr/>
        </p:nvSpPr>
        <p:spPr>
          <a:xfrm>
            <a:off x="7432524" y="4025900"/>
            <a:ext cx="383438" cy="307777"/>
          </a:xfrm>
          <a:prstGeom prst="rect">
            <a:avLst/>
          </a:prstGeom>
          <a:noFill/>
        </p:spPr>
        <p:txBody>
          <a:bodyPr wrap="none" rtlCol="0">
            <a:spAutoFit/>
          </a:bodyPr>
          <a:lstStyle/>
          <a:p>
            <a:r>
              <a:rPr lang="en-IN" sz="1400" dirty="0"/>
              <a:t>18</a:t>
            </a:r>
          </a:p>
        </p:txBody>
      </p:sp>
      <p:sp>
        <p:nvSpPr>
          <p:cNvPr id="46" name="TextBox 45"/>
          <p:cNvSpPr txBox="1"/>
          <p:nvPr/>
        </p:nvSpPr>
        <p:spPr>
          <a:xfrm>
            <a:off x="7834272" y="4025900"/>
            <a:ext cx="383438" cy="307777"/>
          </a:xfrm>
          <a:prstGeom prst="rect">
            <a:avLst/>
          </a:prstGeom>
          <a:noFill/>
        </p:spPr>
        <p:txBody>
          <a:bodyPr wrap="none" rtlCol="0">
            <a:spAutoFit/>
          </a:bodyPr>
          <a:lstStyle/>
          <a:p>
            <a:r>
              <a:rPr lang="en-IN" sz="1400" dirty="0"/>
              <a:t>19</a:t>
            </a:r>
          </a:p>
        </p:txBody>
      </p:sp>
      <p:sp>
        <p:nvSpPr>
          <p:cNvPr id="47" name="TextBox 46"/>
          <p:cNvSpPr txBox="1"/>
          <p:nvPr/>
        </p:nvSpPr>
        <p:spPr>
          <a:xfrm>
            <a:off x="8236020" y="4025900"/>
            <a:ext cx="383438" cy="307777"/>
          </a:xfrm>
          <a:prstGeom prst="rect">
            <a:avLst/>
          </a:prstGeom>
          <a:noFill/>
        </p:spPr>
        <p:txBody>
          <a:bodyPr wrap="none" rtlCol="0">
            <a:spAutoFit/>
          </a:bodyPr>
          <a:lstStyle/>
          <a:p>
            <a:r>
              <a:rPr lang="en-IN" sz="1400" dirty="0"/>
              <a:t>20</a:t>
            </a:r>
          </a:p>
        </p:txBody>
      </p:sp>
      <p:sp>
        <p:nvSpPr>
          <p:cNvPr id="48" name="TextBox 47"/>
          <p:cNvSpPr txBox="1"/>
          <p:nvPr/>
        </p:nvSpPr>
        <p:spPr>
          <a:xfrm>
            <a:off x="8637768" y="4025900"/>
            <a:ext cx="383438" cy="307777"/>
          </a:xfrm>
          <a:prstGeom prst="rect">
            <a:avLst/>
          </a:prstGeom>
          <a:noFill/>
        </p:spPr>
        <p:txBody>
          <a:bodyPr wrap="none" rtlCol="0">
            <a:spAutoFit/>
          </a:bodyPr>
          <a:lstStyle/>
          <a:p>
            <a:r>
              <a:rPr lang="en-IN" sz="1400" dirty="0"/>
              <a:t>21</a:t>
            </a:r>
          </a:p>
        </p:txBody>
      </p:sp>
      <p:sp>
        <p:nvSpPr>
          <p:cNvPr id="49" name="Rectangle 48"/>
          <p:cNvSpPr/>
          <p:nvPr/>
        </p:nvSpPr>
        <p:spPr>
          <a:xfrm>
            <a:off x="160020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279862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3983184" y="2848265"/>
            <a:ext cx="20781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519546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3" name="Rectangle 52"/>
          <p:cNvSpPr/>
          <p:nvPr/>
        </p:nvSpPr>
        <p:spPr>
          <a:xfrm>
            <a:off x="6393880" y="2848265"/>
            <a:ext cx="15932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4" name="Rectangle 53"/>
          <p:cNvSpPr/>
          <p:nvPr/>
        </p:nvSpPr>
        <p:spPr>
          <a:xfrm>
            <a:off x="7592300" y="2834410"/>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6" name="Rectangle 55"/>
          <p:cNvSpPr/>
          <p:nvPr/>
        </p:nvSpPr>
        <p:spPr>
          <a:xfrm>
            <a:off x="19812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7" name="Rectangle 56"/>
          <p:cNvSpPr/>
          <p:nvPr/>
        </p:nvSpPr>
        <p:spPr>
          <a:xfrm>
            <a:off x="35814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8" name="Rectangle 57"/>
          <p:cNvSpPr/>
          <p:nvPr/>
        </p:nvSpPr>
        <p:spPr>
          <a:xfrm>
            <a:off x="5375565"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9" name="Rectangle 58"/>
          <p:cNvSpPr/>
          <p:nvPr/>
        </p:nvSpPr>
        <p:spPr>
          <a:xfrm>
            <a:off x="67818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0" name="Rectangle 59"/>
          <p:cNvSpPr/>
          <p:nvPr/>
        </p:nvSpPr>
        <p:spPr>
          <a:xfrm>
            <a:off x="8382000" y="3219875"/>
            <a:ext cx="381000" cy="3810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61" name="Rectangle 60"/>
          <p:cNvSpPr/>
          <p:nvPr/>
        </p:nvSpPr>
        <p:spPr>
          <a:xfrm>
            <a:off x="1752600" y="2474190"/>
            <a:ext cx="228600"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aseline="-25000" dirty="0"/>
              <a:t>A1</a:t>
            </a:r>
          </a:p>
        </p:txBody>
      </p:sp>
      <p:sp>
        <p:nvSpPr>
          <p:cNvPr id="62" name="TextBox 61"/>
          <p:cNvSpPr txBox="1"/>
          <p:nvPr/>
        </p:nvSpPr>
        <p:spPr>
          <a:xfrm>
            <a:off x="311694" y="1435100"/>
            <a:ext cx="713657" cy="461665"/>
          </a:xfrm>
          <a:prstGeom prst="rect">
            <a:avLst/>
          </a:prstGeom>
          <a:noFill/>
        </p:spPr>
        <p:txBody>
          <a:bodyPr wrap="none" rtlCol="0">
            <a:spAutoFit/>
          </a:bodyPr>
          <a:lstStyle/>
          <a:p>
            <a:r>
              <a:rPr lang="en-IN" sz="1200" dirty="0"/>
              <a:t>Budget </a:t>
            </a:r>
          </a:p>
          <a:p>
            <a:r>
              <a:rPr lang="en-IN" sz="1200" dirty="0"/>
              <a:t>= 1.5</a:t>
            </a:r>
          </a:p>
        </p:txBody>
      </p:sp>
      <p:cxnSp>
        <p:nvCxnSpPr>
          <p:cNvPr id="65" name="Straight Arrow Connector 64"/>
          <p:cNvCxnSpPr/>
          <p:nvPr/>
        </p:nvCxnSpPr>
        <p:spPr>
          <a:xfrm rot="5400000">
            <a:off x="266700"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68433" y="1435100"/>
            <a:ext cx="652743" cy="461665"/>
          </a:xfrm>
          <a:prstGeom prst="rect">
            <a:avLst/>
          </a:prstGeom>
          <a:noFill/>
        </p:spPr>
        <p:txBody>
          <a:bodyPr wrap="none" rtlCol="0">
            <a:spAutoFit/>
          </a:bodyPr>
          <a:lstStyle/>
          <a:p>
            <a:r>
              <a:rPr lang="en-IN" sz="1200" dirty="0"/>
              <a:t>A1 </a:t>
            </a:r>
          </a:p>
          <a:p>
            <a:r>
              <a:rPr lang="en-IN" sz="1200" dirty="0"/>
              <a:t>arrived</a:t>
            </a:r>
          </a:p>
        </p:txBody>
      </p:sp>
      <p:cxnSp>
        <p:nvCxnSpPr>
          <p:cNvPr id="67" name="Straight Arrow Connector 66"/>
          <p:cNvCxnSpPr/>
          <p:nvPr/>
        </p:nvCxnSpPr>
        <p:spPr>
          <a:xfrm rot="5400000">
            <a:off x="142343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396834" y="2488045"/>
            <a:ext cx="193965" cy="38100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aseline="-25000" dirty="0"/>
              <a:t>A1</a:t>
            </a:r>
          </a:p>
        </p:txBody>
      </p:sp>
      <p:sp>
        <p:nvSpPr>
          <p:cNvPr id="69" name="TextBox 68"/>
          <p:cNvSpPr txBox="1"/>
          <p:nvPr/>
        </p:nvSpPr>
        <p:spPr>
          <a:xfrm>
            <a:off x="2133600" y="1435100"/>
            <a:ext cx="891591" cy="461665"/>
          </a:xfrm>
          <a:prstGeom prst="rect">
            <a:avLst/>
          </a:prstGeom>
          <a:noFill/>
        </p:spPr>
        <p:txBody>
          <a:bodyPr wrap="none" rtlCol="0">
            <a:spAutoFit/>
          </a:bodyPr>
          <a:lstStyle/>
          <a:p>
            <a:r>
              <a:rPr lang="en-IN" sz="1200" dirty="0"/>
              <a:t>Budget </a:t>
            </a:r>
          </a:p>
          <a:p>
            <a:r>
              <a:rPr lang="en-IN" sz="1200" dirty="0"/>
              <a:t>exhausted</a:t>
            </a:r>
          </a:p>
        </p:txBody>
      </p:sp>
      <p:cxnSp>
        <p:nvCxnSpPr>
          <p:cNvPr id="70" name="Straight Arrow Connector 69"/>
          <p:cNvCxnSpPr/>
          <p:nvPr/>
        </p:nvCxnSpPr>
        <p:spPr>
          <a:xfrm rot="5400000">
            <a:off x="259414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928657" y="1435100"/>
            <a:ext cx="652743" cy="461665"/>
          </a:xfrm>
          <a:prstGeom prst="rect">
            <a:avLst/>
          </a:prstGeom>
          <a:noFill/>
        </p:spPr>
        <p:txBody>
          <a:bodyPr wrap="none" rtlCol="0">
            <a:spAutoFit/>
          </a:bodyPr>
          <a:lstStyle/>
          <a:p>
            <a:r>
              <a:rPr lang="en-IN" sz="1200" dirty="0"/>
              <a:t>A2 </a:t>
            </a:r>
          </a:p>
          <a:p>
            <a:r>
              <a:rPr lang="en-IN" sz="1200" dirty="0"/>
              <a:t>arrived</a:t>
            </a:r>
          </a:p>
        </p:txBody>
      </p:sp>
      <p:cxnSp>
        <p:nvCxnSpPr>
          <p:cNvPr id="72" name="Straight Arrow Connector 71"/>
          <p:cNvCxnSpPr/>
          <p:nvPr/>
        </p:nvCxnSpPr>
        <p:spPr>
          <a:xfrm rot="5400000">
            <a:off x="3003006"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204855" y="2488045"/>
            <a:ext cx="595745"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t>A2</a:t>
            </a:r>
          </a:p>
        </p:txBody>
      </p:sp>
      <p:sp>
        <p:nvSpPr>
          <p:cNvPr id="74" name="TextBox 73"/>
          <p:cNvSpPr txBox="1"/>
          <p:nvPr/>
        </p:nvSpPr>
        <p:spPr>
          <a:xfrm>
            <a:off x="3477343" y="1358900"/>
            <a:ext cx="1077539" cy="646331"/>
          </a:xfrm>
          <a:prstGeom prst="rect">
            <a:avLst/>
          </a:prstGeom>
          <a:noFill/>
        </p:spPr>
        <p:txBody>
          <a:bodyPr wrap="none" rtlCol="0">
            <a:spAutoFit/>
          </a:bodyPr>
          <a:lstStyle/>
          <a:p>
            <a:r>
              <a:rPr lang="en-IN" sz="1200" dirty="0"/>
              <a:t>Budget </a:t>
            </a:r>
          </a:p>
          <a:p>
            <a:r>
              <a:rPr lang="en-IN" sz="1200" dirty="0"/>
              <a:t>Replenished </a:t>
            </a:r>
          </a:p>
          <a:p>
            <a:r>
              <a:rPr lang="en-IN" sz="1200" dirty="0"/>
              <a:t>to 1.5</a:t>
            </a:r>
          </a:p>
        </p:txBody>
      </p:sp>
      <p:cxnSp>
        <p:nvCxnSpPr>
          <p:cNvPr id="75" name="Straight Arrow Connector 74"/>
          <p:cNvCxnSpPr/>
          <p:nvPr/>
        </p:nvCxnSpPr>
        <p:spPr>
          <a:xfrm rot="5400000">
            <a:off x="3432349" y="208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42409" y="1435100"/>
            <a:ext cx="891591" cy="461665"/>
          </a:xfrm>
          <a:prstGeom prst="rect">
            <a:avLst/>
          </a:prstGeom>
          <a:noFill/>
        </p:spPr>
        <p:txBody>
          <a:bodyPr wrap="none" rtlCol="0">
            <a:spAutoFit/>
          </a:bodyPr>
          <a:lstStyle/>
          <a:p>
            <a:r>
              <a:rPr lang="en-IN" sz="1200" dirty="0"/>
              <a:t>Budget </a:t>
            </a:r>
          </a:p>
          <a:p>
            <a:r>
              <a:rPr lang="en-IN" sz="1200" dirty="0"/>
              <a:t>exhausted</a:t>
            </a:r>
          </a:p>
        </p:txBody>
      </p:sp>
      <p:cxnSp>
        <p:nvCxnSpPr>
          <p:cNvPr id="78" name="Straight Arrow Connector 77"/>
          <p:cNvCxnSpPr/>
          <p:nvPr/>
        </p:nvCxnSpPr>
        <p:spPr>
          <a:xfrm rot="5400000">
            <a:off x="46093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600" y="1358900"/>
            <a:ext cx="1077539" cy="646331"/>
          </a:xfrm>
          <a:prstGeom prst="rect">
            <a:avLst/>
          </a:prstGeom>
          <a:noFill/>
        </p:spPr>
        <p:txBody>
          <a:bodyPr wrap="none" rtlCol="0">
            <a:spAutoFit/>
          </a:bodyPr>
          <a:lstStyle/>
          <a:p>
            <a:r>
              <a:rPr lang="en-IN" sz="1200" dirty="0"/>
              <a:t>Budget </a:t>
            </a:r>
          </a:p>
          <a:p>
            <a:r>
              <a:rPr lang="en-IN" sz="1200" dirty="0"/>
              <a:t>Replenished </a:t>
            </a:r>
          </a:p>
          <a:p>
            <a:r>
              <a:rPr lang="en-IN" sz="1200" dirty="0"/>
              <a:t>to 1.5</a:t>
            </a:r>
          </a:p>
        </p:txBody>
      </p:sp>
      <p:cxnSp>
        <p:nvCxnSpPr>
          <p:cNvPr id="80" name="Straight Arrow Connector 79"/>
          <p:cNvCxnSpPr/>
          <p:nvPr/>
        </p:nvCxnSpPr>
        <p:spPr>
          <a:xfrm rot="5400000">
            <a:off x="53713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805055" y="2467265"/>
            <a:ext cx="152400" cy="381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t>A2</a:t>
            </a:r>
          </a:p>
        </p:txBody>
      </p:sp>
      <p:sp>
        <p:nvSpPr>
          <p:cNvPr id="82" name="TextBox 81"/>
          <p:cNvSpPr txBox="1"/>
          <p:nvPr/>
        </p:nvSpPr>
        <p:spPr>
          <a:xfrm>
            <a:off x="6111653" y="1282700"/>
            <a:ext cx="974947" cy="830997"/>
          </a:xfrm>
          <a:prstGeom prst="rect">
            <a:avLst/>
          </a:prstGeom>
          <a:noFill/>
        </p:spPr>
        <p:txBody>
          <a:bodyPr wrap="none" rtlCol="0">
            <a:spAutoFit/>
          </a:bodyPr>
          <a:lstStyle/>
          <a:p>
            <a:r>
              <a:rPr lang="en-IN" sz="1200" dirty="0"/>
              <a:t>Budget </a:t>
            </a:r>
          </a:p>
          <a:p>
            <a:r>
              <a:rPr lang="en-IN" sz="1200" dirty="0"/>
              <a:t>Exhausted</a:t>
            </a:r>
          </a:p>
          <a:p>
            <a:r>
              <a:rPr lang="en-IN" sz="1200" dirty="0"/>
              <a:t>and </a:t>
            </a:r>
          </a:p>
          <a:p>
            <a:r>
              <a:rPr lang="en-IN" sz="1200" dirty="0"/>
              <a:t>replenished</a:t>
            </a:r>
          </a:p>
        </p:txBody>
      </p:sp>
      <p:cxnSp>
        <p:nvCxnSpPr>
          <p:cNvPr id="83" name="Straight Arrow Connector 82"/>
          <p:cNvCxnSpPr/>
          <p:nvPr/>
        </p:nvCxnSpPr>
        <p:spPr>
          <a:xfrm rot="5400000">
            <a:off x="6244141" y="2159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618510" y="3621143"/>
            <a:ext cx="152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8" name="Rectangle 87"/>
          <p:cNvSpPr/>
          <p:nvPr/>
        </p:nvSpPr>
        <p:spPr>
          <a:xfrm>
            <a:off x="2971800" y="3634998"/>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9" name="Rectangle 88"/>
          <p:cNvSpPr/>
          <p:nvPr/>
        </p:nvSpPr>
        <p:spPr>
          <a:xfrm>
            <a:off x="4800600" y="3621143"/>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90" name="Straight Arrow Connector 89"/>
          <p:cNvCxnSpPr/>
          <p:nvPr/>
        </p:nvCxnSpPr>
        <p:spPr>
          <a:xfrm rot="5400000" flipH="1" flipV="1">
            <a:off x="5786941" y="3390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824257" y="3576935"/>
            <a:ext cx="740908" cy="461665"/>
          </a:xfrm>
          <a:prstGeom prst="rect">
            <a:avLst/>
          </a:prstGeom>
          <a:noFill/>
        </p:spPr>
        <p:txBody>
          <a:bodyPr wrap="none" rtlCol="0">
            <a:spAutoFit/>
          </a:bodyPr>
          <a:lstStyle/>
          <a:p>
            <a:r>
              <a:rPr lang="en-IN" sz="1200" dirty="0"/>
              <a:t>System </a:t>
            </a:r>
          </a:p>
          <a:p>
            <a:r>
              <a:rPr lang="en-IN" sz="1200" dirty="0"/>
              <a:t>is idle</a:t>
            </a:r>
          </a:p>
        </p:txBody>
      </p:sp>
      <p:sp>
        <p:nvSpPr>
          <p:cNvPr id="93" name="Rectangle 92"/>
          <p:cNvSpPr/>
          <p:nvPr/>
        </p:nvSpPr>
        <p:spPr>
          <a:xfrm>
            <a:off x="6553200" y="2488045"/>
            <a:ext cx="2286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t>A3</a:t>
            </a:r>
          </a:p>
        </p:txBody>
      </p:sp>
      <p:sp>
        <p:nvSpPr>
          <p:cNvPr id="94" name="Rectangle 93"/>
          <p:cNvSpPr/>
          <p:nvPr/>
        </p:nvSpPr>
        <p:spPr>
          <a:xfrm>
            <a:off x="7162800" y="2488045"/>
            <a:ext cx="3810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t>A3</a:t>
            </a:r>
          </a:p>
        </p:txBody>
      </p:sp>
      <p:sp>
        <p:nvSpPr>
          <p:cNvPr id="95" name="Rectangle 94"/>
          <p:cNvSpPr/>
          <p:nvPr/>
        </p:nvSpPr>
        <p:spPr>
          <a:xfrm>
            <a:off x="8222675" y="3641923"/>
            <a:ext cx="1524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96" name="TextBox 95"/>
          <p:cNvSpPr txBox="1"/>
          <p:nvPr/>
        </p:nvSpPr>
        <p:spPr>
          <a:xfrm>
            <a:off x="7467600" y="3576935"/>
            <a:ext cx="740908" cy="461665"/>
          </a:xfrm>
          <a:prstGeom prst="rect">
            <a:avLst/>
          </a:prstGeom>
          <a:noFill/>
        </p:spPr>
        <p:txBody>
          <a:bodyPr wrap="none" rtlCol="0">
            <a:spAutoFit/>
          </a:bodyPr>
          <a:lstStyle/>
          <a:p>
            <a:r>
              <a:rPr lang="en-IN" sz="1200" dirty="0"/>
              <a:t>System </a:t>
            </a:r>
          </a:p>
          <a:p>
            <a:r>
              <a:rPr lang="en-IN" sz="1200" dirty="0"/>
              <a:t>is idle</a:t>
            </a:r>
          </a:p>
        </p:txBody>
      </p:sp>
      <p:cxnSp>
        <p:nvCxnSpPr>
          <p:cNvPr id="97" name="Straight Arrow Connector 96"/>
          <p:cNvCxnSpPr/>
          <p:nvPr/>
        </p:nvCxnSpPr>
        <p:spPr>
          <a:xfrm rot="16200000" flipV="1">
            <a:off x="7658102" y="3467099"/>
            <a:ext cx="228599"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864253" y="1430635"/>
            <a:ext cx="974947" cy="461665"/>
          </a:xfrm>
          <a:prstGeom prst="rect">
            <a:avLst/>
          </a:prstGeom>
          <a:noFill/>
        </p:spPr>
        <p:txBody>
          <a:bodyPr wrap="none" rtlCol="0">
            <a:spAutoFit/>
          </a:bodyPr>
          <a:lstStyle/>
          <a:p>
            <a:r>
              <a:rPr lang="en-IN" sz="1200" dirty="0"/>
              <a:t>Budget </a:t>
            </a:r>
          </a:p>
          <a:p>
            <a:r>
              <a:rPr lang="en-IN" sz="1200" dirty="0"/>
              <a:t>replenished</a:t>
            </a:r>
          </a:p>
        </p:txBody>
      </p:sp>
      <p:sp>
        <p:nvSpPr>
          <p:cNvPr id="101" name="TextBox 100"/>
          <p:cNvSpPr txBox="1"/>
          <p:nvPr/>
        </p:nvSpPr>
        <p:spPr>
          <a:xfrm>
            <a:off x="7010400" y="1358900"/>
            <a:ext cx="891591" cy="461665"/>
          </a:xfrm>
          <a:prstGeom prst="rect">
            <a:avLst/>
          </a:prstGeom>
          <a:noFill/>
        </p:spPr>
        <p:txBody>
          <a:bodyPr wrap="none" rtlCol="0">
            <a:spAutoFit/>
          </a:bodyPr>
          <a:lstStyle/>
          <a:p>
            <a:r>
              <a:rPr lang="en-IN" sz="1200" dirty="0"/>
              <a:t>Budget </a:t>
            </a:r>
          </a:p>
          <a:p>
            <a:r>
              <a:rPr lang="en-IN" sz="1200" dirty="0"/>
              <a:t>exhausted</a:t>
            </a:r>
          </a:p>
        </p:txBody>
      </p:sp>
      <p:cxnSp>
        <p:nvCxnSpPr>
          <p:cNvPr id="102" name="Straight Arrow Connector 101"/>
          <p:cNvCxnSpPr/>
          <p:nvPr/>
        </p:nvCxnSpPr>
        <p:spPr>
          <a:xfrm rot="5400000">
            <a:off x="73525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5400000">
            <a:off x="7809706" y="20820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987145" y="2467265"/>
            <a:ext cx="152400" cy="381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aseline="-25000" dirty="0"/>
              <a:t>A3</a:t>
            </a:r>
          </a:p>
        </p:txBody>
      </p:sp>
      <p:graphicFrame>
        <p:nvGraphicFramePr>
          <p:cNvPr id="108" name="Table 107"/>
          <p:cNvGraphicFramePr>
            <a:graphicFrameLocks noGrp="1"/>
          </p:cNvGraphicFramePr>
          <p:nvPr/>
        </p:nvGraphicFramePr>
        <p:xfrm>
          <a:off x="0" y="4267200"/>
          <a:ext cx="8762996" cy="2362200"/>
        </p:xfrm>
        <a:graphic>
          <a:graphicData uri="http://schemas.openxmlformats.org/drawingml/2006/table">
            <a:tbl>
              <a:tblPr firstRow="1" bandRow="1">
                <a:tableStyleId>{5C22544A-7EE6-4342-B048-85BDC9FD1C3A}</a:tableStyleId>
              </a:tblPr>
              <a:tblGrid>
                <a:gridCol w="398318">
                  <a:extLst>
                    <a:ext uri="{9D8B030D-6E8A-4147-A177-3AD203B41FA5}">
                      <a16:colId xmlns:a16="http://schemas.microsoft.com/office/drawing/2014/main" val="20000"/>
                    </a:ext>
                  </a:extLst>
                </a:gridCol>
                <a:gridCol w="398318">
                  <a:extLst>
                    <a:ext uri="{9D8B030D-6E8A-4147-A177-3AD203B41FA5}">
                      <a16:colId xmlns:a16="http://schemas.microsoft.com/office/drawing/2014/main" val="20001"/>
                    </a:ext>
                  </a:extLst>
                </a:gridCol>
                <a:gridCol w="398318">
                  <a:extLst>
                    <a:ext uri="{9D8B030D-6E8A-4147-A177-3AD203B41FA5}">
                      <a16:colId xmlns:a16="http://schemas.microsoft.com/office/drawing/2014/main" val="20002"/>
                    </a:ext>
                  </a:extLst>
                </a:gridCol>
                <a:gridCol w="398318">
                  <a:extLst>
                    <a:ext uri="{9D8B030D-6E8A-4147-A177-3AD203B41FA5}">
                      <a16:colId xmlns:a16="http://schemas.microsoft.com/office/drawing/2014/main" val="20003"/>
                    </a:ext>
                  </a:extLst>
                </a:gridCol>
                <a:gridCol w="398318">
                  <a:extLst>
                    <a:ext uri="{9D8B030D-6E8A-4147-A177-3AD203B41FA5}">
                      <a16:colId xmlns:a16="http://schemas.microsoft.com/office/drawing/2014/main" val="20004"/>
                    </a:ext>
                  </a:extLst>
                </a:gridCol>
                <a:gridCol w="398318">
                  <a:extLst>
                    <a:ext uri="{9D8B030D-6E8A-4147-A177-3AD203B41FA5}">
                      <a16:colId xmlns:a16="http://schemas.microsoft.com/office/drawing/2014/main" val="20005"/>
                    </a:ext>
                  </a:extLst>
                </a:gridCol>
                <a:gridCol w="398318">
                  <a:extLst>
                    <a:ext uri="{9D8B030D-6E8A-4147-A177-3AD203B41FA5}">
                      <a16:colId xmlns:a16="http://schemas.microsoft.com/office/drawing/2014/main" val="20006"/>
                    </a:ext>
                  </a:extLst>
                </a:gridCol>
                <a:gridCol w="398318">
                  <a:extLst>
                    <a:ext uri="{9D8B030D-6E8A-4147-A177-3AD203B41FA5}">
                      <a16:colId xmlns:a16="http://schemas.microsoft.com/office/drawing/2014/main" val="20007"/>
                    </a:ext>
                  </a:extLst>
                </a:gridCol>
                <a:gridCol w="398318">
                  <a:extLst>
                    <a:ext uri="{9D8B030D-6E8A-4147-A177-3AD203B41FA5}">
                      <a16:colId xmlns:a16="http://schemas.microsoft.com/office/drawing/2014/main" val="20008"/>
                    </a:ext>
                  </a:extLst>
                </a:gridCol>
                <a:gridCol w="398318">
                  <a:extLst>
                    <a:ext uri="{9D8B030D-6E8A-4147-A177-3AD203B41FA5}">
                      <a16:colId xmlns:a16="http://schemas.microsoft.com/office/drawing/2014/main" val="20009"/>
                    </a:ext>
                  </a:extLst>
                </a:gridCol>
                <a:gridCol w="398318">
                  <a:extLst>
                    <a:ext uri="{9D8B030D-6E8A-4147-A177-3AD203B41FA5}">
                      <a16:colId xmlns:a16="http://schemas.microsoft.com/office/drawing/2014/main" val="20010"/>
                    </a:ext>
                  </a:extLst>
                </a:gridCol>
                <a:gridCol w="398318">
                  <a:extLst>
                    <a:ext uri="{9D8B030D-6E8A-4147-A177-3AD203B41FA5}">
                      <a16:colId xmlns:a16="http://schemas.microsoft.com/office/drawing/2014/main" val="20011"/>
                    </a:ext>
                  </a:extLst>
                </a:gridCol>
                <a:gridCol w="398318">
                  <a:extLst>
                    <a:ext uri="{9D8B030D-6E8A-4147-A177-3AD203B41FA5}">
                      <a16:colId xmlns:a16="http://schemas.microsoft.com/office/drawing/2014/main" val="20012"/>
                    </a:ext>
                  </a:extLst>
                </a:gridCol>
                <a:gridCol w="398318">
                  <a:extLst>
                    <a:ext uri="{9D8B030D-6E8A-4147-A177-3AD203B41FA5}">
                      <a16:colId xmlns:a16="http://schemas.microsoft.com/office/drawing/2014/main" val="20013"/>
                    </a:ext>
                  </a:extLst>
                </a:gridCol>
                <a:gridCol w="398318">
                  <a:extLst>
                    <a:ext uri="{9D8B030D-6E8A-4147-A177-3AD203B41FA5}">
                      <a16:colId xmlns:a16="http://schemas.microsoft.com/office/drawing/2014/main" val="20014"/>
                    </a:ext>
                  </a:extLst>
                </a:gridCol>
                <a:gridCol w="398318">
                  <a:extLst>
                    <a:ext uri="{9D8B030D-6E8A-4147-A177-3AD203B41FA5}">
                      <a16:colId xmlns:a16="http://schemas.microsoft.com/office/drawing/2014/main" val="20015"/>
                    </a:ext>
                  </a:extLst>
                </a:gridCol>
                <a:gridCol w="398318">
                  <a:extLst>
                    <a:ext uri="{9D8B030D-6E8A-4147-A177-3AD203B41FA5}">
                      <a16:colId xmlns:a16="http://schemas.microsoft.com/office/drawing/2014/main" val="20016"/>
                    </a:ext>
                  </a:extLst>
                </a:gridCol>
                <a:gridCol w="398318">
                  <a:extLst>
                    <a:ext uri="{9D8B030D-6E8A-4147-A177-3AD203B41FA5}">
                      <a16:colId xmlns:a16="http://schemas.microsoft.com/office/drawing/2014/main" val="20017"/>
                    </a:ext>
                  </a:extLst>
                </a:gridCol>
                <a:gridCol w="398318">
                  <a:extLst>
                    <a:ext uri="{9D8B030D-6E8A-4147-A177-3AD203B41FA5}">
                      <a16:colId xmlns:a16="http://schemas.microsoft.com/office/drawing/2014/main" val="20018"/>
                    </a:ext>
                  </a:extLst>
                </a:gridCol>
                <a:gridCol w="398318">
                  <a:extLst>
                    <a:ext uri="{9D8B030D-6E8A-4147-A177-3AD203B41FA5}">
                      <a16:colId xmlns:a16="http://schemas.microsoft.com/office/drawing/2014/main" val="20019"/>
                    </a:ext>
                  </a:extLst>
                </a:gridCol>
                <a:gridCol w="398318">
                  <a:extLst>
                    <a:ext uri="{9D8B030D-6E8A-4147-A177-3AD203B41FA5}">
                      <a16:colId xmlns:a16="http://schemas.microsoft.com/office/drawing/2014/main" val="20020"/>
                    </a:ext>
                  </a:extLst>
                </a:gridCol>
                <a:gridCol w="398318">
                  <a:extLst>
                    <a:ext uri="{9D8B030D-6E8A-4147-A177-3AD203B41FA5}">
                      <a16:colId xmlns:a16="http://schemas.microsoft.com/office/drawing/2014/main" val="20021"/>
                    </a:ext>
                  </a:extLst>
                </a:gridCol>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9370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109" name="Straight Arrow Connector 108"/>
          <p:cNvCxnSpPr>
            <a:stCxn id="114" idx="0"/>
          </p:cNvCxnSpPr>
          <p:nvPr/>
        </p:nvCxnSpPr>
        <p:spPr>
          <a:xfrm rot="16200000" flipV="1">
            <a:off x="-569757" y="5281459"/>
            <a:ext cx="1905000" cy="3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81002" y="6246578"/>
            <a:ext cx="8534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42457" y="6235700"/>
            <a:ext cx="284052" cy="307777"/>
          </a:xfrm>
          <a:prstGeom prst="rect">
            <a:avLst/>
          </a:prstGeom>
          <a:noFill/>
        </p:spPr>
        <p:txBody>
          <a:bodyPr wrap="none" rtlCol="0">
            <a:spAutoFit/>
          </a:bodyPr>
          <a:lstStyle/>
          <a:p>
            <a:r>
              <a:rPr lang="en-IN" sz="1400" dirty="0"/>
              <a:t>0</a:t>
            </a:r>
          </a:p>
        </p:txBody>
      </p:sp>
      <p:sp>
        <p:nvSpPr>
          <p:cNvPr id="115" name="TextBox 114"/>
          <p:cNvSpPr txBox="1"/>
          <p:nvPr/>
        </p:nvSpPr>
        <p:spPr>
          <a:xfrm>
            <a:off x="651130" y="6235700"/>
            <a:ext cx="284052" cy="307777"/>
          </a:xfrm>
          <a:prstGeom prst="rect">
            <a:avLst/>
          </a:prstGeom>
          <a:noFill/>
        </p:spPr>
        <p:txBody>
          <a:bodyPr wrap="none" rtlCol="0">
            <a:spAutoFit/>
          </a:bodyPr>
          <a:lstStyle/>
          <a:p>
            <a:r>
              <a:rPr lang="en-IN" sz="1400" dirty="0"/>
              <a:t>1</a:t>
            </a:r>
          </a:p>
        </p:txBody>
      </p:sp>
      <p:sp>
        <p:nvSpPr>
          <p:cNvPr id="116" name="TextBox 115"/>
          <p:cNvSpPr txBox="1"/>
          <p:nvPr/>
        </p:nvSpPr>
        <p:spPr>
          <a:xfrm>
            <a:off x="1059803" y="6235700"/>
            <a:ext cx="284052" cy="307777"/>
          </a:xfrm>
          <a:prstGeom prst="rect">
            <a:avLst/>
          </a:prstGeom>
          <a:noFill/>
        </p:spPr>
        <p:txBody>
          <a:bodyPr wrap="none" rtlCol="0">
            <a:spAutoFit/>
          </a:bodyPr>
          <a:lstStyle/>
          <a:p>
            <a:r>
              <a:rPr lang="en-IN" sz="1400" dirty="0"/>
              <a:t>2</a:t>
            </a:r>
          </a:p>
        </p:txBody>
      </p:sp>
      <p:sp>
        <p:nvSpPr>
          <p:cNvPr id="117" name="TextBox 116"/>
          <p:cNvSpPr txBox="1"/>
          <p:nvPr/>
        </p:nvSpPr>
        <p:spPr>
          <a:xfrm>
            <a:off x="1468476" y="6235700"/>
            <a:ext cx="284052" cy="307777"/>
          </a:xfrm>
          <a:prstGeom prst="rect">
            <a:avLst/>
          </a:prstGeom>
          <a:noFill/>
        </p:spPr>
        <p:txBody>
          <a:bodyPr wrap="none" rtlCol="0">
            <a:spAutoFit/>
          </a:bodyPr>
          <a:lstStyle/>
          <a:p>
            <a:r>
              <a:rPr lang="en-IN" sz="1400" dirty="0"/>
              <a:t>3</a:t>
            </a:r>
          </a:p>
        </p:txBody>
      </p:sp>
      <p:sp>
        <p:nvSpPr>
          <p:cNvPr id="118" name="TextBox 117"/>
          <p:cNvSpPr txBox="1"/>
          <p:nvPr/>
        </p:nvSpPr>
        <p:spPr>
          <a:xfrm>
            <a:off x="1877149" y="6235700"/>
            <a:ext cx="284052" cy="307777"/>
          </a:xfrm>
          <a:prstGeom prst="rect">
            <a:avLst/>
          </a:prstGeom>
          <a:noFill/>
        </p:spPr>
        <p:txBody>
          <a:bodyPr wrap="none" rtlCol="0">
            <a:spAutoFit/>
          </a:bodyPr>
          <a:lstStyle/>
          <a:p>
            <a:r>
              <a:rPr lang="en-IN" sz="1400" dirty="0"/>
              <a:t>4</a:t>
            </a:r>
          </a:p>
        </p:txBody>
      </p:sp>
      <p:sp>
        <p:nvSpPr>
          <p:cNvPr id="119" name="TextBox 118"/>
          <p:cNvSpPr txBox="1"/>
          <p:nvPr/>
        </p:nvSpPr>
        <p:spPr>
          <a:xfrm>
            <a:off x="2209802" y="6235700"/>
            <a:ext cx="284052" cy="307777"/>
          </a:xfrm>
          <a:prstGeom prst="rect">
            <a:avLst/>
          </a:prstGeom>
          <a:noFill/>
        </p:spPr>
        <p:txBody>
          <a:bodyPr wrap="none" rtlCol="0">
            <a:spAutoFit/>
          </a:bodyPr>
          <a:lstStyle/>
          <a:p>
            <a:r>
              <a:rPr lang="en-IN" sz="1400" dirty="0"/>
              <a:t>5</a:t>
            </a:r>
          </a:p>
        </p:txBody>
      </p:sp>
      <p:sp>
        <p:nvSpPr>
          <p:cNvPr id="120" name="TextBox 119"/>
          <p:cNvSpPr txBox="1"/>
          <p:nvPr/>
        </p:nvSpPr>
        <p:spPr>
          <a:xfrm>
            <a:off x="2611550" y="6235700"/>
            <a:ext cx="284052" cy="307777"/>
          </a:xfrm>
          <a:prstGeom prst="rect">
            <a:avLst/>
          </a:prstGeom>
          <a:noFill/>
        </p:spPr>
        <p:txBody>
          <a:bodyPr wrap="none" rtlCol="0">
            <a:spAutoFit/>
          </a:bodyPr>
          <a:lstStyle/>
          <a:p>
            <a:r>
              <a:rPr lang="en-IN" sz="1400" dirty="0"/>
              <a:t>6</a:t>
            </a:r>
          </a:p>
        </p:txBody>
      </p:sp>
      <p:sp>
        <p:nvSpPr>
          <p:cNvPr id="121" name="TextBox 120"/>
          <p:cNvSpPr txBox="1"/>
          <p:nvPr/>
        </p:nvSpPr>
        <p:spPr>
          <a:xfrm>
            <a:off x="3013298" y="6235700"/>
            <a:ext cx="284052" cy="307777"/>
          </a:xfrm>
          <a:prstGeom prst="rect">
            <a:avLst/>
          </a:prstGeom>
          <a:noFill/>
        </p:spPr>
        <p:txBody>
          <a:bodyPr wrap="none" rtlCol="0">
            <a:spAutoFit/>
          </a:bodyPr>
          <a:lstStyle/>
          <a:p>
            <a:r>
              <a:rPr lang="en-IN" sz="1400" dirty="0"/>
              <a:t>7</a:t>
            </a:r>
          </a:p>
        </p:txBody>
      </p:sp>
      <p:sp>
        <p:nvSpPr>
          <p:cNvPr id="122" name="TextBox 121"/>
          <p:cNvSpPr txBox="1"/>
          <p:nvPr/>
        </p:nvSpPr>
        <p:spPr>
          <a:xfrm>
            <a:off x="3415046" y="6235700"/>
            <a:ext cx="284052" cy="307777"/>
          </a:xfrm>
          <a:prstGeom prst="rect">
            <a:avLst/>
          </a:prstGeom>
          <a:noFill/>
        </p:spPr>
        <p:txBody>
          <a:bodyPr wrap="none" rtlCol="0">
            <a:spAutoFit/>
          </a:bodyPr>
          <a:lstStyle/>
          <a:p>
            <a:r>
              <a:rPr lang="en-IN" sz="1400" dirty="0"/>
              <a:t>8</a:t>
            </a:r>
          </a:p>
        </p:txBody>
      </p:sp>
      <p:sp>
        <p:nvSpPr>
          <p:cNvPr id="123" name="TextBox 122"/>
          <p:cNvSpPr txBox="1"/>
          <p:nvPr/>
        </p:nvSpPr>
        <p:spPr>
          <a:xfrm>
            <a:off x="3816794" y="6235700"/>
            <a:ext cx="284052" cy="307777"/>
          </a:xfrm>
          <a:prstGeom prst="rect">
            <a:avLst/>
          </a:prstGeom>
          <a:noFill/>
        </p:spPr>
        <p:txBody>
          <a:bodyPr wrap="none" rtlCol="0">
            <a:spAutoFit/>
          </a:bodyPr>
          <a:lstStyle/>
          <a:p>
            <a:r>
              <a:rPr lang="en-IN" sz="1400" dirty="0"/>
              <a:t>9</a:t>
            </a:r>
          </a:p>
        </p:txBody>
      </p:sp>
      <p:sp>
        <p:nvSpPr>
          <p:cNvPr id="124" name="TextBox 123"/>
          <p:cNvSpPr txBox="1"/>
          <p:nvPr/>
        </p:nvSpPr>
        <p:spPr>
          <a:xfrm>
            <a:off x="4218542" y="6235700"/>
            <a:ext cx="383438" cy="307777"/>
          </a:xfrm>
          <a:prstGeom prst="rect">
            <a:avLst/>
          </a:prstGeom>
          <a:noFill/>
        </p:spPr>
        <p:txBody>
          <a:bodyPr wrap="none" rtlCol="0">
            <a:spAutoFit/>
          </a:bodyPr>
          <a:lstStyle/>
          <a:p>
            <a:r>
              <a:rPr lang="en-IN" sz="1400" dirty="0"/>
              <a:t>10</a:t>
            </a:r>
          </a:p>
        </p:txBody>
      </p:sp>
      <p:sp>
        <p:nvSpPr>
          <p:cNvPr id="125" name="TextBox 124"/>
          <p:cNvSpPr txBox="1"/>
          <p:nvPr/>
        </p:nvSpPr>
        <p:spPr>
          <a:xfrm>
            <a:off x="4620290" y="6235700"/>
            <a:ext cx="370101" cy="307777"/>
          </a:xfrm>
          <a:prstGeom prst="rect">
            <a:avLst/>
          </a:prstGeom>
          <a:noFill/>
        </p:spPr>
        <p:txBody>
          <a:bodyPr wrap="none" rtlCol="0">
            <a:spAutoFit/>
          </a:bodyPr>
          <a:lstStyle/>
          <a:p>
            <a:r>
              <a:rPr lang="en-IN" sz="1400" dirty="0"/>
              <a:t>11</a:t>
            </a:r>
          </a:p>
        </p:txBody>
      </p:sp>
      <p:sp>
        <p:nvSpPr>
          <p:cNvPr id="126" name="TextBox 125"/>
          <p:cNvSpPr txBox="1"/>
          <p:nvPr/>
        </p:nvSpPr>
        <p:spPr>
          <a:xfrm>
            <a:off x="5022038" y="6235700"/>
            <a:ext cx="383438" cy="307777"/>
          </a:xfrm>
          <a:prstGeom prst="rect">
            <a:avLst/>
          </a:prstGeom>
          <a:noFill/>
        </p:spPr>
        <p:txBody>
          <a:bodyPr wrap="none" rtlCol="0">
            <a:spAutoFit/>
          </a:bodyPr>
          <a:lstStyle/>
          <a:p>
            <a:r>
              <a:rPr lang="en-IN" sz="1400" dirty="0"/>
              <a:t>12</a:t>
            </a:r>
          </a:p>
        </p:txBody>
      </p:sp>
      <p:sp>
        <p:nvSpPr>
          <p:cNvPr id="127" name="TextBox 126"/>
          <p:cNvSpPr txBox="1"/>
          <p:nvPr/>
        </p:nvSpPr>
        <p:spPr>
          <a:xfrm>
            <a:off x="5423786" y="6235700"/>
            <a:ext cx="383438" cy="307777"/>
          </a:xfrm>
          <a:prstGeom prst="rect">
            <a:avLst/>
          </a:prstGeom>
          <a:noFill/>
        </p:spPr>
        <p:txBody>
          <a:bodyPr wrap="none" rtlCol="0">
            <a:spAutoFit/>
          </a:bodyPr>
          <a:lstStyle/>
          <a:p>
            <a:r>
              <a:rPr lang="en-IN" sz="1400" dirty="0"/>
              <a:t>13</a:t>
            </a:r>
          </a:p>
        </p:txBody>
      </p:sp>
      <p:sp>
        <p:nvSpPr>
          <p:cNvPr id="128" name="TextBox 127"/>
          <p:cNvSpPr txBox="1"/>
          <p:nvPr/>
        </p:nvSpPr>
        <p:spPr>
          <a:xfrm>
            <a:off x="5825534" y="6235700"/>
            <a:ext cx="383438" cy="307777"/>
          </a:xfrm>
          <a:prstGeom prst="rect">
            <a:avLst/>
          </a:prstGeom>
          <a:noFill/>
        </p:spPr>
        <p:txBody>
          <a:bodyPr wrap="none" rtlCol="0">
            <a:spAutoFit/>
          </a:bodyPr>
          <a:lstStyle/>
          <a:p>
            <a:r>
              <a:rPr lang="en-IN" sz="1400" dirty="0"/>
              <a:t>14</a:t>
            </a:r>
          </a:p>
        </p:txBody>
      </p:sp>
      <p:sp>
        <p:nvSpPr>
          <p:cNvPr id="129" name="TextBox 128"/>
          <p:cNvSpPr txBox="1"/>
          <p:nvPr/>
        </p:nvSpPr>
        <p:spPr>
          <a:xfrm>
            <a:off x="6227282" y="6235700"/>
            <a:ext cx="383438" cy="307777"/>
          </a:xfrm>
          <a:prstGeom prst="rect">
            <a:avLst/>
          </a:prstGeom>
          <a:noFill/>
        </p:spPr>
        <p:txBody>
          <a:bodyPr wrap="none" rtlCol="0">
            <a:spAutoFit/>
          </a:bodyPr>
          <a:lstStyle/>
          <a:p>
            <a:r>
              <a:rPr lang="en-IN" sz="1400" dirty="0"/>
              <a:t>15</a:t>
            </a:r>
          </a:p>
        </p:txBody>
      </p:sp>
      <p:sp>
        <p:nvSpPr>
          <p:cNvPr id="130" name="TextBox 129"/>
          <p:cNvSpPr txBox="1"/>
          <p:nvPr/>
        </p:nvSpPr>
        <p:spPr>
          <a:xfrm>
            <a:off x="6629030" y="6235700"/>
            <a:ext cx="383438" cy="307777"/>
          </a:xfrm>
          <a:prstGeom prst="rect">
            <a:avLst/>
          </a:prstGeom>
          <a:noFill/>
        </p:spPr>
        <p:txBody>
          <a:bodyPr wrap="none" rtlCol="0">
            <a:spAutoFit/>
          </a:bodyPr>
          <a:lstStyle/>
          <a:p>
            <a:r>
              <a:rPr lang="en-IN" sz="1400" dirty="0"/>
              <a:t>16</a:t>
            </a:r>
          </a:p>
        </p:txBody>
      </p:sp>
      <p:sp>
        <p:nvSpPr>
          <p:cNvPr id="131" name="TextBox 130"/>
          <p:cNvSpPr txBox="1"/>
          <p:nvPr/>
        </p:nvSpPr>
        <p:spPr>
          <a:xfrm>
            <a:off x="7030778" y="6235700"/>
            <a:ext cx="383438" cy="307777"/>
          </a:xfrm>
          <a:prstGeom prst="rect">
            <a:avLst/>
          </a:prstGeom>
          <a:noFill/>
        </p:spPr>
        <p:txBody>
          <a:bodyPr wrap="none" rtlCol="0">
            <a:spAutoFit/>
          </a:bodyPr>
          <a:lstStyle/>
          <a:p>
            <a:r>
              <a:rPr lang="en-IN" sz="1400" dirty="0"/>
              <a:t>17</a:t>
            </a:r>
          </a:p>
        </p:txBody>
      </p:sp>
      <p:sp>
        <p:nvSpPr>
          <p:cNvPr id="132" name="TextBox 131"/>
          <p:cNvSpPr txBox="1"/>
          <p:nvPr/>
        </p:nvSpPr>
        <p:spPr>
          <a:xfrm>
            <a:off x="7432526" y="6235700"/>
            <a:ext cx="383438" cy="307777"/>
          </a:xfrm>
          <a:prstGeom prst="rect">
            <a:avLst/>
          </a:prstGeom>
          <a:noFill/>
        </p:spPr>
        <p:txBody>
          <a:bodyPr wrap="none" rtlCol="0">
            <a:spAutoFit/>
          </a:bodyPr>
          <a:lstStyle/>
          <a:p>
            <a:r>
              <a:rPr lang="en-IN" sz="1400" dirty="0"/>
              <a:t>18</a:t>
            </a:r>
          </a:p>
        </p:txBody>
      </p:sp>
      <p:sp>
        <p:nvSpPr>
          <p:cNvPr id="133" name="TextBox 132"/>
          <p:cNvSpPr txBox="1"/>
          <p:nvPr/>
        </p:nvSpPr>
        <p:spPr>
          <a:xfrm>
            <a:off x="7834274" y="6235700"/>
            <a:ext cx="383438" cy="307777"/>
          </a:xfrm>
          <a:prstGeom prst="rect">
            <a:avLst/>
          </a:prstGeom>
          <a:noFill/>
        </p:spPr>
        <p:txBody>
          <a:bodyPr wrap="none" rtlCol="0">
            <a:spAutoFit/>
          </a:bodyPr>
          <a:lstStyle/>
          <a:p>
            <a:r>
              <a:rPr lang="en-IN" sz="1400" dirty="0"/>
              <a:t>19</a:t>
            </a:r>
          </a:p>
        </p:txBody>
      </p:sp>
      <p:sp>
        <p:nvSpPr>
          <p:cNvPr id="134" name="TextBox 133"/>
          <p:cNvSpPr txBox="1"/>
          <p:nvPr/>
        </p:nvSpPr>
        <p:spPr>
          <a:xfrm>
            <a:off x="8236022" y="6235700"/>
            <a:ext cx="383438" cy="307777"/>
          </a:xfrm>
          <a:prstGeom prst="rect">
            <a:avLst/>
          </a:prstGeom>
          <a:noFill/>
        </p:spPr>
        <p:txBody>
          <a:bodyPr wrap="none" rtlCol="0">
            <a:spAutoFit/>
          </a:bodyPr>
          <a:lstStyle/>
          <a:p>
            <a:r>
              <a:rPr lang="en-IN" sz="1400" dirty="0"/>
              <a:t>20</a:t>
            </a:r>
          </a:p>
        </p:txBody>
      </p:sp>
      <p:sp>
        <p:nvSpPr>
          <p:cNvPr id="135" name="TextBox 134"/>
          <p:cNvSpPr txBox="1"/>
          <p:nvPr/>
        </p:nvSpPr>
        <p:spPr>
          <a:xfrm>
            <a:off x="8637770" y="6235700"/>
            <a:ext cx="383438" cy="307777"/>
          </a:xfrm>
          <a:prstGeom prst="rect">
            <a:avLst/>
          </a:prstGeom>
          <a:noFill/>
        </p:spPr>
        <p:txBody>
          <a:bodyPr wrap="none" rtlCol="0">
            <a:spAutoFit/>
          </a:bodyPr>
          <a:lstStyle/>
          <a:p>
            <a:r>
              <a:rPr lang="en-IN" sz="1400" dirty="0"/>
              <a:t>21</a:t>
            </a:r>
          </a:p>
        </p:txBody>
      </p:sp>
      <p:sp>
        <p:nvSpPr>
          <p:cNvPr id="172" name="TextBox 171"/>
          <p:cNvSpPr txBox="1"/>
          <p:nvPr/>
        </p:nvSpPr>
        <p:spPr>
          <a:xfrm>
            <a:off x="0" y="5715000"/>
            <a:ext cx="433132" cy="307777"/>
          </a:xfrm>
          <a:prstGeom prst="rect">
            <a:avLst/>
          </a:prstGeom>
          <a:noFill/>
        </p:spPr>
        <p:txBody>
          <a:bodyPr wrap="none" rtlCol="0">
            <a:spAutoFit/>
          </a:bodyPr>
          <a:lstStyle/>
          <a:p>
            <a:r>
              <a:rPr lang="en-IN" sz="1400" dirty="0"/>
              <a:t>0.5</a:t>
            </a:r>
          </a:p>
        </p:txBody>
      </p:sp>
      <p:sp>
        <p:nvSpPr>
          <p:cNvPr id="173" name="TextBox 172"/>
          <p:cNvSpPr txBox="1"/>
          <p:nvPr/>
        </p:nvSpPr>
        <p:spPr>
          <a:xfrm>
            <a:off x="24068" y="5331023"/>
            <a:ext cx="433132" cy="307777"/>
          </a:xfrm>
          <a:prstGeom prst="rect">
            <a:avLst/>
          </a:prstGeom>
          <a:noFill/>
        </p:spPr>
        <p:txBody>
          <a:bodyPr wrap="none" rtlCol="0">
            <a:spAutoFit/>
          </a:bodyPr>
          <a:lstStyle/>
          <a:p>
            <a:r>
              <a:rPr lang="en-IN" sz="1400" dirty="0"/>
              <a:t>1.0</a:t>
            </a:r>
          </a:p>
        </p:txBody>
      </p:sp>
      <p:sp>
        <p:nvSpPr>
          <p:cNvPr id="174" name="TextBox 173"/>
          <p:cNvSpPr txBox="1"/>
          <p:nvPr/>
        </p:nvSpPr>
        <p:spPr>
          <a:xfrm>
            <a:off x="0" y="4947046"/>
            <a:ext cx="433132" cy="307777"/>
          </a:xfrm>
          <a:prstGeom prst="rect">
            <a:avLst/>
          </a:prstGeom>
          <a:noFill/>
        </p:spPr>
        <p:txBody>
          <a:bodyPr wrap="none" rtlCol="0">
            <a:spAutoFit/>
          </a:bodyPr>
          <a:lstStyle/>
          <a:p>
            <a:r>
              <a:rPr lang="en-IN" sz="1400" dirty="0"/>
              <a:t>1.5</a:t>
            </a:r>
          </a:p>
        </p:txBody>
      </p:sp>
      <p:cxnSp>
        <p:nvCxnSpPr>
          <p:cNvPr id="179" name="Straight Connector 178"/>
          <p:cNvCxnSpPr/>
          <p:nvPr/>
        </p:nvCxnSpPr>
        <p:spPr>
          <a:xfrm>
            <a:off x="381000" y="5056910"/>
            <a:ext cx="14478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995055" y="5424055"/>
            <a:ext cx="3810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1714500" y="5143500"/>
            <a:ext cx="38100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endCxn id="120" idx="0"/>
          </p:cNvCxnSpPr>
          <p:nvPr/>
        </p:nvCxnSpPr>
        <p:spPr>
          <a:xfrm rot="16200000" flipH="1">
            <a:off x="2145138" y="5627262"/>
            <a:ext cx="825500" cy="391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flipH="1" flipV="1">
            <a:off x="2984861" y="563108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3581400" y="5062247"/>
            <a:ext cx="609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25" idx="0"/>
          </p:cNvCxnSpPr>
          <p:nvPr/>
        </p:nvCxnSpPr>
        <p:spPr>
          <a:xfrm rot="16200000" flipH="1">
            <a:off x="3894920" y="5325279"/>
            <a:ext cx="1206500" cy="61434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5400000" flipH="1" flipV="1">
            <a:off x="4966061" y="5658786"/>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562600" y="5056910"/>
            <a:ext cx="228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5479472" y="5340927"/>
            <a:ext cx="1219200" cy="595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flipH="1" flipV="1">
            <a:off x="5762696" y="567264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6338455" y="5043055"/>
            <a:ext cx="228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781800" y="5437910"/>
            <a:ext cx="3810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6438900" y="5143500"/>
            <a:ext cx="4572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934200" y="5638800"/>
            <a:ext cx="838200" cy="381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flipH="1" flipV="1">
            <a:off x="7362895" y="5651861"/>
            <a:ext cx="12192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8153400" y="5424055"/>
            <a:ext cx="6096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16200000" flipH="1">
            <a:off x="7924800" y="5181600"/>
            <a:ext cx="30480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04800" y="4343400"/>
            <a:ext cx="833883" cy="338554"/>
          </a:xfrm>
          <a:prstGeom prst="rect">
            <a:avLst/>
          </a:prstGeom>
          <a:noFill/>
        </p:spPr>
        <p:txBody>
          <a:bodyPr wrap="none" rtlCol="0">
            <a:spAutoFit/>
          </a:bodyPr>
          <a:lstStyle/>
          <a:p>
            <a:r>
              <a:rPr lang="en-IN" sz="1600" i="1" dirty="0"/>
              <a:t>Budget</a:t>
            </a:r>
          </a:p>
        </p:txBody>
      </p:sp>
    </p:spTree>
    <p:extLst>
      <p:ext uri="{BB962C8B-B14F-4D97-AF65-F5344CB8AC3E}">
        <p14:creationId xmlns:p14="http://schemas.microsoft.com/office/powerpoint/2010/main" val="217527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81600"/>
          </a:xfrm>
        </p:spPr>
        <p:txBody>
          <a:bodyPr>
            <a:noAutofit/>
          </a:bodyPr>
          <a:lstStyle/>
          <a:p>
            <a:pPr>
              <a:buFont typeface="Wingdings" pitchFamily="2" charset="2"/>
              <a:buChar char="Ø"/>
            </a:pPr>
            <a:r>
              <a:rPr lang="en-IN" sz="2800" dirty="0">
                <a:latin typeface="+mn-lt"/>
              </a:rPr>
              <a:t>Sporadic jobs are scheduled as done in case of clock-driven scheduling.</a:t>
            </a:r>
          </a:p>
          <a:p>
            <a:pPr>
              <a:buFont typeface="Wingdings" pitchFamily="2" charset="2"/>
              <a:buChar char="Ø"/>
            </a:pPr>
            <a:r>
              <a:rPr lang="en-IN" sz="2800" dirty="0">
                <a:latin typeface="+mn-lt"/>
              </a:rPr>
              <a:t>Acceptance tests are performed on sporadic jobs in EDF order.</a:t>
            </a:r>
          </a:p>
          <a:p>
            <a:pPr>
              <a:buFont typeface="Wingdings" pitchFamily="2" charset="2"/>
              <a:buChar char="Ø"/>
            </a:pPr>
            <a:r>
              <a:rPr lang="en-IN" sz="2800" dirty="0">
                <a:latin typeface="+mn-lt"/>
              </a:rPr>
              <a:t>Once accepted, Sporadic jobs are ordered among themselves in EDF order.</a:t>
            </a:r>
          </a:p>
          <a:p>
            <a:pPr>
              <a:buFont typeface="Wingdings" pitchFamily="2" charset="2"/>
              <a:buChar char="Ø"/>
            </a:pPr>
            <a:r>
              <a:rPr lang="en-IN" sz="2800" dirty="0">
                <a:latin typeface="+mn-lt"/>
              </a:rPr>
              <a:t>In a </a:t>
            </a:r>
            <a:r>
              <a:rPr lang="en-IN" sz="2800" dirty="0">
                <a:solidFill>
                  <a:srgbClr val="0000CC"/>
                </a:solidFill>
                <a:latin typeface="+mn-lt"/>
              </a:rPr>
              <a:t>fixed-priority system , they are executed in a bandwidth preserving server</a:t>
            </a:r>
            <a:r>
              <a:rPr lang="en-IN" sz="2800" dirty="0">
                <a:latin typeface="+mn-lt"/>
              </a:rPr>
              <a:t>.</a:t>
            </a:r>
          </a:p>
          <a:p>
            <a:pPr>
              <a:buFont typeface="Wingdings" pitchFamily="2" charset="2"/>
              <a:buChar char="Ø"/>
            </a:pPr>
            <a:r>
              <a:rPr lang="en-IN" sz="2800" dirty="0">
                <a:latin typeface="+mn-lt"/>
              </a:rPr>
              <a:t>In a </a:t>
            </a:r>
            <a:r>
              <a:rPr lang="en-IN" sz="2800" dirty="0">
                <a:solidFill>
                  <a:srgbClr val="0000CC"/>
                </a:solidFill>
                <a:latin typeface="+mn-lt"/>
              </a:rPr>
              <a:t>deadline-driven system, they are scheduled with periodic jobs on EDF basis</a:t>
            </a:r>
            <a:r>
              <a:rPr lang="en-IN" sz="2800" dirty="0">
                <a:latin typeface="+mn-lt"/>
              </a:rPr>
              <a:t>.</a:t>
            </a:r>
          </a:p>
        </p:txBody>
      </p:sp>
      <p:sp>
        <p:nvSpPr>
          <p:cNvPr id="6" name="Content Placeholder 5"/>
          <p:cNvSpPr>
            <a:spLocks noGrp="1"/>
          </p:cNvSpPr>
          <p:nvPr>
            <p:ph sz="quarter" idx="10"/>
          </p:nvPr>
        </p:nvSpPr>
        <p:spPr/>
        <p:txBody>
          <a:bodyPr>
            <a:normAutofit/>
          </a:bodyPr>
          <a:lstStyle/>
          <a:p>
            <a:r>
              <a:rPr lang="en-IN" dirty="0" err="1"/>
              <a:t>Schedulability</a:t>
            </a:r>
            <a:r>
              <a:rPr lang="en-IN" dirty="0"/>
              <a:t> of Sporadic Jobs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302475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r>
              <a:rPr lang="en-IN" dirty="0"/>
              <a:t>For a sporadic job </a:t>
            </a:r>
            <a:r>
              <a:rPr lang="en-IN" i="1" dirty="0" err="1">
                <a:solidFill>
                  <a:srgbClr val="0000CC"/>
                </a:solidFill>
              </a:rPr>
              <a:t>J</a:t>
            </a:r>
            <a:r>
              <a:rPr lang="en-IN" i="1" baseline="-25000" dirty="0" err="1">
                <a:solidFill>
                  <a:srgbClr val="0000CC"/>
                </a:solidFill>
              </a:rPr>
              <a:t>i</a:t>
            </a:r>
            <a:r>
              <a:rPr lang="en-IN" dirty="0"/>
              <a:t>, that has release time </a:t>
            </a:r>
            <a:r>
              <a:rPr lang="en-IN" i="1" dirty="0" err="1">
                <a:solidFill>
                  <a:srgbClr val="0000CC"/>
                </a:solidFill>
              </a:rPr>
              <a:t>r</a:t>
            </a:r>
            <a:r>
              <a:rPr lang="en-IN" i="1" baseline="-25000" dirty="0" err="1">
                <a:solidFill>
                  <a:srgbClr val="0000CC"/>
                </a:solidFill>
              </a:rPr>
              <a:t>i</a:t>
            </a:r>
            <a:r>
              <a:rPr lang="en-IN" dirty="0"/>
              <a:t>, maximum execution time </a:t>
            </a:r>
            <a:r>
              <a:rPr lang="en-IN" i="1" dirty="0">
                <a:solidFill>
                  <a:srgbClr val="0000CC"/>
                </a:solidFill>
              </a:rPr>
              <a:t>e</a:t>
            </a:r>
            <a:r>
              <a:rPr lang="en-IN" i="1" baseline="-25000" dirty="0">
                <a:solidFill>
                  <a:srgbClr val="0000CC"/>
                </a:solidFill>
              </a:rPr>
              <a:t>i</a:t>
            </a:r>
            <a:r>
              <a:rPr lang="en-IN" dirty="0"/>
              <a:t> and absolute deadline </a:t>
            </a:r>
            <a:r>
              <a:rPr lang="en-IN" i="1" dirty="0" err="1">
                <a:solidFill>
                  <a:srgbClr val="0000CC"/>
                </a:solidFill>
              </a:rPr>
              <a:t>d</a:t>
            </a:r>
            <a:r>
              <a:rPr lang="en-IN" i="1" baseline="-25000" dirty="0" err="1">
                <a:solidFill>
                  <a:srgbClr val="0000CC"/>
                </a:solidFill>
              </a:rPr>
              <a:t>i</a:t>
            </a:r>
            <a:r>
              <a:rPr lang="en-IN" dirty="0"/>
              <a:t>, </a:t>
            </a:r>
          </a:p>
          <a:p>
            <a:endParaRPr lang="en-IN" b="1" dirty="0">
              <a:solidFill>
                <a:srgbClr val="0000CC"/>
              </a:solidFill>
            </a:endParaRPr>
          </a:p>
          <a:p>
            <a:r>
              <a:rPr lang="en-IN" b="1" dirty="0">
                <a:solidFill>
                  <a:srgbClr val="0000CC"/>
                </a:solidFill>
              </a:rPr>
              <a:t>		</a:t>
            </a:r>
            <a:r>
              <a:rPr lang="en-IN" b="1" i="1" dirty="0">
                <a:solidFill>
                  <a:srgbClr val="0000CC"/>
                </a:solidFill>
              </a:rPr>
              <a:t>Density = e</a:t>
            </a:r>
            <a:r>
              <a:rPr lang="en-IN" b="1" i="1" baseline="-25000" dirty="0">
                <a:solidFill>
                  <a:srgbClr val="0000CC"/>
                </a:solidFill>
              </a:rPr>
              <a:t>i</a:t>
            </a:r>
            <a:r>
              <a:rPr lang="en-IN" b="1" i="1" dirty="0">
                <a:solidFill>
                  <a:srgbClr val="0000CC"/>
                </a:solidFill>
              </a:rPr>
              <a:t> / (</a:t>
            </a:r>
            <a:r>
              <a:rPr lang="en-IN" b="1" i="1" dirty="0" err="1">
                <a:solidFill>
                  <a:srgbClr val="0000CC"/>
                </a:solidFill>
              </a:rPr>
              <a:t>d</a:t>
            </a:r>
            <a:r>
              <a:rPr lang="en-IN" b="1" i="1" baseline="-25000" dirty="0" err="1">
                <a:solidFill>
                  <a:srgbClr val="0000CC"/>
                </a:solidFill>
              </a:rPr>
              <a:t>i</a:t>
            </a:r>
            <a:r>
              <a:rPr lang="en-IN" b="1" i="1" dirty="0">
                <a:solidFill>
                  <a:srgbClr val="0000CC"/>
                </a:solidFill>
              </a:rPr>
              <a:t> – </a:t>
            </a:r>
            <a:r>
              <a:rPr lang="en-IN" b="1" i="1" dirty="0" err="1">
                <a:solidFill>
                  <a:srgbClr val="0000CC"/>
                </a:solidFill>
              </a:rPr>
              <a:t>r</a:t>
            </a:r>
            <a:r>
              <a:rPr lang="en-IN" b="1" i="1" baseline="-25000" dirty="0" err="1">
                <a:solidFill>
                  <a:srgbClr val="0000CC"/>
                </a:solidFill>
              </a:rPr>
              <a:t>i</a:t>
            </a:r>
            <a:r>
              <a:rPr lang="en-IN" b="1" i="1" dirty="0">
                <a:solidFill>
                  <a:srgbClr val="0000CC"/>
                </a:solidFill>
              </a:rPr>
              <a:t>)</a:t>
            </a:r>
          </a:p>
          <a:p>
            <a:endParaRPr lang="en-IN" dirty="0"/>
          </a:p>
          <a:p>
            <a:r>
              <a:rPr lang="en-IN" dirty="0"/>
              <a:t>A sporadic job is said to be </a:t>
            </a:r>
            <a:r>
              <a:rPr lang="en-IN" dirty="0">
                <a:solidFill>
                  <a:srgbClr val="0000CC"/>
                </a:solidFill>
              </a:rPr>
              <a:t>active</a:t>
            </a:r>
            <a:r>
              <a:rPr lang="en-IN" dirty="0"/>
              <a:t> in its feasible interval (</a:t>
            </a:r>
            <a:r>
              <a:rPr lang="en-IN" i="1" dirty="0" err="1">
                <a:solidFill>
                  <a:srgbClr val="0000CC"/>
                </a:solidFill>
              </a:rPr>
              <a:t>r</a:t>
            </a:r>
            <a:r>
              <a:rPr lang="en-IN" i="1" baseline="-25000" dirty="0" err="1">
                <a:solidFill>
                  <a:srgbClr val="0000CC"/>
                </a:solidFill>
              </a:rPr>
              <a:t>i</a:t>
            </a:r>
            <a:r>
              <a:rPr lang="en-IN" dirty="0"/>
              <a:t>, </a:t>
            </a:r>
            <a:r>
              <a:rPr lang="en-IN" i="1" dirty="0" err="1">
                <a:solidFill>
                  <a:srgbClr val="0000CC"/>
                </a:solidFill>
              </a:rPr>
              <a:t>d</a:t>
            </a:r>
            <a:r>
              <a:rPr lang="en-IN" i="1" baseline="-25000" dirty="0" err="1">
                <a:solidFill>
                  <a:srgbClr val="0000CC"/>
                </a:solidFill>
              </a:rPr>
              <a:t>i</a:t>
            </a:r>
            <a:r>
              <a:rPr lang="en-IN" dirty="0"/>
              <a:t>].</a:t>
            </a:r>
          </a:p>
          <a:p>
            <a:endParaRPr lang="en-IN" u="sng" dirty="0"/>
          </a:p>
          <a:p>
            <a:r>
              <a:rPr lang="en-IN" u="sng" dirty="0"/>
              <a:t>Theorem</a:t>
            </a:r>
          </a:p>
          <a:p>
            <a:r>
              <a:rPr lang="en-IN" dirty="0"/>
              <a:t>	</a:t>
            </a:r>
            <a:r>
              <a:rPr lang="en-IN" i="1" dirty="0">
                <a:solidFill>
                  <a:srgbClr val="0000CC"/>
                </a:solidFill>
              </a:rPr>
              <a:t>A system of independent, </a:t>
            </a:r>
            <a:r>
              <a:rPr lang="en-IN" i="1" dirty="0" err="1">
                <a:solidFill>
                  <a:srgbClr val="0000CC"/>
                </a:solidFill>
              </a:rPr>
              <a:t>preemptable</a:t>
            </a:r>
            <a:r>
              <a:rPr lang="en-IN" i="1" dirty="0">
                <a:solidFill>
                  <a:srgbClr val="0000CC"/>
                </a:solidFill>
              </a:rPr>
              <a:t> sporadic jobs is schedulable according to EDF algorithm if the total density of all active jobs in the system is no greater than 1 at all times.</a:t>
            </a:r>
          </a:p>
        </p:txBody>
      </p:sp>
      <p:sp>
        <p:nvSpPr>
          <p:cNvPr id="3" name="Content Placeholder 2"/>
          <p:cNvSpPr>
            <a:spLocks noGrp="1"/>
          </p:cNvSpPr>
          <p:nvPr>
            <p:ph sz="quarter" idx="10"/>
          </p:nvPr>
        </p:nvSpPr>
        <p:spPr/>
        <p:txBody>
          <a:bodyPr>
            <a:normAutofit fontScale="92500"/>
          </a:bodyPr>
          <a:lstStyle/>
          <a:p>
            <a:r>
              <a:rPr lang="en-IN" dirty="0"/>
              <a:t>Acceptance Test for Sporadic Jobs in Deadline-Driven Systems</a:t>
            </a:r>
          </a:p>
        </p:txBody>
      </p:sp>
    </p:spTree>
    <p:extLst>
      <p:ext uri="{BB962C8B-B14F-4D97-AF65-F5344CB8AC3E}">
        <p14:creationId xmlns:p14="http://schemas.microsoft.com/office/powerpoint/2010/main" val="3963723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r>
              <a:rPr lang="en-IN" sz="1800" dirty="0"/>
              <a:t>Let us say, ∆ = Total density of all the periodic tasks.</a:t>
            </a:r>
          </a:p>
          <a:p>
            <a:r>
              <a:rPr lang="en-IN" sz="1800" dirty="0"/>
              <a:t>	</a:t>
            </a:r>
          </a:p>
          <a:p>
            <a:r>
              <a:rPr lang="en-IN" sz="1800" dirty="0"/>
              <a:t>	</a:t>
            </a:r>
            <a:r>
              <a:rPr lang="en-IN" sz="1800" i="1" dirty="0">
                <a:solidFill>
                  <a:srgbClr val="0000CC"/>
                </a:solidFill>
              </a:rPr>
              <a:t>The all accepted sporadic jobs can meet their deadlines as long as the total density of all the active sporadic jobs is no greater than 1 - ∆.</a:t>
            </a:r>
            <a:endParaRPr lang="en-IN" sz="1800" i="1" dirty="0"/>
          </a:p>
          <a:p>
            <a:endParaRPr lang="en-IN" sz="1800" i="1" dirty="0"/>
          </a:p>
          <a:p>
            <a:r>
              <a:rPr lang="en-IN" sz="1800" b="1" u="sng" dirty="0"/>
              <a:t>Acceptance Test Procedure:</a:t>
            </a:r>
          </a:p>
          <a:p>
            <a:endParaRPr lang="en-IN" sz="1800" b="1" u="sng" dirty="0"/>
          </a:p>
          <a:p>
            <a:pPr marL="457200" indent="-457200">
              <a:buAutoNum type="arabicPeriod"/>
            </a:pPr>
            <a:r>
              <a:rPr lang="en-IN" sz="1800" dirty="0"/>
              <a:t>Calculate the total density of the periodic jobs </a:t>
            </a:r>
            <a:r>
              <a:rPr lang="en-IN" sz="1800" dirty="0">
                <a:solidFill>
                  <a:srgbClr val="0000CC"/>
                </a:solidFill>
              </a:rPr>
              <a:t>∆</a:t>
            </a:r>
            <a:r>
              <a:rPr lang="en-IN" sz="1800" dirty="0"/>
              <a:t> .</a:t>
            </a:r>
          </a:p>
          <a:p>
            <a:pPr marL="457200" indent="-457200">
              <a:buAutoNum type="arabicPeriod"/>
            </a:pPr>
            <a:r>
              <a:rPr lang="en-IN" sz="1800" dirty="0"/>
              <a:t>When the a Sporadic job </a:t>
            </a:r>
            <a:r>
              <a:rPr lang="en-IN" sz="1800" i="1" dirty="0">
                <a:solidFill>
                  <a:srgbClr val="0000CC"/>
                </a:solidFill>
              </a:rPr>
              <a:t>S(t, d, e) </a:t>
            </a:r>
            <a:r>
              <a:rPr lang="en-IN" sz="1800" dirty="0"/>
              <a:t>arrives, divide the time interval into two: time interval </a:t>
            </a:r>
            <a:r>
              <a:rPr lang="en-IN" sz="1800" i="1" dirty="0">
                <a:solidFill>
                  <a:srgbClr val="0000CC"/>
                </a:solidFill>
              </a:rPr>
              <a:t>I</a:t>
            </a:r>
            <a:r>
              <a:rPr lang="en-IN" sz="1800" i="1" baseline="-25000" dirty="0">
                <a:solidFill>
                  <a:srgbClr val="0000CC"/>
                </a:solidFill>
              </a:rPr>
              <a:t>1</a:t>
            </a:r>
            <a:r>
              <a:rPr lang="en-IN" sz="1800" baseline="-25000" dirty="0"/>
              <a:t> </a:t>
            </a:r>
            <a:r>
              <a:rPr lang="en-IN" sz="1800" dirty="0"/>
              <a:t>before </a:t>
            </a:r>
            <a:r>
              <a:rPr lang="en-IN" sz="1800" i="1" dirty="0">
                <a:solidFill>
                  <a:srgbClr val="0000CC"/>
                </a:solidFill>
              </a:rPr>
              <a:t>d</a:t>
            </a:r>
            <a:r>
              <a:rPr lang="en-IN" sz="1800" dirty="0"/>
              <a:t> and time interval </a:t>
            </a:r>
            <a:r>
              <a:rPr lang="en-IN" sz="1800" i="1" dirty="0">
                <a:solidFill>
                  <a:srgbClr val="0000CC"/>
                </a:solidFill>
              </a:rPr>
              <a:t>I</a:t>
            </a:r>
            <a:r>
              <a:rPr lang="en-IN" sz="1800" i="1" baseline="-25000" dirty="0">
                <a:solidFill>
                  <a:srgbClr val="0000CC"/>
                </a:solidFill>
              </a:rPr>
              <a:t>2 </a:t>
            </a:r>
            <a:r>
              <a:rPr lang="en-IN" sz="1800" dirty="0"/>
              <a:t>after </a:t>
            </a:r>
            <a:r>
              <a:rPr lang="en-IN" sz="1800" i="1" dirty="0">
                <a:solidFill>
                  <a:srgbClr val="0000CC"/>
                </a:solidFill>
              </a:rPr>
              <a:t>d</a:t>
            </a:r>
            <a:r>
              <a:rPr lang="en-IN" sz="1800" dirty="0"/>
              <a:t>.</a:t>
            </a:r>
          </a:p>
          <a:p>
            <a:pPr marL="457200" indent="-457200">
              <a:buAutoNum type="arabicPeriod"/>
            </a:pPr>
            <a:r>
              <a:rPr lang="en-IN" sz="1800" dirty="0"/>
              <a:t>Let the total densities of active Sporadic jobs in these two intervals are </a:t>
            </a:r>
            <a:r>
              <a:rPr lang="en-IN" sz="1800" i="1" dirty="0">
                <a:solidFill>
                  <a:srgbClr val="0000CC"/>
                </a:solidFill>
              </a:rPr>
              <a:t>∆</a:t>
            </a:r>
            <a:r>
              <a:rPr lang="en-IN" sz="1800" i="1" baseline="-25000" dirty="0">
                <a:solidFill>
                  <a:srgbClr val="0000CC"/>
                </a:solidFill>
              </a:rPr>
              <a:t>s,1</a:t>
            </a:r>
            <a:r>
              <a:rPr lang="en-IN" sz="1800" i="1" dirty="0">
                <a:solidFill>
                  <a:srgbClr val="0000CC"/>
                </a:solidFill>
              </a:rPr>
              <a:t> </a:t>
            </a:r>
            <a:r>
              <a:rPr lang="en-IN" sz="1800" dirty="0"/>
              <a:t>and </a:t>
            </a:r>
            <a:r>
              <a:rPr lang="en-IN" sz="1800" i="1" dirty="0">
                <a:solidFill>
                  <a:srgbClr val="0000CC"/>
                </a:solidFill>
              </a:rPr>
              <a:t>∆</a:t>
            </a:r>
            <a:r>
              <a:rPr lang="en-IN" sz="1800" i="1" baseline="-25000" dirty="0">
                <a:solidFill>
                  <a:srgbClr val="0000CC"/>
                </a:solidFill>
              </a:rPr>
              <a:t>s,2</a:t>
            </a:r>
            <a:r>
              <a:rPr lang="en-IN" sz="1800" i="1" dirty="0">
                <a:solidFill>
                  <a:srgbClr val="0000CC"/>
                </a:solidFill>
              </a:rPr>
              <a:t> </a:t>
            </a:r>
            <a:r>
              <a:rPr lang="en-IN" sz="1800" dirty="0"/>
              <a:t>respectively. </a:t>
            </a:r>
          </a:p>
          <a:p>
            <a:pPr marL="457200" indent="-457200">
              <a:buAutoNum type="arabicPeriod"/>
            </a:pPr>
            <a:r>
              <a:rPr lang="en-IN" sz="1800" dirty="0"/>
              <a:t>Accept the sporadic job S, if </a:t>
            </a:r>
          </a:p>
          <a:p>
            <a:pPr marL="457200" indent="-457200">
              <a:buAutoNum type="arabicPeriod"/>
            </a:pPr>
            <a:endParaRPr lang="en-IN" sz="1800" dirty="0"/>
          </a:p>
        </p:txBody>
      </p:sp>
      <p:sp>
        <p:nvSpPr>
          <p:cNvPr id="3" name="Content Placeholder 2"/>
          <p:cNvSpPr>
            <a:spLocks noGrp="1"/>
          </p:cNvSpPr>
          <p:nvPr>
            <p:ph sz="quarter" idx="10"/>
          </p:nvPr>
        </p:nvSpPr>
        <p:spPr/>
        <p:txBody>
          <a:bodyPr>
            <a:normAutofit fontScale="92500"/>
          </a:bodyPr>
          <a:lstStyle/>
          <a:p>
            <a:r>
              <a:rPr lang="en-IN" dirty="0"/>
              <a:t>Acceptance Test for Sporadic Jobs in Deadline-Driven Systems</a:t>
            </a:r>
          </a:p>
        </p:txBody>
      </p:sp>
      <p:graphicFrame>
        <p:nvGraphicFramePr>
          <p:cNvPr id="4" name="Object 3"/>
          <p:cNvGraphicFramePr>
            <a:graphicFrameLocks noChangeAspect="1"/>
          </p:cNvGraphicFramePr>
          <p:nvPr/>
        </p:nvGraphicFramePr>
        <p:xfrm>
          <a:off x="3048000" y="5562599"/>
          <a:ext cx="2133600" cy="743165"/>
        </p:xfrm>
        <a:graphic>
          <a:graphicData uri="http://schemas.openxmlformats.org/presentationml/2006/ole">
            <mc:AlternateContent xmlns:mc="http://schemas.openxmlformats.org/markup-compatibility/2006">
              <mc:Choice xmlns:v="urn:schemas-microsoft-com:vml" Requires="v">
                <p:oleObj name="Equation" r:id="rId2" imgW="1130040" imgH="393480" progId="Equation.3">
                  <p:embed/>
                </p:oleObj>
              </mc:Choice>
              <mc:Fallback>
                <p:oleObj name="Equation" r:id="rId2" imgW="113004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562599"/>
                        <a:ext cx="2133600" cy="743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210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pPr marL="457200" indent="-457200"/>
            <a:r>
              <a:rPr lang="en-IN" sz="1800" dirty="0"/>
              <a:t>Generalising the steps,</a:t>
            </a:r>
          </a:p>
          <a:p>
            <a:pPr marL="457200" indent="-457200">
              <a:buAutoNum type="arabicPeriod"/>
            </a:pPr>
            <a:endParaRPr lang="en-IN" sz="1800" dirty="0"/>
          </a:p>
          <a:p>
            <a:pPr marL="457200" indent="-457200"/>
            <a:r>
              <a:rPr lang="en-IN" sz="1800" dirty="0"/>
              <a:t>Let there are </a:t>
            </a:r>
            <a:r>
              <a:rPr lang="en-IN" sz="1800" i="1" dirty="0">
                <a:solidFill>
                  <a:srgbClr val="0000CC"/>
                </a:solidFill>
              </a:rPr>
              <a:t>n</a:t>
            </a:r>
            <a:r>
              <a:rPr lang="en-IN" sz="1800" i="1" baseline="-25000" dirty="0">
                <a:solidFill>
                  <a:srgbClr val="0000CC"/>
                </a:solidFill>
              </a:rPr>
              <a:t>s</a:t>
            </a:r>
            <a:r>
              <a:rPr lang="en-IN" sz="1800" dirty="0"/>
              <a:t> sporadic jobs in the system, then the deadlines of these sporadic jobs will partition the time into </a:t>
            </a:r>
            <a:r>
              <a:rPr lang="en-IN" sz="1800" i="1" dirty="0">
                <a:solidFill>
                  <a:srgbClr val="0000CC"/>
                </a:solidFill>
              </a:rPr>
              <a:t>n</a:t>
            </a:r>
            <a:r>
              <a:rPr lang="en-IN" sz="1800" i="1" baseline="-25000" dirty="0">
                <a:solidFill>
                  <a:srgbClr val="0000CC"/>
                </a:solidFill>
              </a:rPr>
              <a:t>s</a:t>
            </a:r>
            <a:r>
              <a:rPr lang="en-IN" sz="1800" dirty="0"/>
              <a:t> </a:t>
            </a:r>
            <a:r>
              <a:rPr lang="en-IN" sz="1800" i="1" dirty="0">
                <a:solidFill>
                  <a:srgbClr val="0000CC"/>
                </a:solidFill>
              </a:rPr>
              <a:t>+ 1</a:t>
            </a:r>
            <a:r>
              <a:rPr lang="en-IN" sz="1800" dirty="0"/>
              <a:t> disjoint intervals: </a:t>
            </a:r>
            <a:r>
              <a:rPr lang="en-IN" sz="1800" i="1" dirty="0">
                <a:solidFill>
                  <a:srgbClr val="0000CC"/>
                </a:solidFill>
              </a:rPr>
              <a:t>I</a:t>
            </a:r>
            <a:r>
              <a:rPr lang="en-IN" sz="1800" i="1" baseline="-25000" dirty="0">
                <a:solidFill>
                  <a:srgbClr val="0000CC"/>
                </a:solidFill>
              </a:rPr>
              <a:t>1</a:t>
            </a:r>
            <a:r>
              <a:rPr lang="en-IN" sz="1800" dirty="0"/>
              <a:t> , </a:t>
            </a:r>
            <a:r>
              <a:rPr lang="en-IN" sz="1800" i="1" dirty="0">
                <a:solidFill>
                  <a:srgbClr val="0000CC"/>
                </a:solidFill>
              </a:rPr>
              <a:t>I</a:t>
            </a:r>
            <a:r>
              <a:rPr lang="en-IN" sz="1800" i="1" baseline="-25000" dirty="0">
                <a:solidFill>
                  <a:srgbClr val="0000CC"/>
                </a:solidFill>
              </a:rPr>
              <a:t>2</a:t>
            </a:r>
            <a:r>
              <a:rPr lang="en-IN" sz="1800" dirty="0"/>
              <a:t> , ..., </a:t>
            </a:r>
            <a:r>
              <a:rPr lang="en-IN" sz="1800" i="1" dirty="0">
                <a:solidFill>
                  <a:srgbClr val="0000CC"/>
                </a:solidFill>
              </a:rPr>
              <a:t>I</a:t>
            </a:r>
            <a:r>
              <a:rPr lang="en-IN" sz="1800" i="1" baseline="-25000" dirty="0">
                <a:solidFill>
                  <a:srgbClr val="0000CC"/>
                </a:solidFill>
              </a:rPr>
              <a:t>n</a:t>
            </a:r>
            <a:r>
              <a:rPr lang="en-IN" sz="1800" i="1" baseline="-50000" dirty="0">
                <a:solidFill>
                  <a:srgbClr val="0000CC"/>
                </a:solidFill>
              </a:rPr>
              <a:t>s</a:t>
            </a:r>
            <a:r>
              <a:rPr lang="en-IN" sz="1800" i="1" baseline="-25000" dirty="0">
                <a:solidFill>
                  <a:srgbClr val="0000CC"/>
                </a:solidFill>
              </a:rPr>
              <a:t>+1</a:t>
            </a:r>
            <a:endParaRPr lang="en-IN" sz="1800" dirty="0"/>
          </a:p>
          <a:p>
            <a:pPr marL="457200" indent="-457200"/>
            <a:endParaRPr lang="en-IN" sz="1800" dirty="0"/>
          </a:p>
          <a:p>
            <a:pPr marL="457200" indent="-457200"/>
            <a:r>
              <a:rPr lang="en-IN" sz="1800" dirty="0"/>
              <a:t>Let </a:t>
            </a:r>
            <a:r>
              <a:rPr lang="en-IN" sz="1800" i="1" dirty="0">
                <a:solidFill>
                  <a:srgbClr val="0000CC"/>
                </a:solidFill>
              </a:rPr>
              <a:t>I</a:t>
            </a:r>
            <a:r>
              <a:rPr lang="en-IN" sz="1800" i="1" baseline="-25000" dirty="0">
                <a:solidFill>
                  <a:srgbClr val="0000CC"/>
                </a:solidFill>
              </a:rPr>
              <a:t>l</a:t>
            </a:r>
            <a:r>
              <a:rPr lang="en-IN" sz="1800" dirty="0"/>
              <a:t> be the time interval during which a new Sporadic job </a:t>
            </a:r>
            <a:r>
              <a:rPr lang="en-IN" sz="1800" i="1" dirty="0">
                <a:solidFill>
                  <a:srgbClr val="0000CC"/>
                </a:solidFill>
              </a:rPr>
              <a:t>S(t, d, e) </a:t>
            </a:r>
            <a:r>
              <a:rPr lang="en-IN" sz="1800" dirty="0"/>
              <a:t>arrives.</a:t>
            </a:r>
          </a:p>
          <a:p>
            <a:pPr marL="457200" indent="-457200"/>
            <a:endParaRPr lang="en-IN" sz="1800" dirty="0"/>
          </a:p>
          <a:p>
            <a:pPr marL="457200" indent="-457200"/>
            <a:r>
              <a:rPr lang="en-IN" sz="1800" dirty="0"/>
              <a:t>Accept the sporadic job </a:t>
            </a:r>
            <a:r>
              <a:rPr lang="en-IN" sz="1800" i="1" dirty="0">
                <a:solidFill>
                  <a:srgbClr val="0000CC"/>
                </a:solidFill>
              </a:rPr>
              <a:t>S</a:t>
            </a:r>
            <a:r>
              <a:rPr lang="en-IN" sz="1800" dirty="0"/>
              <a:t>, if </a:t>
            </a:r>
          </a:p>
          <a:p>
            <a:pPr marL="457200" indent="-457200">
              <a:buAutoNum type="arabicPeriod"/>
            </a:pPr>
            <a:endParaRPr lang="en-IN" sz="1800" dirty="0"/>
          </a:p>
        </p:txBody>
      </p:sp>
      <p:sp>
        <p:nvSpPr>
          <p:cNvPr id="3" name="Content Placeholder 2"/>
          <p:cNvSpPr>
            <a:spLocks noGrp="1"/>
          </p:cNvSpPr>
          <p:nvPr>
            <p:ph sz="quarter" idx="10"/>
          </p:nvPr>
        </p:nvSpPr>
        <p:spPr/>
        <p:txBody>
          <a:bodyPr>
            <a:normAutofit fontScale="92500"/>
          </a:bodyPr>
          <a:lstStyle/>
          <a:p>
            <a:r>
              <a:rPr lang="en-IN" dirty="0"/>
              <a:t>Acceptance Test for Sporadic Jobs in Deadline-Driven Systems</a:t>
            </a:r>
          </a:p>
        </p:txBody>
      </p:sp>
      <p:graphicFrame>
        <p:nvGraphicFramePr>
          <p:cNvPr id="4" name="Object 3"/>
          <p:cNvGraphicFramePr>
            <a:graphicFrameLocks noChangeAspect="1"/>
          </p:cNvGraphicFramePr>
          <p:nvPr/>
        </p:nvGraphicFramePr>
        <p:xfrm>
          <a:off x="3048000" y="4032250"/>
          <a:ext cx="2157412" cy="1149350"/>
        </p:xfrm>
        <a:graphic>
          <a:graphicData uri="http://schemas.openxmlformats.org/presentationml/2006/ole">
            <mc:AlternateContent xmlns:mc="http://schemas.openxmlformats.org/markup-compatibility/2006">
              <mc:Choice xmlns:v="urn:schemas-microsoft-com:vml" Requires="v">
                <p:oleObj name="Equation" r:id="rId2" imgW="1143000" imgH="609480" progId="Equation.3">
                  <p:embed/>
                </p:oleObj>
              </mc:Choice>
              <mc:Fallback>
                <p:oleObj name="Equation" r:id="rId2" imgW="1143000" imgH="609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32250"/>
                        <a:ext cx="2157412"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62811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i="1" dirty="0">
                <a:latin typeface="+mn-lt"/>
              </a:rPr>
              <a:t>Two periodic tasks T1 = (4,1) and T2 = (6, 1.5) are in the system, scheduled based on EDF algorithm.</a:t>
            </a:r>
          </a:p>
          <a:p>
            <a:pPr marL="514350" indent="-514350"/>
            <a:r>
              <a:rPr lang="en-IN" sz="1700" i="1" dirty="0">
                <a:latin typeface="+mn-lt"/>
              </a:rPr>
              <a:t>Four sporadic jobs S1 = (0, 8, 2), S2 = (2, 7, 0.5), S3 = (4, 14, 1) and S4 = (9, 13, 2) are arrived and are to be scheduled.</a:t>
            </a:r>
          </a:p>
          <a:p>
            <a:pPr marL="514350" indent="-514350"/>
            <a:endParaRPr lang="en-IN" sz="1700" dirty="0">
              <a:latin typeface="+mn-lt"/>
            </a:endParaRPr>
          </a:p>
          <a:p>
            <a:pPr marL="514350" indent="-514350"/>
            <a:r>
              <a:rPr lang="en-IN" sz="1700" b="1" dirty="0">
                <a:latin typeface="+mn-lt"/>
              </a:rPr>
              <a:t>Solution</a:t>
            </a:r>
            <a:r>
              <a:rPr lang="en-IN" sz="1700" dirty="0">
                <a:latin typeface="+mn-lt"/>
              </a:rPr>
              <a:t>:</a:t>
            </a:r>
          </a:p>
          <a:p>
            <a:pPr marL="514350" indent="-514350"/>
            <a:endParaRPr lang="en-IN" sz="1700" dirty="0">
              <a:latin typeface="+mn-lt"/>
            </a:endParaRPr>
          </a:p>
          <a:p>
            <a:pPr marL="514350" indent="-514350"/>
            <a:r>
              <a:rPr lang="en-IN" sz="1700" dirty="0">
                <a:latin typeface="+mn-lt"/>
              </a:rPr>
              <a:t>∆ = 0.25 + 0.25 = 0.5. </a:t>
            </a:r>
          </a:p>
          <a:p>
            <a:pPr marL="514350" indent="-514350"/>
            <a:r>
              <a:rPr lang="en-IN" sz="1700" dirty="0">
                <a:latin typeface="+mn-lt"/>
              </a:rPr>
              <a:t>So 1- ∆ = 1-0.5 = 0.5.</a:t>
            </a:r>
          </a:p>
          <a:p>
            <a:pPr marL="514350" indent="-514350"/>
            <a:r>
              <a:rPr lang="en-IN" sz="1700" dirty="0">
                <a:latin typeface="+mn-lt"/>
              </a:rPr>
              <a:t>Time 0: J</a:t>
            </a:r>
            <a:r>
              <a:rPr lang="en-IN" sz="1700" baseline="-25000" dirty="0">
                <a:latin typeface="+mn-lt"/>
              </a:rPr>
              <a:t>1,1</a:t>
            </a:r>
            <a:r>
              <a:rPr lang="en-IN" sz="1700" dirty="0">
                <a:latin typeface="+mn-lt"/>
              </a:rPr>
              <a:t> and J</a:t>
            </a:r>
            <a:r>
              <a:rPr lang="en-IN" sz="1700" baseline="-25000" dirty="0">
                <a:latin typeface="+mn-lt"/>
              </a:rPr>
              <a:t>2,1</a:t>
            </a:r>
            <a:r>
              <a:rPr lang="en-IN" sz="1700" dirty="0">
                <a:latin typeface="+mn-lt"/>
              </a:rPr>
              <a:t> are released. Also sporadic job S</a:t>
            </a:r>
            <a:r>
              <a:rPr lang="en-IN" sz="1700" baseline="-25000" dirty="0">
                <a:latin typeface="+mn-lt"/>
              </a:rPr>
              <a:t>1</a:t>
            </a:r>
            <a:r>
              <a:rPr lang="en-IN" sz="1700" dirty="0">
                <a:latin typeface="+mn-lt"/>
              </a:rPr>
              <a:t> is released. </a:t>
            </a:r>
          </a:p>
          <a:p>
            <a:pPr marL="514350" indent="-514350"/>
            <a:r>
              <a:rPr lang="en-IN" sz="1700" dirty="0">
                <a:latin typeface="+mn-lt"/>
              </a:rPr>
              <a:t>	   Density of S1 = 2 / (8-0) = 0.25 &lt; 0.5.</a:t>
            </a:r>
          </a:p>
          <a:p>
            <a:pPr marL="514350" indent="-514350"/>
            <a:r>
              <a:rPr lang="en-IN" sz="1700" dirty="0">
                <a:latin typeface="+mn-lt"/>
              </a:rPr>
              <a:t>	   So S1 is accepted. All the 3 jobs are scheduled based on EDF.</a:t>
            </a:r>
          </a:p>
          <a:p>
            <a:pPr marL="514350" indent="-514350"/>
            <a:r>
              <a:rPr lang="en-IN" sz="1700" dirty="0">
                <a:latin typeface="+mn-lt"/>
              </a:rPr>
              <a:t>	   S1 divides the time into two intervals: (0, 8], (8, ∞).</a:t>
            </a:r>
          </a:p>
          <a:p>
            <a:pPr marL="514350" indent="-514350"/>
            <a:r>
              <a:rPr lang="en-IN" sz="1700" dirty="0">
                <a:latin typeface="+mn-lt"/>
              </a:rPr>
              <a:t>	   Scheduler updates </a:t>
            </a:r>
            <a:r>
              <a:rPr lang="en-IN" sz="1700" i="1" dirty="0">
                <a:latin typeface="+mn-lt"/>
              </a:rPr>
              <a:t>∆</a:t>
            </a:r>
            <a:r>
              <a:rPr lang="en-IN" sz="1700" i="1" baseline="-25000" dirty="0">
                <a:latin typeface="+mn-lt"/>
              </a:rPr>
              <a:t>s,1 </a:t>
            </a:r>
            <a:r>
              <a:rPr lang="en-IN" sz="1700" dirty="0">
                <a:latin typeface="+mn-lt"/>
              </a:rPr>
              <a:t>= 0.25, </a:t>
            </a:r>
            <a:r>
              <a:rPr lang="en-IN" sz="1700" i="1" dirty="0">
                <a:latin typeface="+mn-lt"/>
              </a:rPr>
              <a:t>∆</a:t>
            </a:r>
            <a:r>
              <a:rPr lang="en-IN" sz="1700" i="1" baseline="-25000" dirty="0">
                <a:latin typeface="+mn-lt"/>
              </a:rPr>
              <a:t>s,2 </a:t>
            </a:r>
            <a:r>
              <a:rPr lang="en-IN" sz="1700" dirty="0">
                <a:latin typeface="+mn-lt"/>
              </a:rPr>
              <a:t>= 0.</a:t>
            </a:r>
          </a:p>
          <a:p>
            <a:pPr marL="514350" indent="-514350"/>
            <a:r>
              <a:rPr lang="en-IN" sz="1700" dirty="0">
                <a:latin typeface="+mn-lt"/>
              </a:rPr>
              <a:t>	   J</a:t>
            </a:r>
            <a:r>
              <a:rPr lang="en-IN" sz="1700" baseline="-25000" dirty="0">
                <a:latin typeface="+mn-lt"/>
              </a:rPr>
              <a:t>1,1</a:t>
            </a:r>
            <a:r>
              <a:rPr lang="en-IN" sz="1700" dirty="0">
                <a:latin typeface="+mn-lt"/>
              </a:rPr>
              <a:t> has earlier deadline, so scheduled. Then J</a:t>
            </a:r>
            <a:r>
              <a:rPr lang="en-IN" sz="1700" baseline="-25000" dirty="0">
                <a:latin typeface="+mn-lt"/>
              </a:rPr>
              <a:t>2,1 </a:t>
            </a:r>
            <a:r>
              <a:rPr lang="en-IN" sz="1700" dirty="0">
                <a:latin typeface="+mn-lt"/>
              </a:rPr>
              <a:t>has earlier deadline, so scheduled at time 1. </a:t>
            </a:r>
          </a:p>
          <a:p>
            <a:pPr marL="514350" indent="-514350"/>
            <a:endParaRPr lang="en-IN" sz="1700" dirty="0">
              <a:latin typeface="+mn-lt"/>
            </a:endParaRPr>
          </a:p>
        </p:txBody>
      </p:sp>
      <p:sp>
        <p:nvSpPr>
          <p:cNvPr id="6" name="Content Placeholder 5"/>
          <p:cNvSpPr>
            <a:spLocks noGrp="1"/>
          </p:cNvSpPr>
          <p:nvPr>
            <p:ph sz="quarter" idx="10"/>
          </p:nvPr>
        </p:nvSpPr>
        <p:spPr/>
        <p:txBody>
          <a:bodyPr>
            <a:normAutofit/>
          </a:bodyPr>
          <a:lstStyle/>
          <a:p>
            <a:r>
              <a:rPr lang="en-US" dirty="0"/>
              <a:t>Example – Scheduling Sporadic Jobs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8898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dirty="0">
                <a:latin typeface="+mn-lt"/>
              </a:rPr>
              <a:t>Time 2: Sporadic job S</a:t>
            </a:r>
            <a:r>
              <a:rPr lang="en-IN" sz="1700" baseline="-25000" dirty="0">
                <a:latin typeface="+mn-lt"/>
              </a:rPr>
              <a:t>2</a:t>
            </a:r>
            <a:r>
              <a:rPr lang="en-IN" sz="1700" dirty="0">
                <a:latin typeface="+mn-lt"/>
              </a:rPr>
              <a:t> is released. </a:t>
            </a:r>
          </a:p>
          <a:p>
            <a:pPr marL="514350" indent="-514350"/>
            <a:r>
              <a:rPr lang="en-IN" sz="1700" dirty="0">
                <a:latin typeface="+mn-lt"/>
              </a:rPr>
              <a:t>              Density of S2 = 0.5 / (7-2) = 0.1</a:t>
            </a:r>
          </a:p>
          <a:p>
            <a:pPr marL="514350" indent="-514350"/>
            <a:r>
              <a:rPr lang="en-IN" sz="1700" dirty="0">
                <a:latin typeface="+mn-lt"/>
              </a:rPr>
              <a:t>	   Total density of sporadic jobs in this interval = 0.25 + 0.1 = 0.35 &lt; 0.5</a:t>
            </a:r>
          </a:p>
          <a:p>
            <a:pPr marL="514350" indent="-514350"/>
            <a:r>
              <a:rPr lang="en-IN" sz="1700" dirty="0">
                <a:latin typeface="+mn-lt"/>
              </a:rPr>
              <a:t>	   So S2 is accepted. All the 2 jobs are scheduled based on EDF.</a:t>
            </a:r>
          </a:p>
          <a:p>
            <a:pPr marL="514350" indent="-514350"/>
            <a:r>
              <a:rPr lang="en-IN" sz="1700" dirty="0">
                <a:latin typeface="+mn-lt"/>
              </a:rPr>
              <a:t>	    S2 divides the first time into two intervals: (0, 7], (7, 8].</a:t>
            </a:r>
          </a:p>
          <a:p>
            <a:pPr marL="514350" indent="-514350"/>
            <a:r>
              <a:rPr lang="en-IN" sz="1700" dirty="0">
                <a:latin typeface="+mn-lt"/>
              </a:rPr>
              <a:t>	   Scheduler updates </a:t>
            </a:r>
            <a:r>
              <a:rPr lang="en-IN" sz="1700" i="1" dirty="0">
                <a:latin typeface="+mn-lt"/>
              </a:rPr>
              <a:t>∆</a:t>
            </a:r>
            <a:r>
              <a:rPr lang="en-IN" sz="1700" i="1" baseline="-25000" dirty="0">
                <a:latin typeface="+mn-lt"/>
              </a:rPr>
              <a:t>s,1 </a:t>
            </a:r>
            <a:r>
              <a:rPr lang="en-IN" sz="1700" dirty="0">
                <a:latin typeface="+mn-lt"/>
              </a:rPr>
              <a:t>= 0.35, </a:t>
            </a:r>
            <a:r>
              <a:rPr lang="en-IN" sz="1700" i="1" dirty="0">
                <a:latin typeface="+mn-lt"/>
              </a:rPr>
              <a:t>∆</a:t>
            </a:r>
            <a:r>
              <a:rPr lang="en-IN" sz="1700" i="1" baseline="-25000" dirty="0">
                <a:latin typeface="+mn-lt"/>
              </a:rPr>
              <a:t>s,2 </a:t>
            </a:r>
            <a:r>
              <a:rPr lang="en-IN" sz="1700" dirty="0">
                <a:latin typeface="+mn-lt"/>
              </a:rPr>
              <a:t>= 0.25 and </a:t>
            </a:r>
            <a:r>
              <a:rPr lang="en-IN" sz="1700" i="1" dirty="0">
                <a:latin typeface="+mn-lt"/>
              </a:rPr>
              <a:t>∆</a:t>
            </a:r>
            <a:r>
              <a:rPr lang="en-IN" sz="1700" i="1" baseline="-25000" dirty="0">
                <a:latin typeface="+mn-lt"/>
              </a:rPr>
              <a:t>s,3 </a:t>
            </a:r>
            <a:r>
              <a:rPr lang="en-IN" sz="1700" dirty="0">
                <a:latin typeface="+mn-lt"/>
              </a:rPr>
              <a:t>= 0.</a:t>
            </a:r>
          </a:p>
          <a:p>
            <a:pPr marL="514350" indent="-514350"/>
            <a:r>
              <a:rPr lang="en-IN" sz="1700" dirty="0">
                <a:latin typeface="+mn-lt"/>
              </a:rPr>
              <a:t>	    S2 has earlier deadline, so scheduled first, and then S1 is scheduled.</a:t>
            </a:r>
          </a:p>
          <a:p>
            <a:pPr marL="514350" indent="-514350"/>
            <a:r>
              <a:rPr lang="en-IN" sz="1700" dirty="0">
                <a:latin typeface="+mn-lt"/>
              </a:rPr>
              <a:t>Time 4: J</a:t>
            </a:r>
            <a:r>
              <a:rPr lang="en-IN" sz="1700" baseline="-25000" dirty="0">
                <a:latin typeface="+mn-lt"/>
              </a:rPr>
              <a:t>1,2</a:t>
            </a:r>
            <a:r>
              <a:rPr lang="en-IN" sz="1700" dirty="0">
                <a:latin typeface="+mn-lt"/>
              </a:rPr>
              <a:t> are released, but it has the deadline same as that of S1, so S1 can continue to execute. </a:t>
            </a:r>
          </a:p>
          <a:p>
            <a:pPr marL="514350" indent="-514350"/>
            <a:r>
              <a:rPr lang="en-IN" sz="1700" dirty="0">
                <a:latin typeface="+mn-lt"/>
              </a:rPr>
              <a:t>	Only sporadic job in the system now is S1.</a:t>
            </a:r>
          </a:p>
          <a:p>
            <a:pPr marL="514350" indent="-514350"/>
            <a:r>
              <a:rPr lang="en-IN" sz="1700" dirty="0">
                <a:latin typeface="+mn-lt"/>
              </a:rPr>
              <a:t>	S3 is also released.</a:t>
            </a:r>
          </a:p>
          <a:p>
            <a:pPr marL="514350" indent="-514350"/>
            <a:r>
              <a:rPr lang="en-IN" sz="1700" dirty="0">
                <a:latin typeface="+mn-lt"/>
              </a:rPr>
              <a:t>	Density of S3 = 1 / (14-4) = 0.1</a:t>
            </a:r>
          </a:p>
          <a:p>
            <a:pPr marL="514350" indent="-514350"/>
            <a:r>
              <a:rPr lang="en-IN" sz="1700" dirty="0">
                <a:latin typeface="+mn-lt"/>
              </a:rPr>
              <a:t>	</a:t>
            </a:r>
            <a:r>
              <a:rPr lang="en-IN" sz="1700" i="1" dirty="0">
                <a:latin typeface="+mn-lt"/>
              </a:rPr>
              <a:t>∆</a:t>
            </a:r>
            <a:r>
              <a:rPr lang="en-IN" sz="1700" i="1" baseline="-25000" dirty="0">
                <a:latin typeface="+mn-lt"/>
              </a:rPr>
              <a:t>s,1 </a:t>
            </a:r>
            <a:r>
              <a:rPr lang="en-IN" sz="1700" dirty="0">
                <a:latin typeface="+mn-lt"/>
              </a:rPr>
              <a:t>= 0.25. So total density of sporadic job in this interval = 0.25 + 0.1 = 0.35 &lt; 0.5 </a:t>
            </a:r>
          </a:p>
          <a:p>
            <a:pPr marL="514350" indent="-514350"/>
            <a:r>
              <a:rPr lang="en-IN" sz="1700" dirty="0">
                <a:latin typeface="+mn-lt"/>
              </a:rPr>
              <a:t>	So S3 is accepted. All the 3 jobs are scheduled based on EDF.  S1 having earliest deadline, it continued  to execute.</a:t>
            </a:r>
          </a:p>
          <a:p>
            <a:pPr marL="514350" indent="-514350"/>
            <a:r>
              <a:rPr lang="en-IN" sz="1700" dirty="0">
                <a:latin typeface="+mn-lt"/>
              </a:rPr>
              <a:t>	S3 divides the time into three intervals: (0, 8], (8, 14], (14, ∞).</a:t>
            </a:r>
          </a:p>
          <a:p>
            <a:pPr marL="514350" indent="-514350"/>
            <a:r>
              <a:rPr lang="en-IN" sz="1700" dirty="0">
                <a:latin typeface="+mn-lt"/>
              </a:rPr>
              <a:t>	Scheduler updates </a:t>
            </a:r>
            <a:r>
              <a:rPr lang="en-IN" sz="1700" i="1" dirty="0">
                <a:latin typeface="+mn-lt"/>
              </a:rPr>
              <a:t>∆</a:t>
            </a:r>
            <a:r>
              <a:rPr lang="en-IN" sz="1700" i="1" baseline="-25000" dirty="0">
                <a:latin typeface="+mn-lt"/>
              </a:rPr>
              <a:t>s,1 </a:t>
            </a:r>
            <a:r>
              <a:rPr lang="en-IN" sz="1700" dirty="0">
                <a:latin typeface="+mn-lt"/>
              </a:rPr>
              <a:t>= 0.35, </a:t>
            </a:r>
            <a:r>
              <a:rPr lang="en-IN" sz="1700" i="1" dirty="0">
                <a:latin typeface="+mn-lt"/>
              </a:rPr>
              <a:t>∆</a:t>
            </a:r>
            <a:r>
              <a:rPr lang="en-IN" sz="1700" i="1" baseline="-25000" dirty="0">
                <a:latin typeface="+mn-lt"/>
              </a:rPr>
              <a:t>s,2 </a:t>
            </a:r>
            <a:r>
              <a:rPr lang="en-IN" sz="1700" dirty="0">
                <a:latin typeface="+mn-lt"/>
              </a:rPr>
              <a:t>= 0.1 and </a:t>
            </a:r>
            <a:r>
              <a:rPr lang="en-IN" sz="1700" i="1" dirty="0">
                <a:latin typeface="+mn-lt"/>
              </a:rPr>
              <a:t>∆</a:t>
            </a:r>
            <a:r>
              <a:rPr lang="en-IN" sz="1700" i="1" baseline="-25000" dirty="0">
                <a:latin typeface="+mn-lt"/>
              </a:rPr>
              <a:t>s,3 </a:t>
            </a:r>
            <a:r>
              <a:rPr lang="en-IN" sz="1700" dirty="0">
                <a:latin typeface="+mn-lt"/>
              </a:rPr>
              <a:t>= 0</a:t>
            </a:r>
          </a:p>
          <a:p>
            <a:pPr marL="514350" indent="-514350"/>
            <a:endParaRPr lang="en-IN" sz="1700" dirty="0">
              <a:latin typeface="+mn-lt"/>
            </a:endParaRPr>
          </a:p>
          <a:p>
            <a:pPr marL="514350" indent="-514350"/>
            <a:endParaRPr lang="en-IN" sz="1700" dirty="0">
              <a:latin typeface="+mn-lt"/>
            </a:endParaRPr>
          </a:p>
        </p:txBody>
      </p:sp>
      <p:sp>
        <p:nvSpPr>
          <p:cNvPr id="6" name="Content Placeholder 5"/>
          <p:cNvSpPr>
            <a:spLocks noGrp="1"/>
          </p:cNvSpPr>
          <p:nvPr>
            <p:ph sz="quarter" idx="10"/>
          </p:nvPr>
        </p:nvSpPr>
        <p:spPr/>
        <p:txBody>
          <a:bodyPr>
            <a:normAutofit/>
          </a:bodyPr>
          <a:lstStyle/>
          <a:p>
            <a:r>
              <a:rPr lang="en-US" dirty="0"/>
              <a:t>Example – Scheduling Sporadic Jobs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52757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915400" cy="5486400"/>
          </a:xfrm>
        </p:spPr>
        <p:txBody>
          <a:bodyPr>
            <a:noAutofit/>
          </a:bodyPr>
          <a:lstStyle/>
          <a:p>
            <a:pPr marL="514350" indent="-514350"/>
            <a:r>
              <a:rPr lang="en-IN" sz="1700" dirty="0">
                <a:latin typeface="+mn-lt"/>
              </a:rPr>
              <a:t>Time 5: S1 is done and J</a:t>
            </a:r>
            <a:r>
              <a:rPr lang="en-IN" sz="1700" baseline="-25000" dirty="0">
                <a:latin typeface="+mn-lt"/>
              </a:rPr>
              <a:t>1,2 </a:t>
            </a:r>
            <a:r>
              <a:rPr lang="en-IN" sz="1700" dirty="0">
                <a:latin typeface="+mn-lt"/>
              </a:rPr>
              <a:t>is scheduled.</a:t>
            </a:r>
          </a:p>
          <a:p>
            <a:pPr marL="514350" indent="-514350"/>
            <a:r>
              <a:rPr lang="en-IN" sz="1700" dirty="0">
                <a:latin typeface="+mn-lt"/>
              </a:rPr>
              <a:t>Time 6: J</a:t>
            </a:r>
            <a:r>
              <a:rPr lang="en-IN" sz="1700" baseline="-25000" dirty="0">
                <a:latin typeface="+mn-lt"/>
              </a:rPr>
              <a:t>2,2</a:t>
            </a:r>
            <a:r>
              <a:rPr lang="en-IN" sz="1700" dirty="0">
                <a:latin typeface="+mn-lt"/>
              </a:rPr>
              <a:t> is released. It has earlier deadline than S3, so gets scheduled.</a:t>
            </a:r>
          </a:p>
          <a:p>
            <a:pPr marL="514350" indent="-514350"/>
            <a:r>
              <a:rPr lang="en-IN" sz="1700" dirty="0">
                <a:latin typeface="+mn-lt"/>
              </a:rPr>
              <a:t>Time 7.5: S3 gets scheduled.</a:t>
            </a:r>
          </a:p>
          <a:p>
            <a:pPr marL="514350" indent="-514350"/>
            <a:r>
              <a:rPr lang="en-IN" sz="1700" dirty="0">
                <a:latin typeface="+mn-lt"/>
              </a:rPr>
              <a:t>Time 8: J</a:t>
            </a:r>
            <a:r>
              <a:rPr lang="en-IN" sz="1700" baseline="-25000" dirty="0">
                <a:latin typeface="+mn-lt"/>
              </a:rPr>
              <a:t>1,3</a:t>
            </a:r>
            <a:r>
              <a:rPr lang="en-IN" sz="1700" dirty="0">
                <a:latin typeface="+mn-lt"/>
              </a:rPr>
              <a:t> gets released. It has earlier deadline than S3, so S3 gets pre-empted and J</a:t>
            </a:r>
            <a:r>
              <a:rPr lang="en-IN" sz="1700" baseline="-25000" dirty="0">
                <a:latin typeface="+mn-lt"/>
              </a:rPr>
              <a:t>1,3</a:t>
            </a:r>
            <a:r>
              <a:rPr lang="en-IN" sz="1700" dirty="0">
                <a:latin typeface="+mn-lt"/>
              </a:rPr>
              <a:t> gets scheduled.</a:t>
            </a:r>
          </a:p>
          <a:p>
            <a:pPr marL="514350" indent="-514350"/>
            <a:r>
              <a:rPr lang="en-IN" sz="1700" dirty="0">
                <a:latin typeface="+mn-lt"/>
              </a:rPr>
              <a:t>Time 9: J</a:t>
            </a:r>
            <a:r>
              <a:rPr lang="en-IN" sz="1700" baseline="-25000" dirty="0">
                <a:latin typeface="+mn-lt"/>
              </a:rPr>
              <a:t>1,3</a:t>
            </a:r>
            <a:r>
              <a:rPr lang="en-IN" sz="1700" dirty="0">
                <a:latin typeface="+mn-lt"/>
              </a:rPr>
              <a:t> is completed. S4 gets released.</a:t>
            </a:r>
          </a:p>
          <a:p>
            <a:pPr marL="514350" indent="-514350"/>
            <a:r>
              <a:rPr lang="en-IN" sz="1700" dirty="0">
                <a:latin typeface="+mn-lt"/>
              </a:rPr>
              <a:t>	S4 divides the time into three intervals: (9, 14],  (14, ∞)</a:t>
            </a:r>
          </a:p>
          <a:p>
            <a:pPr marL="514350" indent="-514350"/>
            <a:r>
              <a:rPr lang="en-IN" sz="1700" dirty="0">
                <a:latin typeface="+mn-lt"/>
              </a:rPr>
              <a:t>	In the interval (9,14], there are two active sporadic jobs S3 and S4 now.</a:t>
            </a:r>
          </a:p>
          <a:p>
            <a:pPr marL="514350" indent="-514350"/>
            <a:r>
              <a:rPr lang="en-IN" sz="1700" dirty="0">
                <a:latin typeface="+mn-lt"/>
              </a:rPr>
              <a:t>	Density of existing sporadic jobs = 0.1</a:t>
            </a:r>
          </a:p>
          <a:p>
            <a:pPr marL="514350" indent="-514350"/>
            <a:r>
              <a:rPr lang="en-IN" sz="1700" dirty="0">
                <a:latin typeface="+mn-lt"/>
              </a:rPr>
              <a:t>	Density of S4 = 2 / (13-9) = 0.5.</a:t>
            </a:r>
          </a:p>
          <a:p>
            <a:pPr marL="514350" indent="-514350"/>
            <a:r>
              <a:rPr lang="en-IN" sz="1700" dirty="0">
                <a:latin typeface="+mn-lt"/>
              </a:rPr>
              <a:t>	Total Density of sporadic jobs = 0.1 + 0.5 = 0.6 &gt; 0.5.</a:t>
            </a:r>
          </a:p>
          <a:p>
            <a:pPr marL="514350" indent="-514350"/>
            <a:r>
              <a:rPr lang="en-IN" sz="1700" dirty="0">
                <a:latin typeface="+mn-lt"/>
              </a:rPr>
              <a:t>	Hence S4 is rejected. So S3 gets scheduled at time 9.</a:t>
            </a:r>
          </a:p>
          <a:p>
            <a:pPr marL="514350" indent="-514350"/>
            <a:endParaRPr lang="en-IN" sz="1700" dirty="0">
              <a:latin typeface="+mn-lt"/>
            </a:endParaRPr>
          </a:p>
          <a:p>
            <a:pPr marL="514350" indent="-514350"/>
            <a:endParaRPr lang="en-IN" sz="1700" dirty="0">
              <a:latin typeface="+mn-lt"/>
            </a:endParaRPr>
          </a:p>
        </p:txBody>
      </p:sp>
      <p:sp>
        <p:nvSpPr>
          <p:cNvPr id="6" name="Content Placeholder 5"/>
          <p:cNvSpPr>
            <a:spLocks noGrp="1"/>
          </p:cNvSpPr>
          <p:nvPr>
            <p:ph sz="quarter" idx="10"/>
          </p:nvPr>
        </p:nvSpPr>
        <p:spPr/>
        <p:txBody>
          <a:bodyPr>
            <a:normAutofit/>
          </a:bodyPr>
          <a:lstStyle/>
          <a:p>
            <a:r>
              <a:rPr lang="en-US" dirty="0"/>
              <a:t>Example – Scheduling Sporadic Jobs </a:t>
            </a:r>
            <a:r>
              <a:rPr lang="en-US"/>
              <a:t>(contd.)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902739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normAutofit/>
          </a:bodyPr>
          <a:lstStyle/>
          <a:p>
            <a:r>
              <a:rPr lang="en-US" dirty="0"/>
              <a:t>Example – Scheduling </a:t>
            </a:r>
            <a:r>
              <a:rPr lang="en-US" dirty="0" err="1"/>
              <a:t>Spradic</a:t>
            </a:r>
            <a:r>
              <a:rPr lang="en-US" dirty="0"/>
              <a:t> Jobs (contd.)</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graphicFrame>
        <p:nvGraphicFramePr>
          <p:cNvPr id="17" name="Table 16"/>
          <p:cNvGraphicFramePr>
            <a:graphicFrameLocks noGrp="1"/>
          </p:cNvGraphicFramePr>
          <p:nvPr/>
        </p:nvGraphicFramePr>
        <p:xfrm>
          <a:off x="228600" y="1905000"/>
          <a:ext cx="8229584" cy="3185160"/>
        </p:xfrm>
        <a:graphic>
          <a:graphicData uri="http://schemas.openxmlformats.org/drawingml/2006/table">
            <a:tbl>
              <a:tblPr firstRow="1" bandRow="1">
                <a:tableStyleId>{5C22544A-7EE6-4342-B048-85BDC9FD1C3A}</a:tableStyleId>
              </a:tblPr>
              <a:tblGrid>
                <a:gridCol w="514349">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514349">
                  <a:extLst>
                    <a:ext uri="{9D8B030D-6E8A-4147-A177-3AD203B41FA5}">
                      <a16:colId xmlns:a16="http://schemas.microsoft.com/office/drawing/2014/main" val="20002"/>
                    </a:ext>
                  </a:extLst>
                </a:gridCol>
                <a:gridCol w="514349">
                  <a:extLst>
                    <a:ext uri="{9D8B030D-6E8A-4147-A177-3AD203B41FA5}">
                      <a16:colId xmlns:a16="http://schemas.microsoft.com/office/drawing/2014/main" val="20003"/>
                    </a:ext>
                  </a:extLst>
                </a:gridCol>
                <a:gridCol w="514349">
                  <a:extLst>
                    <a:ext uri="{9D8B030D-6E8A-4147-A177-3AD203B41FA5}">
                      <a16:colId xmlns:a16="http://schemas.microsoft.com/office/drawing/2014/main" val="20004"/>
                    </a:ext>
                  </a:extLst>
                </a:gridCol>
                <a:gridCol w="514349">
                  <a:extLst>
                    <a:ext uri="{9D8B030D-6E8A-4147-A177-3AD203B41FA5}">
                      <a16:colId xmlns:a16="http://schemas.microsoft.com/office/drawing/2014/main" val="20005"/>
                    </a:ext>
                  </a:extLst>
                </a:gridCol>
                <a:gridCol w="514349">
                  <a:extLst>
                    <a:ext uri="{9D8B030D-6E8A-4147-A177-3AD203B41FA5}">
                      <a16:colId xmlns:a16="http://schemas.microsoft.com/office/drawing/2014/main" val="20006"/>
                    </a:ext>
                  </a:extLst>
                </a:gridCol>
                <a:gridCol w="514349">
                  <a:extLst>
                    <a:ext uri="{9D8B030D-6E8A-4147-A177-3AD203B41FA5}">
                      <a16:colId xmlns:a16="http://schemas.microsoft.com/office/drawing/2014/main" val="20007"/>
                    </a:ext>
                  </a:extLst>
                </a:gridCol>
                <a:gridCol w="514349">
                  <a:extLst>
                    <a:ext uri="{9D8B030D-6E8A-4147-A177-3AD203B41FA5}">
                      <a16:colId xmlns:a16="http://schemas.microsoft.com/office/drawing/2014/main" val="20008"/>
                    </a:ext>
                  </a:extLst>
                </a:gridCol>
                <a:gridCol w="514349">
                  <a:extLst>
                    <a:ext uri="{9D8B030D-6E8A-4147-A177-3AD203B41FA5}">
                      <a16:colId xmlns:a16="http://schemas.microsoft.com/office/drawing/2014/main" val="20009"/>
                    </a:ext>
                  </a:extLst>
                </a:gridCol>
                <a:gridCol w="514349">
                  <a:extLst>
                    <a:ext uri="{9D8B030D-6E8A-4147-A177-3AD203B41FA5}">
                      <a16:colId xmlns:a16="http://schemas.microsoft.com/office/drawing/2014/main" val="20010"/>
                    </a:ext>
                  </a:extLst>
                </a:gridCol>
                <a:gridCol w="514349">
                  <a:extLst>
                    <a:ext uri="{9D8B030D-6E8A-4147-A177-3AD203B41FA5}">
                      <a16:colId xmlns:a16="http://schemas.microsoft.com/office/drawing/2014/main" val="20011"/>
                    </a:ext>
                  </a:extLst>
                </a:gridCol>
                <a:gridCol w="514349">
                  <a:extLst>
                    <a:ext uri="{9D8B030D-6E8A-4147-A177-3AD203B41FA5}">
                      <a16:colId xmlns:a16="http://schemas.microsoft.com/office/drawing/2014/main" val="20012"/>
                    </a:ext>
                  </a:extLst>
                </a:gridCol>
                <a:gridCol w="514349">
                  <a:extLst>
                    <a:ext uri="{9D8B030D-6E8A-4147-A177-3AD203B41FA5}">
                      <a16:colId xmlns:a16="http://schemas.microsoft.com/office/drawing/2014/main" val="20013"/>
                    </a:ext>
                  </a:extLst>
                </a:gridCol>
                <a:gridCol w="514349">
                  <a:extLst>
                    <a:ext uri="{9D8B030D-6E8A-4147-A177-3AD203B41FA5}">
                      <a16:colId xmlns:a16="http://schemas.microsoft.com/office/drawing/2014/main" val="20014"/>
                    </a:ext>
                  </a:extLst>
                </a:gridCol>
                <a:gridCol w="514349">
                  <a:extLst>
                    <a:ext uri="{9D8B030D-6E8A-4147-A177-3AD203B41FA5}">
                      <a16:colId xmlns:a16="http://schemas.microsoft.com/office/drawing/2014/main" val="20015"/>
                    </a:ext>
                  </a:extLst>
                </a:gridCol>
              </a:tblGrid>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286215">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9624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286215">
                <a:tc>
                  <a:txBody>
                    <a:bodyPr/>
                    <a:lstStyle/>
                    <a:p>
                      <a:pPr algn="r"/>
                      <a:r>
                        <a:rPr lang="en-IN" sz="1600" b="1" baseline="0" dirty="0">
                          <a:solidFill>
                            <a:schemeClr val="tx1"/>
                          </a:solidFill>
                        </a:rPr>
                        <a:t>S1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286215">
                <a:tc>
                  <a:txBody>
                    <a:bodyPr/>
                    <a:lstStyle/>
                    <a:p>
                      <a:pPr algn="r"/>
                      <a:r>
                        <a:rPr lang="en-IN" sz="1600" b="1" baseline="0" dirty="0">
                          <a:solidFill>
                            <a:schemeClr val="tx1"/>
                          </a:solidFill>
                        </a:rPr>
                        <a:t>S2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286215">
                <a:tc>
                  <a:txBody>
                    <a:bodyPr/>
                    <a:lstStyle/>
                    <a:p>
                      <a:pPr algn="r"/>
                      <a:r>
                        <a:rPr lang="en-IN" sz="1600" b="1" baseline="0" dirty="0">
                          <a:solidFill>
                            <a:schemeClr val="tx1"/>
                          </a:solidFill>
                        </a:rPr>
                        <a:t>S3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286215">
                <a:tc>
                  <a:txBody>
                    <a:bodyPr/>
                    <a:lstStyle/>
                    <a:p>
                      <a:pPr algn="r"/>
                      <a:r>
                        <a:rPr lang="en-IN" sz="1600" b="1" baseline="0" dirty="0">
                          <a:solidFill>
                            <a:schemeClr val="tx1"/>
                          </a:solidFill>
                        </a:rPr>
                        <a:t>S4</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286215">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7"/>
                  </a:ext>
                </a:extLst>
              </a:tr>
              <a:tr h="221166">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8"/>
                  </a:ext>
                </a:extLst>
              </a:tr>
              <a:tr h="221166">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9"/>
                  </a:ext>
                </a:extLst>
              </a:tr>
            </a:tbl>
          </a:graphicData>
        </a:graphic>
      </p:graphicFrame>
      <p:cxnSp>
        <p:nvCxnSpPr>
          <p:cNvPr id="18" name="Straight Arrow Connector 17"/>
          <p:cNvCxnSpPr>
            <a:stCxn id="50" idx="0"/>
          </p:cNvCxnSpPr>
          <p:nvPr/>
        </p:nvCxnSpPr>
        <p:spPr>
          <a:xfrm rot="5400000" flipH="1" flipV="1">
            <a:off x="-611511" y="3413324"/>
            <a:ext cx="2729436" cy="17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27365" y="4786836"/>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0" y="2209801"/>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21" name="Rectangle 20"/>
          <p:cNvSpPr/>
          <p:nvPr/>
        </p:nvSpPr>
        <p:spPr>
          <a:xfrm>
            <a:off x="1246910" y="2563090"/>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a:t>
            </a:r>
            <a:r>
              <a:rPr lang="en-IN" sz="1600" baseline="-25000" dirty="0"/>
              <a:t>2,1</a:t>
            </a:r>
          </a:p>
        </p:txBody>
      </p:sp>
      <p:sp>
        <p:nvSpPr>
          <p:cNvPr id="50" name="TextBox 49"/>
          <p:cNvSpPr txBox="1"/>
          <p:nvPr/>
        </p:nvSpPr>
        <p:spPr>
          <a:xfrm>
            <a:off x="609600" y="4786836"/>
            <a:ext cx="269626" cy="276999"/>
          </a:xfrm>
          <a:prstGeom prst="rect">
            <a:avLst/>
          </a:prstGeom>
          <a:noFill/>
        </p:spPr>
        <p:txBody>
          <a:bodyPr wrap="none" rtlCol="0">
            <a:spAutoFit/>
          </a:bodyPr>
          <a:lstStyle/>
          <a:p>
            <a:r>
              <a:rPr lang="en-IN" sz="1200" dirty="0"/>
              <a:t>0</a:t>
            </a:r>
          </a:p>
        </p:txBody>
      </p:sp>
      <p:sp>
        <p:nvSpPr>
          <p:cNvPr id="51" name="TextBox 50"/>
          <p:cNvSpPr txBox="1"/>
          <p:nvPr/>
        </p:nvSpPr>
        <p:spPr>
          <a:xfrm>
            <a:off x="1143000" y="4786836"/>
            <a:ext cx="269626" cy="276999"/>
          </a:xfrm>
          <a:prstGeom prst="rect">
            <a:avLst/>
          </a:prstGeom>
          <a:noFill/>
        </p:spPr>
        <p:txBody>
          <a:bodyPr wrap="none" rtlCol="0">
            <a:spAutoFit/>
          </a:bodyPr>
          <a:lstStyle/>
          <a:p>
            <a:r>
              <a:rPr lang="en-IN" sz="1200" dirty="0"/>
              <a:t>1</a:t>
            </a:r>
          </a:p>
        </p:txBody>
      </p:sp>
      <p:sp>
        <p:nvSpPr>
          <p:cNvPr id="52" name="TextBox 51"/>
          <p:cNvSpPr txBox="1"/>
          <p:nvPr/>
        </p:nvSpPr>
        <p:spPr>
          <a:xfrm>
            <a:off x="1676400" y="4786836"/>
            <a:ext cx="269626" cy="276999"/>
          </a:xfrm>
          <a:prstGeom prst="rect">
            <a:avLst/>
          </a:prstGeom>
          <a:noFill/>
        </p:spPr>
        <p:txBody>
          <a:bodyPr wrap="none" rtlCol="0">
            <a:spAutoFit/>
          </a:bodyPr>
          <a:lstStyle/>
          <a:p>
            <a:r>
              <a:rPr lang="en-IN" sz="1200" dirty="0"/>
              <a:t>2</a:t>
            </a:r>
          </a:p>
        </p:txBody>
      </p:sp>
      <p:sp>
        <p:nvSpPr>
          <p:cNvPr id="53" name="TextBox 52"/>
          <p:cNvSpPr txBox="1"/>
          <p:nvPr/>
        </p:nvSpPr>
        <p:spPr>
          <a:xfrm>
            <a:off x="2133600" y="4786836"/>
            <a:ext cx="269626" cy="276999"/>
          </a:xfrm>
          <a:prstGeom prst="rect">
            <a:avLst/>
          </a:prstGeom>
          <a:noFill/>
        </p:spPr>
        <p:txBody>
          <a:bodyPr wrap="none" rtlCol="0">
            <a:spAutoFit/>
          </a:bodyPr>
          <a:lstStyle/>
          <a:p>
            <a:r>
              <a:rPr lang="en-IN" sz="1200" dirty="0"/>
              <a:t>3</a:t>
            </a:r>
          </a:p>
        </p:txBody>
      </p:sp>
      <p:sp>
        <p:nvSpPr>
          <p:cNvPr id="54" name="TextBox 53"/>
          <p:cNvSpPr txBox="1"/>
          <p:nvPr/>
        </p:nvSpPr>
        <p:spPr>
          <a:xfrm>
            <a:off x="2667000" y="4786836"/>
            <a:ext cx="269626" cy="276999"/>
          </a:xfrm>
          <a:prstGeom prst="rect">
            <a:avLst/>
          </a:prstGeom>
          <a:noFill/>
        </p:spPr>
        <p:txBody>
          <a:bodyPr wrap="none" rtlCol="0">
            <a:spAutoFit/>
          </a:bodyPr>
          <a:lstStyle/>
          <a:p>
            <a:r>
              <a:rPr lang="en-IN" sz="1200" dirty="0"/>
              <a:t>4</a:t>
            </a:r>
          </a:p>
        </p:txBody>
      </p:sp>
      <p:sp>
        <p:nvSpPr>
          <p:cNvPr id="56" name="TextBox 55"/>
          <p:cNvSpPr txBox="1"/>
          <p:nvPr/>
        </p:nvSpPr>
        <p:spPr>
          <a:xfrm>
            <a:off x="3671455" y="4786836"/>
            <a:ext cx="269626" cy="276999"/>
          </a:xfrm>
          <a:prstGeom prst="rect">
            <a:avLst/>
          </a:prstGeom>
          <a:noFill/>
        </p:spPr>
        <p:txBody>
          <a:bodyPr wrap="none" rtlCol="0">
            <a:spAutoFit/>
          </a:bodyPr>
          <a:lstStyle/>
          <a:p>
            <a:r>
              <a:rPr lang="en-IN" sz="1200" dirty="0"/>
              <a:t>6</a:t>
            </a:r>
          </a:p>
        </p:txBody>
      </p:sp>
      <p:sp>
        <p:nvSpPr>
          <p:cNvPr id="57" name="TextBox 56"/>
          <p:cNvSpPr txBox="1"/>
          <p:nvPr/>
        </p:nvSpPr>
        <p:spPr>
          <a:xfrm>
            <a:off x="4218710" y="4786836"/>
            <a:ext cx="269626" cy="276999"/>
          </a:xfrm>
          <a:prstGeom prst="rect">
            <a:avLst/>
          </a:prstGeom>
          <a:noFill/>
        </p:spPr>
        <p:txBody>
          <a:bodyPr wrap="none" rtlCol="0">
            <a:spAutoFit/>
          </a:bodyPr>
          <a:lstStyle/>
          <a:p>
            <a:r>
              <a:rPr lang="en-IN" sz="1200" dirty="0"/>
              <a:t>7</a:t>
            </a:r>
          </a:p>
        </p:txBody>
      </p:sp>
      <p:sp>
        <p:nvSpPr>
          <p:cNvPr id="58" name="TextBox 57"/>
          <p:cNvSpPr txBox="1"/>
          <p:nvPr/>
        </p:nvSpPr>
        <p:spPr>
          <a:xfrm>
            <a:off x="4724400" y="4786836"/>
            <a:ext cx="269626" cy="276999"/>
          </a:xfrm>
          <a:prstGeom prst="rect">
            <a:avLst/>
          </a:prstGeom>
          <a:noFill/>
        </p:spPr>
        <p:txBody>
          <a:bodyPr wrap="none" rtlCol="0">
            <a:spAutoFit/>
          </a:bodyPr>
          <a:lstStyle/>
          <a:p>
            <a:r>
              <a:rPr lang="en-IN" sz="1200" dirty="0"/>
              <a:t>8</a:t>
            </a:r>
          </a:p>
        </p:txBody>
      </p:sp>
      <p:sp>
        <p:nvSpPr>
          <p:cNvPr id="59" name="TextBox 58"/>
          <p:cNvSpPr txBox="1"/>
          <p:nvPr/>
        </p:nvSpPr>
        <p:spPr>
          <a:xfrm>
            <a:off x="5257800" y="4786836"/>
            <a:ext cx="269626" cy="276999"/>
          </a:xfrm>
          <a:prstGeom prst="rect">
            <a:avLst/>
          </a:prstGeom>
          <a:noFill/>
        </p:spPr>
        <p:txBody>
          <a:bodyPr wrap="none" rtlCol="0">
            <a:spAutoFit/>
          </a:bodyPr>
          <a:lstStyle/>
          <a:p>
            <a:r>
              <a:rPr lang="en-IN" sz="1200" dirty="0"/>
              <a:t>9</a:t>
            </a:r>
          </a:p>
        </p:txBody>
      </p:sp>
      <p:sp>
        <p:nvSpPr>
          <p:cNvPr id="60" name="TextBox 59"/>
          <p:cNvSpPr txBox="1"/>
          <p:nvPr/>
        </p:nvSpPr>
        <p:spPr>
          <a:xfrm>
            <a:off x="5715000" y="4786836"/>
            <a:ext cx="354584" cy="276999"/>
          </a:xfrm>
          <a:prstGeom prst="rect">
            <a:avLst/>
          </a:prstGeom>
          <a:noFill/>
        </p:spPr>
        <p:txBody>
          <a:bodyPr wrap="none" rtlCol="0">
            <a:spAutoFit/>
          </a:bodyPr>
          <a:lstStyle/>
          <a:p>
            <a:r>
              <a:rPr lang="en-IN" sz="1200" dirty="0"/>
              <a:t>10</a:t>
            </a:r>
          </a:p>
        </p:txBody>
      </p:sp>
      <p:sp>
        <p:nvSpPr>
          <p:cNvPr id="91" name="TextBox 90"/>
          <p:cNvSpPr txBox="1"/>
          <p:nvPr/>
        </p:nvSpPr>
        <p:spPr>
          <a:xfrm>
            <a:off x="3241986" y="4786836"/>
            <a:ext cx="263214" cy="261610"/>
          </a:xfrm>
          <a:prstGeom prst="rect">
            <a:avLst/>
          </a:prstGeom>
          <a:noFill/>
        </p:spPr>
        <p:txBody>
          <a:bodyPr wrap="none" rtlCol="0">
            <a:spAutoFit/>
          </a:bodyPr>
          <a:lstStyle/>
          <a:p>
            <a:r>
              <a:rPr lang="en-IN" sz="1100" dirty="0"/>
              <a:t>5</a:t>
            </a:r>
          </a:p>
        </p:txBody>
      </p:sp>
      <p:sp>
        <p:nvSpPr>
          <p:cNvPr id="92" name="TextBox 91"/>
          <p:cNvSpPr txBox="1"/>
          <p:nvPr/>
        </p:nvSpPr>
        <p:spPr>
          <a:xfrm>
            <a:off x="6249168" y="4788461"/>
            <a:ext cx="341760" cy="261610"/>
          </a:xfrm>
          <a:prstGeom prst="rect">
            <a:avLst/>
          </a:prstGeom>
          <a:noFill/>
        </p:spPr>
        <p:txBody>
          <a:bodyPr wrap="none" rtlCol="0">
            <a:spAutoFit/>
          </a:bodyPr>
          <a:lstStyle/>
          <a:p>
            <a:r>
              <a:rPr lang="en-IN" sz="1100" dirty="0"/>
              <a:t>11</a:t>
            </a:r>
          </a:p>
        </p:txBody>
      </p:sp>
      <p:sp>
        <p:nvSpPr>
          <p:cNvPr id="93" name="TextBox 92"/>
          <p:cNvSpPr txBox="1"/>
          <p:nvPr/>
        </p:nvSpPr>
        <p:spPr>
          <a:xfrm>
            <a:off x="7239768" y="4790086"/>
            <a:ext cx="341760" cy="261610"/>
          </a:xfrm>
          <a:prstGeom prst="rect">
            <a:avLst/>
          </a:prstGeom>
          <a:noFill/>
        </p:spPr>
        <p:txBody>
          <a:bodyPr wrap="none" rtlCol="0">
            <a:spAutoFit/>
          </a:bodyPr>
          <a:lstStyle/>
          <a:p>
            <a:r>
              <a:rPr lang="en-IN" sz="1100" dirty="0"/>
              <a:t>13</a:t>
            </a:r>
          </a:p>
        </p:txBody>
      </p:sp>
      <p:sp>
        <p:nvSpPr>
          <p:cNvPr id="94" name="TextBox 93"/>
          <p:cNvSpPr txBox="1"/>
          <p:nvPr/>
        </p:nvSpPr>
        <p:spPr>
          <a:xfrm>
            <a:off x="8230368" y="4791711"/>
            <a:ext cx="341760" cy="261610"/>
          </a:xfrm>
          <a:prstGeom prst="rect">
            <a:avLst/>
          </a:prstGeom>
          <a:noFill/>
        </p:spPr>
        <p:txBody>
          <a:bodyPr wrap="none" rtlCol="0">
            <a:spAutoFit/>
          </a:bodyPr>
          <a:lstStyle/>
          <a:p>
            <a:r>
              <a:rPr lang="en-IN" sz="1100" dirty="0"/>
              <a:t>15</a:t>
            </a:r>
          </a:p>
        </p:txBody>
      </p:sp>
      <p:sp>
        <p:nvSpPr>
          <p:cNvPr id="95" name="TextBox 94"/>
          <p:cNvSpPr txBox="1"/>
          <p:nvPr/>
        </p:nvSpPr>
        <p:spPr>
          <a:xfrm>
            <a:off x="6782568" y="4793336"/>
            <a:ext cx="341760" cy="261610"/>
          </a:xfrm>
          <a:prstGeom prst="rect">
            <a:avLst/>
          </a:prstGeom>
          <a:noFill/>
        </p:spPr>
        <p:txBody>
          <a:bodyPr wrap="none" rtlCol="0">
            <a:spAutoFit/>
          </a:bodyPr>
          <a:lstStyle/>
          <a:p>
            <a:r>
              <a:rPr lang="en-IN" sz="1100" dirty="0"/>
              <a:t>12</a:t>
            </a:r>
          </a:p>
        </p:txBody>
      </p:sp>
      <p:sp>
        <p:nvSpPr>
          <p:cNvPr id="96" name="TextBox 95"/>
          <p:cNvSpPr txBox="1"/>
          <p:nvPr/>
        </p:nvSpPr>
        <p:spPr>
          <a:xfrm>
            <a:off x="7773168" y="4794961"/>
            <a:ext cx="341760" cy="261610"/>
          </a:xfrm>
          <a:prstGeom prst="rect">
            <a:avLst/>
          </a:prstGeom>
          <a:noFill/>
        </p:spPr>
        <p:txBody>
          <a:bodyPr wrap="none" rtlCol="0">
            <a:spAutoFit/>
          </a:bodyPr>
          <a:lstStyle/>
          <a:p>
            <a:r>
              <a:rPr lang="en-IN" sz="1100" dirty="0"/>
              <a:t>14</a:t>
            </a:r>
          </a:p>
        </p:txBody>
      </p:sp>
      <p:sp>
        <p:nvSpPr>
          <p:cNvPr id="63" name="Rectangle 62"/>
          <p:cNvSpPr/>
          <p:nvPr/>
        </p:nvSpPr>
        <p:spPr>
          <a:xfrm>
            <a:off x="3352800" y="2209800"/>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64" name="Rectangle 63"/>
          <p:cNvSpPr/>
          <p:nvPr/>
        </p:nvSpPr>
        <p:spPr>
          <a:xfrm>
            <a:off x="4876800" y="2209799"/>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65" name="Rectangle 64"/>
          <p:cNvSpPr/>
          <p:nvPr/>
        </p:nvSpPr>
        <p:spPr>
          <a:xfrm>
            <a:off x="3851565" y="2563090"/>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a:t>
            </a:r>
            <a:r>
              <a:rPr lang="en-IN" sz="1600" baseline="-25000" dirty="0"/>
              <a:t>2,2</a:t>
            </a:r>
          </a:p>
        </p:txBody>
      </p:sp>
      <p:sp>
        <p:nvSpPr>
          <p:cNvPr id="66" name="Rectangle 65"/>
          <p:cNvSpPr/>
          <p:nvPr/>
        </p:nvSpPr>
        <p:spPr>
          <a:xfrm>
            <a:off x="2279076" y="2923310"/>
            <a:ext cx="1059869" cy="277090"/>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a:t>
            </a:r>
            <a:r>
              <a:rPr lang="en-IN" sz="1600" baseline="-25000" dirty="0"/>
              <a:t>1</a:t>
            </a:r>
          </a:p>
        </p:txBody>
      </p:sp>
      <p:sp>
        <p:nvSpPr>
          <p:cNvPr id="67" name="Rectangle 66"/>
          <p:cNvSpPr/>
          <p:nvPr/>
        </p:nvSpPr>
        <p:spPr>
          <a:xfrm>
            <a:off x="1981201" y="3214255"/>
            <a:ext cx="304799" cy="31865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r>
              <a:rPr lang="en-IN" sz="1200" baseline="-25000" dirty="0"/>
              <a:t>2</a:t>
            </a:r>
          </a:p>
        </p:txBody>
      </p:sp>
      <p:sp>
        <p:nvSpPr>
          <p:cNvPr id="81" name="Rectangle 80"/>
          <p:cNvSpPr/>
          <p:nvPr/>
        </p:nvSpPr>
        <p:spPr>
          <a:xfrm>
            <a:off x="4592781" y="3581400"/>
            <a:ext cx="304799" cy="31865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r>
              <a:rPr lang="en-IN" sz="1200" baseline="-25000" dirty="0"/>
              <a:t>3</a:t>
            </a:r>
          </a:p>
        </p:txBody>
      </p:sp>
      <p:sp>
        <p:nvSpPr>
          <p:cNvPr id="97" name="Rectangle 96"/>
          <p:cNvSpPr/>
          <p:nvPr/>
        </p:nvSpPr>
        <p:spPr>
          <a:xfrm>
            <a:off x="5368636" y="3581400"/>
            <a:ext cx="304799" cy="31865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r>
              <a:rPr lang="en-IN" sz="1200" baseline="-25000" dirty="0"/>
              <a:t>3</a:t>
            </a:r>
          </a:p>
        </p:txBody>
      </p:sp>
      <p:sp>
        <p:nvSpPr>
          <p:cNvPr id="98" name="Rectangle 97"/>
          <p:cNvSpPr/>
          <p:nvPr/>
        </p:nvSpPr>
        <p:spPr>
          <a:xfrm>
            <a:off x="6934200" y="2195945"/>
            <a:ext cx="457200" cy="304799"/>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99" name="Rectangle 98"/>
          <p:cNvSpPr/>
          <p:nvPr/>
        </p:nvSpPr>
        <p:spPr>
          <a:xfrm>
            <a:off x="7432966" y="2556165"/>
            <a:ext cx="734289"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J</a:t>
            </a:r>
            <a:r>
              <a:rPr lang="en-IN" sz="1600" baseline="-25000" dirty="0"/>
              <a:t>2,3</a:t>
            </a:r>
          </a:p>
        </p:txBody>
      </p:sp>
      <p:sp>
        <p:nvSpPr>
          <p:cNvPr id="100" name="TextBox 99"/>
          <p:cNvSpPr txBox="1"/>
          <p:nvPr/>
        </p:nvSpPr>
        <p:spPr>
          <a:xfrm>
            <a:off x="5791200" y="3886200"/>
            <a:ext cx="1095172" cy="369332"/>
          </a:xfrm>
          <a:prstGeom prst="rect">
            <a:avLst/>
          </a:prstGeom>
          <a:noFill/>
        </p:spPr>
        <p:txBody>
          <a:bodyPr wrap="none" rtlCol="0">
            <a:spAutoFit/>
          </a:bodyPr>
          <a:lstStyle/>
          <a:p>
            <a:r>
              <a:rPr lang="en-IN" dirty="0"/>
              <a:t>Rejected</a:t>
            </a:r>
          </a:p>
        </p:txBody>
      </p:sp>
      <p:cxnSp>
        <p:nvCxnSpPr>
          <p:cNvPr id="102" name="Straight Arrow Connector 101"/>
          <p:cNvCxnSpPr/>
          <p:nvPr/>
        </p:nvCxnSpPr>
        <p:spPr>
          <a:xfrm>
            <a:off x="990600" y="4114800"/>
            <a:ext cx="449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653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a:t>Any Questions?</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39</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a:t>Thank You.</a:t>
            </a:r>
          </a:p>
        </p:txBody>
      </p:sp>
    </p:spTree>
    <p:extLst>
      <p:ext uri="{BB962C8B-B14F-4D97-AF65-F5344CB8AC3E}">
        <p14:creationId xmlns:p14="http://schemas.microsoft.com/office/powerpoint/2010/main" val="253377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3200" dirty="0"/>
              <a:t>L-7: Scheduling Aperiodic &amp; Sporadic Jobs-   </a:t>
            </a:r>
          </a:p>
          <a:p>
            <a:pPr algn="r">
              <a:lnSpc>
                <a:spcPct val="100000"/>
              </a:lnSpc>
            </a:pPr>
            <a:r>
              <a:rPr lang="en-US" sz="2800" b="0" dirty="0"/>
              <a:t>(Polled Servers, Deferrable Servers, Sporadic Servers)</a:t>
            </a:r>
            <a:r>
              <a:rPr lang="en-US" sz="2000" b="0" dirty="0"/>
              <a:t>    </a:t>
            </a:r>
          </a:p>
          <a:p>
            <a:pPr algn="r">
              <a:lnSpc>
                <a:spcPct val="100000"/>
              </a:lnSpc>
            </a:pPr>
            <a:r>
              <a:rPr lang="en-US" sz="1600" b="0" dirty="0"/>
              <a:t>[Ref: T1/C5]</a:t>
            </a:r>
          </a:p>
        </p:txBody>
      </p:sp>
      <p:sp>
        <p:nvSpPr>
          <p:cNvPr id="5" name="పాఠంపెట్టె 4"/>
          <p:cNvSpPr txBox="1"/>
          <p:nvPr/>
        </p:nvSpPr>
        <p:spPr>
          <a:xfrm>
            <a:off x="381000" y="5893088"/>
            <a:ext cx="8960893" cy="646331"/>
          </a:xfrm>
          <a:prstGeom prst="rect">
            <a:avLst/>
          </a:prstGeom>
          <a:noFill/>
        </p:spPr>
        <p:txBody>
          <a:bodyPr wrap="square" rtlCol="0">
            <a:spAutoFit/>
          </a:bodyPr>
          <a:lstStyle/>
          <a:p>
            <a:r>
              <a:rPr lang="en-IN" sz="1200" b="1" dirty="0">
                <a:latin typeface="Arial Narrow" panose="020B0606020202030204" pitchFamily="34" charset="0"/>
              </a:rPr>
              <a:t>Note</a:t>
            </a:r>
            <a:r>
              <a:rPr lang="en-IN" sz="12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a:latin typeface="Arial Narrow" panose="020B0606020202030204" pitchFamily="34" charset="0"/>
              </a:rPr>
              <a:t>PLEASE DO NOT PRINT PPTs</a:t>
            </a:r>
            <a:r>
              <a:rPr lang="en-IN" sz="1200" dirty="0">
                <a:latin typeface="Arial Narrow" panose="020B0606020202030204" pitchFamily="34" charset="0"/>
              </a:rPr>
              <a:t>, Save the Environment!</a:t>
            </a: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a:t>Source PPT </a:t>
            </a:r>
            <a:r>
              <a:rPr lang="en-IN" sz="1050" dirty="0"/>
              <a:t>Courtesy</a:t>
            </a:r>
            <a:r>
              <a:rPr lang="en-IN" sz="1000" dirty="0"/>
              <a:t>: Some of the contents of this PPT is sourced from </a:t>
            </a:r>
            <a:r>
              <a:rPr lang="en-IN" sz="1000" dirty="0" err="1"/>
              <a:t>Presentatoons</a:t>
            </a:r>
            <a:r>
              <a:rPr lang="en-IN" sz="1000" dirty="0"/>
              <a:t> of  Prof K R </a:t>
            </a:r>
            <a:r>
              <a:rPr lang="en-IN" sz="1000" dirty="0" err="1"/>
              <a:t>Anupa</a:t>
            </a:r>
            <a:r>
              <a:rPr lang="en-IN" sz="1000" dirty="0"/>
              <a:t> / Prof B Mishra, BITS-Pilani WILP Division</a:t>
            </a:r>
          </a:p>
        </p:txBody>
      </p:sp>
    </p:spTree>
    <p:extLst>
      <p:ext uri="{BB962C8B-B14F-4D97-AF65-F5344CB8AC3E}">
        <p14:creationId xmlns:p14="http://schemas.microsoft.com/office/powerpoint/2010/main" val="340149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AU" altLang="en-AU" sz="2800" dirty="0">
                <a:solidFill>
                  <a:srgbClr val="0000CC"/>
                </a:solidFill>
                <a:latin typeface="+mn-lt"/>
              </a:rPr>
              <a:t>Tasks containing jobs that are released at random time instants and have hard deadlines are </a:t>
            </a:r>
            <a:r>
              <a:rPr lang="en-AU" altLang="en-AU" sz="2800" i="1" dirty="0">
                <a:solidFill>
                  <a:srgbClr val="0000CC"/>
                </a:solidFill>
                <a:latin typeface="+mn-lt"/>
              </a:rPr>
              <a:t>sporadic tasks</a:t>
            </a:r>
            <a:r>
              <a:rPr lang="en-AU" altLang="en-AU" sz="2800" dirty="0">
                <a:solidFill>
                  <a:srgbClr val="0000CC"/>
                </a:solidFill>
                <a:latin typeface="+mn-lt"/>
              </a:rPr>
              <a:t>.</a:t>
            </a:r>
          </a:p>
          <a:p>
            <a:pPr>
              <a:buFont typeface="Wingdings" pitchFamily="2" charset="2"/>
              <a:buChar char="q"/>
            </a:pPr>
            <a:r>
              <a:rPr lang="en-AU" altLang="en-AU" sz="2800" dirty="0">
                <a:latin typeface="+mn-lt"/>
              </a:rPr>
              <a:t>We treat sporadic tasks as </a:t>
            </a:r>
            <a:r>
              <a:rPr lang="en-AU" altLang="en-AU" sz="2800" dirty="0">
                <a:solidFill>
                  <a:srgbClr val="0000CC"/>
                </a:solidFill>
                <a:latin typeface="+mn-lt"/>
              </a:rPr>
              <a:t>hard real-time </a:t>
            </a:r>
            <a:r>
              <a:rPr lang="en-AU" altLang="en-AU" sz="2800" dirty="0">
                <a:latin typeface="+mn-lt"/>
              </a:rPr>
              <a:t>tasks.</a:t>
            </a:r>
          </a:p>
          <a:p>
            <a:pPr>
              <a:buFont typeface="Wingdings" pitchFamily="2" charset="2"/>
              <a:buChar char="q"/>
            </a:pPr>
            <a:r>
              <a:rPr lang="en-AU" altLang="en-AU" sz="2800" dirty="0">
                <a:latin typeface="+mn-lt"/>
              </a:rPr>
              <a:t>Our primary concern is to ensure that their </a:t>
            </a:r>
            <a:r>
              <a:rPr lang="en-AU" altLang="en-AU" sz="2800" dirty="0">
                <a:solidFill>
                  <a:srgbClr val="0000CC"/>
                </a:solidFill>
                <a:latin typeface="+mn-lt"/>
              </a:rPr>
              <a:t>deadlines</a:t>
            </a:r>
            <a:r>
              <a:rPr lang="en-AU" altLang="en-AU" sz="2800" dirty="0">
                <a:latin typeface="+mn-lt"/>
              </a:rPr>
              <a:t> </a:t>
            </a:r>
            <a:r>
              <a:rPr lang="en-AU" altLang="en-AU" sz="2800" dirty="0">
                <a:solidFill>
                  <a:srgbClr val="0000CC"/>
                </a:solidFill>
                <a:latin typeface="+mn-lt"/>
              </a:rPr>
              <a:t>are met</a:t>
            </a:r>
            <a:r>
              <a:rPr lang="en-AU" altLang="en-AU" sz="2800" dirty="0">
                <a:latin typeface="+mn-lt"/>
              </a:rPr>
              <a:t>.</a:t>
            </a:r>
          </a:p>
          <a:p>
            <a:pPr>
              <a:buFont typeface="Wingdings" pitchFamily="2" charset="2"/>
              <a:buChar char="q"/>
            </a:pPr>
            <a:r>
              <a:rPr lang="en-AU" altLang="en-AU" sz="2800" dirty="0">
                <a:latin typeface="+mn-lt"/>
              </a:rPr>
              <a:t>Minimizing their response times is of secondary importance.</a:t>
            </a:r>
          </a:p>
        </p:txBody>
      </p:sp>
      <p:sp>
        <p:nvSpPr>
          <p:cNvPr id="6" name="Content Placeholder 5"/>
          <p:cNvSpPr>
            <a:spLocks noGrp="1"/>
          </p:cNvSpPr>
          <p:nvPr>
            <p:ph sz="quarter" idx="10"/>
          </p:nvPr>
        </p:nvSpPr>
        <p:spPr/>
        <p:txBody>
          <a:bodyPr/>
          <a:lstStyle/>
          <a:p>
            <a:r>
              <a:rPr lang="en-AU" altLang="en-AU" dirty="0"/>
              <a:t>What is a sporadic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4122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AU" altLang="en-AU" sz="2800" dirty="0">
                <a:solidFill>
                  <a:srgbClr val="0000CC"/>
                </a:solidFill>
                <a:latin typeface="+mn-lt"/>
              </a:rPr>
              <a:t>We say a task is </a:t>
            </a:r>
            <a:r>
              <a:rPr lang="en-AU" altLang="en-AU" sz="2800" i="1" dirty="0" err="1">
                <a:solidFill>
                  <a:srgbClr val="0000CC"/>
                </a:solidFill>
                <a:latin typeface="+mn-lt"/>
              </a:rPr>
              <a:t>aperiodic</a:t>
            </a:r>
            <a:r>
              <a:rPr lang="en-AU" altLang="en-AU" sz="2800" dirty="0">
                <a:solidFill>
                  <a:srgbClr val="0000CC"/>
                </a:solidFill>
                <a:latin typeface="+mn-lt"/>
              </a:rPr>
              <a:t> if the jobs in it have either soft deadlines or no deadlines</a:t>
            </a:r>
            <a:r>
              <a:rPr lang="en-AU" altLang="en-AU" sz="2800" dirty="0">
                <a:latin typeface="+mn-lt"/>
              </a:rPr>
              <a:t>.</a:t>
            </a:r>
          </a:p>
          <a:p>
            <a:pPr>
              <a:buFont typeface="Wingdings" pitchFamily="2" charset="2"/>
              <a:buChar char="q"/>
            </a:pPr>
            <a:r>
              <a:rPr lang="en-AU" altLang="en-AU" sz="2800" dirty="0">
                <a:latin typeface="+mn-lt"/>
              </a:rPr>
              <a:t>We therefore want to optimize the responsiveness of the system for the </a:t>
            </a:r>
            <a:r>
              <a:rPr lang="en-AU" altLang="en-AU" sz="2800" dirty="0" err="1">
                <a:latin typeface="+mn-lt"/>
              </a:rPr>
              <a:t>aperiodic</a:t>
            </a:r>
            <a:r>
              <a:rPr lang="en-AU" altLang="en-AU" sz="2800" dirty="0">
                <a:latin typeface="+mn-lt"/>
              </a:rPr>
              <a:t> jobs, but never at the expense of hard real-time tasks whose deadlines must be met at all times.</a:t>
            </a:r>
          </a:p>
        </p:txBody>
      </p:sp>
      <p:sp>
        <p:nvSpPr>
          <p:cNvPr id="6" name="Content Placeholder 5"/>
          <p:cNvSpPr>
            <a:spLocks noGrp="1"/>
          </p:cNvSpPr>
          <p:nvPr>
            <p:ph sz="quarter" idx="10"/>
          </p:nvPr>
        </p:nvSpPr>
        <p:spPr/>
        <p:txBody>
          <a:bodyPr/>
          <a:lstStyle/>
          <a:p>
            <a:r>
              <a:rPr lang="en-AU" altLang="en-AU" dirty="0"/>
              <a:t>What is a </a:t>
            </a:r>
            <a:r>
              <a:rPr lang="en-AU" altLang="en-AU" dirty="0" err="1"/>
              <a:t>aperiodic</a:t>
            </a:r>
            <a:r>
              <a:rPr lang="en-AU" altLang="en-AU" dirty="0"/>
              <a:t>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00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r>
              <a:rPr lang="en-IN" sz="2600" dirty="0"/>
              <a:t>	It is impossible for some sporadic jobs to meet their deadlines no matter what algorithm is used.</a:t>
            </a:r>
          </a:p>
          <a:p>
            <a:endParaRPr lang="en-IN" sz="2600" dirty="0"/>
          </a:p>
          <a:p>
            <a:r>
              <a:rPr lang="en-IN" sz="2600" dirty="0"/>
              <a:t>	So there are two alternatives:</a:t>
            </a:r>
          </a:p>
          <a:p>
            <a:pPr marL="514350" indent="-514350">
              <a:buAutoNum type="alphaLcParenR"/>
            </a:pPr>
            <a:r>
              <a:rPr lang="en-IN" sz="2600" dirty="0"/>
              <a:t>Reject the sporadic jobs that can’t complete on time</a:t>
            </a:r>
          </a:p>
          <a:p>
            <a:pPr marL="514350" indent="-514350">
              <a:buAutoNum type="alphaLcParenR"/>
            </a:pPr>
            <a:r>
              <a:rPr lang="en-IN" sz="2600" dirty="0"/>
              <a:t>Accept all sporadic jobs and allow some of them to complete late.</a:t>
            </a:r>
          </a:p>
          <a:p>
            <a:pPr marL="514350" indent="-514350">
              <a:buAutoNum type="alphaLcParenR"/>
            </a:pPr>
            <a:endParaRPr lang="en-IN" sz="2600" dirty="0"/>
          </a:p>
          <a:p>
            <a:pPr marL="514350" indent="-514350"/>
            <a:r>
              <a:rPr lang="en-IN" sz="2600" dirty="0"/>
              <a:t>	Option (a) will be the focus here.</a:t>
            </a:r>
          </a:p>
        </p:txBody>
      </p:sp>
      <p:sp>
        <p:nvSpPr>
          <p:cNvPr id="6" name="Content Placeholder 5"/>
          <p:cNvSpPr>
            <a:spLocks noGrp="1"/>
          </p:cNvSpPr>
          <p:nvPr>
            <p:ph sz="quarter" idx="10"/>
          </p:nvPr>
        </p:nvSpPr>
        <p:spPr/>
        <p:txBody>
          <a:bodyPr/>
          <a:lstStyle/>
          <a:p>
            <a:r>
              <a:rPr lang="en-US" dirty="0"/>
              <a:t>Assumptions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57178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81600"/>
          </a:xfrm>
        </p:spPr>
        <p:txBody>
          <a:bodyPr>
            <a:normAutofit lnSpcReduction="10000"/>
          </a:bodyPr>
          <a:lstStyle/>
          <a:p>
            <a:r>
              <a:rPr lang="en-IN" sz="2600" dirty="0">
                <a:latin typeface="+mn-lt"/>
              </a:rPr>
              <a:t>	Two problems for the Sporadic and </a:t>
            </a:r>
            <a:r>
              <a:rPr lang="en-IN" sz="2600" dirty="0" err="1">
                <a:latin typeface="+mn-lt"/>
              </a:rPr>
              <a:t>Aperiodic</a:t>
            </a:r>
            <a:r>
              <a:rPr lang="en-IN" sz="2600" dirty="0">
                <a:latin typeface="+mn-lt"/>
              </a:rPr>
              <a:t> job scheduling algorithms:</a:t>
            </a:r>
          </a:p>
          <a:p>
            <a:endParaRPr lang="en-IN" sz="2600" dirty="0">
              <a:latin typeface="+mn-lt"/>
            </a:endParaRPr>
          </a:p>
          <a:p>
            <a:pPr marL="514350" indent="-514350">
              <a:buFont typeface="+mj-lt"/>
              <a:buAutoNum type="arabicPeriod"/>
            </a:pPr>
            <a:r>
              <a:rPr lang="en-IN" sz="2600" dirty="0">
                <a:latin typeface="+mn-lt"/>
              </a:rPr>
              <a:t>If the scheduler accepts the </a:t>
            </a:r>
            <a:r>
              <a:rPr lang="en-IN" sz="2600" dirty="0">
                <a:solidFill>
                  <a:srgbClr val="0000CC"/>
                </a:solidFill>
                <a:latin typeface="+mn-lt"/>
              </a:rPr>
              <a:t>sporadic</a:t>
            </a:r>
            <a:r>
              <a:rPr lang="en-IN" sz="2600" dirty="0">
                <a:latin typeface="+mn-lt"/>
              </a:rPr>
              <a:t> job, it should schedule the job so that the job completes in time without causing any periodic tasks and previously accepted sporadic jobs to miss their deadlines. The problems are:</a:t>
            </a:r>
          </a:p>
          <a:p>
            <a:pPr marL="914400" lvl="1" indent="-514350">
              <a:buAutoNum type="alphaLcParenR"/>
            </a:pPr>
            <a:r>
              <a:rPr lang="en-IN" sz="1800" dirty="0">
                <a:latin typeface="+mn-lt"/>
              </a:rPr>
              <a:t>How to do acceptance test </a:t>
            </a:r>
          </a:p>
          <a:p>
            <a:pPr marL="914400" lvl="1" indent="-514350">
              <a:buAutoNum type="alphaLcParenR"/>
            </a:pPr>
            <a:r>
              <a:rPr lang="en-IN" sz="1800" dirty="0">
                <a:latin typeface="+mn-lt"/>
              </a:rPr>
              <a:t>How to schedule the accepted sporadic job</a:t>
            </a:r>
          </a:p>
          <a:p>
            <a:pPr marL="914400" lvl="1" indent="-514350">
              <a:buAutoNum type="alphaLcParenR"/>
            </a:pPr>
            <a:endParaRPr lang="en-IN" sz="1800" dirty="0">
              <a:latin typeface="+mn-lt"/>
            </a:endParaRPr>
          </a:p>
          <a:p>
            <a:pPr marL="514350" indent="-514350">
              <a:buFont typeface="+mj-lt"/>
              <a:buAutoNum type="arabicPeriod"/>
            </a:pPr>
            <a:r>
              <a:rPr lang="en-IN" sz="2600" dirty="0">
                <a:latin typeface="+mn-lt"/>
              </a:rPr>
              <a:t>How to complete each </a:t>
            </a:r>
            <a:r>
              <a:rPr lang="en-IN" sz="2600" dirty="0">
                <a:solidFill>
                  <a:srgbClr val="0000CC"/>
                </a:solidFill>
                <a:latin typeface="+mn-lt"/>
              </a:rPr>
              <a:t>aperiodic</a:t>
            </a:r>
            <a:r>
              <a:rPr lang="en-IN" sz="2600" dirty="0">
                <a:latin typeface="+mn-lt"/>
              </a:rPr>
              <a:t> job as soon as possible without causing periodic tasks and accepted sporadic jobs to miss </a:t>
            </a:r>
            <a:r>
              <a:rPr lang="en-IN" sz="2600">
                <a:latin typeface="+mn-lt"/>
              </a:rPr>
              <a:t>their deadlines</a:t>
            </a:r>
            <a:endParaRPr lang="en-IN" sz="2600" dirty="0">
              <a:latin typeface="+mn-lt"/>
            </a:endParaRPr>
          </a:p>
        </p:txBody>
      </p:sp>
      <p:sp>
        <p:nvSpPr>
          <p:cNvPr id="6" name="Content Placeholder 5"/>
          <p:cNvSpPr>
            <a:spLocks noGrp="1"/>
          </p:cNvSpPr>
          <p:nvPr>
            <p:ph sz="quarter" idx="10"/>
          </p:nvPr>
        </p:nvSpPr>
        <p:spPr/>
        <p:txBody>
          <a:bodyPr/>
          <a:lstStyle/>
          <a:p>
            <a:r>
              <a:rPr lang="en-US" dirty="0"/>
              <a:t>Objective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4177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2075</TotalTime>
  <Words>4512</Words>
  <Application>Microsoft Office PowerPoint</Application>
  <PresentationFormat>On-screen Show (4:3)</PresentationFormat>
  <Paragraphs>697</Paragraphs>
  <Slides>39</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Arial Narrow</vt:lpstr>
      <vt:lpstr>Calibri</vt:lpstr>
      <vt:lpstr>Wingdings</vt:lpstr>
      <vt:lpstr>Office Theme</vt:lpstr>
      <vt:lpstr>Equation</vt:lpstr>
      <vt:lpstr>BITS ZG553: Real Time Systems L7 – Scheduling of Aperiodic &amp; Sporadic Jobs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351</cp:revision>
  <dcterms:created xsi:type="dcterms:W3CDTF">2011-09-14T09:42:05Z</dcterms:created>
  <dcterms:modified xsi:type="dcterms:W3CDTF">2024-04-06T07:58:57Z</dcterms:modified>
</cp:coreProperties>
</file>