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304" r:id="rId2"/>
    <p:sldId id="305" r:id="rId3"/>
    <p:sldId id="306" r:id="rId4"/>
    <p:sldId id="307" r:id="rId5"/>
    <p:sldId id="308" r:id="rId6"/>
    <p:sldId id="310" r:id="rId7"/>
    <p:sldId id="311" r:id="rId8"/>
    <p:sldId id="312" r:id="rId9"/>
    <p:sldId id="313" r:id="rId10"/>
    <p:sldId id="314" r:id="rId11"/>
    <p:sldId id="315" r:id="rId12"/>
    <p:sldId id="316" r:id="rId13"/>
    <p:sldId id="317" r:id="rId14"/>
    <p:sldId id="318" r:id="rId15"/>
    <p:sldId id="319" r:id="rId16"/>
    <p:sldId id="320" r:id="rId17"/>
    <p:sldId id="321" r:id="rId18"/>
    <p:sldId id="322" r:id="rId19"/>
    <p:sldId id="323" r:id="rId20"/>
    <p:sldId id="324" r:id="rId21"/>
    <p:sldId id="325" r:id="rId22"/>
    <p:sldId id="326" r:id="rId23"/>
    <p:sldId id="327" r:id="rId24"/>
    <p:sldId id="328" r:id="rId25"/>
    <p:sldId id="329" r:id="rId26"/>
    <p:sldId id="330" r:id="rId27"/>
    <p:sldId id="331" r:id="rId28"/>
    <p:sldId id="332" r:id="rId29"/>
    <p:sldId id="333" r:id="rId30"/>
    <p:sldId id="334" r:id="rId31"/>
    <p:sldId id="335" r:id="rId32"/>
    <p:sldId id="336" r:id="rId33"/>
    <p:sldId id="309" r:id="rId3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07" autoAdjust="0"/>
  </p:normalViewPr>
  <p:slideViewPr>
    <p:cSldViewPr>
      <p:cViewPr varScale="1">
        <p:scale>
          <a:sx n="80" d="100"/>
          <a:sy n="80" d="100"/>
        </p:scale>
        <p:origin x="1522" y="67"/>
      </p:cViewPr>
      <p:guideLst>
        <p:guide orient="horz" pos="2160"/>
        <p:guide pos="2880"/>
      </p:guideLst>
    </p:cSldViewPr>
  </p:slideViewPr>
  <p:outlineViewPr>
    <p:cViewPr>
      <p:scale>
        <a:sx n="33" d="100"/>
        <a:sy n="33" d="100"/>
      </p:scale>
      <p:origin x="0" y="12576"/>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pPr>
              <a:defRPr/>
            </a:pPr>
            <a:endParaRPr lang="en-US"/>
          </a:p>
        </p:txBody>
      </p:sp>
      <p:sp>
        <p:nvSpPr>
          <p:cNvPr id="317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pPr>
              <a:defRPr/>
            </a:pPr>
            <a:fld id="{2DF9A82A-F9F7-4C19-8534-93A5CF4CB4C1}" type="datetimeFigureOut">
              <a:rPr lang="en-US"/>
              <a:pPr>
                <a:defRPr/>
              </a:pPr>
              <a:t>06-04-2024</a:t>
            </a:fld>
            <a:endParaRPr lang="en-US"/>
          </a:p>
        </p:txBody>
      </p:sp>
      <p:sp>
        <p:nvSpPr>
          <p:cNvPr id="307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17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17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pPr>
              <a:defRPr/>
            </a:pPr>
            <a:endParaRPr lang="en-US"/>
          </a:p>
        </p:txBody>
      </p:sp>
      <p:sp>
        <p:nvSpPr>
          <p:cNvPr id="317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pPr>
              <a:defRPr/>
            </a:pPr>
            <a:fld id="{EDF4BDCA-EF58-4CAB-BEE6-B3D323E408F4}" type="slidenum">
              <a:rPr lang="en-US"/>
              <a:pPr>
                <a:defRPr/>
              </a:pPr>
              <a:t>‹#›</a:t>
            </a:fld>
            <a:endParaRPr lang="en-US"/>
          </a:p>
        </p:txBody>
      </p:sp>
    </p:spTree>
    <p:extLst>
      <p:ext uri="{BB962C8B-B14F-4D97-AF65-F5344CB8AC3E}">
        <p14:creationId xmlns:p14="http://schemas.microsoft.com/office/powerpoint/2010/main" val="35014305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6</a:t>
            </a:fld>
            <a:endParaRPr lang="en-IN"/>
          </a:p>
        </p:txBody>
      </p:sp>
    </p:spTree>
    <p:extLst>
      <p:ext uri="{BB962C8B-B14F-4D97-AF65-F5344CB8AC3E}">
        <p14:creationId xmlns:p14="http://schemas.microsoft.com/office/powerpoint/2010/main" val="24166325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15</a:t>
            </a:fld>
            <a:endParaRPr lang="en-IN"/>
          </a:p>
        </p:txBody>
      </p:sp>
    </p:spTree>
    <p:extLst>
      <p:ext uri="{BB962C8B-B14F-4D97-AF65-F5344CB8AC3E}">
        <p14:creationId xmlns:p14="http://schemas.microsoft.com/office/powerpoint/2010/main" val="6827964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16</a:t>
            </a:fld>
            <a:endParaRPr lang="en-IN"/>
          </a:p>
        </p:txBody>
      </p:sp>
    </p:spTree>
    <p:extLst>
      <p:ext uri="{BB962C8B-B14F-4D97-AF65-F5344CB8AC3E}">
        <p14:creationId xmlns:p14="http://schemas.microsoft.com/office/powerpoint/2010/main" val="39085896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17</a:t>
            </a:fld>
            <a:endParaRPr lang="en-IN"/>
          </a:p>
        </p:txBody>
      </p:sp>
    </p:spTree>
    <p:extLst>
      <p:ext uri="{BB962C8B-B14F-4D97-AF65-F5344CB8AC3E}">
        <p14:creationId xmlns:p14="http://schemas.microsoft.com/office/powerpoint/2010/main" val="30893442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18</a:t>
            </a:fld>
            <a:endParaRPr lang="en-IN"/>
          </a:p>
        </p:txBody>
      </p:sp>
    </p:spTree>
    <p:extLst>
      <p:ext uri="{BB962C8B-B14F-4D97-AF65-F5344CB8AC3E}">
        <p14:creationId xmlns:p14="http://schemas.microsoft.com/office/powerpoint/2010/main" val="14403970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19</a:t>
            </a:fld>
            <a:endParaRPr lang="en-IN"/>
          </a:p>
        </p:txBody>
      </p:sp>
    </p:spTree>
    <p:extLst>
      <p:ext uri="{BB962C8B-B14F-4D97-AF65-F5344CB8AC3E}">
        <p14:creationId xmlns:p14="http://schemas.microsoft.com/office/powerpoint/2010/main" val="8556224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20</a:t>
            </a:fld>
            <a:endParaRPr lang="en-IN"/>
          </a:p>
        </p:txBody>
      </p:sp>
    </p:spTree>
    <p:extLst>
      <p:ext uri="{BB962C8B-B14F-4D97-AF65-F5344CB8AC3E}">
        <p14:creationId xmlns:p14="http://schemas.microsoft.com/office/powerpoint/2010/main" val="1620819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21</a:t>
            </a:fld>
            <a:endParaRPr lang="en-IN"/>
          </a:p>
        </p:txBody>
      </p:sp>
    </p:spTree>
    <p:extLst>
      <p:ext uri="{BB962C8B-B14F-4D97-AF65-F5344CB8AC3E}">
        <p14:creationId xmlns:p14="http://schemas.microsoft.com/office/powerpoint/2010/main" val="28136503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22</a:t>
            </a:fld>
            <a:endParaRPr lang="en-IN"/>
          </a:p>
        </p:txBody>
      </p:sp>
    </p:spTree>
    <p:extLst>
      <p:ext uri="{BB962C8B-B14F-4D97-AF65-F5344CB8AC3E}">
        <p14:creationId xmlns:p14="http://schemas.microsoft.com/office/powerpoint/2010/main" val="37722640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23</a:t>
            </a:fld>
            <a:endParaRPr lang="en-IN"/>
          </a:p>
        </p:txBody>
      </p:sp>
    </p:spTree>
    <p:extLst>
      <p:ext uri="{BB962C8B-B14F-4D97-AF65-F5344CB8AC3E}">
        <p14:creationId xmlns:p14="http://schemas.microsoft.com/office/powerpoint/2010/main" val="450614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24</a:t>
            </a:fld>
            <a:endParaRPr lang="en-IN"/>
          </a:p>
        </p:txBody>
      </p:sp>
    </p:spTree>
    <p:extLst>
      <p:ext uri="{BB962C8B-B14F-4D97-AF65-F5344CB8AC3E}">
        <p14:creationId xmlns:p14="http://schemas.microsoft.com/office/powerpoint/2010/main" val="300220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7</a:t>
            </a:fld>
            <a:endParaRPr lang="en-IN"/>
          </a:p>
        </p:txBody>
      </p:sp>
    </p:spTree>
    <p:extLst>
      <p:ext uri="{BB962C8B-B14F-4D97-AF65-F5344CB8AC3E}">
        <p14:creationId xmlns:p14="http://schemas.microsoft.com/office/powerpoint/2010/main" val="38721395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25</a:t>
            </a:fld>
            <a:endParaRPr lang="en-IN"/>
          </a:p>
        </p:txBody>
      </p:sp>
    </p:spTree>
    <p:extLst>
      <p:ext uri="{BB962C8B-B14F-4D97-AF65-F5344CB8AC3E}">
        <p14:creationId xmlns:p14="http://schemas.microsoft.com/office/powerpoint/2010/main" val="21466057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26</a:t>
            </a:fld>
            <a:endParaRPr lang="en-IN"/>
          </a:p>
        </p:txBody>
      </p:sp>
    </p:spTree>
    <p:extLst>
      <p:ext uri="{BB962C8B-B14F-4D97-AF65-F5344CB8AC3E}">
        <p14:creationId xmlns:p14="http://schemas.microsoft.com/office/powerpoint/2010/main" val="28487075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27</a:t>
            </a:fld>
            <a:endParaRPr lang="en-IN"/>
          </a:p>
        </p:txBody>
      </p:sp>
    </p:spTree>
    <p:extLst>
      <p:ext uri="{BB962C8B-B14F-4D97-AF65-F5344CB8AC3E}">
        <p14:creationId xmlns:p14="http://schemas.microsoft.com/office/powerpoint/2010/main" val="34893504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28</a:t>
            </a:fld>
            <a:endParaRPr lang="en-IN"/>
          </a:p>
        </p:txBody>
      </p:sp>
    </p:spTree>
    <p:extLst>
      <p:ext uri="{BB962C8B-B14F-4D97-AF65-F5344CB8AC3E}">
        <p14:creationId xmlns:p14="http://schemas.microsoft.com/office/powerpoint/2010/main" val="37854767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29</a:t>
            </a:fld>
            <a:endParaRPr lang="en-IN"/>
          </a:p>
        </p:txBody>
      </p:sp>
    </p:spTree>
    <p:extLst>
      <p:ext uri="{BB962C8B-B14F-4D97-AF65-F5344CB8AC3E}">
        <p14:creationId xmlns:p14="http://schemas.microsoft.com/office/powerpoint/2010/main" val="29904293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30</a:t>
            </a:fld>
            <a:endParaRPr lang="en-IN"/>
          </a:p>
        </p:txBody>
      </p:sp>
    </p:spTree>
    <p:extLst>
      <p:ext uri="{BB962C8B-B14F-4D97-AF65-F5344CB8AC3E}">
        <p14:creationId xmlns:p14="http://schemas.microsoft.com/office/powerpoint/2010/main" val="34784456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31</a:t>
            </a:fld>
            <a:endParaRPr lang="en-IN"/>
          </a:p>
        </p:txBody>
      </p:sp>
    </p:spTree>
    <p:extLst>
      <p:ext uri="{BB962C8B-B14F-4D97-AF65-F5344CB8AC3E}">
        <p14:creationId xmlns:p14="http://schemas.microsoft.com/office/powerpoint/2010/main" val="16993321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32</a:t>
            </a:fld>
            <a:endParaRPr lang="en-IN"/>
          </a:p>
        </p:txBody>
      </p:sp>
    </p:spTree>
    <p:extLst>
      <p:ext uri="{BB962C8B-B14F-4D97-AF65-F5344CB8AC3E}">
        <p14:creationId xmlns:p14="http://schemas.microsoft.com/office/powerpoint/2010/main" val="3546734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8</a:t>
            </a:fld>
            <a:endParaRPr lang="en-IN"/>
          </a:p>
        </p:txBody>
      </p:sp>
    </p:spTree>
    <p:extLst>
      <p:ext uri="{BB962C8B-B14F-4D97-AF65-F5344CB8AC3E}">
        <p14:creationId xmlns:p14="http://schemas.microsoft.com/office/powerpoint/2010/main" val="3309598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9</a:t>
            </a:fld>
            <a:endParaRPr lang="en-IN"/>
          </a:p>
        </p:txBody>
      </p:sp>
    </p:spTree>
    <p:extLst>
      <p:ext uri="{BB962C8B-B14F-4D97-AF65-F5344CB8AC3E}">
        <p14:creationId xmlns:p14="http://schemas.microsoft.com/office/powerpoint/2010/main" val="16866589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10</a:t>
            </a:fld>
            <a:endParaRPr lang="en-IN"/>
          </a:p>
        </p:txBody>
      </p:sp>
    </p:spTree>
    <p:extLst>
      <p:ext uri="{BB962C8B-B14F-4D97-AF65-F5344CB8AC3E}">
        <p14:creationId xmlns:p14="http://schemas.microsoft.com/office/powerpoint/2010/main" val="42728728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11</a:t>
            </a:fld>
            <a:endParaRPr lang="en-IN"/>
          </a:p>
        </p:txBody>
      </p:sp>
    </p:spTree>
    <p:extLst>
      <p:ext uri="{BB962C8B-B14F-4D97-AF65-F5344CB8AC3E}">
        <p14:creationId xmlns:p14="http://schemas.microsoft.com/office/powerpoint/2010/main" val="31149517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12</a:t>
            </a:fld>
            <a:endParaRPr lang="en-IN"/>
          </a:p>
        </p:txBody>
      </p:sp>
    </p:spTree>
    <p:extLst>
      <p:ext uri="{BB962C8B-B14F-4D97-AF65-F5344CB8AC3E}">
        <p14:creationId xmlns:p14="http://schemas.microsoft.com/office/powerpoint/2010/main" val="3215590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13</a:t>
            </a:fld>
            <a:endParaRPr lang="en-IN"/>
          </a:p>
        </p:txBody>
      </p:sp>
    </p:spTree>
    <p:extLst>
      <p:ext uri="{BB962C8B-B14F-4D97-AF65-F5344CB8AC3E}">
        <p14:creationId xmlns:p14="http://schemas.microsoft.com/office/powerpoint/2010/main" val="14995329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14</a:t>
            </a:fld>
            <a:endParaRPr lang="en-IN"/>
          </a:p>
        </p:txBody>
      </p:sp>
    </p:spTree>
    <p:extLst>
      <p:ext uri="{BB962C8B-B14F-4D97-AF65-F5344CB8AC3E}">
        <p14:creationId xmlns:p14="http://schemas.microsoft.com/office/powerpoint/2010/main" val="32308993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dirty="0">
              <a:latin typeface="Arial" pitchFamily="34" charset="0"/>
              <a:cs typeface="Arial" pitchFamily="34" charset="0"/>
            </a:endParaRPr>
          </a:p>
        </p:txBody>
      </p:sp>
      <p:sp>
        <p:nvSpPr>
          <p:cNvPr id="4" name="Rectangle 3"/>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7" name="Picture 10" descr="BITS_university_logo_whitevert.png"/>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76200" y="3352800"/>
            <a:ext cx="2057400" cy="1979613"/>
          </a:xfrm>
          <a:prstGeom prst="rect">
            <a:avLst/>
          </a:prstGeom>
          <a:noFill/>
          <a:ln w="9525">
            <a:noFill/>
            <a:miter lim="800000"/>
            <a:headEnd/>
            <a:tailEnd/>
          </a:ln>
        </p:spPr>
      </p:pic>
      <p:sp>
        <p:nvSpPr>
          <p:cNvPr id="8" name="TextBox 7"/>
          <p:cNvSpPr txBox="1"/>
          <p:nvPr userDrawn="1"/>
        </p:nvSpPr>
        <p:spPr>
          <a:xfrm>
            <a:off x="-76200" y="5257800"/>
            <a:ext cx="2209800" cy="554038"/>
          </a:xfrm>
          <a:prstGeom prst="rect">
            <a:avLst/>
          </a:prstGeom>
          <a:no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9" name="TextBox 8"/>
          <p:cNvSpPr txBox="1"/>
          <p:nvPr userDrawn="1"/>
        </p:nvSpPr>
        <p:spPr>
          <a:xfrm>
            <a:off x="152400" y="5667375"/>
            <a:ext cx="1905000" cy="276225"/>
          </a:xfrm>
          <a:prstGeom prst="rect">
            <a:avLst/>
          </a:prstGeom>
          <a:noFill/>
        </p:spPr>
        <p:txBody>
          <a:bodyPr>
            <a:spAutoFit/>
          </a:bodyPr>
          <a:lstStyle/>
          <a:p>
            <a:pPr fontAlgn="auto">
              <a:spcBef>
                <a:spcPts val="0"/>
              </a:spcBef>
              <a:spcAft>
                <a:spcPts val="0"/>
              </a:spcAft>
              <a:defRPr/>
            </a:pPr>
            <a:r>
              <a:rPr lang="en-US" sz="1200" dirty="0">
                <a:solidFill>
                  <a:srgbClr val="FFFFFF"/>
                </a:solidFill>
                <a:latin typeface="Arial"/>
                <a:cs typeface="Arial"/>
              </a:rPr>
              <a:t>Pilani Campus</a:t>
            </a:r>
          </a:p>
        </p:txBody>
      </p:sp>
      <p:sp>
        <p:nvSpPr>
          <p:cNvPr id="11"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grpSp>
        <p:nvGrpSpPr>
          <p:cNvPr id="4" name="Group 7"/>
          <p:cNvGrpSpPr>
            <a:grpSpLocks/>
          </p:cNvGrpSpPr>
          <p:nvPr userDrawn="1"/>
        </p:nvGrpSpPr>
        <p:grpSpPr bwMode="auto">
          <a:xfrm rot="5400000">
            <a:off x="5006182" y="2567781"/>
            <a:ext cx="5181600" cy="46037"/>
            <a:chOff x="1905000" y="6553200"/>
            <a:chExt cx="7010400" cy="45719"/>
          </a:xfrm>
        </p:grpSpPr>
        <p:sp>
          <p:nvSpPr>
            <p:cNvPr id="5" name="Rectangle 4"/>
            <p:cNvSpPr/>
            <p:nvPr/>
          </p:nvSpPr>
          <p:spPr>
            <a:xfrm>
              <a:off x="4267574" y="6553200"/>
              <a:ext cx="2328209"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1905000" y="6553200"/>
              <a:ext cx="2362574"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userDrawn="1"/>
          </p:nvSpPr>
          <p:spPr>
            <a:xfrm>
              <a:off x="6587191" y="6553200"/>
              <a:ext cx="232820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0"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7938" y="381000"/>
            <a:ext cx="692151" cy="2193925"/>
          </a:xfrm>
          <a:prstGeom prst="rect">
            <a:avLst/>
          </a:prstGeom>
          <a:noFill/>
          <a:ln w="9525">
            <a:noFill/>
            <a:miter lim="800000"/>
            <a:headEnd/>
            <a:tailEnd/>
          </a:ln>
        </p:spPr>
      </p:pic>
      <p:sp>
        <p:nvSpPr>
          <p:cNvPr id="10" name="TextBox 9"/>
          <p:cNvSpPr txBox="1"/>
          <p:nvPr userDrawn="1"/>
        </p:nvSpPr>
        <p:spPr>
          <a:xfrm rot="5400000">
            <a:off x="-2794793" y="3809206"/>
            <a:ext cx="5867400" cy="230187"/>
          </a:xfrm>
          <a:prstGeom prst="rect">
            <a:avLst/>
          </a:prstGeom>
          <a:noFill/>
        </p:spPr>
        <p:txBody>
          <a:bodyPr>
            <a:spAutoFit/>
          </a:bodyPr>
          <a:lstStyle/>
          <a:p>
            <a:pPr algn="r" fontAlgn="auto">
              <a:spcBef>
                <a:spcPts val="0"/>
              </a:spcBef>
              <a:spcAft>
                <a:spcPts val="0"/>
              </a:spcAft>
              <a:defRPr/>
            </a:pPr>
            <a:r>
              <a:rPr lang="en-US" sz="900" b="1" dirty="0">
                <a:solidFill>
                  <a:srgbClr val="101141"/>
                </a:solidFill>
                <a:latin typeface="Arial"/>
                <a:cs typeface="Arial"/>
              </a:rPr>
              <a:t>BITS </a:t>
            </a:r>
            <a:r>
              <a:rPr lang="en-US" sz="900" dirty="0">
                <a:solidFill>
                  <a:srgbClr val="101141"/>
                </a:solidFill>
                <a:latin typeface="Arial"/>
                <a:cs typeface="Arial"/>
              </a:rPr>
              <a:t>Pilani, Pilani Campus</a:t>
            </a:r>
          </a:p>
        </p:txBody>
      </p:sp>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p:nvPr>
        </p:nvSpPr>
        <p:spPr>
          <a:xfrm rot="5400000">
            <a:off x="5410200" y="2743200"/>
            <a:ext cx="58674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a:t>Topic headings here </a:t>
            </a:r>
          </a:p>
          <a:p>
            <a:pPr lvl="0"/>
            <a:r>
              <a:rPr lang="en-US" dirty="0"/>
              <a:t>(separator - can run in two lines)</a:t>
            </a:r>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1"/>
          <p:cNvGrpSpPr/>
          <p:nvPr userDrawn="1"/>
        </p:nvGrpSpPr>
        <p:grpSpPr>
          <a:xfrm>
            <a:off x="6858000" y="762000"/>
            <a:ext cx="2209800" cy="685800"/>
            <a:chOff x="76200" y="2209800"/>
            <a:chExt cx="2209800" cy="685800"/>
          </a:xfrm>
        </p:grpSpPr>
        <p:sp>
          <p:nvSpPr>
            <p:cNvPr id="13" name="TextBox 12"/>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4" name="TextBox 13"/>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2" name="Date Placeholder 1">
            <a:extLst>
              <a:ext uri="{FF2B5EF4-FFF2-40B4-BE49-F238E27FC236}">
                <a16:creationId xmlns:a16="http://schemas.microsoft.com/office/drawing/2014/main" id="{FF33449E-F921-4097-ACEB-2539608ECFE2}"/>
              </a:ext>
            </a:extLst>
          </p:cNvPr>
          <p:cNvSpPr>
            <a:spLocks noGrp="1"/>
          </p:cNvSpPr>
          <p:nvPr>
            <p:ph type="dt" sz="half" idx="11"/>
          </p:nvPr>
        </p:nvSpPr>
        <p:spPr/>
        <p:txBody>
          <a:bodyPr/>
          <a:lstStyle/>
          <a:p>
            <a:endParaRPr lang="en-US"/>
          </a:p>
        </p:txBody>
      </p:sp>
      <p:sp>
        <p:nvSpPr>
          <p:cNvPr id="3" name="Footer Placeholder 2">
            <a:extLst>
              <a:ext uri="{FF2B5EF4-FFF2-40B4-BE49-F238E27FC236}">
                <a16:creationId xmlns:a16="http://schemas.microsoft.com/office/drawing/2014/main" id="{4CFB3AF7-233A-45D2-85EE-5EC3FDF5EF5F}"/>
              </a:ext>
            </a:extLst>
          </p:cNvPr>
          <p:cNvSpPr>
            <a:spLocks noGrp="1"/>
          </p:cNvSpPr>
          <p:nvPr>
            <p:ph type="ftr" sz="quarter" idx="12"/>
          </p:nvPr>
        </p:nvSpPr>
        <p:spPr/>
        <p:txBody>
          <a:bodyPr/>
          <a:lstStyle/>
          <a:p>
            <a:endParaRPr lang="en-US"/>
          </a:p>
        </p:txBody>
      </p:sp>
      <p:sp>
        <p:nvSpPr>
          <p:cNvPr id="4" name="Slide Number Placeholder 3">
            <a:extLst>
              <a:ext uri="{FF2B5EF4-FFF2-40B4-BE49-F238E27FC236}">
                <a16:creationId xmlns:a16="http://schemas.microsoft.com/office/drawing/2014/main" id="{C3ED4B6A-FADE-4F8D-8A09-32D7B65878C5}"/>
              </a:ext>
            </a:extLst>
          </p:cNvPr>
          <p:cNvSpPr>
            <a:spLocks noGrp="1"/>
          </p:cNvSpPr>
          <p:nvPr>
            <p:ph type="sldNum" sz="quarter" idx="13"/>
          </p:nvPr>
        </p:nvSpPr>
        <p:spPr>
          <a:xfrm>
            <a:off x="7010400" y="6313488"/>
            <a:ext cx="2133600" cy="365125"/>
          </a:xfrm>
        </p:spPr>
        <p:txBody>
          <a:bodyPr/>
          <a:lstStyle/>
          <a:p>
            <a:fld id="{BC8D7E44-7D4F-4942-A8C9-2DF6BF8399E8}" type="slidenum">
              <a:rPr lang="en-US" smtClean="0"/>
              <a:pPr/>
              <a:t>‹#›</a:t>
            </a:fld>
            <a:endParaRPr lang="en-US" dirty="0"/>
          </a:p>
        </p:txBody>
      </p:sp>
    </p:spTree>
    <p:extLst>
      <p:ext uri="{BB962C8B-B14F-4D97-AF65-F5344CB8AC3E}">
        <p14:creationId xmlns:p14="http://schemas.microsoft.com/office/powerpoint/2010/main" val="1314043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9" name="Picture 10" descr="BITS_university_logo_whitevert.png"/>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76200" y="3352800"/>
            <a:ext cx="2057400" cy="1979613"/>
          </a:xfrm>
          <a:prstGeom prst="rect">
            <a:avLst/>
          </a:prstGeom>
          <a:noFill/>
          <a:ln w="9525">
            <a:noFill/>
            <a:miter lim="800000"/>
            <a:headEnd/>
            <a:tailEnd/>
          </a:ln>
        </p:spPr>
      </p:pic>
      <p:sp>
        <p:nvSpPr>
          <p:cNvPr id="10" name="TextBox 9"/>
          <p:cNvSpPr txBox="1"/>
          <p:nvPr userDrawn="1"/>
        </p:nvSpPr>
        <p:spPr>
          <a:xfrm>
            <a:off x="-76200" y="5257800"/>
            <a:ext cx="2209800" cy="554038"/>
          </a:xfrm>
          <a:prstGeom prst="rect">
            <a:avLst/>
          </a:prstGeom>
          <a:no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1" name="TextBox 10"/>
          <p:cNvSpPr txBox="1"/>
          <p:nvPr userDrawn="1"/>
        </p:nvSpPr>
        <p:spPr>
          <a:xfrm>
            <a:off x="152400" y="5667375"/>
            <a:ext cx="1905000" cy="276225"/>
          </a:xfrm>
          <a:prstGeom prst="rect">
            <a:avLst/>
          </a:prstGeom>
          <a:noFill/>
        </p:spPr>
        <p:txBody>
          <a:bodyPr>
            <a:spAutoFit/>
          </a:bodyPr>
          <a:lstStyle/>
          <a:p>
            <a:pPr fontAlgn="auto">
              <a:spcBef>
                <a:spcPts val="0"/>
              </a:spcBef>
              <a:spcAft>
                <a:spcPts val="0"/>
              </a:spcAft>
              <a:defRPr/>
            </a:pPr>
            <a:r>
              <a:rPr lang="en-US" sz="1200" dirty="0">
                <a:solidFill>
                  <a:srgbClr val="FFFFFF"/>
                </a:solidFill>
                <a:latin typeface="Arial"/>
                <a:cs typeface="Arial"/>
              </a:rPr>
              <a:t>Pilani Campus</a:t>
            </a:r>
          </a:p>
        </p:txBody>
      </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a:t>Click to edit Master text styles</a:t>
            </a:r>
          </a:p>
          <a:p>
            <a:pPr lvl="1"/>
            <a:r>
              <a:rPr lang="en-US"/>
              <a:t>Second level</a:t>
            </a:r>
          </a:p>
        </p:txBody>
      </p:sp>
      <p:sp>
        <p:nvSpPr>
          <p:cNvPr id="2"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5" name="Picture 6"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6629400" y="0"/>
            <a:ext cx="2193925" cy="692150"/>
          </a:xfrm>
          <a:prstGeom prst="rect">
            <a:avLst/>
          </a:prstGeom>
          <a:noFill/>
          <a:ln w="9525">
            <a:noFill/>
            <a:miter lim="800000"/>
            <a:headEnd/>
            <a:tailEnd/>
          </a:ln>
        </p:spPr>
      </p:pic>
      <p:grpSp>
        <p:nvGrpSpPr>
          <p:cNvPr id="6" name="Group 19"/>
          <p:cNvGrpSpPr>
            <a:grpSpLocks/>
          </p:cNvGrpSpPr>
          <p:nvPr userDrawn="1"/>
        </p:nvGrpSpPr>
        <p:grpSpPr bwMode="auto">
          <a:xfrm>
            <a:off x="0" y="1295400"/>
            <a:ext cx="7010400" cy="46038"/>
            <a:chOff x="1905000" y="6553200"/>
            <a:chExt cx="7010400" cy="45719"/>
          </a:xfrm>
        </p:grpSpPr>
        <p:sp>
          <p:nvSpPr>
            <p:cNvPr id="7" name="Rectangle 6"/>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0" name="Group 2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4" name="TextBox 1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3" name="Content Placeholder 2"/>
          <p:cNvSpPr>
            <a:spLocks noGrp="1"/>
          </p:cNvSpPr>
          <p:nvPr>
            <p:ph sz="half" idx="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4" name="Content Placeholder 3"/>
          <p:cNvSpPr>
            <a:spLocks noGrp="1"/>
          </p:cNvSpPr>
          <p:nvPr>
            <p:ph sz="half" idx="2"/>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7" name="Group 10"/>
          <p:cNvGrpSpPr>
            <a:grpSpLocks/>
          </p:cNvGrpSpPr>
          <p:nvPr userDrawn="1"/>
        </p:nvGrpSpPr>
        <p:grpSpPr bwMode="auto">
          <a:xfrm>
            <a:off x="0" y="1295400"/>
            <a:ext cx="7010400" cy="46038"/>
            <a:chOff x="1905000" y="6553200"/>
            <a:chExt cx="7010400" cy="45719"/>
          </a:xfrm>
        </p:grpSpPr>
        <p:sp>
          <p:nvSpPr>
            <p:cNvPr id="8" name="Rectangle 7"/>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2" name="Group 15"/>
          <p:cNvGrpSpPr>
            <a:grpSpLocks/>
          </p:cNvGrpSpPr>
          <p:nvPr userDrawn="1"/>
        </p:nvGrpSpPr>
        <p:grpSpPr bwMode="auto">
          <a:xfrm>
            <a:off x="2133600" y="6553200"/>
            <a:ext cx="7010400" cy="46038"/>
            <a:chOff x="1905000" y="6553200"/>
            <a:chExt cx="7010400" cy="45719"/>
          </a:xfrm>
        </p:grpSpPr>
        <p:sp>
          <p:nvSpPr>
            <p:cNvPr id="13" name="Rectangle 12"/>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Rectangle 13"/>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ectangle 14"/>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6" name="Picture 14"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6629400" y="0"/>
            <a:ext cx="2193925" cy="692150"/>
          </a:xfrm>
          <a:prstGeom prst="rect">
            <a:avLst/>
          </a:prstGeom>
          <a:noFill/>
          <a:ln w="9525">
            <a:noFill/>
            <a:miter lim="800000"/>
            <a:headEnd/>
            <a:tailEnd/>
          </a:ln>
        </p:spPr>
      </p:pic>
      <p:sp>
        <p:nvSpPr>
          <p:cNvPr id="17" name="TextBox 16"/>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3" name="Group 5"/>
          <p:cNvGrpSpPr>
            <a:grpSpLocks/>
          </p:cNvGrpSpPr>
          <p:nvPr userDrawn="1"/>
        </p:nvGrpSpPr>
        <p:grpSpPr bwMode="auto">
          <a:xfrm>
            <a:off x="0" y="1295400"/>
            <a:ext cx="7010400" cy="46038"/>
            <a:chOff x="1905000" y="6553200"/>
            <a:chExt cx="7010400" cy="45719"/>
          </a:xfrm>
        </p:grpSpPr>
        <p:sp>
          <p:nvSpPr>
            <p:cNvPr id="4" name="Rectangle 3"/>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8" name="Group 10"/>
          <p:cNvGrpSpPr>
            <a:grpSpLocks/>
          </p:cNvGrpSpPr>
          <p:nvPr userDrawn="1"/>
        </p:nvGrpSpPr>
        <p:grpSpPr bwMode="auto">
          <a:xfrm>
            <a:off x="2133600" y="6553200"/>
            <a:ext cx="70104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2" name="Picture 14"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6629400" y="0"/>
            <a:ext cx="2193925" cy="692150"/>
          </a:xfrm>
          <a:prstGeom prst="rect">
            <a:avLst/>
          </a:prstGeom>
          <a:noFill/>
          <a:ln w="9525">
            <a:noFill/>
            <a:miter lim="800000"/>
            <a:headEnd/>
            <a:tailEnd/>
          </a:ln>
        </p:spPr>
      </p:pic>
      <p:sp>
        <p:nvSpPr>
          <p:cNvPr id="13" name="TextBox 12"/>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5" name="Group 8"/>
          <p:cNvGrpSpPr>
            <a:grpSpLocks/>
          </p:cNvGrpSpPr>
          <p:nvPr userDrawn="1"/>
        </p:nvGrpSpPr>
        <p:grpSpPr bwMode="auto">
          <a:xfrm>
            <a:off x="0" y="1295400"/>
            <a:ext cx="7010400" cy="46038"/>
            <a:chOff x="1905000" y="6553200"/>
            <a:chExt cx="7010400" cy="45719"/>
          </a:xfrm>
        </p:grpSpPr>
        <p:sp>
          <p:nvSpPr>
            <p:cNvPr id="6" name="Rectangle 5"/>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0" name="Group 13"/>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4" name="Picture 14"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6629400" y="0"/>
            <a:ext cx="2193925" cy="692150"/>
          </a:xfrm>
          <a:prstGeom prst="rect">
            <a:avLst/>
          </a:prstGeom>
          <a:noFill/>
          <a:ln w="9525">
            <a:noFill/>
            <a:miter lim="800000"/>
            <a:headEnd/>
            <a:tailEnd/>
          </a:ln>
        </p:spPr>
      </p:pic>
      <p:sp>
        <p:nvSpPr>
          <p:cNvPr id="15" name="TextBox 14"/>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6" name="Group 6"/>
          <p:cNvGrpSpPr>
            <a:grpSpLocks/>
          </p:cNvGrpSpPr>
          <p:nvPr userDrawn="1"/>
        </p:nvGrpSpPr>
        <p:grpSpPr bwMode="auto">
          <a:xfrm>
            <a:off x="0" y="1295400"/>
            <a:ext cx="7010400" cy="46038"/>
            <a:chOff x="1905000" y="6553200"/>
            <a:chExt cx="7010400" cy="45719"/>
          </a:xfrm>
        </p:grpSpPr>
        <p:sp>
          <p:nvSpPr>
            <p:cNvPr id="7" name="Rectangle 6"/>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0" name="Group 10"/>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4" name="Picture 14"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6629400" y="0"/>
            <a:ext cx="2193925" cy="692150"/>
          </a:xfrm>
          <a:prstGeom prst="rect">
            <a:avLst/>
          </a:prstGeom>
          <a:noFill/>
          <a:ln w="9525">
            <a:noFill/>
            <a:miter lim="800000"/>
            <a:headEnd/>
            <a:tailEnd/>
          </a:ln>
        </p:spPr>
      </p:pic>
      <p:sp>
        <p:nvSpPr>
          <p:cNvPr id="15" name="TextBox 14"/>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2" name="Title 1"/>
          <p:cNvSpPr>
            <a:spLocks noGrp="1"/>
          </p:cNvSpPr>
          <p:nvPr>
            <p:ph type="title"/>
          </p:nvPr>
        </p:nvSpPr>
        <p:spPr>
          <a:xfrm>
            <a:off x="1792288" y="5407025"/>
            <a:ext cx="5486400" cy="304800"/>
          </a:xfrm>
        </p:spPr>
        <p:txBody>
          <a:bodyPr anchor="b"/>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grpSp>
        <p:nvGrpSpPr>
          <p:cNvPr id="4" name="Group 19"/>
          <p:cNvGrpSpPr>
            <a:grpSpLocks/>
          </p:cNvGrpSpPr>
          <p:nvPr userDrawn="1"/>
        </p:nvGrpSpPr>
        <p:grpSpPr bwMode="auto">
          <a:xfrm>
            <a:off x="0" y="1295400"/>
            <a:ext cx="7010400" cy="46038"/>
            <a:chOff x="1905000" y="6553200"/>
            <a:chExt cx="7010400" cy="45719"/>
          </a:xfrm>
        </p:grpSpPr>
        <p:sp>
          <p:nvSpPr>
            <p:cNvPr id="5" name="Rectangle 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8" name="Group 24"/>
          <p:cNvGrpSpPr>
            <a:grpSpLocks/>
          </p:cNvGrpSpPr>
          <p:nvPr userDrawn="1"/>
        </p:nvGrpSpPr>
        <p:grpSpPr bwMode="auto">
          <a:xfrm>
            <a:off x="2133600" y="6553200"/>
            <a:ext cx="70104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2" name="Picture 14"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6629400" y="0"/>
            <a:ext cx="2193925" cy="692150"/>
          </a:xfrm>
          <a:prstGeom prst="rect">
            <a:avLst/>
          </a:prstGeom>
          <a:noFill/>
          <a:ln w="9525">
            <a:noFill/>
            <a:miter lim="800000"/>
            <a:headEnd/>
            <a:tailEnd/>
          </a:ln>
        </p:spPr>
      </p:pic>
      <p:sp>
        <p:nvSpPr>
          <p:cNvPr id="13" name="TextBox 12"/>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Arial" pitchFamily="34" charset="0"/>
                <a:cs typeface="Arial" pitchFamily="34" charset="0"/>
              </a:defRPr>
            </a:lvl1pPr>
          </a:lstStyle>
          <a:p>
            <a:pPr>
              <a:defRPr/>
            </a:pPr>
            <a:fld id="{F4311620-832F-4BA8-A8B7-36F0FC66EC06}" type="datetimeFigureOut">
              <a:rPr lang="en-US"/>
              <a:pPr>
                <a:defRPr/>
              </a:pPr>
              <a:t>06-04-2024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Arial" pitchFamily="34" charset="0"/>
                <a:cs typeface="Arial" pitchFamily="34"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Arial" pitchFamily="34" charset="0"/>
                <a:cs typeface="Arial" pitchFamily="34" charset="0"/>
              </a:defRPr>
            </a:lvl1pPr>
          </a:lstStyle>
          <a:p>
            <a:pPr>
              <a:defRPr/>
            </a:pPr>
            <a:fld id="{5F7E36E2-232F-46B6-8B24-EFAEDAA5D75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rtl="0" eaLnBrk="0" fontAlgn="base" hangingPunct="0">
        <a:spcBef>
          <a:spcPct val="0"/>
        </a:spcBef>
        <a:spcAft>
          <a:spcPct val="0"/>
        </a:spcAft>
        <a:defRPr sz="4000" b="1" kern="1200" spc="-15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000" b="1">
          <a:solidFill>
            <a:schemeClr val="tx1"/>
          </a:solidFill>
          <a:latin typeface="Arial" pitchFamily="34" charset="0"/>
          <a:cs typeface="Arial" pitchFamily="34" charset="0"/>
        </a:defRPr>
      </a:lvl2pPr>
      <a:lvl3pPr algn="l" rtl="0" eaLnBrk="0" fontAlgn="base" hangingPunct="0">
        <a:spcBef>
          <a:spcPct val="0"/>
        </a:spcBef>
        <a:spcAft>
          <a:spcPct val="0"/>
        </a:spcAft>
        <a:defRPr sz="4000" b="1">
          <a:solidFill>
            <a:schemeClr val="tx1"/>
          </a:solidFill>
          <a:latin typeface="Arial" pitchFamily="34" charset="0"/>
          <a:cs typeface="Arial" pitchFamily="34" charset="0"/>
        </a:defRPr>
      </a:lvl3pPr>
      <a:lvl4pPr algn="l" rtl="0" eaLnBrk="0" fontAlgn="base" hangingPunct="0">
        <a:spcBef>
          <a:spcPct val="0"/>
        </a:spcBef>
        <a:spcAft>
          <a:spcPct val="0"/>
        </a:spcAft>
        <a:defRPr sz="4000" b="1">
          <a:solidFill>
            <a:schemeClr val="tx1"/>
          </a:solidFill>
          <a:latin typeface="Arial" pitchFamily="34" charset="0"/>
          <a:cs typeface="Arial" pitchFamily="34" charset="0"/>
        </a:defRPr>
      </a:lvl4pPr>
      <a:lvl5pPr algn="l" rtl="0" eaLnBrk="0" fontAlgn="base" hangingPunct="0">
        <a:spcBef>
          <a:spcPct val="0"/>
        </a:spcBef>
        <a:spcAft>
          <a:spcPct val="0"/>
        </a:spcAft>
        <a:defRPr sz="4000" b="1">
          <a:solidFill>
            <a:schemeClr val="tx1"/>
          </a:solidFill>
          <a:latin typeface="Arial" pitchFamily="34" charset="0"/>
          <a:cs typeface="Arial" pitchFamily="34" charset="0"/>
        </a:defRPr>
      </a:lvl5pPr>
      <a:lvl6pPr marL="457200" algn="l" rtl="0" fontAlgn="base">
        <a:spcBef>
          <a:spcPct val="0"/>
        </a:spcBef>
        <a:spcAft>
          <a:spcPct val="0"/>
        </a:spcAft>
        <a:defRPr sz="4000" b="1">
          <a:solidFill>
            <a:schemeClr val="tx1"/>
          </a:solidFill>
          <a:latin typeface="Arial" pitchFamily="34" charset="0"/>
          <a:cs typeface="Arial" pitchFamily="34" charset="0"/>
        </a:defRPr>
      </a:lvl6pPr>
      <a:lvl7pPr marL="914400" algn="l" rtl="0" fontAlgn="base">
        <a:spcBef>
          <a:spcPct val="0"/>
        </a:spcBef>
        <a:spcAft>
          <a:spcPct val="0"/>
        </a:spcAft>
        <a:defRPr sz="4000" b="1">
          <a:solidFill>
            <a:schemeClr val="tx1"/>
          </a:solidFill>
          <a:latin typeface="Arial" pitchFamily="34" charset="0"/>
          <a:cs typeface="Arial" pitchFamily="34" charset="0"/>
        </a:defRPr>
      </a:lvl7pPr>
      <a:lvl8pPr marL="1371600" algn="l" rtl="0" fontAlgn="base">
        <a:spcBef>
          <a:spcPct val="0"/>
        </a:spcBef>
        <a:spcAft>
          <a:spcPct val="0"/>
        </a:spcAft>
        <a:defRPr sz="4000" b="1">
          <a:solidFill>
            <a:schemeClr val="tx1"/>
          </a:solidFill>
          <a:latin typeface="Arial" pitchFamily="34" charset="0"/>
          <a:cs typeface="Arial" pitchFamily="34" charset="0"/>
        </a:defRPr>
      </a:lvl8pPr>
      <a:lvl9pPr marL="1828800" algn="l" rtl="0" fontAlgn="base">
        <a:spcBef>
          <a:spcPct val="0"/>
        </a:spcBef>
        <a:spcAft>
          <a:spcPct val="0"/>
        </a:spcAft>
        <a:defRPr sz="4000" b="1">
          <a:solidFill>
            <a:schemeClr val="tx1"/>
          </a:solidFill>
          <a:latin typeface="Arial" pitchFamily="34" charset="0"/>
          <a:cs typeface="Arial"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1.w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19200" y="3831017"/>
            <a:ext cx="7467600" cy="1524000"/>
          </a:xfrm>
        </p:spPr>
        <p:txBody>
          <a:bodyPr/>
          <a:lstStyle/>
          <a:p>
            <a:pPr algn="r">
              <a:lnSpc>
                <a:spcPct val="100000"/>
              </a:lnSpc>
            </a:pPr>
            <a:r>
              <a:rPr lang="en-US" sz="3600" dirty="0"/>
              <a:t>BITS ZG553: </a:t>
            </a:r>
            <a:r>
              <a:rPr lang="en-US" sz="3600" b="0" dirty="0"/>
              <a:t>Real Time Systems</a:t>
            </a:r>
            <a:br>
              <a:rPr lang="en-US" sz="3600" b="0" dirty="0"/>
            </a:br>
            <a:r>
              <a:rPr lang="en-US" sz="2800" b="0" dirty="0">
                <a:solidFill>
                  <a:schemeClr val="bg1">
                    <a:lumMod val="75000"/>
                  </a:schemeClr>
                </a:solidFill>
              </a:rPr>
              <a:t>L8 – Resources &amp; Resource Access Control,  </a:t>
            </a:r>
            <a:br>
              <a:rPr lang="en-US" sz="2800" b="0" dirty="0">
                <a:solidFill>
                  <a:schemeClr val="bg1">
                    <a:lumMod val="75000"/>
                  </a:schemeClr>
                </a:solidFill>
              </a:rPr>
            </a:br>
            <a:r>
              <a:rPr lang="en-US" sz="2800" b="0" dirty="0">
                <a:solidFill>
                  <a:schemeClr val="bg1">
                    <a:lumMod val="75000"/>
                  </a:schemeClr>
                </a:solidFill>
              </a:rPr>
              <a:t>Priority Inversion &amp; Deadlocks</a:t>
            </a:r>
            <a:endParaRPr lang="en-US" sz="2400" b="0" dirty="0">
              <a:solidFill>
                <a:schemeClr val="bg1">
                  <a:lumMod val="75000"/>
                </a:schemeClr>
              </a:solidFill>
            </a:endParaRPr>
          </a:p>
        </p:txBody>
      </p:sp>
      <p:sp>
        <p:nvSpPr>
          <p:cNvPr id="6" name="Content Placeholder 5"/>
          <p:cNvSpPr>
            <a:spLocks noGrp="1"/>
          </p:cNvSpPr>
          <p:nvPr>
            <p:ph sz="quarter" idx="13"/>
          </p:nvPr>
        </p:nvSpPr>
        <p:spPr/>
        <p:txBody>
          <a:bodyPr/>
          <a:lstStyle/>
          <a:p>
            <a:r>
              <a:rPr lang="en-US" dirty="0"/>
              <a:t>K G Krishna</a:t>
            </a:r>
          </a:p>
          <a:p>
            <a:r>
              <a:rPr lang="en-US" dirty="0"/>
              <a:t>WILP Division, BITS-Pilani, Hyderabad</a:t>
            </a:r>
          </a:p>
        </p:txBody>
      </p:sp>
      <p:sp>
        <p:nvSpPr>
          <p:cNvPr id="2" name="Slide Number Placeholder 1">
            <a:extLst>
              <a:ext uri="{FF2B5EF4-FFF2-40B4-BE49-F238E27FC236}">
                <a16:creationId xmlns:a16="http://schemas.microsoft.com/office/drawing/2014/main" id="{7F90C164-BD80-4958-B5AD-15C0024F6F1D}"/>
              </a:ext>
            </a:extLst>
          </p:cNvPr>
          <p:cNvSpPr>
            <a:spLocks noGrp="1"/>
          </p:cNvSpPr>
          <p:nvPr>
            <p:ph type="sldNum" sz="quarter" idx="4294967295"/>
          </p:nvPr>
        </p:nvSpPr>
        <p:spPr>
          <a:xfrm>
            <a:off x="7315200" y="6340475"/>
            <a:ext cx="1828800" cy="365125"/>
          </a:xfrm>
          <a:prstGeom prst="rect">
            <a:avLst/>
          </a:prstGeom>
        </p:spPr>
        <p:txBody>
          <a:bodyPr/>
          <a:lstStyle/>
          <a:p>
            <a:fld id="{BC8D7E44-7D4F-4942-A8C9-2DF6BF8399E8}" type="slidenum">
              <a:rPr lang="en-US" smtClean="0"/>
              <a:pPr/>
              <a:t>1</a:t>
            </a:fld>
            <a:endParaRPr lang="en-US" dirty="0"/>
          </a:p>
        </p:txBody>
      </p:sp>
    </p:spTree>
    <p:extLst>
      <p:ext uri="{BB962C8B-B14F-4D97-AF65-F5344CB8AC3E}">
        <p14:creationId xmlns:p14="http://schemas.microsoft.com/office/powerpoint/2010/main" val="1754304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229600" cy="2667000"/>
          </a:xfrm>
        </p:spPr>
        <p:txBody>
          <a:bodyPr>
            <a:normAutofit/>
          </a:bodyPr>
          <a:lstStyle/>
          <a:p>
            <a:pPr>
              <a:buFont typeface="Wingdings" pitchFamily="2" charset="2"/>
              <a:buChar char="q"/>
            </a:pPr>
            <a:r>
              <a:rPr lang="en-IN" dirty="0"/>
              <a:t>Two jobs conflict with each other, if some of the resources they require are of the same type</a:t>
            </a:r>
          </a:p>
          <a:p>
            <a:pPr>
              <a:buFont typeface="Wingdings" pitchFamily="2" charset="2"/>
              <a:buChar char="q"/>
            </a:pPr>
            <a:r>
              <a:rPr lang="en-IN" dirty="0"/>
              <a:t>They contend for a resource when one job requests a resource that the other job already has</a:t>
            </a:r>
          </a:p>
          <a:p>
            <a:pPr>
              <a:buFont typeface="Wingdings" pitchFamily="2" charset="2"/>
              <a:buChar char="q"/>
            </a:pPr>
            <a:r>
              <a:rPr lang="en-IN" dirty="0"/>
              <a:t>These terms are used interchangeably</a:t>
            </a:r>
            <a:endParaRPr lang="en-IN" sz="2000" dirty="0">
              <a:solidFill>
                <a:srgbClr val="0000CC"/>
              </a:solidFill>
            </a:endParaRPr>
          </a:p>
        </p:txBody>
      </p:sp>
      <p:sp>
        <p:nvSpPr>
          <p:cNvPr id="6" name="Content Placeholder 5"/>
          <p:cNvSpPr>
            <a:spLocks noGrp="1"/>
          </p:cNvSpPr>
          <p:nvPr>
            <p:ph sz="quarter" idx="10"/>
          </p:nvPr>
        </p:nvSpPr>
        <p:spPr/>
        <p:txBody>
          <a:bodyPr/>
          <a:lstStyle/>
          <a:p>
            <a:r>
              <a:rPr lang="en-IN" dirty="0"/>
              <a:t>Resource Conflicts</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991619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229600" cy="2057400"/>
          </a:xfrm>
        </p:spPr>
        <p:txBody>
          <a:bodyPr>
            <a:normAutofit fontScale="85000" lnSpcReduction="10000"/>
          </a:bodyPr>
          <a:lstStyle/>
          <a:p>
            <a:pPr>
              <a:buFont typeface="Wingdings" pitchFamily="2" charset="2"/>
              <a:buChar char="q"/>
            </a:pPr>
            <a:r>
              <a:rPr lang="en-IN" dirty="0"/>
              <a:t>Jobs </a:t>
            </a:r>
            <a:r>
              <a:rPr lang="en-IN" i="1" dirty="0">
                <a:solidFill>
                  <a:srgbClr val="0000CC"/>
                </a:solidFill>
              </a:rPr>
              <a:t>J1, J2</a:t>
            </a:r>
            <a:r>
              <a:rPr lang="en-IN" i="1" dirty="0"/>
              <a:t>, </a:t>
            </a:r>
            <a:r>
              <a:rPr lang="en-IN" dirty="0"/>
              <a:t>and</a:t>
            </a:r>
            <a:r>
              <a:rPr lang="en-IN" i="1" dirty="0"/>
              <a:t> </a:t>
            </a:r>
            <a:r>
              <a:rPr lang="en-IN" i="1" dirty="0">
                <a:solidFill>
                  <a:srgbClr val="0000CC"/>
                </a:solidFill>
              </a:rPr>
              <a:t>J3</a:t>
            </a:r>
            <a:r>
              <a:rPr lang="en-IN" i="1" dirty="0"/>
              <a:t> </a:t>
            </a:r>
            <a:r>
              <a:rPr lang="en-IN" dirty="0"/>
              <a:t>with feasible intervals</a:t>
            </a:r>
            <a:r>
              <a:rPr lang="en-IN" i="1" dirty="0"/>
              <a:t> </a:t>
            </a:r>
            <a:r>
              <a:rPr lang="en-IN" i="1" dirty="0">
                <a:solidFill>
                  <a:srgbClr val="0000CC"/>
                </a:solidFill>
              </a:rPr>
              <a:t>(6,12], (2,14], (0,15]</a:t>
            </a:r>
          </a:p>
          <a:p>
            <a:pPr>
              <a:buFont typeface="Wingdings" pitchFamily="2" charset="2"/>
              <a:buChar char="q"/>
            </a:pPr>
            <a:r>
              <a:rPr lang="pt-BR" dirty="0"/>
              <a:t>Critical sections: </a:t>
            </a:r>
            <a:r>
              <a:rPr lang="pt-BR" dirty="0">
                <a:solidFill>
                  <a:srgbClr val="0000CC"/>
                </a:solidFill>
              </a:rPr>
              <a:t>[</a:t>
            </a:r>
            <a:r>
              <a:rPr lang="pt-BR" i="1" dirty="0">
                <a:solidFill>
                  <a:srgbClr val="0000CC"/>
                </a:solidFill>
              </a:rPr>
              <a:t>R; 2], [R; 2], [R; 4] </a:t>
            </a:r>
            <a:r>
              <a:rPr lang="pt-BR" dirty="0"/>
              <a:t>for jobs 1, 2, 3</a:t>
            </a:r>
          </a:p>
          <a:p>
            <a:pPr>
              <a:buFont typeface="Wingdings" pitchFamily="2" charset="2"/>
              <a:buChar char="q"/>
            </a:pPr>
            <a:r>
              <a:rPr lang="pt-BR" dirty="0"/>
              <a:t>Execution times of these jobs are 5, 4 and 6 times slots respectively.</a:t>
            </a:r>
          </a:p>
          <a:p>
            <a:pPr>
              <a:buFont typeface="Wingdings" pitchFamily="2" charset="2"/>
              <a:buChar char="q"/>
            </a:pPr>
            <a:r>
              <a:rPr lang="pt-BR" dirty="0"/>
              <a:t>Resource requests by the three jobs are after 2, 2 and 1 time units respectively.</a:t>
            </a:r>
          </a:p>
          <a:p>
            <a:pPr>
              <a:buFont typeface="Wingdings" pitchFamily="2" charset="2"/>
              <a:buChar char="q"/>
            </a:pPr>
            <a:r>
              <a:rPr lang="pt-BR" dirty="0"/>
              <a:t>EDF Schedule:</a:t>
            </a:r>
            <a:endParaRPr lang="en-IN" dirty="0"/>
          </a:p>
        </p:txBody>
      </p:sp>
      <p:sp>
        <p:nvSpPr>
          <p:cNvPr id="6" name="Content Placeholder 5"/>
          <p:cNvSpPr>
            <a:spLocks noGrp="1"/>
          </p:cNvSpPr>
          <p:nvPr>
            <p:ph sz="quarter" idx="10"/>
          </p:nvPr>
        </p:nvSpPr>
        <p:spPr/>
        <p:txBody>
          <a:bodyPr/>
          <a:lstStyle/>
          <a:p>
            <a:r>
              <a:rPr lang="en-IN" dirty="0"/>
              <a:t>Resource Conflicts - Example</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11</a:t>
            </a:fld>
            <a:endParaRPr lang="en-US"/>
          </a:p>
        </p:txBody>
      </p:sp>
      <p:graphicFrame>
        <p:nvGraphicFramePr>
          <p:cNvPr id="7" name="Table 6"/>
          <p:cNvGraphicFramePr>
            <a:graphicFrameLocks noGrp="1"/>
          </p:cNvGraphicFramePr>
          <p:nvPr/>
        </p:nvGraphicFramePr>
        <p:xfrm>
          <a:off x="457216" y="3325090"/>
          <a:ext cx="8229584" cy="3149600"/>
        </p:xfrm>
        <a:graphic>
          <a:graphicData uri="http://schemas.openxmlformats.org/drawingml/2006/table">
            <a:tbl>
              <a:tblPr firstRow="1" bandRow="1">
                <a:tableStyleId>{5C22544A-7EE6-4342-B048-85BDC9FD1C3A}</a:tableStyleId>
              </a:tblPr>
              <a:tblGrid>
                <a:gridCol w="514349">
                  <a:extLst>
                    <a:ext uri="{9D8B030D-6E8A-4147-A177-3AD203B41FA5}">
                      <a16:colId xmlns:a16="http://schemas.microsoft.com/office/drawing/2014/main" val="20000"/>
                    </a:ext>
                  </a:extLst>
                </a:gridCol>
                <a:gridCol w="514349">
                  <a:extLst>
                    <a:ext uri="{9D8B030D-6E8A-4147-A177-3AD203B41FA5}">
                      <a16:colId xmlns:a16="http://schemas.microsoft.com/office/drawing/2014/main" val="20001"/>
                    </a:ext>
                  </a:extLst>
                </a:gridCol>
                <a:gridCol w="514349">
                  <a:extLst>
                    <a:ext uri="{9D8B030D-6E8A-4147-A177-3AD203B41FA5}">
                      <a16:colId xmlns:a16="http://schemas.microsoft.com/office/drawing/2014/main" val="20002"/>
                    </a:ext>
                  </a:extLst>
                </a:gridCol>
                <a:gridCol w="514349">
                  <a:extLst>
                    <a:ext uri="{9D8B030D-6E8A-4147-A177-3AD203B41FA5}">
                      <a16:colId xmlns:a16="http://schemas.microsoft.com/office/drawing/2014/main" val="20003"/>
                    </a:ext>
                  </a:extLst>
                </a:gridCol>
                <a:gridCol w="514349">
                  <a:extLst>
                    <a:ext uri="{9D8B030D-6E8A-4147-A177-3AD203B41FA5}">
                      <a16:colId xmlns:a16="http://schemas.microsoft.com/office/drawing/2014/main" val="20004"/>
                    </a:ext>
                  </a:extLst>
                </a:gridCol>
                <a:gridCol w="514349">
                  <a:extLst>
                    <a:ext uri="{9D8B030D-6E8A-4147-A177-3AD203B41FA5}">
                      <a16:colId xmlns:a16="http://schemas.microsoft.com/office/drawing/2014/main" val="20005"/>
                    </a:ext>
                  </a:extLst>
                </a:gridCol>
                <a:gridCol w="514349">
                  <a:extLst>
                    <a:ext uri="{9D8B030D-6E8A-4147-A177-3AD203B41FA5}">
                      <a16:colId xmlns:a16="http://schemas.microsoft.com/office/drawing/2014/main" val="20006"/>
                    </a:ext>
                  </a:extLst>
                </a:gridCol>
                <a:gridCol w="514349">
                  <a:extLst>
                    <a:ext uri="{9D8B030D-6E8A-4147-A177-3AD203B41FA5}">
                      <a16:colId xmlns:a16="http://schemas.microsoft.com/office/drawing/2014/main" val="20007"/>
                    </a:ext>
                  </a:extLst>
                </a:gridCol>
                <a:gridCol w="514349">
                  <a:extLst>
                    <a:ext uri="{9D8B030D-6E8A-4147-A177-3AD203B41FA5}">
                      <a16:colId xmlns:a16="http://schemas.microsoft.com/office/drawing/2014/main" val="20008"/>
                    </a:ext>
                  </a:extLst>
                </a:gridCol>
                <a:gridCol w="514349">
                  <a:extLst>
                    <a:ext uri="{9D8B030D-6E8A-4147-A177-3AD203B41FA5}">
                      <a16:colId xmlns:a16="http://schemas.microsoft.com/office/drawing/2014/main" val="20009"/>
                    </a:ext>
                  </a:extLst>
                </a:gridCol>
                <a:gridCol w="514349">
                  <a:extLst>
                    <a:ext uri="{9D8B030D-6E8A-4147-A177-3AD203B41FA5}">
                      <a16:colId xmlns:a16="http://schemas.microsoft.com/office/drawing/2014/main" val="20010"/>
                    </a:ext>
                  </a:extLst>
                </a:gridCol>
                <a:gridCol w="514349">
                  <a:extLst>
                    <a:ext uri="{9D8B030D-6E8A-4147-A177-3AD203B41FA5}">
                      <a16:colId xmlns:a16="http://schemas.microsoft.com/office/drawing/2014/main" val="20011"/>
                    </a:ext>
                  </a:extLst>
                </a:gridCol>
                <a:gridCol w="514349">
                  <a:extLst>
                    <a:ext uri="{9D8B030D-6E8A-4147-A177-3AD203B41FA5}">
                      <a16:colId xmlns:a16="http://schemas.microsoft.com/office/drawing/2014/main" val="20012"/>
                    </a:ext>
                  </a:extLst>
                </a:gridCol>
                <a:gridCol w="514349">
                  <a:extLst>
                    <a:ext uri="{9D8B030D-6E8A-4147-A177-3AD203B41FA5}">
                      <a16:colId xmlns:a16="http://schemas.microsoft.com/office/drawing/2014/main" val="20013"/>
                    </a:ext>
                  </a:extLst>
                </a:gridCol>
                <a:gridCol w="514349">
                  <a:extLst>
                    <a:ext uri="{9D8B030D-6E8A-4147-A177-3AD203B41FA5}">
                      <a16:colId xmlns:a16="http://schemas.microsoft.com/office/drawing/2014/main" val="20014"/>
                    </a:ext>
                  </a:extLst>
                </a:gridCol>
                <a:gridCol w="514349">
                  <a:extLst>
                    <a:ext uri="{9D8B030D-6E8A-4147-A177-3AD203B41FA5}">
                      <a16:colId xmlns:a16="http://schemas.microsoft.com/office/drawing/2014/main" val="20015"/>
                    </a:ext>
                  </a:extLst>
                </a:gridCol>
              </a:tblGrid>
              <a:tr h="393700">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extLst>
                  <a:ext uri="{0D108BD9-81ED-4DB2-BD59-A6C34878D82A}">
                    <a16:rowId xmlns:a16="http://schemas.microsoft.com/office/drawing/2014/main" val="10000"/>
                  </a:ext>
                </a:extLst>
              </a:tr>
              <a:tr h="393700">
                <a:tc>
                  <a:txBody>
                    <a:bodyPr/>
                    <a:lstStyle/>
                    <a:p>
                      <a:pPr algn="r"/>
                      <a:r>
                        <a:rPr lang="en-IN" sz="1600" b="1" baseline="0" dirty="0">
                          <a:solidFill>
                            <a:schemeClr val="tx1"/>
                          </a:solidFill>
                        </a:rPr>
                        <a:t>J1</a:t>
                      </a: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1"/>
                  </a:ext>
                </a:extLst>
              </a:tr>
              <a:tr h="393700">
                <a:tc>
                  <a:txBody>
                    <a:bodyPr/>
                    <a:lstStyle/>
                    <a:p>
                      <a:pPr algn="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2"/>
                  </a:ext>
                </a:extLst>
              </a:tr>
              <a:tr h="393700">
                <a:tc>
                  <a:txBody>
                    <a:bodyPr/>
                    <a:lstStyle/>
                    <a:p>
                      <a:pPr algn="r"/>
                      <a:r>
                        <a:rPr lang="en-IN" sz="1600" b="1" baseline="0" dirty="0">
                          <a:solidFill>
                            <a:schemeClr val="tx1"/>
                          </a:solidFill>
                        </a:rPr>
                        <a:t>J2</a:t>
                      </a: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3"/>
                  </a:ext>
                </a:extLst>
              </a:tr>
              <a:tr h="393700">
                <a:tc>
                  <a:txBody>
                    <a:bodyPr/>
                    <a:lstStyle/>
                    <a:p>
                      <a:pPr algn="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4"/>
                  </a:ext>
                </a:extLst>
              </a:tr>
              <a:tr h="393700">
                <a:tc>
                  <a:txBody>
                    <a:bodyPr/>
                    <a:lstStyle/>
                    <a:p>
                      <a:pPr algn="r"/>
                      <a:r>
                        <a:rPr lang="en-IN" sz="1600" b="1" baseline="0" dirty="0">
                          <a:solidFill>
                            <a:schemeClr val="tx1"/>
                          </a:solidFill>
                        </a:rPr>
                        <a:t>J3</a:t>
                      </a: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5"/>
                  </a:ext>
                </a:extLst>
              </a:tr>
              <a:tr h="393700">
                <a:tc>
                  <a:txBody>
                    <a:bodyPr/>
                    <a:lstStyle/>
                    <a:p>
                      <a:endParaRPr lang="en-IN" sz="1100" b="0"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6"/>
                  </a:ext>
                </a:extLst>
              </a:tr>
              <a:tr h="393700">
                <a:tc>
                  <a:txBody>
                    <a:bodyPr/>
                    <a:lstStyle/>
                    <a:p>
                      <a:pPr algn="l"/>
                      <a:endParaRPr lang="en-IN" sz="1100" b="0" dirty="0">
                        <a:solidFill>
                          <a:schemeClr val="tx1"/>
                        </a:solidFill>
                      </a:endParaRPr>
                    </a:p>
                  </a:txBody>
                  <a:tcPr>
                    <a:noFill/>
                  </a:tcPr>
                </a:tc>
                <a:tc>
                  <a:txBody>
                    <a:bodyPr/>
                    <a:lstStyle/>
                    <a:p>
                      <a:pPr algn="l"/>
                      <a:r>
                        <a:rPr lang="en-IN" sz="1100" b="0" dirty="0">
                          <a:solidFill>
                            <a:schemeClr val="tx1"/>
                          </a:solidFill>
                        </a:rPr>
                        <a:t>0</a:t>
                      </a:r>
                    </a:p>
                  </a:txBody>
                  <a:tcPr>
                    <a:noFill/>
                  </a:tcPr>
                </a:tc>
                <a:tc>
                  <a:txBody>
                    <a:bodyPr/>
                    <a:lstStyle/>
                    <a:p>
                      <a:pPr algn="l"/>
                      <a:r>
                        <a:rPr lang="en-IN" sz="1100" b="0" dirty="0">
                          <a:solidFill>
                            <a:schemeClr val="tx1"/>
                          </a:solidFill>
                        </a:rPr>
                        <a:t>1</a:t>
                      </a:r>
                    </a:p>
                  </a:txBody>
                  <a:tcPr>
                    <a:noFill/>
                  </a:tcPr>
                </a:tc>
                <a:tc>
                  <a:txBody>
                    <a:bodyPr/>
                    <a:lstStyle/>
                    <a:p>
                      <a:pPr algn="l"/>
                      <a:r>
                        <a:rPr lang="en-IN" sz="1100" b="0" dirty="0">
                          <a:solidFill>
                            <a:schemeClr val="tx1"/>
                          </a:solidFill>
                        </a:rPr>
                        <a:t>2</a:t>
                      </a:r>
                    </a:p>
                  </a:txBody>
                  <a:tcPr>
                    <a:noFill/>
                  </a:tcPr>
                </a:tc>
                <a:tc>
                  <a:txBody>
                    <a:bodyPr/>
                    <a:lstStyle/>
                    <a:p>
                      <a:pPr algn="l"/>
                      <a:r>
                        <a:rPr lang="en-IN" sz="1100" b="0" dirty="0">
                          <a:solidFill>
                            <a:schemeClr val="tx1"/>
                          </a:solidFill>
                        </a:rPr>
                        <a:t>3</a:t>
                      </a:r>
                    </a:p>
                  </a:txBody>
                  <a:tcPr>
                    <a:noFill/>
                  </a:tcPr>
                </a:tc>
                <a:tc>
                  <a:txBody>
                    <a:bodyPr/>
                    <a:lstStyle/>
                    <a:p>
                      <a:pPr algn="l"/>
                      <a:r>
                        <a:rPr lang="en-IN" sz="1100" b="0" dirty="0">
                          <a:solidFill>
                            <a:schemeClr val="tx1"/>
                          </a:solidFill>
                        </a:rPr>
                        <a:t>4</a:t>
                      </a:r>
                    </a:p>
                  </a:txBody>
                  <a:tcPr>
                    <a:noFill/>
                  </a:tcPr>
                </a:tc>
                <a:tc>
                  <a:txBody>
                    <a:bodyPr/>
                    <a:lstStyle/>
                    <a:p>
                      <a:pPr algn="l"/>
                      <a:r>
                        <a:rPr lang="en-IN" sz="1100" b="0" dirty="0">
                          <a:solidFill>
                            <a:schemeClr val="tx1"/>
                          </a:solidFill>
                        </a:rPr>
                        <a:t>5</a:t>
                      </a:r>
                    </a:p>
                  </a:txBody>
                  <a:tcPr>
                    <a:noFill/>
                  </a:tcPr>
                </a:tc>
                <a:tc>
                  <a:txBody>
                    <a:bodyPr/>
                    <a:lstStyle/>
                    <a:p>
                      <a:pPr algn="l"/>
                      <a:r>
                        <a:rPr lang="en-IN" sz="1100" b="0" dirty="0">
                          <a:solidFill>
                            <a:schemeClr val="tx1"/>
                          </a:solidFill>
                        </a:rPr>
                        <a:t>6</a:t>
                      </a:r>
                    </a:p>
                  </a:txBody>
                  <a:tcPr>
                    <a:noFill/>
                  </a:tcPr>
                </a:tc>
                <a:tc>
                  <a:txBody>
                    <a:bodyPr/>
                    <a:lstStyle/>
                    <a:p>
                      <a:pPr algn="l"/>
                      <a:r>
                        <a:rPr lang="en-IN" sz="1100" b="0" dirty="0">
                          <a:solidFill>
                            <a:schemeClr val="tx1"/>
                          </a:solidFill>
                        </a:rPr>
                        <a:t>7</a:t>
                      </a:r>
                    </a:p>
                  </a:txBody>
                  <a:tcPr>
                    <a:noFill/>
                  </a:tcPr>
                </a:tc>
                <a:tc>
                  <a:txBody>
                    <a:bodyPr/>
                    <a:lstStyle/>
                    <a:p>
                      <a:pPr algn="l"/>
                      <a:r>
                        <a:rPr lang="en-IN" sz="1100" b="0" dirty="0">
                          <a:solidFill>
                            <a:schemeClr val="tx1"/>
                          </a:solidFill>
                        </a:rPr>
                        <a:t>8</a:t>
                      </a:r>
                    </a:p>
                  </a:txBody>
                  <a:tcPr>
                    <a:noFill/>
                  </a:tcPr>
                </a:tc>
                <a:tc>
                  <a:txBody>
                    <a:bodyPr/>
                    <a:lstStyle/>
                    <a:p>
                      <a:pPr algn="l"/>
                      <a:r>
                        <a:rPr lang="en-IN" sz="1100" b="0" dirty="0">
                          <a:solidFill>
                            <a:schemeClr val="tx1"/>
                          </a:solidFill>
                        </a:rPr>
                        <a:t>9</a:t>
                      </a:r>
                    </a:p>
                  </a:txBody>
                  <a:tcPr>
                    <a:noFill/>
                  </a:tcPr>
                </a:tc>
                <a:tc>
                  <a:txBody>
                    <a:bodyPr/>
                    <a:lstStyle/>
                    <a:p>
                      <a:pPr algn="l"/>
                      <a:r>
                        <a:rPr lang="en-IN" sz="1100" b="0" dirty="0">
                          <a:solidFill>
                            <a:schemeClr val="tx1"/>
                          </a:solidFill>
                        </a:rPr>
                        <a:t>10</a:t>
                      </a:r>
                    </a:p>
                  </a:txBody>
                  <a:tcPr>
                    <a:noFill/>
                  </a:tcPr>
                </a:tc>
                <a:tc>
                  <a:txBody>
                    <a:bodyPr/>
                    <a:lstStyle/>
                    <a:p>
                      <a:pPr algn="l"/>
                      <a:r>
                        <a:rPr lang="en-IN" sz="1100" b="0" dirty="0">
                          <a:solidFill>
                            <a:schemeClr val="tx1"/>
                          </a:solidFill>
                        </a:rPr>
                        <a:t>11</a:t>
                      </a:r>
                    </a:p>
                  </a:txBody>
                  <a:tcPr>
                    <a:noFill/>
                  </a:tcPr>
                </a:tc>
                <a:tc>
                  <a:txBody>
                    <a:bodyPr/>
                    <a:lstStyle/>
                    <a:p>
                      <a:pPr algn="l"/>
                      <a:r>
                        <a:rPr lang="en-IN" sz="1100" b="0" dirty="0">
                          <a:solidFill>
                            <a:schemeClr val="tx1"/>
                          </a:solidFill>
                        </a:rPr>
                        <a:t>12</a:t>
                      </a:r>
                    </a:p>
                  </a:txBody>
                  <a:tcPr>
                    <a:noFill/>
                  </a:tcPr>
                </a:tc>
                <a:tc>
                  <a:txBody>
                    <a:bodyPr/>
                    <a:lstStyle/>
                    <a:p>
                      <a:pPr algn="l"/>
                      <a:r>
                        <a:rPr lang="en-IN" sz="1100" b="0" dirty="0">
                          <a:solidFill>
                            <a:schemeClr val="tx1"/>
                          </a:solidFill>
                        </a:rPr>
                        <a:t>13</a:t>
                      </a:r>
                    </a:p>
                  </a:txBody>
                  <a:tcPr>
                    <a:noFill/>
                  </a:tcPr>
                </a:tc>
                <a:tc>
                  <a:txBody>
                    <a:bodyPr/>
                    <a:lstStyle/>
                    <a:p>
                      <a:pPr algn="l"/>
                      <a:r>
                        <a:rPr lang="en-IN" sz="1100" b="0" dirty="0">
                          <a:solidFill>
                            <a:schemeClr val="tx1"/>
                          </a:solidFill>
                        </a:rPr>
                        <a:t>14</a:t>
                      </a:r>
                    </a:p>
                  </a:txBody>
                  <a:tcPr>
                    <a:noFill/>
                  </a:tcPr>
                </a:tc>
                <a:extLst>
                  <a:ext uri="{0D108BD9-81ED-4DB2-BD59-A6C34878D82A}">
                    <a16:rowId xmlns:a16="http://schemas.microsoft.com/office/drawing/2014/main" val="10007"/>
                  </a:ext>
                </a:extLst>
              </a:tr>
            </a:tbl>
          </a:graphicData>
        </a:graphic>
      </p:graphicFrame>
      <p:cxnSp>
        <p:nvCxnSpPr>
          <p:cNvPr id="8" name="Straight Arrow Connector 7"/>
          <p:cNvCxnSpPr/>
          <p:nvPr/>
        </p:nvCxnSpPr>
        <p:spPr>
          <a:xfrm rot="5400000" flipH="1" flipV="1">
            <a:off x="-398420" y="4664031"/>
            <a:ext cx="2776450" cy="158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955965" y="6051462"/>
            <a:ext cx="8077200" cy="15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4080165" y="3733800"/>
            <a:ext cx="976746" cy="381000"/>
          </a:xfrm>
          <a:prstGeom prst="rect">
            <a:avLst/>
          </a:prstGeom>
          <a:no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11" name="Rectangle 10"/>
          <p:cNvSpPr/>
          <p:nvPr/>
        </p:nvSpPr>
        <p:spPr>
          <a:xfrm>
            <a:off x="1004455" y="5306290"/>
            <a:ext cx="519546"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12" name="Rectangle 11"/>
          <p:cNvSpPr/>
          <p:nvPr/>
        </p:nvSpPr>
        <p:spPr>
          <a:xfrm>
            <a:off x="1981200" y="4516580"/>
            <a:ext cx="1066800" cy="381000"/>
          </a:xfrm>
          <a:prstGeom prst="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17" name="Rectangle 16"/>
          <p:cNvSpPr/>
          <p:nvPr/>
        </p:nvSpPr>
        <p:spPr>
          <a:xfrm>
            <a:off x="1461655" y="5306290"/>
            <a:ext cx="533401" cy="381000"/>
          </a:xfrm>
          <a:prstGeom prst="rect">
            <a:avLst/>
          </a:prstGeom>
          <a:solidFill>
            <a:srgbClr val="00B0F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18" name="Rectangle 17"/>
          <p:cNvSpPr/>
          <p:nvPr/>
        </p:nvSpPr>
        <p:spPr>
          <a:xfrm>
            <a:off x="3048000" y="5292435"/>
            <a:ext cx="976746" cy="381000"/>
          </a:xfrm>
          <a:prstGeom prst="rect">
            <a:avLst/>
          </a:prstGeom>
          <a:solidFill>
            <a:srgbClr val="00B0F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19" name="Rectangle 18"/>
          <p:cNvSpPr/>
          <p:nvPr/>
        </p:nvSpPr>
        <p:spPr>
          <a:xfrm>
            <a:off x="5091545" y="5299365"/>
            <a:ext cx="471055" cy="381000"/>
          </a:xfrm>
          <a:prstGeom prst="rect">
            <a:avLst/>
          </a:prstGeom>
          <a:solidFill>
            <a:srgbClr val="00B0F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20" name="Rectangle 19"/>
          <p:cNvSpPr/>
          <p:nvPr/>
        </p:nvSpPr>
        <p:spPr>
          <a:xfrm>
            <a:off x="5618019" y="3733800"/>
            <a:ext cx="976746" cy="381000"/>
          </a:xfrm>
          <a:prstGeom prst="rect">
            <a:avLst/>
          </a:prstGeom>
          <a:solidFill>
            <a:srgbClr val="00B0F0"/>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21" name="Rectangle 20"/>
          <p:cNvSpPr/>
          <p:nvPr/>
        </p:nvSpPr>
        <p:spPr>
          <a:xfrm>
            <a:off x="6608620" y="3733800"/>
            <a:ext cx="519547" cy="381000"/>
          </a:xfrm>
          <a:prstGeom prst="rect">
            <a:avLst/>
          </a:prstGeom>
          <a:no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22" name="Rectangle 21"/>
          <p:cNvSpPr/>
          <p:nvPr/>
        </p:nvSpPr>
        <p:spPr>
          <a:xfrm>
            <a:off x="7135095" y="4509655"/>
            <a:ext cx="1052946" cy="381000"/>
          </a:xfrm>
          <a:prstGeom prst="rect">
            <a:avLst/>
          </a:prstGeom>
          <a:solidFill>
            <a:srgbClr val="00B0F0"/>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23" name="Rectangle 22"/>
          <p:cNvSpPr/>
          <p:nvPr/>
        </p:nvSpPr>
        <p:spPr>
          <a:xfrm>
            <a:off x="8167254" y="5306290"/>
            <a:ext cx="519546"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24" name="TextBox 23"/>
          <p:cNvSpPr txBox="1"/>
          <p:nvPr/>
        </p:nvSpPr>
        <p:spPr>
          <a:xfrm>
            <a:off x="1219200" y="4495800"/>
            <a:ext cx="998991" cy="553998"/>
          </a:xfrm>
          <a:prstGeom prst="rect">
            <a:avLst/>
          </a:prstGeom>
          <a:noFill/>
        </p:spPr>
        <p:txBody>
          <a:bodyPr wrap="square" rtlCol="0">
            <a:spAutoFit/>
          </a:bodyPr>
          <a:lstStyle/>
          <a:p>
            <a:r>
              <a:rPr lang="en-IN" sz="1000" dirty="0"/>
              <a:t>Resource </a:t>
            </a:r>
          </a:p>
          <a:p>
            <a:r>
              <a:rPr lang="en-IN" sz="1000" dirty="0"/>
              <a:t>Request </a:t>
            </a:r>
          </a:p>
          <a:p>
            <a:r>
              <a:rPr lang="en-IN" sz="1000" dirty="0"/>
              <a:t>by J3</a:t>
            </a:r>
          </a:p>
        </p:txBody>
      </p:sp>
      <p:cxnSp>
        <p:nvCxnSpPr>
          <p:cNvPr id="26" name="Straight Arrow Connector 25"/>
          <p:cNvCxnSpPr/>
          <p:nvPr/>
        </p:nvCxnSpPr>
        <p:spPr>
          <a:xfrm rot="5400000">
            <a:off x="1294606" y="5105400"/>
            <a:ext cx="305594" cy="7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667000" y="3581400"/>
            <a:ext cx="1133644" cy="707886"/>
          </a:xfrm>
          <a:prstGeom prst="rect">
            <a:avLst/>
          </a:prstGeom>
          <a:noFill/>
        </p:spPr>
        <p:txBody>
          <a:bodyPr wrap="none" rtlCol="0">
            <a:spAutoFit/>
          </a:bodyPr>
          <a:lstStyle/>
          <a:p>
            <a:r>
              <a:rPr lang="en-IN" sz="1000" dirty="0"/>
              <a:t>Resource </a:t>
            </a:r>
          </a:p>
          <a:p>
            <a:r>
              <a:rPr lang="en-IN" sz="1000" dirty="0"/>
              <a:t>request by J2</a:t>
            </a:r>
          </a:p>
          <a:p>
            <a:r>
              <a:rPr lang="en-IN" sz="1000" dirty="0"/>
              <a:t>Request failed, </a:t>
            </a:r>
          </a:p>
          <a:p>
            <a:r>
              <a:rPr lang="en-IN" sz="1000" dirty="0"/>
              <a:t>so J2 </a:t>
            </a:r>
            <a:r>
              <a:rPr lang="en-IN" sz="1000" dirty="0" err="1"/>
              <a:t>preempted</a:t>
            </a:r>
            <a:endParaRPr lang="en-IN" sz="1000" dirty="0"/>
          </a:p>
        </p:txBody>
      </p:sp>
      <p:cxnSp>
        <p:nvCxnSpPr>
          <p:cNvPr id="28" name="Straight Arrow Connector 27"/>
          <p:cNvCxnSpPr/>
          <p:nvPr/>
        </p:nvCxnSpPr>
        <p:spPr>
          <a:xfrm rot="5400000">
            <a:off x="2933700" y="4381500"/>
            <a:ext cx="228600" cy="158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744209" y="3733800"/>
            <a:ext cx="998991" cy="553998"/>
          </a:xfrm>
          <a:prstGeom prst="rect">
            <a:avLst/>
          </a:prstGeom>
          <a:noFill/>
        </p:spPr>
        <p:txBody>
          <a:bodyPr wrap="square" rtlCol="0">
            <a:spAutoFit/>
          </a:bodyPr>
          <a:lstStyle/>
          <a:p>
            <a:r>
              <a:rPr lang="en-IN" sz="1000" dirty="0"/>
              <a:t>J2 got released, so </a:t>
            </a:r>
            <a:r>
              <a:rPr lang="en-IN" sz="1000" dirty="0" err="1"/>
              <a:t>preempted</a:t>
            </a:r>
            <a:r>
              <a:rPr lang="en-IN" sz="1000" dirty="0"/>
              <a:t> J3</a:t>
            </a:r>
          </a:p>
        </p:txBody>
      </p:sp>
      <p:cxnSp>
        <p:nvCxnSpPr>
          <p:cNvPr id="32" name="Straight Arrow Connector 31"/>
          <p:cNvCxnSpPr/>
          <p:nvPr/>
        </p:nvCxnSpPr>
        <p:spPr>
          <a:xfrm rot="5400000">
            <a:off x="1867694" y="4381500"/>
            <a:ext cx="227806" cy="7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3048000" y="4705290"/>
            <a:ext cx="914033" cy="400110"/>
          </a:xfrm>
          <a:prstGeom prst="rect">
            <a:avLst/>
          </a:prstGeom>
          <a:noFill/>
        </p:spPr>
        <p:txBody>
          <a:bodyPr wrap="none" rtlCol="0">
            <a:spAutoFit/>
          </a:bodyPr>
          <a:lstStyle/>
          <a:p>
            <a:r>
              <a:rPr lang="en-IN" sz="1000" dirty="0"/>
              <a:t>J3 got </a:t>
            </a:r>
          </a:p>
          <a:p>
            <a:r>
              <a:rPr lang="en-IN" sz="1000" dirty="0"/>
              <a:t>rescheduled </a:t>
            </a:r>
          </a:p>
        </p:txBody>
      </p:sp>
      <p:cxnSp>
        <p:nvCxnSpPr>
          <p:cNvPr id="37" name="Straight Arrow Connector 36"/>
          <p:cNvCxnSpPr/>
          <p:nvPr/>
        </p:nvCxnSpPr>
        <p:spPr>
          <a:xfrm rot="5400000">
            <a:off x="2971800" y="5105400"/>
            <a:ext cx="228600" cy="762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886200" y="4419600"/>
            <a:ext cx="998991" cy="553998"/>
          </a:xfrm>
          <a:prstGeom prst="rect">
            <a:avLst/>
          </a:prstGeom>
          <a:noFill/>
        </p:spPr>
        <p:txBody>
          <a:bodyPr wrap="square" rtlCol="0">
            <a:spAutoFit/>
          </a:bodyPr>
          <a:lstStyle/>
          <a:p>
            <a:r>
              <a:rPr lang="en-IN" sz="1000" dirty="0"/>
              <a:t>J1 got released, so </a:t>
            </a:r>
            <a:r>
              <a:rPr lang="en-IN" sz="1000" dirty="0" err="1"/>
              <a:t>preempted</a:t>
            </a:r>
            <a:r>
              <a:rPr lang="en-IN" sz="1000" dirty="0"/>
              <a:t> J3</a:t>
            </a:r>
          </a:p>
        </p:txBody>
      </p:sp>
      <p:cxnSp>
        <p:nvCxnSpPr>
          <p:cNvPr id="40" name="Straight Arrow Connector 39"/>
          <p:cNvCxnSpPr/>
          <p:nvPr/>
        </p:nvCxnSpPr>
        <p:spPr>
          <a:xfrm rot="5400000" flipH="1" flipV="1">
            <a:off x="3999706" y="4305300"/>
            <a:ext cx="228600" cy="158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4800600" y="4243626"/>
            <a:ext cx="1260281" cy="861774"/>
          </a:xfrm>
          <a:prstGeom prst="rect">
            <a:avLst/>
          </a:prstGeom>
          <a:noFill/>
        </p:spPr>
        <p:txBody>
          <a:bodyPr wrap="none" rtlCol="0">
            <a:spAutoFit/>
          </a:bodyPr>
          <a:lstStyle/>
          <a:p>
            <a:r>
              <a:rPr lang="en-IN" sz="1000" dirty="0"/>
              <a:t>Resource </a:t>
            </a:r>
          </a:p>
          <a:p>
            <a:r>
              <a:rPr lang="en-IN" sz="1000" dirty="0"/>
              <a:t>request by J1</a:t>
            </a:r>
          </a:p>
          <a:p>
            <a:r>
              <a:rPr lang="en-IN" sz="1000" dirty="0"/>
              <a:t>Request failed,</a:t>
            </a:r>
          </a:p>
          <a:p>
            <a:r>
              <a:rPr lang="en-IN" sz="1000" dirty="0"/>
              <a:t>So J1 </a:t>
            </a:r>
            <a:r>
              <a:rPr lang="en-IN" sz="1000" dirty="0" err="1"/>
              <a:t>prempteed</a:t>
            </a:r>
            <a:r>
              <a:rPr lang="en-IN" sz="1000" dirty="0"/>
              <a:t>, </a:t>
            </a:r>
          </a:p>
          <a:p>
            <a:r>
              <a:rPr lang="en-IN" sz="1000" dirty="0"/>
              <a:t>J3 got rescheduled</a:t>
            </a:r>
          </a:p>
        </p:txBody>
      </p:sp>
      <p:cxnSp>
        <p:nvCxnSpPr>
          <p:cNvPr id="42" name="Straight Arrow Connector 41"/>
          <p:cNvCxnSpPr/>
          <p:nvPr/>
        </p:nvCxnSpPr>
        <p:spPr>
          <a:xfrm rot="5400000" flipH="1" flipV="1">
            <a:off x="4943404" y="4228306"/>
            <a:ext cx="228600" cy="158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rot="5400000">
            <a:off x="4971114" y="5142706"/>
            <a:ext cx="228600" cy="158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715367" y="5619690"/>
            <a:ext cx="928459" cy="400110"/>
          </a:xfrm>
          <a:prstGeom prst="rect">
            <a:avLst/>
          </a:prstGeom>
          <a:noFill/>
        </p:spPr>
        <p:txBody>
          <a:bodyPr wrap="none" rtlCol="0">
            <a:spAutoFit/>
          </a:bodyPr>
          <a:lstStyle/>
          <a:p>
            <a:r>
              <a:rPr lang="en-IN" sz="1000" dirty="0"/>
              <a:t>J3 releases </a:t>
            </a:r>
          </a:p>
          <a:p>
            <a:r>
              <a:rPr lang="en-IN" sz="1000" dirty="0"/>
              <a:t>the resource </a:t>
            </a:r>
          </a:p>
        </p:txBody>
      </p:sp>
      <p:cxnSp>
        <p:nvCxnSpPr>
          <p:cNvPr id="46" name="Straight Arrow Connector 45"/>
          <p:cNvCxnSpPr/>
          <p:nvPr/>
        </p:nvCxnSpPr>
        <p:spPr>
          <a:xfrm rot="16200000" flipV="1">
            <a:off x="5590310" y="5638801"/>
            <a:ext cx="152400" cy="1524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257800" y="2999510"/>
            <a:ext cx="1636987" cy="553998"/>
          </a:xfrm>
          <a:prstGeom prst="rect">
            <a:avLst/>
          </a:prstGeom>
          <a:noFill/>
        </p:spPr>
        <p:txBody>
          <a:bodyPr wrap="none" rtlCol="0">
            <a:spAutoFit/>
          </a:bodyPr>
          <a:lstStyle/>
          <a:p>
            <a:r>
              <a:rPr lang="en-IN" sz="1000" dirty="0"/>
              <a:t>J1 gets rescheduled, </a:t>
            </a:r>
          </a:p>
          <a:p>
            <a:r>
              <a:rPr lang="en-IN" sz="1000" dirty="0"/>
              <a:t>since it gets the resource </a:t>
            </a:r>
          </a:p>
          <a:p>
            <a:r>
              <a:rPr lang="en-IN" sz="1000" dirty="0"/>
              <a:t>and has higher priority </a:t>
            </a:r>
          </a:p>
        </p:txBody>
      </p:sp>
      <p:cxnSp>
        <p:nvCxnSpPr>
          <p:cNvPr id="48" name="Straight Arrow Connector 47"/>
          <p:cNvCxnSpPr/>
          <p:nvPr/>
        </p:nvCxnSpPr>
        <p:spPr>
          <a:xfrm rot="5400000">
            <a:off x="5496790" y="3619500"/>
            <a:ext cx="227806" cy="7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6158141" y="4343400"/>
            <a:ext cx="928459" cy="400110"/>
          </a:xfrm>
          <a:prstGeom prst="rect">
            <a:avLst/>
          </a:prstGeom>
          <a:noFill/>
        </p:spPr>
        <p:txBody>
          <a:bodyPr wrap="none" rtlCol="0">
            <a:spAutoFit/>
          </a:bodyPr>
          <a:lstStyle/>
          <a:p>
            <a:r>
              <a:rPr lang="en-IN" sz="1000" dirty="0"/>
              <a:t>J1 releases </a:t>
            </a:r>
          </a:p>
          <a:p>
            <a:r>
              <a:rPr lang="en-IN" sz="1000" dirty="0"/>
              <a:t>the resource </a:t>
            </a:r>
          </a:p>
        </p:txBody>
      </p:sp>
      <p:sp>
        <p:nvSpPr>
          <p:cNvPr id="50" name="TextBox 49"/>
          <p:cNvSpPr txBox="1"/>
          <p:nvPr/>
        </p:nvSpPr>
        <p:spPr>
          <a:xfrm>
            <a:off x="7239000" y="4019490"/>
            <a:ext cx="1415772" cy="400110"/>
          </a:xfrm>
          <a:prstGeom prst="rect">
            <a:avLst/>
          </a:prstGeom>
          <a:noFill/>
        </p:spPr>
        <p:txBody>
          <a:bodyPr wrap="none" rtlCol="0">
            <a:spAutoFit/>
          </a:bodyPr>
          <a:lstStyle/>
          <a:p>
            <a:r>
              <a:rPr lang="en-IN" sz="1000" dirty="0"/>
              <a:t>J1 is completed, </a:t>
            </a:r>
          </a:p>
          <a:p>
            <a:r>
              <a:rPr lang="en-IN" sz="1000" dirty="0"/>
              <a:t>so J2 gets scheduled</a:t>
            </a:r>
          </a:p>
        </p:txBody>
      </p:sp>
      <p:cxnSp>
        <p:nvCxnSpPr>
          <p:cNvPr id="51" name="Straight Arrow Connector 50"/>
          <p:cNvCxnSpPr/>
          <p:nvPr/>
        </p:nvCxnSpPr>
        <p:spPr>
          <a:xfrm rot="16200000" flipV="1">
            <a:off x="7162800" y="4038601"/>
            <a:ext cx="152400" cy="1524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rot="5400000">
            <a:off x="7162800" y="4329545"/>
            <a:ext cx="152400" cy="1524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6772894" y="4953000"/>
            <a:ext cx="1380506" cy="400110"/>
          </a:xfrm>
          <a:prstGeom prst="rect">
            <a:avLst/>
          </a:prstGeom>
          <a:noFill/>
        </p:spPr>
        <p:txBody>
          <a:bodyPr wrap="none" rtlCol="0">
            <a:spAutoFit/>
          </a:bodyPr>
          <a:lstStyle/>
          <a:p>
            <a:r>
              <a:rPr lang="en-IN" sz="1000" dirty="0"/>
              <a:t>J2 is completed, </a:t>
            </a:r>
          </a:p>
          <a:p>
            <a:r>
              <a:rPr lang="en-IN" sz="1000" dirty="0"/>
              <a:t>so J3 gets scheduled</a:t>
            </a:r>
          </a:p>
        </p:txBody>
      </p:sp>
      <p:cxnSp>
        <p:nvCxnSpPr>
          <p:cNvPr id="56" name="Straight Arrow Connector 55"/>
          <p:cNvCxnSpPr/>
          <p:nvPr/>
        </p:nvCxnSpPr>
        <p:spPr>
          <a:xfrm flipV="1">
            <a:off x="8001000" y="4953000"/>
            <a:ext cx="152400" cy="762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rot="16200000" flipH="1">
            <a:off x="7924800" y="5334000"/>
            <a:ext cx="152400" cy="1524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8301473" y="4648200"/>
            <a:ext cx="772969" cy="400110"/>
          </a:xfrm>
          <a:prstGeom prst="rect">
            <a:avLst/>
          </a:prstGeom>
          <a:noFill/>
        </p:spPr>
        <p:txBody>
          <a:bodyPr wrap="none" rtlCol="0">
            <a:spAutoFit/>
          </a:bodyPr>
          <a:lstStyle/>
          <a:p>
            <a:r>
              <a:rPr lang="en-IN" sz="1000" dirty="0"/>
              <a:t>J3 is </a:t>
            </a:r>
          </a:p>
          <a:p>
            <a:r>
              <a:rPr lang="en-IN" sz="1000" dirty="0"/>
              <a:t>completed</a:t>
            </a:r>
          </a:p>
        </p:txBody>
      </p:sp>
      <p:cxnSp>
        <p:nvCxnSpPr>
          <p:cNvPr id="66" name="Straight Arrow Connector 65"/>
          <p:cNvCxnSpPr/>
          <p:nvPr/>
        </p:nvCxnSpPr>
        <p:spPr>
          <a:xfrm rot="5400000">
            <a:off x="8543996" y="5128851"/>
            <a:ext cx="228600" cy="158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4404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229600" cy="914400"/>
          </a:xfrm>
        </p:spPr>
        <p:txBody>
          <a:bodyPr>
            <a:normAutofit/>
          </a:bodyPr>
          <a:lstStyle/>
          <a:p>
            <a:pPr>
              <a:buFont typeface="Wingdings" pitchFamily="2" charset="2"/>
              <a:buChar char="q"/>
            </a:pPr>
            <a:r>
              <a:rPr lang="en-IN" dirty="0"/>
              <a:t>Priority inversion occurs, when a low-priority job executes while a ready higher-priority job waits</a:t>
            </a:r>
          </a:p>
        </p:txBody>
      </p:sp>
      <p:sp>
        <p:nvSpPr>
          <p:cNvPr id="6" name="Content Placeholder 5"/>
          <p:cNvSpPr>
            <a:spLocks noGrp="1"/>
          </p:cNvSpPr>
          <p:nvPr>
            <p:ph sz="quarter" idx="10"/>
          </p:nvPr>
        </p:nvSpPr>
        <p:spPr/>
        <p:txBody>
          <a:bodyPr/>
          <a:lstStyle/>
          <a:p>
            <a:r>
              <a:rPr lang="en-IN" dirty="0"/>
              <a:t>Priority Inversion</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12</a:t>
            </a:fld>
            <a:endParaRPr lang="en-US"/>
          </a:p>
        </p:txBody>
      </p:sp>
      <p:graphicFrame>
        <p:nvGraphicFramePr>
          <p:cNvPr id="7" name="Table 6"/>
          <p:cNvGraphicFramePr>
            <a:graphicFrameLocks noGrp="1"/>
          </p:cNvGraphicFramePr>
          <p:nvPr/>
        </p:nvGraphicFramePr>
        <p:xfrm>
          <a:off x="228600" y="2943423"/>
          <a:ext cx="8229584" cy="3149600"/>
        </p:xfrm>
        <a:graphic>
          <a:graphicData uri="http://schemas.openxmlformats.org/drawingml/2006/table">
            <a:tbl>
              <a:tblPr firstRow="1" bandRow="1">
                <a:tableStyleId>{5C22544A-7EE6-4342-B048-85BDC9FD1C3A}</a:tableStyleId>
              </a:tblPr>
              <a:tblGrid>
                <a:gridCol w="514349">
                  <a:extLst>
                    <a:ext uri="{9D8B030D-6E8A-4147-A177-3AD203B41FA5}">
                      <a16:colId xmlns:a16="http://schemas.microsoft.com/office/drawing/2014/main" val="20000"/>
                    </a:ext>
                  </a:extLst>
                </a:gridCol>
                <a:gridCol w="514349">
                  <a:extLst>
                    <a:ext uri="{9D8B030D-6E8A-4147-A177-3AD203B41FA5}">
                      <a16:colId xmlns:a16="http://schemas.microsoft.com/office/drawing/2014/main" val="20001"/>
                    </a:ext>
                  </a:extLst>
                </a:gridCol>
                <a:gridCol w="514349">
                  <a:extLst>
                    <a:ext uri="{9D8B030D-6E8A-4147-A177-3AD203B41FA5}">
                      <a16:colId xmlns:a16="http://schemas.microsoft.com/office/drawing/2014/main" val="20002"/>
                    </a:ext>
                  </a:extLst>
                </a:gridCol>
                <a:gridCol w="514349">
                  <a:extLst>
                    <a:ext uri="{9D8B030D-6E8A-4147-A177-3AD203B41FA5}">
                      <a16:colId xmlns:a16="http://schemas.microsoft.com/office/drawing/2014/main" val="20003"/>
                    </a:ext>
                  </a:extLst>
                </a:gridCol>
                <a:gridCol w="514349">
                  <a:extLst>
                    <a:ext uri="{9D8B030D-6E8A-4147-A177-3AD203B41FA5}">
                      <a16:colId xmlns:a16="http://schemas.microsoft.com/office/drawing/2014/main" val="20004"/>
                    </a:ext>
                  </a:extLst>
                </a:gridCol>
                <a:gridCol w="514349">
                  <a:extLst>
                    <a:ext uri="{9D8B030D-6E8A-4147-A177-3AD203B41FA5}">
                      <a16:colId xmlns:a16="http://schemas.microsoft.com/office/drawing/2014/main" val="20005"/>
                    </a:ext>
                  </a:extLst>
                </a:gridCol>
                <a:gridCol w="514349">
                  <a:extLst>
                    <a:ext uri="{9D8B030D-6E8A-4147-A177-3AD203B41FA5}">
                      <a16:colId xmlns:a16="http://schemas.microsoft.com/office/drawing/2014/main" val="20006"/>
                    </a:ext>
                  </a:extLst>
                </a:gridCol>
                <a:gridCol w="514349">
                  <a:extLst>
                    <a:ext uri="{9D8B030D-6E8A-4147-A177-3AD203B41FA5}">
                      <a16:colId xmlns:a16="http://schemas.microsoft.com/office/drawing/2014/main" val="20007"/>
                    </a:ext>
                  </a:extLst>
                </a:gridCol>
                <a:gridCol w="514349">
                  <a:extLst>
                    <a:ext uri="{9D8B030D-6E8A-4147-A177-3AD203B41FA5}">
                      <a16:colId xmlns:a16="http://schemas.microsoft.com/office/drawing/2014/main" val="20008"/>
                    </a:ext>
                  </a:extLst>
                </a:gridCol>
                <a:gridCol w="514349">
                  <a:extLst>
                    <a:ext uri="{9D8B030D-6E8A-4147-A177-3AD203B41FA5}">
                      <a16:colId xmlns:a16="http://schemas.microsoft.com/office/drawing/2014/main" val="20009"/>
                    </a:ext>
                  </a:extLst>
                </a:gridCol>
                <a:gridCol w="514349">
                  <a:extLst>
                    <a:ext uri="{9D8B030D-6E8A-4147-A177-3AD203B41FA5}">
                      <a16:colId xmlns:a16="http://schemas.microsoft.com/office/drawing/2014/main" val="20010"/>
                    </a:ext>
                  </a:extLst>
                </a:gridCol>
                <a:gridCol w="514349">
                  <a:extLst>
                    <a:ext uri="{9D8B030D-6E8A-4147-A177-3AD203B41FA5}">
                      <a16:colId xmlns:a16="http://schemas.microsoft.com/office/drawing/2014/main" val="20011"/>
                    </a:ext>
                  </a:extLst>
                </a:gridCol>
                <a:gridCol w="514349">
                  <a:extLst>
                    <a:ext uri="{9D8B030D-6E8A-4147-A177-3AD203B41FA5}">
                      <a16:colId xmlns:a16="http://schemas.microsoft.com/office/drawing/2014/main" val="20012"/>
                    </a:ext>
                  </a:extLst>
                </a:gridCol>
                <a:gridCol w="514349">
                  <a:extLst>
                    <a:ext uri="{9D8B030D-6E8A-4147-A177-3AD203B41FA5}">
                      <a16:colId xmlns:a16="http://schemas.microsoft.com/office/drawing/2014/main" val="20013"/>
                    </a:ext>
                  </a:extLst>
                </a:gridCol>
                <a:gridCol w="514349">
                  <a:extLst>
                    <a:ext uri="{9D8B030D-6E8A-4147-A177-3AD203B41FA5}">
                      <a16:colId xmlns:a16="http://schemas.microsoft.com/office/drawing/2014/main" val="20014"/>
                    </a:ext>
                  </a:extLst>
                </a:gridCol>
                <a:gridCol w="514349">
                  <a:extLst>
                    <a:ext uri="{9D8B030D-6E8A-4147-A177-3AD203B41FA5}">
                      <a16:colId xmlns:a16="http://schemas.microsoft.com/office/drawing/2014/main" val="20015"/>
                    </a:ext>
                  </a:extLst>
                </a:gridCol>
              </a:tblGrid>
              <a:tr h="393700">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extLst>
                  <a:ext uri="{0D108BD9-81ED-4DB2-BD59-A6C34878D82A}">
                    <a16:rowId xmlns:a16="http://schemas.microsoft.com/office/drawing/2014/main" val="10000"/>
                  </a:ext>
                </a:extLst>
              </a:tr>
              <a:tr h="393700">
                <a:tc>
                  <a:txBody>
                    <a:bodyPr/>
                    <a:lstStyle/>
                    <a:p>
                      <a:pPr algn="r"/>
                      <a:r>
                        <a:rPr lang="en-IN" sz="1600" b="1" baseline="0" dirty="0">
                          <a:solidFill>
                            <a:schemeClr val="tx1"/>
                          </a:solidFill>
                        </a:rPr>
                        <a:t>J1</a:t>
                      </a: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1"/>
                  </a:ext>
                </a:extLst>
              </a:tr>
              <a:tr h="393700">
                <a:tc>
                  <a:txBody>
                    <a:bodyPr/>
                    <a:lstStyle/>
                    <a:p>
                      <a:pPr algn="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2"/>
                  </a:ext>
                </a:extLst>
              </a:tr>
              <a:tr h="393700">
                <a:tc>
                  <a:txBody>
                    <a:bodyPr/>
                    <a:lstStyle/>
                    <a:p>
                      <a:pPr algn="r"/>
                      <a:r>
                        <a:rPr lang="en-IN" sz="1600" b="1" baseline="0" dirty="0">
                          <a:solidFill>
                            <a:schemeClr val="tx1"/>
                          </a:solidFill>
                        </a:rPr>
                        <a:t>J2</a:t>
                      </a: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3"/>
                  </a:ext>
                </a:extLst>
              </a:tr>
              <a:tr h="393700">
                <a:tc>
                  <a:txBody>
                    <a:bodyPr/>
                    <a:lstStyle/>
                    <a:p>
                      <a:pPr algn="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4"/>
                  </a:ext>
                </a:extLst>
              </a:tr>
              <a:tr h="393700">
                <a:tc>
                  <a:txBody>
                    <a:bodyPr/>
                    <a:lstStyle/>
                    <a:p>
                      <a:pPr algn="r"/>
                      <a:r>
                        <a:rPr lang="en-IN" sz="1600" b="1" baseline="0" dirty="0">
                          <a:solidFill>
                            <a:schemeClr val="tx1"/>
                          </a:solidFill>
                        </a:rPr>
                        <a:t>J3</a:t>
                      </a: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5"/>
                  </a:ext>
                </a:extLst>
              </a:tr>
              <a:tr h="393700">
                <a:tc>
                  <a:txBody>
                    <a:bodyPr/>
                    <a:lstStyle/>
                    <a:p>
                      <a:endParaRPr lang="en-IN" sz="1100" b="0"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6"/>
                  </a:ext>
                </a:extLst>
              </a:tr>
              <a:tr h="393700">
                <a:tc>
                  <a:txBody>
                    <a:bodyPr/>
                    <a:lstStyle/>
                    <a:p>
                      <a:pPr algn="l"/>
                      <a:endParaRPr lang="en-IN" sz="1100" b="0" dirty="0">
                        <a:solidFill>
                          <a:schemeClr val="tx1"/>
                        </a:solidFill>
                      </a:endParaRPr>
                    </a:p>
                  </a:txBody>
                  <a:tcPr>
                    <a:noFill/>
                  </a:tcPr>
                </a:tc>
                <a:tc>
                  <a:txBody>
                    <a:bodyPr/>
                    <a:lstStyle/>
                    <a:p>
                      <a:pPr algn="l"/>
                      <a:r>
                        <a:rPr lang="en-IN" sz="1100" b="0" dirty="0">
                          <a:solidFill>
                            <a:schemeClr val="tx1"/>
                          </a:solidFill>
                        </a:rPr>
                        <a:t>0</a:t>
                      </a:r>
                    </a:p>
                  </a:txBody>
                  <a:tcPr>
                    <a:noFill/>
                  </a:tcPr>
                </a:tc>
                <a:tc>
                  <a:txBody>
                    <a:bodyPr/>
                    <a:lstStyle/>
                    <a:p>
                      <a:pPr algn="l"/>
                      <a:r>
                        <a:rPr lang="en-IN" sz="1100" b="0" dirty="0">
                          <a:solidFill>
                            <a:schemeClr val="tx1"/>
                          </a:solidFill>
                        </a:rPr>
                        <a:t>1</a:t>
                      </a:r>
                    </a:p>
                  </a:txBody>
                  <a:tcPr>
                    <a:noFill/>
                  </a:tcPr>
                </a:tc>
                <a:tc>
                  <a:txBody>
                    <a:bodyPr/>
                    <a:lstStyle/>
                    <a:p>
                      <a:pPr algn="l"/>
                      <a:r>
                        <a:rPr lang="en-IN" sz="1100" b="0" dirty="0">
                          <a:solidFill>
                            <a:schemeClr val="tx1"/>
                          </a:solidFill>
                        </a:rPr>
                        <a:t>2</a:t>
                      </a:r>
                    </a:p>
                  </a:txBody>
                  <a:tcPr>
                    <a:noFill/>
                  </a:tcPr>
                </a:tc>
                <a:tc>
                  <a:txBody>
                    <a:bodyPr/>
                    <a:lstStyle/>
                    <a:p>
                      <a:pPr algn="l"/>
                      <a:r>
                        <a:rPr lang="en-IN" sz="1100" b="0" dirty="0">
                          <a:solidFill>
                            <a:schemeClr val="tx1"/>
                          </a:solidFill>
                        </a:rPr>
                        <a:t>3</a:t>
                      </a:r>
                    </a:p>
                  </a:txBody>
                  <a:tcPr>
                    <a:noFill/>
                  </a:tcPr>
                </a:tc>
                <a:tc>
                  <a:txBody>
                    <a:bodyPr/>
                    <a:lstStyle/>
                    <a:p>
                      <a:pPr algn="l"/>
                      <a:r>
                        <a:rPr lang="en-IN" sz="1100" b="0" dirty="0">
                          <a:solidFill>
                            <a:schemeClr val="tx1"/>
                          </a:solidFill>
                        </a:rPr>
                        <a:t>4</a:t>
                      </a:r>
                    </a:p>
                  </a:txBody>
                  <a:tcPr>
                    <a:noFill/>
                  </a:tcPr>
                </a:tc>
                <a:tc>
                  <a:txBody>
                    <a:bodyPr/>
                    <a:lstStyle/>
                    <a:p>
                      <a:pPr algn="l"/>
                      <a:r>
                        <a:rPr lang="en-IN" sz="1100" b="0" dirty="0">
                          <a:solidFill>
                            <a:schemeClr val="tx1"/>
                          </a:solidFill>
                        </a:rPr>
                        <a:t>5</a:t>
                      </a:r>
                    </a:p>
                  </a:txBody>
                  <a:tcPr>
                    <a:noFill/>
                  </a:tcPr>
                </a:tc>
                <a:tc>
                  <a:txBody>
                    <a:bodyPr/>
                    <a:lstStyle/>
                    <a:p>
                      <a:pPr algn="l"/>
                      <a:r>
                        <a:rPr lang="en-IN" sz="1100" b="0" dirty="0">
                          <a:solidFill>
                            <a:schemeClr val="tx1"/>
                          </a:solidFill>
                        </a:rPr>
                        <a:t>6</a:t>
                      </a:r>
                    </a:p>
                  </a:txBody>
                  <a:tcPr>
                    <a:noFill/>
                  </a:tcPr>
                </a:tc>
                <a:tc>
                  <a:txBody>
                    <a:bodyPr/>
                    <a:lstStyle/>
                    <a:p>
                      <a:pPr algn="l"/>
                      <a:r>
                        <a:rPr lang="en-IN" sz="1100" b="0" dirty="0">
                          <a:solidFill>
                            <a:schemeClr val="tx1"/>
                          </a:solidFill>
                        </a:rPr>
                        <a:t>7</a:t>
                      </a:r>
                    </a:p>
                  </a:txBody>
                  <a:tcPr>
                    <a:noFill/>
                  </a:tcPr>
                </a:tc>
                <a:tc>
                  <a:txBody>
                    <a:bodyPr/>
                    <a:lstStyle/>
                    <a:p>
                      <a:pPr algn="l"/>
                      <a:r>
                        <a:rPr lang="en-IN" sz="1100" b="0" dirty="0">
                          <a:solidFill>
                            <a:schemeClr val="tx1"/>
                          </a:solidFill>
                        </a:rPr>
                        <a:t>8</a:t>
                      </a:r>
                    </a:p>
                  </a:txBody>
                  <a:tcPr>
                    <a:noFill/>
                  </a:tcPr>
                </a:tc>
                <a:tc>
                  <a:txBody>
                    <a:bodyPr/>
                    <a:lstStyle/>
                    <a:p>
                      <a:pPr algn="l"/>
                      <a:r>
                        <a:rPr lang="en-IN" sz="1100" b="0" dirty="0">
                          <a:solidFill>
                            <a:schemeClr val="tx1"/>
                          </a:solidFill>
                        </a:rPr>
                        <a:t>9</a:t>
                      </a:r>
                    </a:p>
                  </a:txBody>
                  <a:tcPr>
                    <a:noFill/>
                  </a:tcPr>
                </a:tc>
                <a:tc>
                  <a:txBody>
                    <a:bodyPr/>
                    <a:lstStyle/>
                    <a:p>
                      <a:pPr algn="l"/>
                      <a:r>
                        <a:rPr lang="en-IN" sz="1100" b="0" dirty="0">
                          <a:solidFill>
                            <a:schemeClr val="tx1"/>
                          </a:solidFill>
                        </a:rPr>
                        <a:t>10</a:t>
                      </a:r>
                    </a:p>
                  </a:txBody>
                  <a:tcPr>
                    <a:noFill/>
                  </a:tcPr>
                </a:tc>
                <a:tc>
                  <a:txBody>
                    <a:bodyPr/>
                    <a:lstStyle/>
                    <a:p>
                      <a:pPr algn="l"/>
                      <a:r>
                        <a:rPr lang="en-IN" sz="1100" b="0" dirty="0">
                          <a:solidFill>
                            <a:schemeClr val="tx1"/>
                          </a:solidFill>
                        </a:rPr>
                        <a:t>11</a:t>
                      </a:r>
                    </a:p>
                  </a:txBody>
                  <a:tcPr>
                    <a:noFill/>
                  </a:tcPr>
                </a:tc>
                <a:tc>
                  <a:txBody>
                    <a:bodyPr/>
                    <a:lstStyle/>
                    <a:p>
                      <a:pPr algn="l"/>
                      <a:r>
                        <a:rPr lang="en-IN" sz="1100" b="0" dirty="0">
                          <a:solidFill>
                            <a:schemeClr val="tx1"/>
                          </a:solidFill>
                        </a:rPr>
                        <a:t>12</a:t>
                      </a:r>
                    </a:p>
                  </a:txBody>
                  <a:tcPr>
                    <a:noFill/>
                  </a:tcPr>
                </a:tc>
                <a:tc>
                  <a:txBody>
                    <a:bodyPr/>
                    <a:lstStyle/>
                    <a:p>
                      <a:pPr algn="l"/>
                      <a:r>
                        <a:rPr lang="en-IN" sz="1100" b="0" dirty="0">
                          <a:solidFill>
                            <a:schemeClr val="tx1"/>
                          </a:solidFill>
                        </a:rPr>
                        <a:t>13</a:t>
                      </a:r>
                    </a:p>
                  </a:txBody>
                  <a:tcPr>
                    <a:noFill/>
                  </a:tcPr>
                </a:tc>
                <a:tc>
                  <a:txBody>
                    <a:bodyPr/>
                    <a:lstStyle/>
                    <a:p>
                      <a:pPr algn="l"/>
                      <a:r>
                        <a:rPr lang="en-IN" sz="1100" b="0" dirty="0">
                          <a:solidFill>
                            <a:schemeClr val="tx1"/>
                          </a:solidFill>
                        </a:rPr>
                        <a:t>14</a:t>
                      </a:r>
                    </a:p>
                  </a:txBody>
                  <a:tcPr>
                    <a:noFill/>
                  </a:tcPr>
                </a:tc>
                <a:extLst>
                  <a:ext uri="{0D108BD9-81ED-4DB2-BD59-A6C34878D82A}">
                    <a16:rowId xmlns:a16="http://schemas.microsoft.com/office/drawing/2014/main" val="10007"/>
                  </a:ext>
                </a:extLst>
              </a:tr>
            </a:tbl>
          </a:graphicData>
        </a:graphic>
      </p:graphicFrame>
      <p:cxnSp>
        <p:nvCxnSpPr>
          <p:cNvPr id="8" name="Straight Arrow Connector 7"/>
          <p:cNvCxnSpPr/>
          <p:nvPr/>
        </p:nvCxnSpPr>
        <p:spPr>
          <a:xfrm rot="5400000" flipH="1" flipV="1">
            <a:off x="-627036" y="4323003"/>
            <a:ext cx="2776450" cy="158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727349" y="5710434"/>
            <a:ext cx="8077200" cy="15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3851549" y="3392772"/>
            <a:ext cx="976746" cy="381000"/>
          </a:xfrm>
          <a:prstGeom prst="rect">
            <a:avLst/>
          </a:prstGeom>
          <a:no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11" name="Rectangle 10"/>
          <p:cNvSpPr/>
          <p:nvPr/>
        </p:nvSpPr>
        <p:spPr>
          <a:xfrm>
            <a:off x="775839" y="4965262"/>
            <a:ext cx="519546"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12" name="Rectangle 11"/>
          <p:cNvSpPr/>
          <p:nvPr/>
        </p:nvSpPr>
        <p:spPr>
          <a:xfrm>
            <a:off x="1752584" y="4175552"/>
            <a:ext cx="1066800" cy="381000"/>
          </a:xfrm>
          <a:prstGeom prst="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17" name="Rectangle 16"/>
          <p:cNvSpPr/>
          <p:nvPr/>
        </p:nvSpPr>
        <p:spPr>
          <a:xfrm>
            <a:off x="1233039" y="4965262"/>
            <a:ext cx="533401" cy="381000"/>
          </a:xfrm>
          <a:prstGeom prst="rect">
            <a:avLst/>
          </a:prstGeom>
          <a:solidFill>
            <a:srgbClr val="00B0F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18" name="Rectangle 17"/>
          <p:cNvSpPr/>
          <p:nvPr/>
        </p:nvSpPr>
        <p:spPr>
          <a:xfrm>
            <a:off x="2819384" y="4951407"/>
            <a:ext cx="976746" cy="381000"/>
          </a:xfrm>
          <a:prstGeom prst="rect">
            <a:avLst/>
          </a:prstGeom>
          <a:solidFill>
            <a:srgbClr val="00B0F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19" name="Rectangle 18"/>
          <p:cNvSpPr/>
          <p:nvPr/>
        </p:nvSpPr>
        <p:spPr>
          <a:xfrm>
            <a:off x="4862929" y="4958337"/>
            <a:ext cx="471055" cy="381000"/>
          </a:xfrm>
          <a:prstGeom prst="rect">
            <a:avLst/>
          </a:prstGeom>
          <a:solidFill>
            <a:srgbClr val="00B0F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20" name="Rectangle 19"/>
          <p:cNvSpPr/>
          <p:nvPr/>
        </p:nvSpPr>
        <p:spPr>
          <a:xfrm>
            <a:off x="5389403" y="3392772"/>
            <a:ext cx="976746" cy="381000"/>
          </a:xfrm>
          <a:prstGeom prst="rect">
            <a:avLst/>
          </a:prstGeom>
          <a:solidFill>
            <a:srgbClr val="00B0F0"/>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21" name="Rectangle 20"/>
          <p:cNvSpPr/>
          <p:nvPr/>
        </p:nvSpPr>
        <p:spPr>
          <a:xfrm>
            <a:off x="6380004" y="3392772"/>
            <a:ext cx="519547" cy="381000"/>
          </a:xfrm>
          <a:prstGeom prst="rect">
            <a:avLst/>
          </a:prstGeom>
          <a:no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22" name="Rectangle 21"/>
          <p:cNvSpPr/>
          <p:nvPr/>
        </p:nvSpPr>
        <p:spPr>
          <a:xfrm>
            <a:off x="6906479" y="4168627"/>
            <a:ext cx="1052946" cy="381000"/>
          </a:xfrm>
          <a:prstGeom prst="rect">
            <a:avLst/>
          </a:prstGeom>
          <a:solidFill>
            <a:srgbClr val="00B0F0"/>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23" name="Rectangle 22"/>
          <p:cNvSpPr/>
          <p:nvPr/>
        </p:nvSpPr>
        <p:spPr>
          <a:xfrm>
            <a:off x="7938638" y="4965262"/>
            <a:ext cx="519546"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24" name="TextBox 23"/>
          <p:cNvSpPr txBox="1"/>
          <p:nvPr/>
        </p:nvSpPr>
        <p:spPr>
          <a:xfrm>
            <a:off x="990584" y="4154772"/>
            <a:ext cx="998991" cy="553998"/>
          </a:xfrm>
          <a:prstGeom prst="rect">
            <a:avLst/>
          </a:prstGeom>
          <a:noFill/>
        </p:spPr>
        <p:txBody>
          <a:bodyPr wrap="square" rtlCol="0">
            <a:spAutoFit/>
          </a:bodyPr>
          <a:lstStyle/>
          <a:p>
            <a:r>
              <a:rPr lang="en-IN" sz="1000" dirty="0"/>
              <a:t>Resource </a:t>
            </a:r>
          </a:p>
          <a:p>
            <a:r>
              <a:rPr lang="en-IN" sz="1000" dirty="0"/>
              <a:t>Request </a:t>
            </a:r>
          </a:p>
          <a:p>
            <a:r>
              <a:rPr lang="en-IN" sz="1000" dirty="0"/>
              <a:t>by J3</a:t>
            </a:r>
          </a:p>
        </p:txBody>
      </p:sp>
      <p:cxnSp>
        <p:nvCxnSpPr>
          <p:cNvPr id="26" name="Straight Arrow Connector 25"/>
          <p:cNvCxnSpPr/>
          <p:nvPr/>
        </p:nvCxnSpPr>
        <p:spPr>
          <a:xfrm rot="5400000">
            <a:off x="1065990" y="4764372"/>
            <a:ext cx="305594" cy="7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438384" y="3240372"/>
            <a:ext cx="1133644" cy="707886"/>
          </a:xfrm>
          <a:prstGeom prst="rect">
            <a:avLst/>
          </a:prstGeom>
          <a:noFill/>
        </p:spPr>
        <p:txBody>
          <a:bodyPr wrap="none" rtlCol="0">
            <a:spAutoFit/>
          </a:bodyPr>
          <a:lstStyle/>
          <a:p>
            <a:r>
              <a:rPr lang="en-IN" sz="1000" dirty="0"/>
              <a:t>Resource </a:t>
            </a:r>
          </a:p>
          <a:p>
            <a:r>
              <a:rPr lang="en-IN" sz="1000" dirty="0"/>
              <a:t>request by J2</a:t>
            </a:r>
          </a:p>
          <a:p>
            <a:r>
              <a:rPr lang="en-IN" sz="1000" dirty="0"/>
              <a:t>Request failed, </a:t>
            </a:r>
          </a:p>
          <a:p>
            <a:r>
              <a:rPr lang="en-IN" sz="1000" dirty="0"/>
              <a:t>so J2 </a:t>
            </a:r>
            <a:r>
              <a:rPr lang="en-IN" sz="1000" dirty="0" err="1"/>
              <a:t>preempted</a:t>
            </a:r>
            <a:endParaRPr lang="en-IN" sz="1000" dirty="0"/>
          </a:p>
        </p:txBody>
      </p:sp>
      <p:cxnSp>
        <p:nvCxnSpPr>
          <p:cNvPr id="28" name="Straight Arrow Connector 27"/>
          <p:cNvCxnSpPr/>
          <p:nvPr/>
        </p:nvCxnSpPr>
        <p:spPr>
          <a:xfrm rot="5400000">
            <a:off x="2705084" y="4040472"/>
            <a:ext cx="228600" cy="158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515593" y="3392772"/>
            <a:ext cx="998991" cy="553998"/>
          </a:xfrm>
          <a:prstGeom prst="rect">
            <a:avLst/>
          </a:prstGeom>
          <a:noFill/>
        </p:spPr>
        <p:txBody>
          <a:bodyPr wrap="square" rtlCol="0">
            <a:spAutoFit/>
          </a:bodyPr>
          <a:lstStyle/>
          <a:p>
            <a:r>
              <a:rPr lang="en-IN" sz="1000" dirty="0"/>
              <a:t>J2 got released, so </a:t>
            </a:r>
            <a:r>
              <a:rPr lang="en-IN" sz="1000" dirty="0" err="1"/>
              <a:t>preempted</a:t>
            </a:r>
            <a:r>
              <a:rPr lang="en-IN" sz="1000" dirty="0"/>
              <a:t> J3</a:t>
            </a:r>
          </a:p>
        </p:txBody>
      </p:sp>
      <p:cxnSp>
        <p:nvCxnSpPr>
          <p:cNvPr id="32" name="Straight Arrow Connector 31"/>
          <p:cNvCxnSpPr/>
          <p:nvPr/>
        </p:nvCxnSpPr>
        <p:spPr>
          <a:xfrm rot="5400000">
            <a:off x="1639078" y="4040472"/>
            <a:ext cx="227806" cy="7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819384" y="4364262"/>
            <a:ext cx="914033" cy="400110"/>
          </a:xfrm>
          <a:prstGeom prst="rect">
            <a:avLst/>
          </a:prstGeom>
          <a:noFill/>
        </p:spPr>
        <p:txBody>
          <a:bodyPr wrap="none" rtlCol="0">
            <a:spAutoFit/>
          </a:bodyPr>
          <a:lstStyle/>
          <a:p>
            <a:r>
              <a:rPr lang="en-IN" sz="1000" dirty="0"/>
              <a:t>J3 got </a:t>
            </a:r>
          </a:p>
          <a:p>
            <a:r>
              <a:rPr lang="en-IN" sz="1000" dirty="0"/>
              <a:t>rescheduled </a:t>
            </a:r>
          </a:p>
        </p:txBody>
      </p:sp>
      <p:cxnSp>
        <p:nvCxnSpPr>
          <p:cNvPr id="37" name="Straight Arrow Connector 36"/>
          <p:cNvCxnSpPr/>
          <p:nvPr/>
        </p:nvCxnSpPr>
        <p:spPr>
          <a:xfrm rot="5400000">
            <a:off x="2743184" y="4764372"/>
            <a:ext cx="228600" cy="762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657584" y="4078572"/>
            <a:ext cx="998991" cy="553998"/>
          </a:xfrm>
          <a:prstGeom prst="rect">
            <a:avLst/>
          </a:prstGeom>
          <a:noFill/>
        </p:spPr>
        <p:txBody>
          <a:bodyPr wrap="square" rtlCol="0">
            <a:spAutoFit/>
          </a:bodyPr>
          <a:lstStyle/>
          <a:p>
            <a:r>
              <a:rPr lang="en-IN" sz="1000" dirty="0"/>
              <a:t>J1 got released, so </a:t>
            </a:r>
            <a:r>
              <a:rPr lang="en-IN" sz="1000" dirty="0" err="1"/>
              <a:t>preempted</a:t>
            </a:r>
            <a:r>
              <a:rPr lang="en-IN" sz="1000" dirty="0"/>
              <a:t> J3</a:t>
            </a:r>
          </a:p>
        </p:txBody>
      </p:sp>
      <p:cxnSp>
        <p:nvCxnSpPr>
          <p:cNvPr id="40" name="Straight Arrow Connector 39"/>
          <p:cNvCxnSpPr/>
          <p:nvPr/>
        </p:nvCxnSpPr>
        <p:spPr>
          <a:xfrm rot="5400000" flipH="1" flipV="1">
            <a:off x="3771090" y="3964272"/>
            <a:ext cx="228600" cy="158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4571984" y="3902598"/>
            <a:ext cx="1260281" cy="861774"/>
          </a:xfrm>
          <a:prstGeom prst="rect">
            <a:avLst/>
          </a:prstGeom>
          <a:noFill/>
        </p:spPr>
        <p:txBody>
          <a:bodyPr wrap="none" rtlCol="0">
            <a:spAutoFit/>
          </a:bodyPr>
          <a:lstStyle/>
          <a:p>
            <a:r>
              <a:rPr lang="en-IN" sz="1000" dirty="0"/>
              <a:t>Resource </a:t>
            </a:r>
          </a:p>
          <a:p>
            <a:r>
              <a:rPr lang="en-IN" sz="1000" dirty="0"/>
              <a:t>request by J1</a:t>
            </a:r>
          </a:p>
          <a:p>
            <a:r>
              <a:rPr lang="en-IN" sz="1000" dirty="0"/>
              <a:t>Request failed,</a:t>
            </a:r>
          </a:p>
          <a:p>
            <a:r>
              <a:rPr lang="en-IN" sz="1000" dirty="0"/>
              <a:t>So J1 </a:t>
            </a:r>
            <a:r>
              <a:rPr lang="en-IN" sz="1000" dirty="0" err="1"/>
              <a:t>prempteed</a:t>
            </a:r>
            <a:r>
              <a:rPr lang="en-IN" sz="1000" dirty="0"/>
              <a:t>, </a:t>
            </a:r>
          </a:p>
          <a:p>
            <a:r>
              <a:rPr lang="en-IN" sz="1000" dirty="0"/>
              <a:t>J3 got rescheduled</a:t>
            </a:r>
          </a:p>
        </p:txBody>
      </p:sp>
      <p:cxnSp>
        <p:nvCxnSpPr>
          <p:cNvPr id="42" name="Straight Arrow Connector 41"/>
          <p:cNvCxnSpPr/>
          <p:nvPr/>
        </p:nvCxnSpPr>
        <p:spPr>
          <a:xfrm rot="5400000" flipH="1" flipV="1">
            <a:off x="4714788" y="3887278"/>
            <a:ext cx="228600" cy="158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rot="5400000">
            <a:off x="4742498" y="4801678"/>
            <a:ext cx="228600" cy="158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486751" y="5278662"/>
            <a:ext cx="928459" cy="400110"/>
          </a:xfrm>
          <a:prstGeom prst="rect">
            <a:avLst/>
          </a:prstGeom>
          <a:noFill/>
        </p:spPr>
        <p:txBody>
          <a:bodyPr wrap="none" rtlCol="0">
            <a:spAutoFit/>
          </a:bodyPr>
          <a:lstStyle/>
          <a:p>
            <a:r>
              <a:rPr lang="en-IN" sz="1000" dirty="0"/>
              <a:t>J3 releases </a:t>
            </a:r>
          </a:p>
          <a:p>
            <a:r>
              <a:rPr lang="en-IN" sz="1000" dirty="0"/>
              <a:t>the resource </a:t>
            </a:r>
          </a:p>
        </p:txBody>
      </p:sp>
      <p:cxnSp>
        <p:nvCxnSpPr>
          <p:cNvPr id="46" name="Straight Arrow Connector 45"/>
          <p:cNvCxnSpPr/>
          <p:nvPr/>
        </p:nvCxnSpPr>
        <p:spPr>
          <a:xfrm rot="16200000" flipV="1">
            <a:off x="5361694" y="5297773"/>
            <a:ext cx="152400" cy="1524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029184" y="2658482"/>
            <a:ext cx="1636987" cy="553998"/>
          </a:xfrm>
          <a:prstGeom prst="rect">
            <a:avLst/>
          </a:prstGeom>
          <a:noFill/>
        </p:spPr>
        <p:txBody>
          <a:bodyPr wrap="none" rtlCol="0">
            <a:spAutoFit/>
          </a:bodyPr>
          <a:lstStyle/>
          <a:p>
            <a:r>
              <a:rPr lang="en-IN" sz="1000" dirty="0"/>
              <a:t>J1 gets rescheduled, </a:t>
            </a:r>
          </a:p>
          <a:p>
            <a:r>
              <a:rPr lang="en-IN" sz="1000" dirty="0"/>
              <a:t>since it gets the resource </a:t>
            </a:r>
          </a:p>
          <a:p>
            <a:r>
              <a:rPr lang="en-IN" sz="1000" dirty="0"/>
              <a:t>and has higher priority </a:t>
            </a:r>
          </a:p>
        </p:txBody>
      </p:sp>
      <p:cxnSp>
        <p:nvCxnSpPr>
          <p:cNvPr id="48" name="Straight Arrow Connector 47"/>
          <p:cNvCxnSpPr/>
          <p:nvPr/>
        </p:nvCxnSpPr>
        <p:spPr>
          <a:xfrm rot="5400000">
            <a:off x="5268174" y="3278472"/>
            <a:ext cx="227806" cy="7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5929525" y="4002372"/>
            <a:ext cx="928459" cy="400110"/>
          </a:xfrm>
          <a:prstGeom prst="rect">
            <a:avLst/>
          </a:prstGeom>
          <a:noFill/>
        </p:spPr>
        <p:txBody>
          <a:bodyPr wrap="none" rtlCol="0">
            <a:spAutoFit/>
          </a:bodyPr>
          <a:lstStyle/>
          <a:p>
            <a:r>
              <a:rPr lang="en-IN" sz="1000" dirty="0"/>
              <a:t>J1 releases </a:t>
            </a:r>
          </a:p>
          <a:p>
            <a:r>
              <a:rPr lang="en-IN" sz="1000" dirty="0"/>
              <a:t>the resource </a:t>
            </a:r>
          </a:p>
        </p:txBody>
      </p:sp>
      <p:sp>
        <p:nvSpPr>
          <p:cNvPr id="50" name="TextBox 49"/>
          <p:cNvSpPr txBox="1"/>
          <p:nvPr/>
        </p:nvSpPr>
        <p:spPr>
          <a:xfrm>
            <a:off x="7010384" y="3678462"/>
            <a:ext cx="1415772" cy="400110"/>
          </a:xfrm>
          <a:prstGeom prst="rect">
            <a:avLst/>
          </a:prstGeom>
          <a:noFill/>
        </p:spPr>
        <p:txBody>
          <a:bodyPr wrap="none" rtlCol="0">
            <a:spAutoFit/>
          </a:bodyPr>
          <a:lstStyle/>
          <a:p>
            <a:r>
              <a:rPr lang="en-IN" sz="1000" dirty="0"/>
              <a:t>J1 is completed, </a:t>
            </a:r>
          </a:p>
          <a:p>
            <a:r>
              <a:rPr lang="en-IN" sz="1000" dirty="0"/>
              <a:t>so J2 gets scheduled</a:t>
            </a:r>
          </a:p>
        </p:txBody>
      </p:sp>
      <p:cxnSp>
        <p:nvCxnSpPr>
          <p:cNvPr id="51" name="Straight Arrow Connector 50"/>
          <p:cNvCxnSpPr/>
          <p:nvPr/>
        </p:nvCxnSpPr>
        <p:spPr>
          <a:xfrm rot="16200000" flipV="1">
            <a:off x="6934184" y="3697573"/>
            <a:ext cx="152400" cy="1524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rot="5400000">
            <a:off x="6934184" y="3988517"/>
            <a:ext cx="152400" cy="1524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6544278" y="4611972"/>
            <a:ext cx="1380506" cy="400110"/>
          </a:xfrm>
          <a:prstGeom prst="rect">
            <a:avLst/>
          </a:prstGeom>
          <a:noFill/>
        </p:spPr>
        <p:txBody>
          <a:bodyPr wrap="none" rtlCol="0">
            <a:spAutoFit/>
          </a:bodyPr>
          <a:lstStyle/>
          <a:p>
            <a:r>
              <a:rPr lang="en-IN" sz="1000" dirty="0"/>
              <a:t>J2 is completed, </a:t>
            </a:r>
          </a:p>
          <a:p>
            <a:r>
              <a:rPr lang="en-IN" sz="1000" dirty="0"/>
              <a:t>so J3 gets scheduled</a:t>
            </a:r>
          </a:p>
        </p:txBody>
      </p:sp>
      <p:cxnSp>
        <p:nvCxnSpPr>
          <p:cNvPr id="56" name="Straight Arrow Connector 55"/>
          <p:cNvCxnSpPr/>
          <p:nvPr/>
        </p:nvCxnSpPr>
        <p:spPr>
          <a:xfrm flipV="1">
            <a:off x="7772384" y="4611972"/>
            <a:ext cx="152400" cy="762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rot="16200000" flipH="1">
            <a:off x="7696184" y="4992972"/>
            <a:ext cx="152400" cy="1524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8072857" y="4307172"/>
            <a:ext cx="772969" cy="400110"/>
          </a:xfrm>
          <a:prstGeom prst="rect">
            <a:avLst/>
          </a:prstGeom>
          <a:noFill/>
        </p:spPr>
        <p:txBody>
          <a:bodyPr wrap="none" rtlCol="0">
            <a:spAutoFit/>
          </a:bodyPr>
          <a:lstStyle/>
          <a:p>
            <a:r>
              <a:rPr lang="en-IN" sz="1000" dirty="0"/>
              <a:t>J3 is </a:t>
            </a:r>
          </a:p>
          <a:p>
            <a:r>
              <a:rPr lang="en-IN" sz="1000" dirty="0"/>
              <a:t>completed</a:t>
            </a:r>
          </a:p>
        </p:txBody>
      </p:sp>
      <p:cxnSp>
        <p:nvCxnSpPr>
          <p:cNvPr id="66" name="Straight Arrow Connector 65"/>
          <p:cNvCxnSpPr/>
          <p:nvPr/>
        </p:nvCxnSpPr>
        <p:spPr>
          <a:xfrm rot="5400000">
            <a:off x="8315380" y="4787823"/>
            <a:ext cx="228600" cy="158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2666984" y="4797623"/>
            <a:ext cx="457216" cy="762000"/>
          </a:xfrm>
          <a:prstGeom prst="ellipse">
            <a:avLst/>
          </a:prstGeom>
          <a:no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Oval 52"/>
          <p:cNvSpPr/>
          <p:nvPr/>
        </p:nvSpPr>
        <p:spPr>
          <a:xfrm>
            <a:off x="4710529" y="4839188"/>
            <a:ext cx="318671" cy="609600"/>
          </a:xfrm>
          <a:prstGeom prst="ellipse">
            <a:avLst/>
          </a:prstGeom>
          <a:no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TextBox 54"/>
          <p:cNvSpPr txBox="1"/>
          <p:nvPr/>
        </p:nvSpPr>
        <p:spPr>
          <a:xfrm>
            <a:off x="3581384" y="5940623"/>
            <a:ext cx="1568058" cy="307777"/>
          </a:xfrm>
          <a:prstGeom prst="rect">
            <a:avLst/>
          </a:prstGeom>
          <a:noFill/>
        </p:spPr>
        <p:txBody>
          <a:bodyPr wrap="none" rtlCol="0">
            <a:spAutoFit/>
          </a:bodyPr>
          <a:lstStyle/>
          <a:p>
            <a:r>
              <a:rPr lang="en-IN" sz="1400" i="1" dirty="0">
                <a:solidFill>
                  <a:srgbClr val="0000CC"/>
                </a:solidFill>
              </a:rPr>
              <a:t>Priority Inversion </a:t>
            </a:r>
          </a:p>
        </p:txBody>
      </p:sp>
      <p:cxnSp>
        <p:nvCxnSpPr>
          <p:cNvPr id="59" name="Straight Arrow Connector 58"/>
          <p:cNvCxnSpPr>
            <a:endCxn id="45" idx="5"/>
          </p:cNvCxnSpPr>
          <p:nvPr/>
        </p:nvCxnSpPr>
        <p:spPr>
          <a:xfrm flipH="1" flipV="1">
            <a:off x="3057242" y="5448031"/>
            <a:ext cx="752742" cy="41639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rot="5400000" flipH="1" flipV="1">
            <a:off x="4610084" y="5597724"/>
            <a:ext cx="381001" cy="1524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3318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1" y="1371599"/>
            <a:ext cx="8850168" cy="1943621"/>
          </a:xfrm>
        </p:spPr>
        <p:txBody>
          <a:bodyPr>
            <a:normAutofit fontScale="85000" lnSpcReduction="10000"/>
          </a:bodyPr>
          <a:lstStyle/>
          <a:p>
            <a:pPr>
              <a:buFont typeface="Wingdings" pitchFamily="2" charset="2"/>
              <a:buChar char="q"/>
            </a:pPr>
            <a:r>
              <a:rPr lang="en-IN" dirty="0"/>
              <a:t>Timing Anomalies can occur due to priority inversion</a:t>
            </a:r>
          </a:p>
          <a:p>
            <a:pPr>
              <a:buFont typeface="Wingdings" pitchFamily="2" charset="2"/>
              <a:buChar char="q"/>
            </a:pPr>
            <a:r>
              <a:rPr lang="en-IN" dirty="0"/>
              <a:t>Assume that critical section of job 3 is reduced to </a:t>
            </a:r>
            <a:r>
              <a:rPr lang="en-IN" i="1" dirty="0">
                <a:solidFill>
                  <a:srgbClr val="0000CC"/>
                </a:solidFill>
              </a:rPr>
              <a:t>[R; 2.5]</a:t>
            </a:r>
            <a:r>
              <a:rPr lang="en-IN" dirty="0"/>
              <a:t> instead of </a:t>
            </a:r>
            <a:r>
              <a:rPr lang="en-IN" i="1" dirty="0">
                <a:solidFill>
                  <a:srgbClr val="0000CC"/>
                </a:solidFill>
              </a:rPr>
              <a:t>[R; 4]</a:t>
            </a:r>
          </a:p>
          <a:p>
            <a:pPr lvl="1">
              <a:buFont typeface="Courier New" panose="02070309020205020404" pitchFamily="49" charset="0"/>
              <a:buChar char="o"/>
            </a:pPr>
            <a:r>
              <a:rPr lang="en-IN" sz="1800" dirty="0"/>
              <a:t>Jobs </a:t>
            </a:r>
            <a:r>
              <a:rPr lang="en-IN" sz="1800" i="1" dirty="0">
                <a:solidFill>
                  <a:srgbClr val="0000CC"/>
                </a:solidFill>
              </a:rPr>
              <a:t>J1, J2</a:t>
            </a:r>
            <a:r>
              <a:rPr lang="en-IN" sz="1800" i="1" dirty="0"/>
              <a:t>, </a:t>
            </a:r>
            <a:r>
              <a:rPr lang="en-IN" sz="1800" dirty="0"/>
              <a:t>and</a:t>
            </a:r>
            <a:r>
              <a:rPr lang="en-IN" sz="1800" i="1" dirty="0"/>
              <a:t> </a:t>
            </a:r>
            <a:r>
              <a:rPr lang="en-IN" sz="1800" i="1" dirty="0">
                <a:solidFill>
                  <a:srgbClr val="0000CC"/>
                </a:solidFill>
              </a:rPr>
              <a:t>J3</a:t>
            </a:r>
            <a:r>
              <a:rPr lang="en-IN" sz="1800" i="1" dirty="0"/>
              <a:t> </a:t>
            </a:r>
            <a:r>
              <a:rPr lang="en-IN" sz="1800" dirty="0"/>
              <a:t>with feasible intervals</a:t>
            </a:r>
            <a:r>
              <a:rPr lang="en-IN" sz="1800" i="1" dirty="0"/>
              <a:t> </a:t>
            </a:r>
            <a:r>
              <a:rPr lang="en-IN" sz="1800" i="1" dirty="0">
                <a:solidFill>
                  <a:srgbClr val="0000CC"/>
                </a:solidFill>
              </a:rPr>
              <a:t>(6,12], (2,14], (0,15]</a:t>
            </a:r>
          </a:p>
          <a:p>
            <a:pPr lvl="1">
              <a:buFont typeface="Courier New" panose="02070309020205020404" pitchFamily="49" charset="0"/>
              <a:buChar char="o"/>
            </a:pPr>
            <a:r>
              <a:rPr lang="pt-BR" sz="1800" dirty="0"/>
              <a:t>Critical sections: </a:t>
            </a:r>
            <a:r>
              <a:rPr lang="pt-BR" sz="1800" dirty="0">
                <a:solidFill>
                  <a:srgbClr val="0000CC"/>
                </a:solidFill>
              </a:rPr>
              <a:t>[</a:t>
            </a:r>
            <a:r>
              <a:rPr lang="pt-BR" sz="1800" i="1" dirty="0">
                <a:solidFill>
                  <a:srgbClr val="0000CC"/>
                </a:solidFill>
              </a:rPr>
              <a:t>R; 2], [R; 2], [R; 2.5] </a:t>
            </a:r>
            <a:r>
              <a:rPr lang="pt-BR" sz="1800" dirty="0"/>
              <a:t>for jobs 1, 2, 3</a:t>
            </a:r>
          </a:p>
          <a:p>
            <a:pPr lvl="1">
              <a:buFont typeface="Courier New" panose="02070309020205020404" pitchFamily="49" charset="0"/>
              <a:buChar char="o"/>
            </a:pPr>
            <a:r>
              <a:rPr lang="pt-BR" sz="1800" dirty="0"/>
              <a:t>Execution times of these jobs are 5, 4 and 6 times slots respectively.</a:t>
            </a:r>
          </a:p>
          <a:p>
            <a:pPr lvl="1">
              <a:buFont typeface="Courier New" panose="02070309020205020404" pitchFamily="49" charset="0"/>
              <a:buChar char="o"/>
            </a:pPr>
            <a:r>
              <a:rPr lang="pt-BR" sz="1800" dirty="0"/>
              <a:t>Resource requests by the three jobs are after 2, 2 and 1 time units respectively.</a:t>
            </a:r>
            <a:endParaRPr lang="en-IN" sz="1800" i="1" dirty="0">
              <a:solidFill>
                <a:srgbClr val="0000CC"/>
              </a:solidFill>
            </a:endParaRPr>
          </a:p>
        </p:txBody>
      </p:sp>
      <p:sp>
        <p:nvSpPr>
          <p:cNvPr id="6" name="Content Placeholder 5"/>
          <p:cNvSpPr>
            <a:spLocks noGrp="1"/>
          </p:cNvSpPr>
          <p:nvPr>
            <p:ph sz="quarter" idx="10"/>
          </p:nvPr>
        </p:nvSpPr>
        <p:spPr/>
        <p:txBody>
          <a:bodyPr/>
          <a:lstStyle/>
          <a:p>
            <a:r>
              <a:rPr lang="en-IN" dirty="0"/>
              <a:t>Timing Anomalies</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13</a:t>
            </a:fld>
            <a:endParaRPr lang="en-US"/>
          </a:p>
        </p:txBody>
      </p:sp>
      <p:graphicFrame>
        <p:nvGraphicFramePr>
          <p:cNvPr id="7" name="Table 6"/>
          <p:cNvGraphicFramePr>
            <a:graphicFrameLocks noGrp="1"/>
          </p:cNvGraphicFramePr>
          <p:nvPr/>
        </p:nvGraphicFramePr>
        <p:xfrm>
          <a:off x="457216" y="3556000"/>
          <a:ext cx="8229584" cy="3149600"/>
        </p:xfrm>
        <a:graphic>
          <a:graphicData uri="http://schemas.openxmlformats.org/drawingml/2006/table">
            <a:tbl>
              <a:tblPr firstRow="1" bandRow="1">
                <a:tableStyleId>{5C22544A-7EE6-4342-B048-85BDC9FD1C3A}</a:tableStyleId>
              </a:tblPr>
              <a:tblGrid>
                <a:gridCol w="514349">
                  <a:extLst>
                    <a:ext uri="{9D8B030D-6E8A-4147-A177-3AD203B41FA5}">
                      <a16:colId xmlns:a16="http://schemas.microsoft.com/office/drawing/2014/main" val="20000"/>
                    </a:ext>
                  </a:extLst>
                </a:gridCol>
                <a:gridCol w="514349">
                  <a:extLst>
                    <a:ext uri="{9D8B030D-6E8A-4147-A177-3AD203B41FA5}">
                      <a16:colId xmlns:a16="http://schemas.microsoft.com/office/drawing/2014/main" val="20001"/>
                    </a:ext>
                  </a:extLst>
                </a:gridCol>
                <a:gridCol w="514349">
                  <a:extLst>
                    <a:ext uri="{9D8B030D-6E8A-4147-A177-3AD203B41FA5}">
                      <a16:colId xmlns:a16="http://schemas.microsoft.com/office/drawing/2014/main" val="20002"/>
                    </a:ext>
                  </a:extLst>
                </a:gridCol>
                <a:gridCol w="514349">
                  <a:extLst>
                    <a:ext uri="{9D8B030D-6E8A-4147-A177-3AD203B41FA5}">
                      <a16:colId xmlns:a16="http://schemas.microsoft.com/office/drawing/2014/main" val="20003"/>
                    </a:ext>
                  </a:extLst>
                </a:gridCol>
                <a:gridCol w="514349">
                  <a:extLst>
                    <a:ext uri="{9D8B030D-6E8A-4147-A177-3AD203B41FA5}">
                      <a16:colId xmlns:a16="http://schemas.microsoft.com/office/drawing/2014/main" val="20004"/>
                    </a:ext>
                  </a:extLst>
                </a:gridCol>
                <a:gridCol w="514349">
                  <a:extLst>
                    <a:ext uri="{9D8B030D-6E8A-4147-A177-3AD203B41FA5}">
                      <a16:colId xmlns:a16="http://schemas.microsoft.com/office/drawing/2014/main" val="20005"/>
                    </a:ext>
                  </a:extLst>
                </a:gridCol>
                <a:gridCol w="514349">
                  <a:extLst>
                    <a:ext uri="{9D8B030D-6E8A-4147-A177-3AD203B41FA5}">
                      <a16:colId xmlns:a16="http://schemas.microsoft.com/office/drawing/2014/main" val="20006"/>
                    </a:ext>
                  </a:extLst>
                </a:gridCol>
                <a:gridCol w="514349">
                  <a:extLst>
                    <a:ext uri="{9D8B030D-6E8A-4147-A177-3AD203B41FA5}">
                      <a16:colId xmlns:a16="http://schemas.microsoft.com/office/drawing/2014/main" val="20007"/>
                    </a:ext>
                  </a:extLst>
                </a:gridCol>
                <a:gridCol w="514349">
                  <a:extLst>
                    <a:ext uri="{9D8B030D-6E8A-4147-A177-3AD203B41FA5}">
                      <a16:colId xmlns:a16="http://schemas.microsoft.com/office/drawing/2014/main" val="20008"/>
                    </a:ext>
                  </a:extLst>
                </a:gridCol>
                <a:gridCol w="514349">
                  <a:extLst>
                    <a:ext uri="{9D8B030D-6E8A-4147-A177-3AD203B41FA5}">
                      <a16:colId xmlns:a16="http://schemas.microsoft.com/office/drawing/2014/main" val="20009"/>
                    </a:ext>
                  </a:extLst>
                </a:gridCol>
                <a:gridCol w="514349">
                  <a:extLst>
                    <a:ext uri="{9D8B030D-6E8A-4147-A177-3AD203B41FA5}">
                      <a16:colId xmlns:a16="http://schemas.microsoft.com/office/drawing/2014/main" val="20010"/>
                    </a:ext>
                  </a:extLst>
                </a:gridCol>
                <a:gridCol w="514349">
                  <a:extLst>
                    <a:ext uri="{9D8B030D-6E8A-4147-A177-3AD203B41FA5}">
                      <a16:colId xmlns:a16="http://schemas.microsoft.com/office/drawing/2014/main" val="20011"/>
                    </a:ext>
                  </a:extLst>
                </a:gridCol>
                <a:gridCol w="514349">
                  <a:extLst>
                    <a:ext uri="{9D8B030D-6E8A-4147-A177-3AD203B41FA5}">
                      <a16:colId xmlns:a16="http://schemas.microsoft.com/office/drawing/2014/main" val="20012"/>
                    </a:ext>
                  </a:extLst>
                </a:gridCol>
                <a:gridCol w="514349">
                  <a:extLst>
                    <a:ext uri="{9D8B030D-6E8A-4147-A177-3AD203B41FA5}">
                      <a16:colId xmlns:a16="http://schemas.microsoft.com/office/drawing/2014/main" val="20013"/>
                    </a:ext>
                  </a:extLst>
                </a:gridCol>
                <a:gridCol w="514349">
                  <a:extLst>
                    <a:ext uri="{9D8B030D-6E8A-4147-A177-3AD203B41FA5}">
                      <a16:colId xmlns:a16="http://schemas.microsoft.com/office/drawing/2014/main" val="20014"/>
                    </a:ext>
                  </a:extLst>
                </a:gridCol>
                <a:gridCol w="514349">
                  <a:extLst>
                    <a:ext uri="{9D8B030D-6E8A-4147-A177-3AD203B41FA5}">
                      <a16:colId xmlns:a16="http://schemas.microsoft.com/office/drawing/2014/main" val="20015"/>
                    </a:ext>
                  </a:extLst>
                </a:gridCol>
              </a:tblGrid>
              <a:tr h="393700">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extLst>
                  <a:ext uri="{0D108BD9-81ED-4DB2-BD59-A6C34878D82A}">
                    <a16:rowId xmlns:a16="http://schemas.microsoft.com/office/drawing/2014/main" val="10000"/>
                  </a:ext>
                </a:extLst>
              </a:tr>
              <a:tr h="393700">
                <a:tc>
                  <a:txBody>
                    <a:bodyPr/>
                    <a:lstStyle/>
                    <a:p>
                      <a:pPr algn="r"/>
                      <a:r>
                        <a:rPr lang="en-IN" sz="1600" b="1" baseline="0" dirty="0">
                          <a:solidFill>
                            <a:schemeClr val="tx1"/>
                          </a:solidFill>
                        </a:rPr>
                        <a:t>J1</a:t>
                      </a: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1"/>
                  </a:ext>
                </a:extLst>
              </a:tr>
              <a:tr h="393700">
                <a:tc>
                  <a:txBody>
                    <a:bodyPr/>
                    <a:lstStyle/>
                    <a:p>
                      <a:pPr algn="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2"/>
                  </a:ext>
                </a:extLst>
              </a:tr>
              <a:tr h="393700">
                <a:tc>
                  <a:txBody>
                    <a:bodyPr/>
                    <a:lstStyle/>
                    <a:p>
                      <a:pPr algn="r"/>
                      <a:r>
                        <a:rPr lang="en-IN" sz="1600" b="1" baseline="0" dirty="0">
                          <a:solidFill>
                            <a:schemeClr val="tx1"/>
                          </a:solidFill>
                        </a:rPr>
                        <a:t>J2</a:t>
                      </a: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3"/>
                  </a:ext>
                </a:extLst>
              </a:tr>
              <a:tr h="393700">
                <a:tc>
                  <a:txBody>
                    <a:bodyPr/>
                    <a:lstStyle/>
                    <a:p>
                      <a:pPr algn="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4"/>
                  </a:ext>
                </a:extLst>
              </a:tr>
              <a:tr h="393700">
                <a:tc>
                  <a:txBody>
                    <a:bodyPr/>
                    <a:lstStyle/>
                    <a:p>
                      <a:pPr algn="r"/>
                      <a:r>
                        <a:rPr lang="en-IN" sz="1600" b="1" baseline="0" dirty="0">
                          <a:solidFill>
                            <a:schemeClr val="tx1"/>
                          </a:solidFill>
                        </a:rPr>
                        <a:t>J3</a:t>
                      </a: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5"/>
                  </a:ext>
                </a:extLst>
              </a:tr>
              <a:tr h="393700">
                <a:tc>
                  <a:txBody>
                    <a:bodyPr/>
                    <a:lstStyle/>
                    <a:p>
                      <a:endParaRPr lang="en-IN" sz="1100" b="0"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6"/>
                  </a:ext>
                </a:extLst>
              </a:tr>
              <a:tr h="393700">
                <a:tc>
                  <a:txBody>
                    <a:bodyPr/>
                    <a:lstStyle/>
                    <a:p>
                      <a:pPr algn="l"/>
                      <a:endParaRPr lang="en-IN" sz="1100" b="0" dirty="0">
                        <a:solidFill>
                          <a:schemeClr val="tx1"/>
                        </a:solidFill>
                      </a:endParaRPr>
                    </a:p>
                  </a:txBody>
                  <a:tcPr>
                    <a:noFill/>
                  </a:tcPr>
                </a:tc>
                <a:tc>
                  <a:txBody>
                    <a:bodyPr/>
                    <a:lstStyle/>
                    <a:p>
                      <a:pPr algn="l"/>
                      <a:r>
                        <a:rPr lang="en-IN" sz="1100" b="0" dirty="0">
                          <a:solidFill>
                            <a:schemeClr val="tx1"/>
                          </a:solidFill>
                        </a:rPr>
                        <a:t>0</a:t>
                      </a:r>
                    </a:p>
                  </a:txBody>
                  <a:tcPr>
                    <a:noFill/>
                  </a:tcPr>
                </a:tc>
                <a:tc>
                  <a:txBody>
                    <a:bodyPr/>
                    <a:lstStyle/>
                    <a:p>
                      <a:pPr algn="l"/>
                      <a:r>
                        <a:rPr lang="en-IN" sz="1100" b="0" dirty="0">
                          <a:solidFill>
                            <a:schemeClr val="tx1"/>
                          </a:solidFill>
                        </a:rPr>
                        <a:t>1</a:t>
                      </a:r>
                    </a:p>
                  </a:txBody>
                  <a:tcPr>
                    <a:noFill/>
                  </a:tcPr>
                </a:tc>
                <a:tc>
                  <a:txBody>
                    <a:bodyPr/>
                    <a:lstStyle/>
                    <a:p>
                      <a:pPr algn="l"/>
                      <a:r>
                        <a:rPr lang="en-IN" sz="1100" b="0" dirty="0">
                          <a:solidFill>
                            <a:schemeClr val="tx1"/>
                          </a:solidFill>
                        </a:rPr>
                        <a:t>2</a:t>
                      </a:r>
                    </a:p>
                  </a:txBody>
                  <a:tcPr>
                    <a:noFill/>
                  </a:tcPr>
                </a:tc>
                <a:tc>
                  <a:txBody>
                    <a:bodyPr/>
                    <a:lstStyle/>
                    <a:p>
                      <a:pPr algn="l"/>
                      <a:r>
                        <a:rPr lang="en-IN" sz="1100" b="0" dirty="0">
                          <a:solidFill>
                            <a:schemeClr val="tx1"/>
                          </a:solidFill>
                        </a:rPr>
                        <a:t>3</a:t>
                      </a:r>
                    </a:p>
                  </a:txBody>
                  <a:tcPr>
                    <a:noFill/>
                  </a:tcPr>
                </a:tc>
                <a:tc>
                  <a:txBody>
                    <a:bodyPr/>
                    <a:lstStyle/>
                    <a:p>
                      <a:pPr algn="l"/>
                      <a:r>
                        <a:rPr lang="en-IN" sz="1100" b="0" dirty="0">
                          <a:solidFill>
                            <a:schemeClr val="tx1"/>
                          </a:solidFill>
                        </a:rPr>
                        <a:t>4</a:t>
                      </a:r>
                    </a:p>
                  </a:txBody>
                  <a:tcPr>
                    <a:noFill/>
                  </a:tcPr>
                </a:tc>
                <a:tc>
                  <a:txBody>
                    <a:bodyPr/>
                    <a:lstStyle/>
                    <a:p>
                      <a:pPr algn="l"/>
                      <a:r>
                        <a:rPr lang="en-IN" sz="1100" b="0" dirty="0">
                          <a:solidFill>
                            <a:schemeClr val="tx1"/>
                          </a:solidFill>
                        </a:rPr>
                        <a:t>5</a:t>
                      </a:r>
                    </a:p>
                  </a:txBody>
                  <a:tcPr>
                    <a:noFill/>
                  </a:tcPr>
                </a:tc>
                <a:tc>
                  <a:txBody>
                    <a:bodyPr/>
                    <a:lstStyle/>
                    <a:p>
                      <a:pPr algn="l"/>
                      <a:r>
                        <a:rPr lang="en-IN" sz="1100" b="0" dirty="0">
                          <a:solidFill>
                            <a:schemeClr val="tx1"/>
                          </a:solidFill>
                        </a:rPr>
                        <a:t>6</a:t>
                      </a:r>
                    </a:p>
                  </a:txBody>
                  <a:tcPr>
                    <a:noFill/>
                  </a:tcPr>
                </a:tc>
                <a:tc>
                  <a:txBody>
                    <a:bodyPr/>
                    <a:lstStyle/>
                    <a:p>
                      <a:pPr algn="l"/>
                      <a:r>
                        <a:rPr lang="en-IN" sz="1100" b="0" dirty="0">
                          <a:solidFill>
                            <a:schemeClr val="tx1"/>
                          </a:solidFill>
                        </a:rPr>
                        <a:t>7</a:t>
                      </a:r>
                    </a:p>
                  </a:txBody>
                  <a:tcPr>
                    <a:noFill/>
                  </a:tcPr>
                </a:tc>
                <a:tc>
                  <a:txBody>
                    <a:bodyPr/>
                    <a:lstStyle/>
                    <a:p>
                      <a:pPr algn="l"/>
                      <a:r>
                        <a:rPr lang="en-IN" sz="1100" b="0" dirty="0">
                          <a:solidFill>
                            <a:schemeClr val="tx1"/>
                          </a:solidFill>
                        </a:rPr>
                        <a:t>8</a:t>
                      </a:r>
                    </a:p>
                  </a:txBody>
                  <a:tcPr>
                    <a:noFill/>
                  </a:tcPr>
                </a:tc>
                <a:tc>
                  <a:txBody>
                    <a:bodyPr/>
                    <a:lstStyle/>
                    <a:p>
                      <a:pPr algn="l"/>
                      <a:r>
                        <a:rPr lang="en-IN" sz="1100" b="0" dirty="0">
                          <a:solidFill>
                            <a:schemeClr val="tx1"/>
                          </a:solidFill>
                        </a:rPr>
                        <a:t>9</a:t>
                      </a:r>
                    </a:p>
                  </a:txBody>
                  <a:tcPr>
                    <a:noFill/>
                  </a:tcPr>
                </a:tc>
                <a:tc>
                  <a:txBody>
                    <a:bodyPr/>
                    <a:lstStyle/>
                    <a:p>
                      <a:pPr algn="l"/>
                      <a:r>
                        <a:rPr lang="en-IN" sz="1100" b="0" dirty="0">
                          <a:solidFill>
                            <a:schemeClr val="tx1"/>
                          </a:solidFill>
                        </a:rPr>
                        <a:t>10</a:t>
                      </a:r>
                    </a:p>
                  </a:txBody>
                  <a:tcPr>
                    <a:noFill/>
                  </a:tcPr>
                </a:tc>
                <a:tc>
                  <a:txBody>
                    <a:bodyPr/>
                    <a:lstStyle/>
                    <a:p>
                      <a:pPr algn="l"/>
                      <a:r>
                        <a:rPr lang="en-IN" sz="1100" b="0" dirty="0">
                          <a:solidFill>
                            <a:schemeClr val="tx1"/>
                          </a:solidFill>
                        </a:rPr>
                        <a:t>11</a:t>
                      </a:r>
                    </a:p>
                  </a:txBody>
                  <a:tcPr>
                    <a:noFill/>
                  </a:tcPr>
                </a:tc>
                <a:tc>
                  <a:txBody>
                    <a:bodyPr/>
                    <a:lstStyle/>
                    <a:p>
                      <a:pPr algn="l"/>
                      <a:r>
                        <a:rPr lang="en-IN" sz="1100" b="0" dirty="0">
                          <a:solidFill>
                            <a:schemeClr val="tx1"/>
                          </a:solidFill>
                        </a:rPr>
                        <a:t>12</a:t>
                      </a:r>
                    </a:p>
                  </a:txBody>
                  <a:tcPr>
                    <a:noFill/>
                  </a:tcPr>
                </a:tc>
                <a:tc>
                  <a:txBody>
                    <a:bodyPr/>
                    <a:lstStyle/>
                    <a:p>
                      <a:pPr algn="l"/>
                      <a:r>
                        <a:rPr lang="en-IN" sz="1100" b="0" dirty="0">
                          <a:solidFill>
                            <a:schemeClr val="tx1"/>
                          </a:solidFill>
                        </a:rPr>
                        <a:t>13</a:t>
                      </a:r>
                    </a:p>
                  </a:txBody>
                  <a:tcPr>
                    <a:noFill/>
                  </a:tcPr>
                </a:tc>
                <a:tc>
                  <a:txBody>
                    <a:bodyPr/>
                    <a:lstStyle/>
                    <a:p>
                      <a:pPr algn="l"/>
                      <a:r>
                        <a:rPr lang="en-IN" sz="1100" b="0" dirty="0">
                          <a:solidFill>
                            <a:schemeClr val="tx1"/>
                          </a:solidFill>
                        </a:rPr>
                        <a:t>14</a:t>
                      </a:r>
                    </a:p>
                  </a:txBody>
                  <a:tcPr>
                    <a:noFill/>
                  </a:tcPr>
                </a:tc>
                <a:extLst>
                  <a:ext uri="{0D108BD9-81ED-4DB2-BD59-A6C34878D82A}">
                    <a16:rowId xmlns:a16="http://schemas.microsoft.com/office/drawing/2014/main" val="10007"/>
                  </a:ext>
                </a:extLst>
              </a:tr>
            </a:tbl>
          </a:graphicData>
        </a:graphic>
      </p:graphicFrame>
      <p:cxnSp>
        <p:nvCxnSpPr>
          <p:cNvPr id="8" name="Straight Arrow Connector 7"/>
          <p:cNvCxnSpPr/>
          <p:nvPr/>
        </p:nvCxnSpPr>
        <p:spPr>
          <a:xfrm rot="5400000" flipH="1" flipV="1">
            <a:off x="-398420" y="4894941"/>
            <a:ext cx="2776450" cy="158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955965" y="6282372"/>
            <a:ext cx="8077200" cy="15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4066308" y="3964710"/>
            <a:ext cx="1039091" cy="381000"/>
          </a:xfrm>
          <a:prstGeom prst="rect">
            <a:avLst/>
          </a:prstGeom>
          <a:no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11" name="Rectangle 10"/>
          <p:cNvSpPr/>
          <p:nvPr/>
        </p:nvSpPr>
        <p:spPr>
          <a:xfrm>
            <a:off x="1004455" y="5537200"/>
            <a:ext cx="519546"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12" name="Rectangle 11"/>
          <p:cNvSpPr/>
          <p:nvPr/>
        </p:nvSpPr>
        <p:spPr>
          <a:xfrm>
            <a:off x="1981200" y="4747490"/>
            <a:ext cx="1066800" cy="381000"/>
          </a:xfrm>
          <a:prstGeom prst="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17" name="Rectangle 16"/>
          <p:cNvSpPr/>
          <p:nvPr/>
        </p:nvSpPr>
        <p:spPr>
          <a:xfrm>
            <a:off x="1461655" y="5537200"/>
            <a:ext cx="533401" cy="381000"/>
          </a:xfrm>
          <a:prstGeom prst="rect">
            <a:avLst/>
          </a:prstGeom>
          <a:solidFill>
            <a:srgbClr val="00B0F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18" name="Rectangle 17"/>
          <p:cNvSpPr/>
          <p:nvPr/>
        </p:nvSpPr>
        <p:spPr>
          <a:xfrm>
            <a:off x="3048000" y="5523345"/>
            <a:ext cx="762000" cy="381000"/>
          </a:xfrm>
          <a:prstGeom prst="rect">
            <a:avLst/>
          </a:prstGeom>
          <a:solidFill>
            <a:srgbClr val="00B0F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20" name="Rectangle 19"/>
          <p:cNvSpPr/>
          <p:nvPr/>
        </p:nvSpPr>
        <p:spPr>
          <a:xfrm>
            <a:off x="6123708" y="3964710"/>
            <a:ext cx="1039091" cy="381000"/>
          </a:xfrm>
          <a:prstGeom prst="rect">
            <a:avLst/>
          </a:prstGeom>
          <a:solidFill>
            <a:srgbClr val="00B0F0"/>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21" name="Rectangle 20"/>
          <p:cNvSpPr/>
          <p:nvPr/>
        </p:nvSpPr>
        <p:spPr>
          <a:xfrm>
            <a:off x="7162800" y="3964710"/>
            <a:ext cx="519547" cy="381000"/>
          </a:xfrm>
          <a:prstGeom prst="rect">
            <a:avLst/>
          </a:prstGeom>
          <a:no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22" name="Rectangle 21"/>
          <p:cNvSpPr/>
          <p:nvPr/>
        </p:nvSpPr>
        <p:spPr>
          <a:xfrm>
            <a:off x="5077690" y="4740565"/>
            <a:ext cx="1052946" cy="381000"/>
          </a:xfrm>
          <a:prstGeom prst="rect">
            <a:avLst/>
          </a:prstGeom>
          <a:solidFill>
            <a:srgbClr val="00B0F0"/>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23" name="Rectangle 22"/>
          <p:cNvSpPr/>
          <p:nvPr/>
        </p:nvSpPr>
        <p:spPr>
          <a:xfrm>
            <a:off x="7696200" y="5537200"/>
            <a:ext cx="9906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24" name="TextBox 23"/>
          <p:cNvSpPr txBox="1"/>
          <p:nvPr/>
        </p:nvSpPr>
        <p:spPr>
          <a:xfrm>
            <a:off x="1219200" y="4726710"/>
            <a:ext cx="998991" cy="553998"/>
          </a:xfrm>
          <a:prstGeom prst="rect">
            <a:avLst/>
          </a:prstGeom>
          <a:noFill/>
        </p:spPr>
        <p:txBody>
          <a:bodyPr wrap="square" rtlCol="0">
            <a:spAutoFit/>
          </a:bodyPr>
          <a:lstStyle/>
          <a:p>
            <a:r>
              <a:rPr lang="en-IN" sz="1000" dirty="0"/>
              <a:t>Resource </a:t>
            </a:r>
          </a:p>
          <a:p>
            <a:r>
              <a:rPr lang="en-IN" sz="1000" dirty="0"/>
              <a:t>Request </a:t>
            </a:r>
          </a:p>
          <a:p>
            <a:r>
              <a:rPr lang="en-IN" sz="1000" dirty="0"/>
              <a:t>by J3</a:t>
            </a:r>
          </a:p>
        </p:txBody>
      </p:sp>
      <p:cxnSp>
        <p:nvCxnSpPr>
          <p:cNvPr id="26" name="Straight Arrow Connector 25"/>
          <p:cNvCxnSpPr/>
          <p:nvPr/>
        </p:nvCxnSpPr>
        <p:spPr>
          <a:xfrm rot="5400000">
            <a:off x="1294606" y="5336310"/>
            <a:ext cx="305594" cy="7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667000" y="3812310"/>
            <a:ext cx="1133644" cy="707886"/>
          </a:xfrm>
          <a:prstGeom prst="rect">
            <a:avLst/>
          </a:prstGeom>
          <a:noFill/>
        </p:spPr>
        <p:txBody>
          <a:bodyPr wrap="none" rtlCol="0">
            <a:spAutoFit/>
          </a:bodyPr>
          <a:lstStyle/>
          <a:p>
            <a:r>
              <a:rPr lang="en-IN" sz="1000" dirty="0"/>
              <a:t>Resource </a:t>
            </a:r>
          </a:p>
          <a:p>
            <a:r>
              <a:rPr lang="en-IN" sz="1000" dirty="0"/>
              <a:t>request by J2</a:t>
            </a:r>
          </a:p>
          <a:p>
            <a:r>
              <a:rPr lang="en-IN" sz="1000" dirty="0"/>
              <a:t>Request failed, </a:t>
            </a:r>
          </a:p>
          <a:p>
            <a:r>
              <a:rPr lang="en-IN" sz="1000" dirty="0"/>
              <a:t>so J2 </a:t>
            </a:r>
            <a:r>
              <a:rPr lang="en-IN" sz="1000" dirty="0" err="1"/>
              <a:t>preempted</a:t>
            </a:r>
            <a:endParaRPr lang="en-IN" sz="1000" dirty="0"/>
          </a:p>
        </p:txBody>
      </p:sp>
      <p:cxnSp>
        <p:nvCxnSpPr>
          <p:cNvPr id="28" name="Straight Arrow Connector 27"/>
          <p:cNvCxnSpPr/>
          <p:nvPr/>
        </p:nvCxnSpPr>
        <p:spPr>
          <a:xfrm rot="5400000">
            <a:off x="2933700" y="4612410"/>
            <a:ext cx="228600" cy="158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744209" y="3964710"/>
            <a:ext cx="998991" cy="553998"/>
          </a:xfrm>
          <a:prstGeom prst="rect">
            <a:avLst/>
          </a:prstGeom>
          <a:noFill/>
        </p:spPr>
        <p:txBody>
          <a:bodyPr wrap="square" rtlCol="0">
            <a:spAutoFit/>
          </a:bodyPr>
          <a:lstStyle/>
          <a:p>
            <a:r>
              <a:rPr lang="en-IN" sz="1000" dirty="0"/>
              <a:t>J2 got released, so </a:t>
            </a:r>
            <a:r>
              <a:rPr lang="en-IN" sz="1000" dirty="0" err="1"/>
              <a:t>preempted</a:t>
            </a:r>
            <a:r>
              <a:rPr lang="en-IN" sz="1000" dirty="0"/>
              <a:t> J3</a:t>
            </a:r>
          </a:p>
        </p:txBody>
      </p:sp>
      <p:cxnSp>
        <p:nvCxnSpPr>
          <p:cNvPr id="32" name="Straight Arrow Connector 31"/>
          <p:cNvCxnSpPr/>
          <p:nvPr/>
        </p:nvCxnSpPr>
        <p:spPr>
          <a:xfrm rot="5400000">
            <a:off x="1867694" y="4612410"/>
            <a:ext cx="227806" cy="7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133600" y="5164800"/>
            <a:ext cx="1295547" cy="246221"/>
          </a:xfrm>
          <a:prstGeom prst="rect">
            <a:avLst/>
          </a:prstGeom>
          <a:noFill/>
        </p:spPr>
        <p:txBody>
          <a:bodyPr wrap="none" rtlCol="0">
            <a:spAutoFit/>
          </a:bodyPr>
          <a:lstStyle/>
          <a:p>
            <a:r>
              <a:rPr lang="en-IN" sz="1000" dirty="0"/>
              <a:t>J3 got rescheduled </a:t>
            </a:r>
          </a:p>
        </p:txBody>
      </p:sp>
      <p:cxnSp>
        <p:nvCxnSpPr>
          <p:cNvPr id="37" name="Straight Arrow Connector 36"/>
          <p:cNvCxnSpPr/>
          <p:nvPr/>
        </p:nvCxnSpPr>
        <p:spPr>
          <a:xfrm rot="16200000" flipH="1">
            <a:off x="2895600" y="5336310"/>
            <a:ext cx="152400" cy="1524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4106409" y="4650510"/>
            <a:ext cx="998991" cy="553998"/>
          </a:xfrm>
          <a:prstGeom prst="rect">
            <a:avLst/>
          </a:prstGeom>
          <a:noFill/>
        </p:spPr>
        <p:txBody>
          <a:bodyPr wrap="square" rtlCol="0">
            <a:spAutoFit/>
          </a:bodyPr>
          <a:lstStyle/>
          <a:p>
            <a:r>
              <a:rPr lang="en-IN" sz="1000" dirty="0"/>
              <a:t>J1 got released, so </a:t>
            </a:r>
            <a:r>
              <a:rPr lang="en-IN" sz="1000" dirty="0" err="1"/>
              <a:t>preempted</a:t>
            </a:r>
            <a:r>
              <a:rPr lang="en-IN" sz="1000" dirty="0"/>
              <a:t> J2</a:t>
            </a:r>
          </a:p>
        </p:txBody>
      </p:sp>
      <p:cxnSp>
        <p:nvCxnSpPr>
          <p:cNvPr id="40" name="Straight Arrow Connector 39"/>
          <p:cNvCxnSpPr/>
          <p:nvPr/>
        </p:nvCxnSpPr>
        <p:spPr>
          <a:xfrm rot="10800000">
            <a:off x="4038600" y="4421910"/>
            <a:ext cx="304800" cy="2286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4267200" y="3182112"/>
            <a:ext cx="2010487" cy="553998"/>
          </a:xfrm>
          <a:prstGeom prst="rect">
            <a:avLst/>
          </a:prstGeom>
          <a:noFill/>
        </p:spPr>
        <p:txBody>
          <a:bodyPr wrap="none" rtlCol="0">
            <a:spAutoFit/>
          </a:bodyPr>
          <a:lstStyle/>
          <a:p>
            <a:r>
              <a:rPr lang="en-IN" sz="1000" dirty="0"/>
              <a:t>Resource request by J1</a:t>
            </a:r>
          </a:p>
          <a:p>
            <a:r>
              <a:rPr lang="en-IN" sz="1000" dirty="0"/>
              <a:t>Request failed, So J1 got</a:t>
            </a:r>
          </a:p>
          <a:p>
            <a:r>
              <a:rPr lang="en-IN" sz="1000"/>
              <a:t>preempteed</a:t>
            </a:r>
            <a:r>
              <a:rPr lang="en-IN" sz="1000" dirty="0"/>
              <a:t>, J2 got rescheduled</a:t>
            </a:r>
          </a:p>
        </p:txBody>
      </p:sp>
      <p:cxnSp>
        <p:nvCxnSpPr>
          <p:cNvPr id="42" name="Straight Arrow Connector 41"/>
          <p:cNvCxnSpPr/>
          <p:nvPr/>
        </p:nvCxnSpPr>
        <p:spPr>
          <a:xfrm rot="5400000" flipH="1" flipV="1">
            <a:off x="4943404" y="4459216"/>
            <a:ext cx="228600" cy="158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rot="5400000">
            <a:off x="4971114" y="3849616"/>
            <a:ext cx="228600" cy="158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715367" y="5315712"/>
            <a:ext cx="1667444" cy="861774"/>
          </a:xfrm>
          <a:prstGeom prst="rect">
            <a:avLst/>
          </a:prstGeom>
          <a:noFill/>
        </p:spPr>
        <p:txBody>
          <a:bodyPr wrap="none" rtlCol="0">
            <a:spAutoFit/>
          </a:bodyPr>
          <a:lstStyle/>
          <a:p>
            <a:r>
              <a:rPr lang="en-IN" sz="1000" dirty="0"/>
              <a:t>J2 releases </a:t>
            </a:r>
          </a:p>
          <a:p>
            <a:r>
              <a:rPr lang="en-IN" sz="1000" dirty="0"/>
              <a:t>the resource, </a:t>
            </a:r>
          </a:p>
          <a:p>
            <a:r>
              <a:rPr lang="en-IN" sz="1000" dirty="0"/>
              <a:t>so J1  get </a:t>
            </a:r>
          </a:p>
          <a:p>
            <a:r>
              <a:rPr lang="en-IN" sz="1000" dirty="0"/>
              <a:t>Rescheduled, </a:t>
            </a:r>
          </a:p>
          <a:p>
            <a:r>
              <a:rPr lang="en-IN" sz="1000" dirty="0"/>
              <a:t>since it has higher priority </a:t>
            </a:r>
          </a:p>
        </p:txBody>
      </p:sp>
      <p:cxnSp>
        <p:nvCxnSpPr>
          <p:cNvPr id="48" name="Straight Arrow Connector 47"/>
          <p:cNvCxnSpPr/>
          <p:nvPr/>
        </p:nvCxnSpPr>
        <p:spPr>
          <a:xfrm rot="5400000">
            <a:off x="7048500" y="3850410"/>
            <a:ext cx="227806" cy="7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6691541" y="3336000"/>
            <a:ext cx="928459" cy="400110"/>
          </a:xfrm>
          <a:prstGeom prst="rect">
            <a:avLst/>
          </a:prstGeom>
          <a:noFill/>
        </p:spPr>
        <p:txBody>
          <a:bodyPr wrap="none" rtlCol="0">
            <a:spAutoFit/>
          </a:bodyPr>
          <a:lstStyle/>
          <a:p>
            <a:r>
              <a:rPr lang="en-IN" sz="1000" dirty="0"/>
              <a:t>J1 releases </a:t>
            </a:r>
          </a:p>
          <a:p>
            <a:r>
              <a:rPr lang="en-IN" sz="1000" dirty="0"/>
              <a:t>the resource </a:t>
            </a:r>
          </a:p>
        </p:txBody>
      </p:sp>
      <p:sp>
        <p:nvSpPr>
          <p:cNvPr id="50" name="TextBox 49"/>
          <p:cNvSpPr txBox="1"/>
          <p:nvPr/>
        </p:nvSpPr>
        <p:spPr>
          <a:xfrm>
            <a:off x="6858000" y="4756090"/>
            <a:ext cx="1415772" cy="400110"/>
          </a:xfrm>
          <a:prstGeom prst="rect">
            <a:avLst/>
          </a:prstGeom>
          <a:noFill/>
        </p:spPr>
        <p:txBody>
          <a:bodyPr wrap="none" rtlCol="0">
            <a:spAutoFit/>
          </a:bodyPr>
          <a:lstStyle/>
          <a:p>
            <a:r>
              <a:rPr lang="en-IN" sz="1000" dirty="0"/>
              <a:t>J1 is completed, </a:t>
            </a:r>
          </a:p>
          <a:p>
            <a:r>
              <a:rPr lang="en-IN" sz="1000" dirty="0"/>
              <a:t>so J2 gets scheduled</a:t>
            </a:r>
          </a:p>
        </p:txBody>
      </p:sp>
      <p:cxnSp>
        <p:nvCxnSpPr>
          <p:cNvPr id="51" name="Straight Arrow Connector 50"/>
          <p:cNvCxnSpPr/>
          <p:nvPr/>
        </p:nvCxnSpPr>
        <p:spPr>
          <a:xfrm rot="5400000" flipH="1" flipV="1">
            <a:off x="7536873" y="4581238"/>
            <a:ext cx="318655" cy="158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rot="5400000">
            <a:off x="7543009" y="5336311"/>
            <a:ext cx="305591" cy="79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8229600" y="4879110"/>
            <a:ext cx="772969" cy="400110"/>
          </a:xfrm>
          <a:prstGeom prst="rect">
            <a:avLst/>
          </a:prstGeom>
          <a:noFill/>
        </p:spPr>
        <p:txBody>
          <a:bodyPr wrap="none" rtlCol="0">
            <a:spAutoFit/>
          </a:bodyPr>
          <a:lstStyle/>
          <a:p>
            <a:r>
              <a:rPr lang="en-IN" sz="1000" dirty="0"/>
              <a:t>J3 is </a:t>
            </a:r>
          </a:p>
          <a:p>
            <a:r>
              <a:rPr lang="en-IN" sz="1000" dirty="0"/>
              <a:t>completed</a:t>
            </a:r>
          </a:p>
        </p:txBody>
      </p:sp>
      <p:cxnSp>
        <p:nvCxnSpPr>
          <p:cNvPr id="66" name="Straight Arrow Connector 65"/>
          <p:cNvCxnSpPr/>
          <p:nvPr/>
        </p:nvCxnSpPr>
        <p:spPr>
          <a:xfrm rot="5400000">
            <a:off x="8543996" y="5359761"/>
            <a:ext cx="228600" cy="158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3761510" y="4754420"/>
            <a:ext cx="304800" cy="381000"/>
          </a:xfrm>
          <a:prstGeom prst="rect">
            <a:avLst/>
          </a:prstGeom>
          <a:solidFill>
            <a:srgbClr val="00B0F0"/>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53" name="TextBox 52"/>
          <p:cNvSpPr txBox="1"/>
          <p:nvPr/>
        </p:nvSpPr>
        <p:spPr>
          <a:xfrm>
            <a:off x="3955475" y="5564910"/>
            <a:ext cx="963725" cy="707886"/>
          </a:xfrm>
          <a:prstGeom prst="rect">
            <a:avLst/>
          </a:prstGeom>
          <a:noFill/>
        </p:spPr>
        <p:txBody>
          <a:bodyPr wrap="none" rtlCol="0">
            <a:spAutoFit/>
          </a:bodyPr>
          <a:lstStyle/>
          <a:p>
            <a:r>
              <a:rPr lang="en-IN" sz="1000" dirty="0"/>
              <a:t>J3 releases </a:t>
            </a:r>
          </a:p>
          <a:p>
            <a:r>
              <a:rPr lang="en-IN" sz="1000" dirty="0"/>
              <a:t>the resource, </a:t>
            </a:r>
          </a:p>
          <a:p>
            <a:r>
              <a:rPr lang="en-IN" sz="1000" dirty="0"/>
              <a:t>so J2 gets </a:t>
            </a:r>
          </a:p>
          <a:p>
            <a:r>
              <a:rPr lang="en-IN" sz="1000" dirty="0"/>
              <a:t>rescheduled </a:t>
            </a:r>
          </a:p>
        </p:txBody>
      </p:sp>
      <p:cxnSp>
        <p:nvCxnSpPr>
          <p:cNvPr id="55" name="Straight Arrow Connector 54"/>
          <p:cNvCxnSpPr/>
          <p:nvPr/>
        </p:nvCxnSpPr>
        <p:spPr>
          <a:xfrm rot="16200000" flipV="1">
            <a:off x="3851565" y="5869711"/>
            <a:ext cx="152400" cy="1524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rot="5400000" flipH="1" flipV="1">
            <a:off x="6010204" y="5269706"/>
            <a:ext cx="228600" cy="158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rot="16200000" flipV="1">
            <a:off x="5753100" y="4841010"/>
            <a:ext cx="914400" cy="762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rot="16200000" flipV="1">
            <a:off x="3695700" y="5222010"/>
            <a:ext cx="381000" cy="3048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rot="10800000" flipV="1">
            <a:off x="7162800" y="3659910"/>
            <a:ext cx="533400" cy="30480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7682141" y="3488400"/>
            <a:ext cx="1083951" cy="461665"/>
          </a:xfrm>
          <a:prstGeom prst="rect">
            <a:avLst/>
          </a:prstGeom>
          <a:noFill/>
        </p:spPr>
        <p:txBody>
          <a:bodyPr wrap="none" rtlCol="0">
            <a:spAutoFit/>
          </a:bodyPr>
          <a:lstStyle/>
          <a:p>
            <a:r>
              <a:rPr lang="en-IN" sz="1200" b="1" dirty="0">
                <a:solidFill>
                  <a:srgbClr val="FF0000"/>
                </a:solidFill>
              </a:rPr>
              <a:t>J1 misses </a:t>
            </a:r>
          </a:p>
          <a:p>
            <a:r>
              <a:rPr lang="en-IN" sz="1200" b="1" dirty="0">
                <a:solidFill>
                  <a:srgbClr val="FF0000"/>
                </a:solidFill>
              </a:rPr>
              <a:t>the deadline</a:t>
            </a:r>
          </a:p>
        </p:txBody>
      </p:sp>
    </p:spTree>
    <p:extLst>
      <p:ext uri="{BB962C8B-B14F-4D97-AF65-F5344CB8AC3E}">
        <p14:creationId xmlns:p14="http://schemas.microsoft.com/office/powerpoint/2010/main" val="19744170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1" y="1371600"/>
            <a:ext cx="8728364" cy="2520720"/>
          </a:xfrm>
        </p:spPr>
        <p:txBody>
          <a:bodyPr>
            <a:normAutofit fontScale="62500" lnSpcReduction="20000"/>
          </a:bodyPr>
          <a:lstStyle/>
          <a:p>
            <a:pPr>
              <a:lnSpc>
                <a:spcPct val="120000"/>
              </a:lnSpc>
              <a:buFont typeface="Wingdings" pitchFamily="2" charset="2"/>
              <a:buChar char="q"/>
            </a:pPr>
            <a:r>
              <a:rPr lang="en-IN" dirty="0"/>
              <a:t>In this example J1 is blocked by J3</a:t>
            </a:r>
          </a:p>
          <a:p>
            <a:pPr>
              <a:lnSpc>
                <a:spcPct val="120000"/>
              </a:lnSpc>
              <a:buFont typeface="Wingdings" pitchFamily="2" charset="2"/>
              <a:buChar char="q"/>
            </a:pPr>
            <a:r>
              <a:rPr lang="en-IN" dirty="0"/>
              <a:t>But J3 is </a:t>
            </a:r>
            <a:r>
              <a:rPr lang="en-IN" dirty="0" err="1"/>
              <a:t>preempted</a:t>
            </a:r>
            <a:r>
              <a:rPr lang="en-IN" dirty="0"/>
              <a:t> by J2</a:t>
            </a:r>
          </a:p>
          <a:p>
            <a:pPr>
              <a:lnSpc>
                <a:spcPct val="120000"/>
              </a:lnSpc>
              <a:buFont typeface="Wingdings" pitchFamily="2" charset="2"/>
              <a:buChar char="q"/>
            </a:pPr>
            <a:r>
              <a:rPr lang="en-IN" dirty="0"/>
              <a:t>Thus J1 has to wait for the lower-priority job J2 that does not even require the resource that J1 needs.</a:t>
            </a:r>
          </a:p>
          <a:p>
            <a:pPr>
              <a:lnSpc>
                <a:spcPct val="120000"/>
              </a:lnSpc>
              <a:buFont typeface="Wingdings" pitchFamily="2" charset="2"/>
              <a:buChar char="q"/>
            </a:pPr>
            <a:r>
              <a:rPr lang="en-IN" dirty="0"/>
              <a:t>In this case priority inversion is considered </a:t>
            </a:r>
            <a:r>
              <a:rPr lang="en-IN" i="1" dirty="0">
                <a:solidFill>
                  <a:srgbClr val="0000CC"/>
                </a:solidFill>
              </a:rPr>
              <a:t>uncontrolled.</a:t>
            </a:r>
          </a:p>
          <a:p>
            <a:pPr>
              <a:lnSpc>
                <a:spcPct val="120000"/>
              </a:lnSpc>
              <a:buFont typeface="Wingdings" pitchFamily="2" charset="2"/>
              <a:buChar char="q"/>
            </a:pPr>
            <a:r>
              <a:rPr lang="en-IN" dirty="0"/>
              <a:t>There can be arbitrary number of jobs with priorities lower than J1 and higher than J3 released in the meantime. They can further lengthen the duration of [priority inversion.</a:t>
            </a:r>
          </a:p>
          <a:p>
            <a:pPr>
              <a:lnSpc>
                <a:spcPct val="120000"/>
              </a:lnSpc>
              <a:buFont typeface="Wingdings" pitchFamily="2" charset="2"/>
              <a:buChar char="q"/>
            </a:pPr>
            <a:r>
              <a:rPr lang="en-IN" dirty="0"/>
              <a:t>In fact when priority inversion is uncontrolled, then a job can be blocked for an infinitely long time.</a:t>
            </a:r>
          </a:p>
        </p:txBody>
      </p:sp>
      <p:sp>
        <p:nvSpPr>
          <p:cNvPr id="6" name="Content Placeholder 5"/>
          <p:cNvSpPr>
            <a:spLocks noGrp="1"/>
          </p:cNvSpPr>
          <p:nvPr>
            <p:ph sz="quarter" idx="10"/>
          </p:nvPr>
        </p:nvSpPr>
        <p:spPr/>
        <p:txBody>
          <a:bodyPr/>
          <a:lstStyle/>
          <a:p>
            <a:r>
              <a:rPr lang="en-IN" dirty="0"/>
              <a:t>Priority Inversion - Uncontrolled</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14</a:t>
            </a:fld>
            <a:endParaRPr lang="en-US"/>
          </a:p>
        </p:txBody>
      </p:sp>
      <p:graphicFrame>
        <p:nvGraphicFramePr>
          <p:cNvPr id="7" name="Table 6"/>
          <p:cNvGraphicFramePr>
            <a:graphicFrameLocks noGrp="1"/>
          </p:cNvGraphicFramePr>
          <p:nvPr/>
        </p:nvGraphicFramePr>
        <p:xfrm>
          <a:off x="457216" y="3556000"/>
          <a:ext cx="8229584" cy="3149600"/>
        </p:xfrm>
        <a:graphic>
          <a:graphicData uri="http://schemas.openxmlformats.org/drawingml/2006/table">
            <a:tbl>
              <a:tblPr firstRow="1" bandRow="1">
                <a:tableStyleId>{5C22544A-7EE6-4342-B048-85BDC9FD1C3A}</a:tableStyleId>
              </a:tblPr>
              <a:tblGrid>
                <a:gridCol w="514349">
                  <a:extLst>
                    <a:ext uri="{9D8B030D-6E8A-4147-A177-3AD203B41FA5}">
                      <a16:colId xmlns:a16="http://schemas.microsoft.com/office/drawing/2014/main" val="20000"/>
                    </a:ext>
                  </a:extLst>
                </a:gridCol>
                <a:gridCol w="514349">
                  <a:extLst>
                    <a:ext uri="{9D8B030D-6E8A-4147-A177-3AD203B41FA5}">
                      <a16:colId xmlns:a16="http://schemas.microsoft.com/office/drawing/2014/main" val="20001"/>
                    </a:ext>
                  </a:extLst>
                </a:gridCol>
                <a:gridCol w="514349">
                  <a:extLst>
                    <a:ext uri="{9D8B030D-6E8A-4147-A177-3AD203B41FA5}">
                      <a16:colId xmlns:a16="http://schemas.microsoft.com/office/drawing/2014/main" val="20002"/>
                    </a:ext>
                  </a:extLst>
                </a:gridCol>
                <a:gridCol w="514349">
                  <a:extLst>
                    <a:ext uri="{9D8B030D-6E8A-4147-A177-3AD203B41FA5}">
                      <a16:colId xmlns:a16="http://schemas.microsoft.com/office/drawing/2014/main" val="20003"/>
                    </a:ext>
                  </a:extLst>
                </a:gridCol>
                <a:gridCol w="514349">
                  <a:extLst>
                    <a:ext uri="{9D8B030D-6E8A-4147-A177-3AD203B41FA5}">
                      <a16:colId xmlns:a16="http://schemas.microsoft.com/office/drawing/2014/main" val="20004"/>
                    </a:ext>
                  </a:extLst>
                </a:gridCol>
                <a:gridCol w="514349">
                  <a:extLst>
                    <a:ext uri="{9D8B030D-6E8A-4147-A177-3AD203B41FA5}">
                      <a16:colId xmlns:a16="http://schemas.microsoft.com/office/drawing/2014/main" val="20005"/>
                    </a:ext>
                  </a:extLst>
                </a:gridCol>
                <a:gridCol w="514349">
                  <a:extLst>
                    <a:ext uri="{9D8B030D-6E8A-4147-A177-3AD203B41FA5}">
                      <a16:colId xmlns:a16="http://schemas.microsoft.com/office/drawing/2014/main" val="20006"/>
                    </a:ext>
                  </a:extLst>
                </a:gridCol>
                <a:gridCol w="514349">
                  <a:extLst>
                    <a:ext uri="{9D8B030D-6E8A-4147-A177-3AD203B41FA5}">
                      <a16:colId xmlns:a16="http://schemas.microsoft.com/office/drawing/2014/main" val="20007"/>
                    </a:ext>
                  </a:extLst>
                </a:gridCol>
                <a:gridCol w="514349">
                  <a:extLst>
                    <a:ext uri="{9D8B030D-6E8A-4147-A177-3AD203B41FA5}">
                      <a16:colId xmlns:a16="http://schemas.microsoft.com/office/drawing/2014/main" val="20008"/>
                    </a:ext>
                  </a:extLst>
                </a:gridCol>
                <a:gridCol w="514349">
                  <a:extLst>
                    <a:ext uri="{9D8B030D-6E8A-4147-A177-3AD203B41FA5}">
                      <a16:colId xmlns:a16="http://schemas.microsoft.com/office/drawing/2014/main" val="20009"/>
                    </a:ext>
                  </a:extLst>
                </a:gridCol>
                <a:gridCol w="514349">
                  <a:extLst>
                    <a:ext uri="{9D8B030D-6E8A-4147-A177-3AD203B41FA5}">
                      <a16:colId xmlns:a16="http://schemas.microsoft.com/office/drawing/2014/main" val="20010"/>
                    </a:ext>
                  </a:extLst>
                </a:gridCol>
                <a:gridCol w="514349">
                  <a:extLst>
                    <a:ext uri="{9D8B030D-6E8A-4147-A177-3AD203B41FA5}">
                      <a16:colId xmlns:a16="http://schemas.microsoft.com/office/drawing/2014/main" val="20011"/>
                    </a:ext>
                  </a:extLst>
                </a:gridCol>
                <a:gridCol w="514349">
                  <a:extLst>
                    <a:ext uri="{9D8B030D-6E8A-4147-A177-3AD203B41FA5}">
                      <a16:colId xmlns:a16="http://schemas.microsoft.com/office/drawing/2014/main" val="20012"/>
                    </a:ext>
                  </a:extLst>
                </a:gridCol>
                <a:gridCol w="514349">
                  <a:extLst>
                    <a:ext uri="{9D8B030D-6E8A-4147-A177-3AD203B41FA5}">
                      <a16:colId xmlns:a16="http://schemas.microsoft.com/office/drawing/2014/main" val="20013"/>
                    </a:ext>
                  </a:extLst>
                </a:gridCol>
                <a:gridCol w="514349">
                  <a:extLst>
                    <a:ext uri="{9D8B030D-6E8A-4147-A177-3AD203B41FA5}">
                      <a16:colId xmlns:a16="http://schemas.microsoft.com/office/drawing/2014/main" val="20014"/>
                    </a:ext>
                  </a:extLst>
                </a:gridCol>
                <a:gridCol w="514349">
                  <a:extLst>
                    <a:ext uri="{9D8B030D-6E8A-4147-A177-3AD203B41FA5}">
                      <a16:colId xmlns:a16="http://schemas.microsoft.com/office/drawing/2014/main" val="20015"/>
                    </a:ext>
                  </a:extLst>
                </a:gridCol>
              </a:tblGrid>
              <a:tr h="393700">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extLst>
                  <a:ext uri="{0D108BD9-81ED-4DB2-BD59-A6C34878D82A}">
                    <a16:rowId xmlns:a16="http://schemas.microsoft.com/office/drawing/2014/main" val="10000"/>
                  </a:ext>
                </a:extLst>
              </a:tr>
              <a:tr h="393700">
                <a:tc>
                  <a:txBody>
                    <a:bodyPr/>
                    <a:lstStyle/>
                    <a:p>
                      <a:pPr algn="r"/>
                      <a:r>
                        <a:rPr lang="en-IN" sz="1600" b="1" baseline="0" dirty="0">
                          <a:solidFill>
                            <a:schemeClr val="tx1"/>
                          </a:solidFill>
                        </a:rPr>
                        <a:t>J1</a:t>
                      </a: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1"/>
                  </a:ext>
                </a:extLst>
              </a:tr>
              <a:tr h="393700">
                <a:tc>
                  <a:txBody>
                    <a:bodyPr/>
                    <a:lstStyle/>
                    <a:p>
                      <a:pPr algn="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2"/>
                  </a:ext>
                </a:extLst>
              </a:tr>
              <a:tr h="393700">
                <a:tc>
                  <a:txBody>
                    <a:bodyPr/>
                    <a:lstStyle/>
                    <a:p>
                      <a:pPr algn="r"/>
                      <a:r>
                        <a:rPr lang="en-IN" sz="1600" b="1" baseline="0" dirty="0">
                          <a:solidFill>
                            <a:schemeClr val="tx1"/>
                          </a:solidFill>
                        </a:rPr>
                        <a:t>J2</a:t>
                      </a: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3"/>
                  </a:ext>
                </a:extLst>
              </a:tr>
              <a:tr h="393700">
                <a:tc>
                  <a:txBody>
                    <a:bodyPr/>
                    <a:lstStyle/>
                    <a:p>
                      <a:pPr algn="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4"/>
                  </a:ext>
                </a:extLst>
              </a:tr>
              <a:tr h="393700">
                <a:tc>
                  <a:txBody>
                    <a:bodyPr/>
                    <a:lstStyle/>
                    <a:p>
                      <a:pPr algn="r"/>
                      <a:r>
                        <a:rPr lang="en-IN" sz="1600" b="1" baseline="0" dirty="0">
                          <a:solidFill>
                            <a:schemeClr val="tx1"/>
                          </a:solidFill>
                        </a:rPr>
                        <a:t>J3</a:t>
                      </a: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5"/>
                  </a:ext>
                </a:extLst>
              </a:tr>
              <a:tr h="393700">
                <a:tc>
                  <a:txBody>
                    <a:bodyPr/>
                    <a:lstStyle/>
                    <a:p>
                      <a:endParaRPr lang="en-IN" sz="1100" b="0"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6"/>
                  </a:ext>
                </a:extLst>
              </a:tr>
              <a:tr h="393700">
                <a:tc>
                  <a:txBody>
                    <a:bodyPr/>
                    <a:lstStyle/>
                    <a:p>
                      <a:pPr algn="l"/>
                      <a:endParaRPr lang="en-IN" sz="1100" b="0" dirty="0">
                        <a:solidFill>
                          <a:schemeClr val="tx1"/>
                        </a:solidFill>
                      </a:endParaRPr>
                    </a:p>
                  </a:txBody>
                  <a:tcPr>
                    <a:noFill/>
                  </a:tcPr>
                </a:tc>
                <a:tc>
                  <a:txBody>
                    <a:bodyPr/>
                    <a:lstStyle/>
                    <a:p>
                      <a:pPr algn="l"/>
                      <a:r>
                        <a:rPr lang="en-IN" sz="1100" b="0" dirty="0">
                          <a:solidFill>
                            <a:schemeClr val="tx1"/>
                          </a:solidFill>
                        </a:rPr>
                        <a:t>0</a:t>
                      </a:r>
                    </a:p>
                  </a:txBody>
                  <a:tcPr>
                    <a:noFill/>
                  </a:tcPr>
                </a:tc>
                <a:tc>
                  <a:txBody>
                    <a:bodyPr/>
                    <a:lstStyle/>
                    <a:p>
                      <a:pPr algn="l"/>
                      <a:r>
                        <a:rPr lang="en-IN" sz="1100" b="0" dirty="0">
                          <a:solidFill>
                            <a:schemeClr val="tx1"/>
                          </a:solidFill>
                        </a:rPr>
                        <a:t>1</a:t>
                      </a:r>
                    </a:p>
                  </a:txBody>
                  <a:tcPr>
                    <a:noFill/>
                  </a:tcPr>
                </a:tc>
                <a:tc>
                  <a:txBody>
                    <a:bodyPr/>
                    <a:lstStyle/>
                    <a:p>
                      <a:pPr algn="l"/>
                      <a:r>
                        <a:rPr lang="en-IN" sz="1100" b="0" dirty="0">
                          <a:solidFill>
                            <a:schemeClr val="tx1"/>
                          </a:solidFill>
                        </a:rPr>
                        <a:t>2</a:t>
                      </a:r>
                    </a:p>
                  </a:txBody>
                  <a:tcPr>
                    <a:noFill/>
                  </a:tcPr>
                </a:tc>
                <a:tc>
                  <a:txBody>
                    <a:bodyPr/>
                    <a:lstStyle/>
                    <a:p>
                      <a:pPr algn="l"/>
                      <a:r>
                        <a:rPr lang="en-IN" sz="1100" b="0" dirty="0">
                          <a:solidFill>
                            <a:schemeClr val="tx1"/>
                          </a:solidFill>
                        </a:rPr>
                        <a:t>3</a:t>
                      </a:r>
                    </a:p>
                  </a:txBody>
                  <a:tcPr>
                    <a:noFill/>
                  </a:tcPr>
                </a:tc>
                <a:tc>
                  <a:txBody>
                    <a:bodyPr/>
                    <a:lstStyle/>
                    <a:p>
                      <a:pPr algn="l"/>
                      <a:r>
                        <a:rPr lang="en-IN" sz="1100" b="0" dirty="0">
                          <a:solidFill>
                            <a:schemeClr val="tx1"/>
                          </a:solidFill>
                        </a:rPr>
                        <a:t>4</a:t>
                      </a:r>
                    </a:p>
                  </a:txBody>
                  <a:tcPr>
                    <a:noFill/>
                  </a:tcPr>
                </a:tc>
                <a:tc>
                  <a:txBody>
                    <a:bodyPr/>
                    <a:lstStyle/>
                    <a:p>
                      <a:pPr algn="l"/>
                      <a:r>
                        <a:rPr lang="en-IN" sz="1100" b="0" dirty="0">
                          <a:solidFill>
                            <a:schemeClr val="tx1"/>
                          </a:solidFill>
                        </a:rPr>
                        <a:t>5</a:t>
                      </a:r>
                    </a:p>
                  </a:txBody>
                  <a:tcPr>
                    <a:noFill/>
                  </a:tcPr>
                </a:tc>
                <a:tc>
                  <a:txBody>
                    <a:bodyPr/>
                    <a:lstStyle/>
                    <a:p>
                      <a:pPr algn="l"/>
                      <a:r>
                        <a:rPr lang="en-IN" sz="1100" b="0" dirty="0">
                          <a:solidFill>
                            <a:schemeClr val="tx1"/>
                          </a:solidFill>
                        </a:rPr>
                        <a:t>6</a:t>
                      </a:r>
                    </a:p>
                  </a:txBody>
                  <a:tcPr>
                    <a:noFill/>
                  </a:tcPr>
                </a:tc>
                <a:tc>
                  <a:txBody>
                    <a:bodyPr/>
                    <a:lstStyle/>
                    <a:p>
                      <a:pPr algn="l"/>
                      <a:r>
                        <a:rPr lang="en-IN" sz="1100" b="0" dirty="0">
                          <a:solidFill>
                            <a:schemeClr val="tx1"/>
                          </a:solidFill>
                        </a:rPr>
                        <a:t>7</a:t>
                      </a:r>
                    </a:p>
                  </a:txBody>
                  <a:tcPr>
                    <a:noFill/>
                  </a:tcPr>
                </a:tc>
                <a:tc>
                  <a:txBody>
                    <a:bodyPr/>
                    <a:lstStyle/>
                    <a:p>
                      <a:pPr algn="l"/>
                      <a:r>
                        <a:rPr lang="en-IN" sz="1100" b="0" dirty="0">
                          <a:solidFill>
                            <a:schemeClr val="tx1"/>
                          </a:solidFill>
                        </a:rPr>
                        <a:t>8</a:t>
                      </a:r>
                    </a:p>
                  </a:txBody>
                  <a:tcPr>
                    <a:noFill/>
                  </a:tcPr>
                </a:tc>
                <a:tc>
                  <a:txBody>
                    <a:bodyPr/>
                    <a:lstStyle/>
                    <a:p>
                      <a:pPr algn="l"/>
                      <a:r>
                        <a:rPr lang="en-IN" sz="1100" b="0" dirty="0">
                          <a:solidFill>
                            <a:schemeClr val="tx1"/>
                          </a:solidFill>
                        </a:rPr>
                        <a:t>9</a:t>
                      </a:r>
                    </a:p>
                  </a:txBody>
                  <a:tcPr>
                    <a:noFill/>
                  </a:tcPr>
                </a:tc>
                <a:tc>
                  <a:txBody>
                    <a:bodyPr/>
                    <a:lstStyle/>
                    <a:p>
                      <a:pPr algn="l"/>
                      <a:r>
                        <a:rPr lang="en-IN" sz="1100" b="0" dirty="0">
                          <a:solidFill>
                            <a:schemeClr val="tx1"/>
                          </a:solidFill>
                        </a:rPr>
                        <a:t>10</a:t>
                      </a:r>
                    </a:p>
                  </a:txBody>
                  <a:tcPr>
                    <a:noFill/>
                  </a:tcPr>
                </a:tc>
                <a:tc>
                  <a:txBody>
                    <a:bodyPr/>
                    <a:lstStyle/>
                    <a:p>
                      <a:pPr algn="l"/>
                      <a:r>
                        <a:rPr lang="en-IN" sz="1100" b="0" dirty="0">
                          <a:solidFill>
                            <a:schemeClr val="tx1"/>
                          </a:solidFill>
                        </a:rPr>
                        <a:t>11</a:t>
                      </a:r>
                    </a:p>
                  </a:txBody>
                  <a:tcPr>
                    <a:noFill/>
                  </a:tcPr>
                </a:tc>
                <a:tc>
                  <a:txBody>
                    <a:bodyPr/>
                    <a:lstStyle/>
                    <a:p>
                      <a:pPr algn="l"/>
                      <a:r>
                        <a:rPr lang="en-IN" sz="1100" b="0" dirty="0">
                          <a:solidFill>
                            <a:schemeClr val="tx1"/>
                          </a:solidFill>
                        </a:rPr>
                        <a:t>12</a:t>
                      </a:r>
                    </a:p>
                  </a:txBody>
                  <a:tcPr>
                    <a:noFill/>
                  </a:tcPr>
                </a:tc>
                <a:tc>
                  <a:txBody>
                    <a:bodyPr/>
                    <a:lstStyle/>
                    <a:p>
                      <a:pPr algn="l"/>
                      <a:r>
                        <a:rPr lang="en-IN" sz="1100" b="0" dirty="0">
                          <a:solidFill>
                            <a:schemeClr val="tx1"/>
                          </a:solidFill>
                        </a:rPr>
                        <a:t>13</a:t>
                      </a:r>
                    </a:p>
                  </a:txBody>
                  <a:tcPr>
                    <a:noFill/>
                  </a:tcPr>
                </a:tc>
                <a:tc>
                  <a:txBody>
                    <a:bodyPr/>
                    <a:lstStyle/>
                    <a:p>
                      <a:pPr algn="l"/>
                      <a:r>
                        <a:rPr lang="en-IN" sz="1100" b="0" dirty="0">
                          <a:solidFill>
                            <a:schemeClr val="tx1"/>
                          </a:solidFill>
                        </a:rPr>
                        <a:t>14</a:t>
                      </a:r>
                    </a:p>
                  </a:txBody>
                  <a:tcPr>
                    <a:noFill/>
                  </a:tcPr>
                </a:tc>
                <a:extLst>
                  <a:ext uri="{0D108BD9-81ED-4DB2-BD59-A6C34878D82A}">
                    <a16:rowId xmlns:a16="http://schemas.microsoft.com/office/drawing/2014/main" val="10007"/>
                  </a:ext>
                </a:extLst>
              </a:tr>
            </a:tbl>
          </a:graphicData>
        </a:graphic>
      </p:graphicFrame>
      <p:cxnSp>
        <p:nvCxnSpPr>
          <p:cNvPr id="8" name="Straight Arrow Connector 7"/>
          <p:cNvCxnSpPr/>
          <p:nvPr/>
        </p:nvCxnSpPr>
        <p:spPr>
          <a:xfrm rot="5400000" flipH="1" flipV="1">
            <a:off x="-398420" y="4894941"/>
            <a:ext cx="2776450" cy="158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955965" y="6282372"/>
            <a:ext cx="8077200" cy="15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2008911" y="3964710"/>
            <a:ext cx="505690" cy="381000"/>
          </a:xfrm>
          <a:prstGeom prst="rect">
            <a:avLst/>
          </a:prstGeom>
          <a:no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11" name="Rectangle 10"/>
          <p:cNvSpPr/>
          <p:nvPr/>
        </p:nvSpPr>
        <p:spPr>
          <a:xfrm>
            <a:off x="1004455" y="5537200"/>
            <a:ext cx="519546"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12" name="Rectangle 11"/>
          <p:cNvSpPr/>
          <p:nvPr/>
        </p:nvSpPr>
        <p:spPr>
          <a:xfrm>
            <a:off x="3560620" y="4747490"/>
            <a:ext cx="2535380" cy="381000"/>
          </a:xfrm>
          <a:prstGeom prst="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17" name="Rectangle 16"/>
          <p:cNvSpPr/>
          <p:nvPr/>
        </p:nvSpPr>
        <p:spPr>
          <a:xfrm>
            <a:off x="1461655" y="5537200"/>
            <a:ext cx="533401" cy="381000"/>
          </a:xfrm>
          <a:prstGeom prst="rect">
            <a:avLst/>
          </a:prstGeom>
          <a:solidFill>
            <a:srgbClr val="00B0F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18" name="Rectangle 17"/>
          <p:cNvSpPr/>
          <p:nvPr/>
        </p:nvSpPr>
        <p:spPr>
          <a:xfrm>
            <a:off x="2493819" y="5523345"/>
            <a:ext cx="1073726" cy="381000"/>
          </a:xfrm>
          <a:prstGeom prst="rect">
            <a:avLst/>
          </a:prstGeom>
          <a:solidFill>
            <a:srgbClr val="00B0F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20" name="Rectangle 19"/>
          <p:cNvSpPr/>
          <p:nvPr/>
        </p:nvSpPr>
        <p:spPr>
          <a:xfrm>
            <a:off x="6629400" y="3964710"/>
            <a:ext cx="1039091" cy="381000"/>
          </a:xfrm>
          <a:prstGeom prst="rect">
            <a:avLst/>
          </a:prstGeom>
          <a:solidFill>
            <a:srgbClr val="00B0F0"/>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21" name="Rectangle 20"/>
          <p:cNvSpPr/>
          <p:nvPr/>
        </p:nvSpPr>
        <p:spPr>
          <a:xfrm>
            <a:off x="7668492" y="3964710"/>
            <a:ext cx="519547" cy="381000"/>
          </a:xfrm>
          <a:prstGeom prst="rect">
            <a:avLst/>
          </a:prstGeom>
          <a:no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46" name="Rectangle 45"/>
          <p:cNvSpPr/>
          <p:nvPr/>
        </p:nvSpPr>
        <p:spPr>
          <a:xfrm>
            <a:off x="6109854" y="5537200"/>
            <a:ext cx="519546" cy="381000"/>
          </a:xfrm>
          <a:prstGeom prst="rect">
            <a:avLst/>
          </a:prstGeom>
          <a:solidFill>
            <a:srgbClr val="00B0F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47" name="Rectangle 46"/>
          <p:cNvSpPr/>
          <p:nvPr/>
        </p:nvSpPr>
        <p:spPr>
          <a:xfrm>
            <a:off x="8167254" y="5537200"/>
            <a:ext cx="519546"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Tree>
    <p:extLst>
      <p:ext uri="{BB962C8B-B14F-4D97-AF65-F5344CB8AC3E}">
        <p14:creationId xmlns:p14="http://schemas.microsoft.com/office/powerpoint/2010/main" val="3039175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229600" cy="2667000"/>
          </a:xfrm>
        </p:spPr>
        <p:txBody>
          <a:bodyPr>
            <a:normAutofit/>
          </a:bodyPr>
          <a:lstStyle/>
          <a:p>
            <a:r>
              <a:rPr lang="en-IN" i="1" dirty="0">
                <a:solidFill>
                  <a:srgbClr val="0000CC"/>
                </a:solidFill>
              </a:rPr>
              <a:t>Deadlock</a:t>
            </a:r>
            <a:r>
              <a:rPr lang="en-IN" i="1" dirty="0"/>
              <a:t> </a:t>
            </a:r>
            <a:r>
              <a:rPr lang="en-IN" dirty="0"/>
              <a:t>can occur, if jobs block each other from execution</a:t>
            </a:r>
          </a:p>
          <a:p>
            <a:endParaRPr lang="en-IN" dirty="0"/>
          </a:p>
          <a:p>
            <a:r>
              <a:rPr lang="en-IN" dirty="0"/>
              <a:t>Example:</a:t>
            </a:r>
          </a:p>
          <a:p>
            <a:r>
              <a:rPr lang="pt-BR" dirty="0"/>
              <a:t>Job 1: </a:t>
            </a:r>
            <a:r>
              <a:rPr lang="pt-BR" i="1" dirty="0"/>
              <a:t>L(R1), L(R2), U(R2), U(R1)</a:t>
            </a:r>
          </a:p>
          <a:p>
            <a:r>
              <a:rPr lang="pt-BR" dirty="0"/>
              <a:t>Job 2: </a:t>
            </a:r>
            <a:r>
              <a:rPr lang="pt-BR" i="1" dirty="0"/>
              <a:t>L(R2), L(R1), U(R1), U(R2)</a:t>
            </a:r>
            <a:endParaRPr lang="en-IN" sz="2000" dirty="0">
              <a:solidFill>
                <a:srgbClr val="0000CC"/>
              </a:solidFill>
            </a:endParaRPr>
          </a:p>
        </p:txBody>
      </p:sp>
      <p:sp>
        <p:nvSpPr>
          <p:cNvPr id="6" name="Content Placeholder 5"/>
          <p:cNvSpPr>
            <a:spLocks noGrp="1"/>
          </p:cNvSpPr>
          <p:nvPr>
            <p:ph sz="quarter" idx="10"/>
          </p:nvPr>
        </p:nvSpPr>
        <p:spPr/>
        <p:txBody>
          <a:bodyPr/>
          <a:lstStyle/>
          <a:p>
            <a:r>
              <a:rPr lang="en-IN" dirty="0"/>
              <a:t>Deadlock</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24270953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458200" cy="3200400"/>
          </a:xfrm>
        </p:spPr>
        <p:txBody>
          <a:bodyPr>
            <a:normAutofit fontScale="85000" lnSpcReduction="10000"/>
          </a:bodyPr>
          <a:lstStyle/>
          <a:p>
            <a:pPr>
              <a:lnSpc>
                <a:spcPct val="120000"/>
              </a:lnSpc>
              <a:buFont typeface="Wingdings" panose="05000000000000000000" pitchFamily="2" charset="2"/>
              <a:buChar char="Ø"/>
            </a:pPr>
            <a:r>
              <a:rPr lang="en-IN" sz="2000" dirty="0"/>
              <a:t>Wait-for-Graphs are used to describe the dynamic-blocking relationship among jobs</a:t>
            </a:r>
          </a:p>
          <a:p>
            <a:pPr>
              <a:lnSpc>
                <a:spcPct val="120000"/>
              </a:lnSpc>
              <a:buFont typeface="Wingdings" panose="05000000000000000000" pitchFamily="2" charset="2"/>
              <a:buChar char="Ø"/>
            </a:pPr>
            <a:r>
              <a:rPr lang="en-IN" sz="2000" dirty="0"/>
              <a:t>Vertexes represent jobs (</a:t>
            </a:r>
            <a:r>
              <a:rPr lang="en-IN" sz="2000" i="1" dirty="0" err="1">
                <a:solidFill>
                  <a:srgbClr val="0000CC"/>
                </a:solidFill>
              </a:rPr>
              <a:t>J</a:t>
            </a:r>
            <a:r>
              <a:rPr lang="en-IN" sz="2000" i="1" baseline="-25000" dirty="0" err="1">
                <a:solidFill>
                  <a:srgbClr val="0000CC"/>
                </a:solidFill>
              </a:rPr>
              <a:t>i</a:t>
            </a:r>
            <a:r>
              <a:rPr lang="en-IN" sz="2000" dirty="0"/>
              <a:t>) and resources</a:t>
            </a:r>
          </a:p>
          <a:p>
            <a:pPr>
              <a:lnSpc>
                <a:spcPct val="120000"/>
              </a:lnSpc>
              <a:buFont typeface="Wingdings" panose="05000000000000000000" pitchFamily="2" charset="2"/>
              <a:buChar char="Ø"/>
            </a:pPr>
            <a:r>
              <a:rPr lang="en-IN" sz="2000" dirty="0"/>
              <a:t>Resources are represented by </a:t>
            </a:r>
            <a:r>
              <a:rPr lang="en-IN" sz="2000" i="1" dirty="0">
                <a:solidFill>
                  <a:srgbClr val="0000CC"/>
                </a:solidFill>
              </a:rPr>
              <a:t>R</a:t>
            </a:r>
            <a:r>
              <a:rPr lang="en-IN" sz="2000" i="1" baseline="-25000" dirty="0">
                <a:solidFill>
                  <a:srgbClr val="0000CC"/>
                </a:solidFill>
              </a:rPr>
              <a:t>i</a:t>
            </a:r>
            <a:r>
              <a:rPr lang="en-IN" sz="2000" i="1" dirty="0">
                <a:solidFill>
                  <a:srgbClr val="0000CC"/>
                </a:solidFill>
              </a:rPr>
              <a:t>, k</a:t>
            </a:r>
            <a:r>
              <a:rPr lang="en-IN" sz="2000" dirty="0"/>
              <a:t>; where </a:t>
            </a:r>
            <a:r>
              <a:rPr lang="en-IN" sz="2000" i="1" dirty="0">
                <a:solidFill>
                  <a:srgbClr val="0000CC"/>
                </a:solidFill>
              </a:rPr>
              <a:t>R</a:t>
            </a:r>
            <a:r>
              <a:rPr lang="en-IN" sz="2000" i="1" baseline="-25000" dirty="0">
                <a:solidFill>
                  <a:srgbClr val="0000CC"/>
                </a:solidFill>
              </a:rPr>
              <a:t>i</a:t>
            </a:r>
            <a:r>
              <a:rPr lang="en-IN" sz="2000" dirty="0"/>
              <a:t> is the resource id and </a:t>
            </a:r>
            <a:r>
              <a:rPr lang="en-IN" sz="2000" i="1" dirty="0">
                <a:solidFill>
                  <a:srgbClr val="0000CC"/>
                </a:solidFill>
              </a:rPr>
              <a:t>k</a:t>
            </a:r>
            <a:r>
              <a:rPr lang="en-IN" sz="2000" dirty="0"/>
              <a:t> is the number of units of resources available.</a:t>
            </a:r>
          </a:p>
          <a:p>
            <a:pPr>
              <a:lnSpc>
                <a:spcPct val="120000"/>
              </a:lnSpc>
              <a:buFont typeface="Wingdings" panose="05000000000000000000" pitchFamily="2" charset="2"/>
              <a:buChar char="Ø"/>
            </a:pPr>
            <a:r>
              <a:rPr lang="en-IN" sz="2000" dirty="0"/>
              <a:t>If a job has acquired</a:t>
            </a:r>
            <a:r>
              <a:rPr lang="en-IN" sz="2000" dirty="0">
                <a:solidFill>
                  <a:srgbClr val="0000CC"/>
                </a:solidFill>
              </a:rPr>
              <a:t> x </a:t>
            </a:r>
            <a:r>
              <a:rPr lang="en-IN" sz="2000" dirty="0"/>
              <a:t>units of resources, then it is represented by an edge (line with arrowhead) from the resource to the job with</a:t>
            </a:r>
            <a:r>
              <a:rPr lang="en-IN" sz="2000" dirty="0">
                <a:solidFill>
                  <a:srgbClr val="0000CC"/>
                </a:solidFill>
              </a:rPr>
              <a:t> x </a:t>
            </a:r>
            <a:r>
              <a:rPr lang="en-IN" sz="2000" dirty="0"/>
              <a:t>labelled on it.</a:t>
            </a:r>
          </a:p>
          <a:p>
            <a:pPr>
              <a:lnSpc>
                <a:spcPct val="120000"/>
              </a:lnSpc>
              <a:buFont typeface="Wingdings" panose="05000000000000000000" pitchFamily="2" charset="2"/>
              <a:buChar char="Ø"/>
            </a:pPr>
            <a:r>
              <a:rPr lang="en-IN" sz="2000" dirty="0"/>
              <a:t>If a job requested</a:t>
            </a:r>
            <a:r>
              <a:rPr lang="en-IN" sz="2000" dirty="0">
                <a:solidFill>
                  <a:srgbClr val="0000CC"/>
                </a:solidFill>
              </a:rPr>
              <a:t> y </a:t>
            </a:r>
            <a:r>
              <a:rPr lang="en-IN" sz="2000" dirty="0"/>
              <a:t>units of resources, but denied earlier, then it is represented by an edge (line with arrowhead) from the job to the resource with</a:t>
            </a:r>
            <a:r>
              <a:rPr lang="en-IN" sz="2000" dirty="0">
                <a:solidFill>
                  <a:srgbClr val="0000CC"/>
                </a:solidFill>
              </a:rPr>
              <a:t> y </a:t>
            </a:r>
            <a:r>
              <a:rPr lang="en-IN" sz="2000" dirty="0"/>
              <a:t>labelled on it.</a:t>
            </a:r>
          </a:p>
          <a:p>
            <a:pPr>
              <a:lnSpc>
                <a:spcPct val="120000"/>
              </a:lnSpc>
              <a:buFont typeface="Wingdings" panose="05000000000000000000" pitchFamily="2" charset="2"/>
              <a:buChar char="Ø"/>
            </a:pPr>
            <a:r>
              <a:rPr lang="en-IN" sz="2000" b="1" dirty="0">
                <a:solidFill>
                  <a:srgbClr val="0000CC"/>
                </a:solidFill>
              </a:rPr>
              <a:t>A circular wait-for-graph indicates deadlock.</a:t>
            </a:r>
          </a:p>
          <a:p>
            <a:pPr>
              <a:lnSpc>
                <a:spcPct val="120000"/>
              </a:lnSpc>
              <a:buFont typeface="Wingdings" panose="05000000000000000000" pitchFamily="2" charset="2"/>
              <a:buChar char="Ø"/>
            </a:pPr>
            <a:endParaRPr lang="en-IN" sz="2000" dirty="0"/>
          </a:p>
        </p:txBody>
      </p:sp>
      <p:sp>
        <p:nvSpPr>
          <p:cNvPr id="6" name="Content Placeholder 5"/>
          <p:cNvSpPr>
            <a:spLocks noGrp="1"/>
          </p:cNvSpPr>
          <p:nvPr>
            <p:ph sz="quarter" idx="10"/>
          </p:nvPr>
        </p:nvSpPr>
        <p:spPr/>
        <p:txBody>
          <a:bodyPr/>
          <a:lstStyle/>
          <a:p>
            <a:r>
              <a:rPr lang="en-IN" dirty="0"/>
              <a:t>Wait-for-graph</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16</a:t>
            </a:fld>
            <a:endParaRPr lang="en-US"/>
          </a:p>
        </p:txBody>
      </p:sp>
      <p:cxnSp>
        <p:nvCxnSpPr>
          <p:cNvPr id="8" name="Straight Arrow Connector 7"/>
          <p:cNvCxnSpPr/>
          <p:nvPr/>
        </p:nvCxnSpPr>
        <p:spPr>
          <a:xfrm>
            <a:off x="762000" y="5257800"/>
            <a:ext cx="2057400" cy="1588"/>
          </a:xfrm>
          <a:prstGeom prst="straightConnector1">
            <a:avLst/>
          </a:prstGeom>
          <a:ln w="50800">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895600" y="5257800"/>
            <a:ext cx="2057400" cy="1588"/>
          </a:xfrm>
          <a:prstGeom prst="straightConnector1">
            <a:avLst/>
          </a:prstGeom>
          <a:ln w="50800">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5029200" y="5257800"/>
            <a:ext cx="76200" cy="1588"/>
          </a:xfrm>
          <a:prstGeom prst="straightConnector1">
            <a:avLst/>
          </a:prstGeom>
          <a:ln w="50800">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819400" y="6018212"/>
            <a:ext cx="76200" cy="1588"/>
          </a:xfrm>
          <a:prstGeom prst="straightConnector1">
            <a:avLst/>
          </a:prstGeom>
          <a:ln w="50800">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70165" y="5089358"/>
            <a:ext cx="385042" cy="369332"/>
          </a:xfrm>
          <a:prstGeom prst="rect">
            <a:avLst/>
          </a:prstGeom>
          <a:noFill/>
        </p:spPr>
        <p:txBody>
          <a:bodyPr wrap="none" rtlCol="0">
            <a:spAutoFit/>
          </a:bodyPr>
          <a:lstStyle/>
          <a:p>
            <a:r>
              <a:rPr lang="en-IN" dirty="0"/>
              <a:t>J</a:t>
            </a:r>
            <a:r>
              <a:rPr lang="en-IN" baseline="-25000" dirty="0"/>
              <a:t>2</a:t>
            </a:r>
          </a:p>
        </p:txBody>
      </p:sp>
      <p:sp>
        <p:nvSpPr>
          <p:cNvPr id="14" name="TextBox 13"/>
          <p:cNvSpPr txBox="1"/>
          <p:nvPr/>
        </p:nvSpPr>
        <p:spPr>
          <a:xfrm>
            <a:off x="5101358" y="5105400"/>
            <a:ext cx="385042" cy="369332"/>
          </a:xfrm>
          <a:prstGeom prst="rect">
            <a:avLst/>
          </a:prstGeom>
          <a:noFill/>
        </p:spPr>
        <p:txBody>
          <a:bodyPr wrap="none" rtlCol="0">
            <a:spAutoFit/>
          </a:bodyPr>
          <a:lstStyle/>
          <a:p>
            <a:r>
              <a:rPr lang="en-IN" dirty="0"/>
              <a:t>J</a:t>
            </a:r>
            <a:r>
              <a:rPr lang="en-IN" baseline="-25000" dirty="0"/>
              <a:t>3</a:t>
            </a:r>
          </a:p>
        </p:txBody>
      </p:sp>
      <p:sp>
        <p:nvSpPr>
          <p:cNvPr id="15" name="TextBox 14"/>
          <p:cNvSpPr txBox="1"/>
          <p:nvPr/>
        </p:nvSpPr>
        <p:spPr>
          <a:xfrm>
            <a:off x="2891558" y="5823648"/>
            <a:ext cx="385042" cy="369332"/>
          </a:xfrm>
          <a:prstGeom prst="rect">
            <a:avLst/>
          </a:prstGeom>
          <a:noFill/>
        </p:spPr>
        <p:txBody>
          <a:bodyPr wrap="none" rtlCol="0">
            <a:spAutoFit/>
          </a:bodyPr>
          <a:lstStyle/>
          <a:p>
            <a:r>
              <a:rPr lang="en-IN" dirty="0"/>
              <a:t>J</a:t>
            </a:r>
            <a:r>
              <a:rPr lang="en-IN" baseline="-25000" dirty="0"/>
              <a:t>1</a:t>
            </a:r>
          </a:p>
        </p:txBody>
      </p:sp>
      <p:sp>
        <p:nvSpPr>
          <p:cNvPr id="16" name="TextBox 15"/>
          <p:cNvSpPr txBox="1"/>
          <p:nvPr/>
        </p:nvSpPr>
        <p:spPr>
          <a:xfrm>
            <a:off x="1596158" y="4888468"/>
            <a:ext cx="312906" cy="369332"/>
          </a:xfrm>
          <a:prstGeom prst="rect">
            <a:avLst/>
          </a:prstGeom>
          <a:noFill/>
        </p:spPr>
        <p:txBody>
          <a:bodyPr wrap="none" rtlCol="0">
            <a:spAutoFit/>
          </a:bodyPr>
          <a:lstStyle/>
          <a:p>
            <a:r>
              <a:rPr lang="en-IN" dirty="0"/>
              <a:t>1</a:t>
            </a:r>
            <a:endParaRPr lang="en-IN" baseline="-25000" dirty="0"/>
          </a:p>
        </p:txBody>
      </p:sp>
      <p:sp>
        <p:nvSpPr>
          <p:cNvPr id="17" name="TextBox 16"/>
          <p:cNvSpPr txBox="1"/>
          <p:nvPr/>
        </p:nvSpPr>
        <p:spPr>
          <a:xfrm>
            <a:off x="2743200" y="4800600"/>
            <a:ext cx="543739" cy="369332"/>
          </a:xfrm>
          <a:prstGeom prst="rect">
            <a:avLst/>
          </a:prstGeom>
          <a:noFill/>
        </p:spPr>
        <p:txBody>
          <a:bodyPr wrap="none" rtlCol="0">
            <a:spAutoFit/>
          </a:bodyPr>
          <a:lstStyle/>
          <a:p>
            <a:r>
              <a:rPr lang="en-IN" dirty="0"/>
              <a:t>R,1</a:t>
            </a:r>
            <a:endParaRPr lang="en-IN" baseline="-25000" dirty="0"/>
          </a:p>
        </p:txBody>
      </p:sp>
      <p:sp>
        <p:nvSpPr>
          <p:cNvPr id="18" name="TextBox 17"/>
          <p:cNvSpPr txBox="1"/>
          <p:nvPr/>
        </p:nvSpPr>
        <p:spPr>
          <a:xfrm>
            <a:off x="3890242" y="4888468"/>
            <a:ext cx="312906" cy="369332"/>
          </a:xfrm>
          <a:prstGeom prst="rect">
            <a:avLst/>
          </a:prstGeom>
          <a:noFill/>
        </p:spPr>
        <p:txBody>
          <a:bodyPr wrap="none" rtlCol="0">
            <a:spAutoFit/>
          </a:bodyPr>
          <a:lstStyle/>
          <a:p>
            <a:r>
              <a:rPr lang="en-IN" dirty="0"/>
              <a:t>1</a:t>
            </a:r>
            <a:endParaRPr lang="en-IN" baseline="-25000" dirty="0"/>
          </a:p>
        </p:txBody>
      </p:sp>
      <p:sp>
        <p:nvSpPr>
          <p:cNvPr id="19" name="Content Placeholder 2"/>
          <p:cNvSpPr txBox="1">
            <a:spLocks/>
          </p:cNvSpPr>
          <p:nvPr/>
        </p:nvSpPr>
        <p:spPr bwMode="auto">
          <a:xfrm>
            <a:off x="5867400" y="4800600"/>
            <a:ext cx="304800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70000" lnSpcReduction="20000"/>
          </a:body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Wingdings" pitchFamily="2" charset="2"/>
              <a:buChar char="§"/>
              <a:tabLst/>
              <a:defRPr/>
            </a:pPr>
            <a:r>
              <a:rPr kumimoji="0" lang="en-IN" sz="2000" b="0" i="1" u="none" strike="noStrike" kern="1200" cap="none" spc="0" normalizeH="0" baseline="0" noProof="0" dirty="0">
                <a:ln>
                  <a:noFill/>
                </a:ln>
                <a:solidFill>
                  <a:schemeClr val="tx1"/>
                </a:solidFill>
                <a:effectLst/>
                <a:uLnTx/>
                <a:uFillTx/>
                <a:latin typeface="Arial" pitchFamily="34" charset="0"/>
                <a:ea typeface="+mn-ea"/>
                <a:cs typeface="Arial" pitchFamily="34" charset="0"/>
              </a:rPr>
              <a:t>J</a:t>
            </a:r>
            <a:r>
              <a:rPr kumimoji="0" lang="en-IN" sz="2000" b="0" i="1" u="none" strike="noStrike" kern="1200" cap="none" spc="0" normalizeH="0" baseline="-25000" noProof="0" dirty="0">
                <a:ln>
                  <a:noFill/>
                </a:ln>
                <a:solidFill>
                  <a:schemeClr val="tx1"/>
                </a:solidFill>
                <a:effectLst/>
                <a:uLnTx/>
                <a:uFillTx/>
                <a:latin typeface="Arial" pitchFamily="34" charset="0"/>
                <a:ea typeface="+mn-ea"/>
                <a:cs typeface="Arial" pitchFamily="34" charset="0"/>
              </a:rPr>
              <a:t>3</a:t>
            </a:r>
            <a:r>
              <a:rPr kumimoji="0" lang="en-IN" sz="2000" b="0" i="1" u="none" strike="noStrike" kern="1200" cap="none" spc="0" normalizeH="0" noProof="0" dirty="0">
                <a:ln>
                  <a:noFill/>
                </a:ln>
                <a:solidFill>
                  <a:schemeClr val="tx1"/>
                </a:solidFill>
                <a:effectLst/>
                <a:uLnTx/>
                <a:uFillTx/>
                <a:latin typeface="Arial" pitchFamily="34" charset="0"/>
                <a:ea typeface="+mn-ea"/>
                <a:cs typeface="Arial" pitchFamily="34" charset="0"/>
              </a:rPr>
              <a:t> has one unit of resource R</a:t>
            </a:r>
          </a:p>
          <a:p>
            <a:pPr marL="342900" marR="0" lvl="0" indent="-342900" algn="l" defTabSz="914400" rtl="0" eaLnBrk="1" fontAlgn="auto" latinLnBrk="0" hangingPunct="1">
              <a:lnSpc>
                <a:spcPct val="100000"/>
              </a:lnSpc>
              <a:spcBef>
                <a:spcPct val="20000"/>
              </a:spcBef>
              <a:spcAft>
                <a:spcPts val="0"/>
              </a:spcAft>
              <a:buClr>
                <a:srgbClr val="101141"/>
              </a:buClr>
              <a:buSzTx/>
              <a:buFont typeface="Wingdings" pitchFamily="2" charset="2"/>
              <a:buChar char="§"/>
              <a:tabLst/>
              <a:defRPr/>
            </a:pPr>
            <a:r>
              <a:rPr lang="en-IN" sz="2000" i="1" baseline="0" dirty="0"/>
              <a:t>J</a:t>
            </a:r>
            <a:r>
              <a:rPr lang="en-IN" sz="2000" i="1" baseline="-25000" dirty="0"/>
              <a:t>2</a:t>
            </a:r>
            <a:r>
              <a:rPr lang="en-IN" sz="2000" i="1" dirty="0"/>
              <a:t> is waiting for one unit of resource R</a:t>
            </a:r>
          </a:p>
          <a:p>
            <a:pPr marL="342900" marR="0" lvl="0" indent="-342900" algn="l" defTabSz="914400" rtl="0" eaLnBrk="1" fontAlgn="auto" latinLnBrk="0" hangingPunct="1">
              <a:lnSpc>
                <a:spcPct val="100000"/>
              </a:lnSpc>
              <a:spcBef>
                <a:spcPct val="20000"/>
              </a:spcBef>
              <a:spcAft>
                <a:spcPts val="0"/>
              </a:spcAft>
              <a:buClr>
                <a:srgbClr val="101141"/>
              </a:buClr>
              <a:buSzTx/>
              <a:buFont typeface="Wingdings" pitchFamily="2" charset="2"/>
              <a:buChar char="§"/>
              <a:tabLst/>
              <a:defRPr/>
            </a:pPr>
            <a:r>
              <a:rPr kumimoji="0" lang="en-IN" sz="2000" b="0" i="1" u="none" strike="noStrike" kern="1200" cap="none" spc="0" normalizeH="0" baseline="0" noProof="0" dirty="0">
                <a:ln>
                  <a:noFill/>
                </a:ln>
                <a:solidFill>
                  <a:schemeClr val="tx1"/>
                </a:solidFill>
                <a:effectLst/>
                <a:uLnTx/>
                <a:uFillTx/>
                <a:latin typeface="Arial" pitchFamily="34" charset="0"/>
                <a:ea typeface="+mn-ea"/>
                <a:cs typeface="Arial" pitchFamily="34" charset="0"/>
              </a:rPr>
              <a:t>J</a:t>
            </a:r>
            <a:r>
              <a:rPr kumimoji="0" lang="en-IN" sz="2000" b="0" i="1" u="none" strike="noStrike" kern="1200" cap="none" spc="0" normalizeH="0" baseline="-25000" noProof="0" dirty="0">
                <a:ln>
                  <a:noFill/>
                </a:ln>
                <a:solidFill>
                  <a:schemeClr val="tx1"/>
                </a:solidFill>
                <a:effectLst/>
                <a:uLnTx/>
                <a:uFillTx/>
                <a:latin typeface="Arial" pitchFamily="34" charset="0"/>
                <a:ea typeface="+mn-ea"/>
                <a:cs typeface="Arial" pitchFamily="34" charset="0"/>
              </a:rPr>
              <a:t>1</a:t>
            </a:r>
            <a:r>
              <a:rPr kumimoji="0" lang="en-IN" sz="2000" b="0" i="1" u="none" strike="noStrike" kern="1200" cap="none" spc="0" normalizeH="0" noProof="0" dirty="0">
                <a:ln>
                  <a:noFill/>
                </a:ln>
                <a:solidFill>
                  <a:schemeClr val="tx1"/>
                </a:solidFill>
                <a:effectLst/>
                <a:uLnTx/>
                <a:uFillTx/>
                <a:latin typeface="Arial" pitchFamily="34" charset="0"/>
                <a:ea typeface="+mn-ea"/>
                <a:cs typeface="Arial" pitchFamily="34" charset="0"/>
              </a:rPr>
              <a:t> is not waiting for resource R</a:t>
            </a:r>
            <a:endParaRPr kumimoji="0" lang="en-IN" sz="2000" b="0" i="1"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7327393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458200" cy="533400"/>
          </a:xfrm>
        </p:spPr>
        <p:txBody>
          <a:bodyPr>
            <a:normAutofit/>
          </a:bodyPr>
          <a:lstStyle/>
          <a:p>
            <a:pPr>
              <a:buFont typeface="Wingdings" pitchFamily="2" charset="2"/>
              <a:buChar char="§"/>
            </a:pPr>
            <a:r>
              <a:rPr lang="en-IN" sz="2000" b="1" dirty="0">
                <a:solidFill>
                  <a:srgbClr val="0000CC"/>
                </a:solidFill>
              </a:rPr>
              <a:t>A circular wait-for-graph indicates deadlock.</a:t>
            </a:r>
          </a:p>
          <a:p>
            <a:pPr>
              <a:buFont typeface="Wingdings" pitchFamily="2" charset="2"/>
              <a:buChar char="§"/>
            </a:pPr>
            <a:endParaRPr lang="en-IN" sz="2000" dirty="0"/>
          </a:p>
        </p:txBody>
      </p:sp>
      <p:sp>
        <p:nvSpPr>
          <p:cNvPr id="6" name="Content Placeholder 5"/>
          <p:cNvSpPr>
            <a:spLocks noGrp="1"/>
          </p:cNvSpPr>
          <p:nvPr>
            <p:ph sz="quarter" idx="10"/>
          </p:nvPr>
        </p:nvSpPr>
        <p:spPr/>
        <p:txBody>
          <a:bodyPr/>
          <a:lstStyle/>
          <a:p>
            <a:r>
              <a:rPr lang="en-IN" dirty="0"/>
              <a:t>Wait-for-graph : Deadlock condition</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17</a:t>
            </a:fld>
            <a:endParaRPr lang="en-US"/>
          </a:p>
        </p:txBody>
      </p:sp>
      <p:cxnSp>
        <p:nvCxnSpPr>
          <p:cNvPr id="8" name="Straight Arrow Connector 7"/>
          <p:cNvCxnSpPr/>
          <p:nvPr/>
        </p:nvCxnSpPr>
        <p:spPr>
          <a:xfrm flipV="1">
            <a:off x="990600" y="2514600"/>
            <a:ext cx="2133600" cy="381000"/>
          </a:xfrm>
          <a:prstGeom prst="straightConnector1">
            <a:avLst/>
          </a:prstGeom>
          <a:ln w="50800">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200400" y="2514600"/>
            <a:ext cx="1981200" cy="382588"/>
          </a:xfrm>
          <a:prstGeom prst="straightConnector1">
            <a:avLst/>
          </a:prstGeom>
          <a:ln w="50800">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98765" y="2727158"/>
            <a:ext cx="385042" cy="369332"/>
          </a:xfrm>
          <a:prstGeom prst="rect">
            <a:avLst/>
          </a:prstGeom>
          <a:noFill/>
        </p:spPr>
        <p:txBody>
          <a:bodyPr wrap="none" rtlCol="0">
            <a:spAutoFit/>
          </a:bodyPr>
          <a:lstStyle/>
          <a:p>
            <a:r>
              <a:rPr lang="en-IN" dirty="0"/>
              <a:t>J</a:t>
            </a:r>
            <a:r>
              <a:rPr lang="en-IN" baseline="-25000" dirty="0"/>
              <a:t>1</a:t>
            </a:r>
          </a:p>
        </p:txBody>
      </p:sp>
      <p:sp>
        <p:nvSpPr>
          <p:cNvPr id="14" name="TextBox 13"/>
          <p:cNvSpPr txBox="1"/>
          <p:nvPr/>
        </p:nvSpPr>
        <p:spPr>
          <a:xfrm>
            <a:off x="5257800" y="2754868"/>
            <a:ext cx="385042" cy="369332"/>
          </a:xfrm>
          <a:prstGeom prst="rect">
            <a:avLst/>
          </a:prstGeom>
          <a:noFill/>
        </p:spPr>
        <p:txBody>
          <a:bodyPr wrap="none" rtlCol="0">
            <a:spAutoFit/>
          </a:bodyPr>
          <a:lstStyle/>
          <a:p>
            <a:r>
              <a:rPr lang="en-IN" dirty="0"/>
              <a:t>J</a:t>
            </a:r>
            <a:r>
              <a:rPr lang="en-IN" baseline="-25000" dirty="0"/>
              <a:t>2</a:t>
            </a:r>
          </a:p>
        </p:txBody>
      </p:sp>
      <p:sp>
        <p:nvSpPr>
          <p:cNvPr id="15" name="TextBox 14"/>
          <p:cNvSpPr txBox="1"/>
          <p:nvPr/>
        </p:nvSpPr>
        <p:spPr>
          <a:xfrm>
            <a:off x="3048000" y="3657600"/>
            <a:ext cx="607859" cy="369332"/>
          </a:xfrm>
          <a:prstGeom prst="rect">
            <a:avLst/>
          </a:prstGeom>
          <a:noFill/>
        </p:spPr>
        <p:txBody>
          <a:bodyPr wrap="none" rtlCol="0">
            <a:spAutoFit/>
          </a:bodyPr>
          <a:lstStyle/>
          <a:p>
            <a:r>
              <a:rPr lang="en-IN" dirty="0"/>
              <a:t>R</a:t>
            </a:r>
            <a:r>
              <a:rPr lang="en-IN" baseline="-25000" dirty="0"/>
              <a:t>2,</a:t>
            </a:r>
            <a:r>
              <a:rPr lang="en-IN" dirty="0"/>
              <a:t>1</a:t>
            </a:r>
            <a:endParaRPr lang="en-IN" baseline="-25000" dirty="0"/>
          </a:p>
        </p:txBody>
      </p:sp>
      <p:sp>
        <p:nvSpPr>
          <p:cNvPr id="16" name="TextBox 15"/>
          <p:cNvSpPr txBox="1"/>
          <p:nvPr/>
        </p:nvSpPr>
        <p:spPr>
          <a:xfrm>
            <a:off x="1824758" y="2133600"/>
            <a:ext cx="312906" cy="369332"/>
          </a:xfrm>
          <a:prstGeom prst="rect">
            <a:avLst/>
          </a:prstGeom>
          <a:noFill/>
        </p:spPr>
        <p:txBody>
          <a:bodyPr wrap="none" rtlCol="0">
            <a:spAutoFit/>
          </a:bodyPr>
          <a:lstStyle/>
          <a:p>
            <a:r>
              <a:rPr lang="en-IN" dirty="0"/>
              <a:t>1</a:t>
            </a:r>
            <a:endParaRPr lang="en-IN" baseline="-25000" dirty="0"/>
          </a:p>
        </p:txBody>
      </p:sp>
      <p:sp>
        <p:nvSpPr>
          <p:cNvPr id="17" name="TextBox 16"/>
          <p:cNvSpPr txBox="1"/>
          <p:nvPr/>
        </p:nvSpPr>
        <p:spPr>
          <a:xfrm>
            <a:off x="2971800" y="2057400"/>
            <a:ext cx="628698" cy="369332"/>
          </a:xfrm>
          <a:prstGeom prst="rect">
            <a:avLst/>
          </a:prstGeom>
          <a:noFill/>
        </p:spPr>
        <p:txBody>
          <a:bodyPr wrap="none" rtlCol="0">
            <a:spAutoFit/>
          </a:bodyPr>
          <a:lstStyle/>
          <a:p>
            <a:r>
              <a:rPr lang="en-IN" dirty="0"/>
              <a:t>R</a:t>
            </a:r>
            <a:r>
              <a:rPr lang="en-IN" baseline="-25000" dirty="0"/>
              <a:t>1</a:t>
            </a:r>
            <a:r>
              <a:rPr lang="en-IN" dirty="0"/>
              <a:t>,1</a:t>
            </a:r>
            <a:endParaRPr lang="en-IN" baseline="-25000" dirty="0"/>
          </a:p>
        </p:txBody>
      </p:sp>
      <p:sp>
        <p:nvSpPr>
          <p:cNvPr id="18" name="TextBox 17"/>
          <p:cNvSpPr txBox="1"/>
          <p:nvPr/>
        </p:nvSpPr>
        <p:spPr>
          <a:xfrm>
            <a:off x="4118842" y="2362200"/>
            <a:ext cx="312906" cy="369332"/>
          </a:xfrm>
          <a:prstGeom prst="rect">
            <a:avLst/>
          </a:prstGeom>
          <a:noFill/>
        </p:spPr>
        <p:txBody>
          <a:bodyPr wrap="none" rtlCol="0">
            <a:spAutoFit/>
          </a:bodyPr>
          <a:lstStyle/>
          <a:p>
            <a:r>
              <a:rPr lang="en-IN" dirty="0"/>
              <a:t>1</a:t>
            </a:r>
            <a:endParaRPr lang="en-IN" baseline="-25000" dirty="0"/>
          </a:p>
        </p:txBody>
      </p:sp>
      <p:sp>
        <p:nvSpPr>
          <p:cNvPr id="19" name="Content Placeholder 2"/>
          <p:cNvSpPr txBox="1">
            <a:spLocks/>
          </p:cNvSpPr>
          <p:nvPr/>
        </p:nvSpPr>
        <p:spPr bwMode="auto">
          <a:xfrm>
            <a:off x="1143000" y="4495800"/>
            <a:ext cx="6248400" cy="160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85000" lnSpcReduction="20000"/>
          </a:body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Wingdings" pitchFamily="2" charset="2"/>
              <a:buChar char="§"/>
              <a:tabLst/>
              <a:defRPr/>
            </a:pPr>
            <a:r>
              <a:rPr kumimoji="0" lang="en-IN" sz="2000" b="0" u="none" strike="noStrike" kern="1200" cap="none" spc="0" normalizeH="0" baseline="0" noProof="0" dirty="0">
                <a:ln>
                  <a:noFill/>
                </a:ln>
                <a:solidFill>
                  <a:schemeClr val="tx1"/>
                </a:solidFill>
                <a:effectLst/>
                <a:uLnTx/>
                <a:uFillTx/>
                <a:latin typeface="Arial" pitchFamily="34" charset="0"/>
                <a:ea typeface="+mn-ea"/>
                <a:cs typeface="Arial" pitchFamily="34" charset="0"/>
              </a:rPr>
              <a:t>J</a:t>
            </a:r>
            <a:r>
              <a:rPr lang="en-IN" sz="2000" baseline="-25000" dirty="0"/>
              <a:t>2</a:t>
            </a:r>
            <a:r>
              <a:rPr lang="en-IN" sz="2000" dirty="0"/>
              <a:t> </a:t>
            </a:r>
            <a:r>
              <a:rPr kumimoji="0" lang="en-IN" sz="2000" b="0" u="none" strike="noStrike" kern="1200" cap="none" spc="0" normalizeH="0" noProof="0" dirty="0">
                <a:ln>
                  <a:noFill/>
                </a:ln>
                <a:solidFill>
                  <a:schemeClr val="tx1"/>
                </a:solidFill>
                <a:effectLst/>
                <a:uLnTx/>
                <a:uFillTx/>
                <a:latin typeface="Arial" pitchFamily="34" charset="0"/>
                <a:ea typeface="+mn-ea"/>
                <a:cs typeface="Arial" pitchFamily="34" charset="0"/>
              </a:rPr>
              <a:t>has one unit of resource R</a:t>
            </a:r>
            <a:r>
              <a:rPr kumimoji="0" lang="en-IN" sz="2000" b="0" u="none" strike="noStrike" kern="1200" cap="none" spc="0" normalizeH="0" baseline="-25000" noProof="0" dirty="0">
                <a:ln>
                  <a:noFill/>
                </a:ln>
                <a:solidFill>
                  <a:schemeClr val="tx1"/>
                </a:solidFill>
                <a:effectLst/>
                <a:uLnTx/>
                <a:uFillTx/>
                <a:latin typeface="Arial" pitchFamily="34" charset="0"/>
                <a:ea typeface="+mn-ea"/>
                <a:cs typeface="Arial" pitchFamily="34" charset="0"/>
              </a:rPr>
              <a:t>1</a:t>
            </a:r>
          </a:p>
          <a:p>
            <a:pPr marL="342900" lvl="0" indent="-342900" fontAlgn="auto">
              <a:spcBef>
                <a:spcPct val="20000"/>
              </a:spcBef>
              <a:spcAft>
                <a:spcPts val="0"/>
              </a:spcAft>
              <a:buClr>
                <a:srgbClr val="101141"/>
              </a:buClr>
              <a:buFont typeface="Wingdings" pitchFamily="2" charset="2"/>
              <a:buChar char="§"/>
              <a:defRPr/>
            </a:pPr>
            <a:r>
              <a:rPr lang="en-IN" sz="2000" baseline="0" dirty="0"/>
              <a:t>J</a:t>
            </a:r>
            <a:r>
              <a:rPr lang="en-IN" sz="2000" baseline="-25000" dirty="0"/>
              <a:t>1</a:t>
            </a:r>
            <a:r>
              <a:rPr lang="en-IN" sz="2000" dirty="0"/>
              <a:t> is waiting for one unit of resource R</a:t>
            </a:r>
            <a:r>
              <a:rPr lang="en-IN" sz="2000" baseline="-25000" dirty="0"/>
              <a:t>1</a:t>
            </a:r>
          </a:p>
          <a:p>
            <a:pPr marL="342900" lvl="0" indent="-342900" fontAlgn="auto">
              <a:spcBef>
                <a:spcPct val="20000"/>
              </a:spcBef>
              <a:spcAft>
                <a:spcPts val="0"/>
              </a:spcAft>
              <a:buClr>
                <a:srgbClr val="101141"/>
              </a:buClr>
              <a:buFont typeface="Wingdings" pitchFamily="2" charset="2"/>
              <a:buChar char="§"/>
              <a:defRPr/>
            </a:pPr>
            <a:r>
              <a:rPr lang="en-IN" sz="2000" dirty="0"/>
              <a:t>J</a:t>
            </a:r>
            <a:r>
              <a:rPr lang="en-IN" sz="2000" baseline="-25000" dirty="0"/>
              <a:t>1</a:t>
            </a:r>
            <a:r>
              <a:rPr lang="en-IN" sz="2000" dirty="0"/>
              <a:t> has one unit of resource R</a:t>
            </a:r>
            <a:r>
              <a:rPr lang="en-IN" sz="2000" baseline="-25000" dirty="0"/>
              <a:t>2</a:t>
            </a:r>
          </a:p>
          <a:p>
            <a:pPr marL="342900" lvl="0" indent="-342900" fontAlgn="auto">
              <a:spcBef>
                <a:spcPct val="20000"/>
              </a:spcBef>
              <a:spcAft>
                <a:spcPts val="0"/>
              </a:spcAft>
              <a:buClr>
                <a:srgbClr val="101141"/>
              </a:buClr>
              <a:buFont typeface="Wingdings" pitchFamily="2" charset="2"/>
              <a:buChar char="§"/>
              <a:defRPr/>
            </a:pPr>
            <a:r>
              <a:rPr lang="en-IN" sz="2000" dirty="0"/>
              <a:t>J</a:t>
            </a:r>
            <a:r>
              <a:rPr lang="en-IN" sz="2000" baseline="-25000" dirty="0"/>
              <a:t>2</a:t>
            </a:r>
            <a:r>
              <a:rPr lang="en-IN" sz="2000" dirty="0"/>
              <a:t> is waiting for one unit of resource R</a:t>
            </a:r>
            <a:r>
              <a:rPr lang="en-IN" sz="2000" baseline="-25000" dirty="0"/>
              <a:t>2</a:t>
            </a:r>
          </a:p>
          <a:p>
            <a:pPr marL="342900" lvl="0" indent="-342900" fontAlgn="auto">
              <a:spcBef>
                <a:spcPct val="20000"/>
              </a:spcBef>
              <a:spcAft>
                <a:spcPts val="0"/>
              </a:spcAft>
              <a:buClr>
                <a:srgbClr val="101141"/>
              </a:buClr>
              <a:defRPr/>
            </a:pPr>
            <a:endParaRPr lang="en-IN" sz="2000" i="1" dirty="0"/>
          </a:p>
          <a:p>
            <a:pPr marL="342900" lvl="0" indent="-342900" fontAlgn="auto">
              <a:spcBef>
                <a:spcPct val="20000"/>
              </a:spcBef>
              <a:spcAft>
                <a:spcPts val="0"/>
              </a:spcAft>
              <a:buClr>
                <a:srgbClr val="101141"/>
              </a:buClr>
              <a:defRPr/>
            </a:pPr>
            <a:r>
              <a:rPr lang="en-IN" sz="2000" i="1" dirty="0"/>
              <a:t>	So it is a deadlock.</a:t>
            </a:r>
          </a:p>
          <a:p>
            <a:pPr marL="342900" lvl="0" indent="-342900" fontAlgn="auto">
              <a:spcBef>
                <a:spcPct val="20000"/>
              </a:spcBef>
              <a:spcAft>
                <a:spcPts val="0"/>
              </a:spcAft>
              <a:buClr>
                <a:srgbClr val="101141"/>
              </a:buClr>
              <a:buFont typeface="Wingdings" pitchFamily="2" charset="2"/>
              <a:buChar char="§"/>
              <a:defRPr/>
            </a:pPr>
            <a:endParaRPr lang="en-IN" sz="2000" i="1" dirty="0"/>
          </a:p>
        </p:txBody>
      </p:sp>
      <p:cxnSp>
        <p:nvCxnSpPr>
          <p:cNvPr id="22" name="Straight Arrow Connector 21"/>
          <p:cNvCxnSpPr/>
          <p:nvPr/>
        </p:nvCxnSpPr>
        <p:spPr>
          <a:xfrm flipH="1" flipV="1">
            <a:off x="990600" y="2971800"/>
            <a:ext cx="2209800" cy="457200"/>
          </a:xfrm>
          <a:prstGeom prst="straightConnector1">
            <a:avLst/>
          </a:prstGeom>
          <a:ln w="50800">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3200400" y="2971800"/>
            <a:ext cx="1905000" cy="533400"/>
          </a:xfrm>
          <a:prstGeom prst="straightConnector1">
            <a:avLst/>
          </a:prstGeom>
          <a:ln w="50800">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152900" y="3210480"/>
            <a:ext cx="312906" cy="369332"/>
          </a:xfrm>
          <a:prstGeom prst="rect">
            <a:avLst/>
          </a:prstGeom>
          <a:noFill/>
        </p:spPr>
        <p:txBody>
          <a:bodyPr wrap="none" rtlCol="0">
            <a:spAutoFit/>
          </a:bodyPr>
          <a:lstStyle/>
          <a:p>
            <a:r>
              <a:rPr lang="en-IN" dirty="0"/>
              <a:t>1</a:t>
            </a:r>
            <a:endParaRPr lang="en-IN" baseline="-25000" dirty="0"/>
          </a:p>
        </p:txBody>
      </p:sp>
      <p:sp>
        <p:nvSpPr>
          <p:cNvPr id="21" name="TextBox 20"/>
          <p:cNvSpPr txBox="1"/>
          <p:nvPr/>
        </p:nvSpPr>
        <p:spPr>
          <a:xfrm>
            <a:off x="1824758" y="3238500"/>
            <a:ext cx="312906" cy="369332"/>
          </a:xfrm>
          <a:prstGeom prst="rect">
            <a:avLst/>
          </a:prstGeom>
          <a:noFill/>
        </p:spPr>
        <p:txBody>
          <a:bodyPr wrap="none" rtlCol="0">
            <a:spAutoFit/>
          </a:bodyPr>
          <a:lstStyle/>
          <a:p>
            <a:r>
              <a:rPr lang="en-IN" dirty="0"/>
              <a:t>1</a:t>
            </a:r>
            <a:endParaRPr lang="en-IN" baseline="-25000" dirty="0"/>
          </a:p>
        </p:txBody>
      </p:sp>
    </p:spTree>
    <p:extLst>
      <p:ext uri="{BB962C8B-B14F-4D97-AF65-F5344CB8AC3E}">
        <p14:creationId xmlns:p14="http://schemas.microsoft.com/office/powerpoint/2010/main" val="2159172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458200" cy="4876800"/>
          </a:xfrm>
        </p:spPr>
        <p:txBody>
          <a:bodyPr>
            <a:normAutofit fontScale="92500" lnSpcReduction="20000"/>
          </a:bodyPr>
          <a:lstStyle/>
          <a:p>
            <a:pPr>
              <a:lnSpc>
                <a:spcPct val="110000"/>
              </a:lnSpc>
              <a:buFont typeface="Wingdings" panose="05000000000000000000" pitchFamily="2" charset="2"/>
              <a:buChar char="Ø"/>
            </a:pPr>
            <a:r>
              <a:rPr lang="en-IN" sz="2000" dirty="0">
                <a:latin typeface="+mn-lt"/>
              </a:rPr>
              <a:t>A periodic task is represented by the </a:t>
            </a:r>
            <a:r>
              <a:rPr lang="en-IN" sz="2000" dirty="0" err="1">
                <a:latin typeface="+mn-lt"/>
              </a:rPr>
              <a:t>tuple</a:t>
            </a:r>
            <a:r>
              <a:rPr lang="en-IN" sz="2000" dirty="0">
                <a:latin typeface="+mn-lt"/>
              </a:rPr>
              <a:t> (</a:t>
            </a:r>
            <a:r>
              <a:rPr lang="el-GR" sz="2000" i="1" dirty="0">
                <a:solidFill>
                  <a:srgbClr val="0000CC"/>
                </a:solidFill>
                <a:latin typeface="+mn-lt"/>
              </a:rPr>
              <a:t>Φ</a:t>
            </a:r>
            <a:r>
              <a:rPr lang="en-US" sz="1800" i="1" baseline="-25000" dirty="0" err="1">
                <a:solidFill>
                  <a:srgbClr val="0000CC"/>
                </a:solidFill>
                <a:latin typeface="+mn-lt"/>
              </a:rPr>
              <a:t>i</a:t>
            </a:r>
            <a:r>
              <a:rPr lang="en-IN" sz="2000" dirty="0">
                <a:latin typeface="+mn-lt"/>
              </a:rPr>
              <a:t>,  </a:t>
            </a:r>
            <a:r>
              <a:rPr lang="en-US" sz="2000" i="1" dirty="0">
                <a:solidFill>
                  <a:srgbClr val="0000CC"/>
                </a:solidFill>
                <a:latin typeface="+mn-lt"/>
              </a:rPr>
              <a:t>p</a:t>
            </a:r>
            <a:r>
              <a:rPr lang="en-US" sz="2000" i="1" baseline="-25000" dirty="0">
                <a:solidFill>
                  <a:srgbClr val="0000CC"/>
                </a:solidFill>
                <a:latin typeface="+mn-lt"/>
              </a:rPr>
              <a:t>i </a:t>
            </a:r>
            <a:r>
              <a:rPr lang="en-IN" sz="2000" dirty="0">
                <a:latin typeface="+mn-lt"/>
              </a:rPr>
              <a:t>, </a:t>
            </a:r>
            <a:r>
              <a:rPr lang="en-US" sz="2000" i="1" dirty="0" err="1">
                <a:solidFill>
                  <a:srgbClr val="0000CC"/>
                </a:solidFill>
                <a:latin typeface="+mn-lt"/>
              </a:rPr>
              <a:t>e</a:t>
            </a:r>
            <a:r>
              <a:rPr lang="en-US" sz="2000" i="1" baseline="-25000" dirty="0" err="1">
                <a:solidFill>
                  <a:srgbClr val="0000CC"/>
                </a:solidFill>
                <a:latin typeface="+mn-lt"/>
              </a:rPr>
              <a:t>i</a:t>
            </a:r>
            <a:r>
              <a:rPr lang="en-US" sz="2000" i="1" baseline="-25000" dirty="0">
                <a:solidFill>
                  <a:srgbClr val="0000CC"/>
                </a:solidFill>
                <a:latin typeface="+mn-lt"/>
              </a:rPr>
              <a:t> </a:t>
            </a:r>
            <a:r>
              <a:rPr lang="en-IN" sz="2000" dirty="0">
                <a:latin typeface="+mn-lt"/>
              </a:rPr>
              <a:t>, </a:t>
            </a:r>
            <a:r>
              <a:rPr lang="en-IN" sz="2000" i="1" dirty="0">
                <a:solidFill>
                  <a:srgbClr val="0000CC"/>
                </a:solidFill>
                <a:latin typeface="+mn-lt"/>
              </a:rPr>
              <a:t>D</a:t>
            </a:r>
            <a:r>
              <a:rPr lang="en-US" sz="2000" i="1" baseline="-25000" dirty="0" err="1">
                <a:solidFill>
                  <a:srgbClr val="0000CC"/>
                </a:solidFill>
                <a:latin typeface="+mn-lt"/>
              </a:rPr>
              <a:t>i</a:t>
            </a:r>
            <a:r>
              <a:rPr lang="en-IN" sz="2000" dirty="0">
                <a:latin typeface="+mn-lt"/>
              </a:rPr>
              <a:t>, </a:t>
            </a:r>
            <a:r>
              <a:rPr lang="en-IN" sz="2000" i="1" dirty="0">
                <a:solidFill>
                  <a:srgbClr val="0000CC"/>
                </a:solidFill>
                <a:latin typeface="+mn-lt"/>
              </a:rPr>
              <a:t>[R, x; y]</a:t>
            </a:r>
            <a:r>
              <a:rPr lang="en-IN" sz="2000" dirty="0">
                <a:latin typeface="+mn-lt"/>
              </a:rPr>
              <a:t>), where </a:t>
            </a:r>
            <a:r>
              <a:rPr lang="en-IN" sz="2000" dirty="0">
                <a:solidFill>
                  <a:srgbClr val="0000CC"/>
                </a:solidFill>
              </a:rPr>
              <a:t>[</a:t>
            </a:r>
            <a:r>
              <a:rPr lang="en-IN" sz="2000" dirty="0">
                <a:solidFill>
                  <a:srgbClr val="0000CC"/>
                </a:solidFill>
                <a:latin typeface="+mn-lt"/>
              </a:rPr>
              <a:t>R, x; y]</a:t>
            </a:r>
            <a:r>
              <a:rPr lang="en-IN" sz="2000" dirty="0">
                <a:latin typeface="+mn-lt"/>
              </a:rPr>
              <a:t> represents the critical section requiring </a:t>
            </a:r>
            <a:r>
              <a:rPr lang="en-IN" sz="2000" dirty="0">
                <a:solidFill>
                  <a:srgbClr val="0000CC"/>
                </a:solidFill>
                <a:latin typeface="+mn-lt"/>
              </a:rPr>
              <a:t>x</a:t>
            </a:r>
            <a:r>
              <a:rPr lang="en-IN" sz="2000" dirty="0">
                <a:latin typeface="+mn-lt"/>
              </a:rPr>
              <a:t> units of resource </a:t>
            </a:r>
            <a:r>
              <a:rPr lang="en-IN" sz="2000" dirty="0">
                <a:solidFill>
                  <a:srgbClr val="0000CC"/>
                </a:solidFill>
                <a:latin typeface="+mn-lt"/>
              </a:rPr>
              <a:t>R</a:t>
            </a:r>
            <a:r>
              <a:rPr lang="en-IN" sz="2000" dirty="0">
                <a:latin typeface="+mn-lt"/>
              </a:rPr>
              <a:t> for </a:t>
            </a:r>
            <a:r>
              <a:rPr lang="en-IN" sz="2000" dirty="0">
                <a:solidFill>
                  <a:srgbClr val="0000CC"/>
                </a:solidFill>
                <a:latin typeface="+mn-lt"/>
              </a:rPr>
              <a:t>y</a:t>
            </a:r>
            <a:r>
              <a:rPr lang="en-IN" sz="2000" dirty="0">
                <a:latin typeface="+mn-lt"/>
              </a:rPr>
              <a:t> units of time</a:t>
            </a:r>
          </a:p>
          <a:p>
            <a:pPr>
              <a:lnSpc>
                <a:spcPct val="110000"/>
              </a:lnSpc>
              <a:buFont typeface="Wingdings" panose="05000000000000000000" pitchFamily="2" charset="2"/>
              <a:buChar char="Ø"/>
            </a:pPr>
            <a:endParaRPr lang="en-IN" sz="2000" dirty="0">
              <a:latin typeface="+mn-lt"/>
            </a:endParaRPr>
          </a:p>
          <a:p>
            <a:pPr>
              <a:lnSpc>
                <a:spcPct val="110000"/>
              </a:lnSpc>
              <a:buFont typeface="Wingdings" panose="05000000000000000000" pitchFamily="2" charset="2"/>
              <a:buChar char="Ø"/>
            </a:pPr>
            <a:r>
              <a:rPr lang="en-IN" sz="2000" dirty="0">
                <a:latin typeface="+mn-lt"/>
              </a:rPr>
              <a:t>When a job requires more then one resources and has more than one critical sections, all of the critical sections are listed in the tuple.</a:t>
            </a:r>
          </a:p>
          <a:p>
            <a:pPr>
              <a:lnSpc>
                <a:spcPct val="110000"/>
              </a:lnSpc>
              <a:buFont typeface="Wingdings" panose="05000000000000000000" pitchFamily="2" charset="2"/>
              <a:buChar char="Ø"/>
            </a:pPr>
            <a:endParaRPr lang="en-IN" sz="2000" dirty="0">
              <a:latin typeface="+mn-lt"/>
            </a:endParaRPr>
          </a:p>
          <a:p>
            <a:pPr>
              <a:lnSpc>
                <a:spcPct val="110000"/>
              </a:lnSpc>
              <a:buFont typeface="Wingdings" panose="05000000000000000000" pitchFamily="2" charset="2"/>
              <a:buChar char="Ø"/>
            </a:pPr>
            <a:r>
              <a:rPr lang="en-IN" sz="2000" dirty="0">
                <a:latin typeface="+mn-lt"/>
              </a:rPr>
              <a:t>When the resources are not important, it is represented by the </a:t>
            </a:r>
            <a:r>
              <a:rPr lang="en-IN" sz="2000" dirty="0" err="1">
                <a:latin typeface="+mn-lt"/>
              </a:rPr>
              <a:t>tuple</a:t>
            </a:r>
            <a:r>
              <a:rPr lang="en-IN" sz="2000" dirty="0">
                <a:latin typeface="+mn-lt"/>
              </a:rPr>
              <a:t> (</a:t>
            </a:r>
            <a:r>
              <a:rPr lang="el-GR" sz="2000" i="1" dirty="0">
                <a:solidFill>
                  <a:srgbClr val="0000CC"/>
                </a:solidFill>
                <a:latin typeface="+mn-lt"/>
              </a:rPr>
              <a:t>Φ</a:t>
            </a:r>
            <a:r>
              <a:rPr lang="en-US" sz="1800" i="1" baseline="-25000" dirty="0" err="1">
                <a:solidFill>
                  <a:srgbClr val="0000CC"/>
                </a:solidFill>
                <a:latin typeface="+mn-lt"/>
              </a:rPr>
              <a:t>i</a:t>
            </a:r>
            <a:r>
              <a:rPr lang="en-IN" sz="2000" dirty="0">
                <a:latin typeface="+mn-lt"/>
              </a:rPr>
              <a:t>,  </a:t>
            </a:r>
            <a:r>
              <a:rPr lang="en-US" sz="2000" i="1" dirty="0">
                <a:solidFill>
                  <a:srgbClr val="0000CC"/>
                </a:solidFill>
                <a:latin typeface="+mn-lt"/>
              </a:rPr>
              <a:t>p</a:t>
            </a:r>
            <a:r>
              <a:rPr lang="en-US" sz="2000" i="1" baseline="-25000" dirty="0">
                <a:solidFill>
                  <a:srgbClr val="0000CC"/>
                </a:solidFill>
                <a:latin typeface="+mn-lt"/>
              </a:rPr>
              <a:t>i </a:t>
            </a:r>
            <a:r>
              <a:rPr lang="en-IN" sz="2000" dirty="0">
                <a:latin typeface="+mn-lt"/>
              </a:rPr>
              <a:t>, </a:t>
            </a:r>
            <a:r>
              <a:rPr lang="en-US" sz="2000" i="1" dirty="0" err="1">
                <a:solidFill>
                  <a:srgbClr val="0000CC"/>
                </a:solidFill>
                <a:latin typeface="+mn-lt"/>
              </a:rPr>
              <a:t>e</a:t>
            </a:r>
            <a:r>
              <a:rPr lang="en-US" sz="2000" i="1" baseline="-25000" dirty="0" err="1">
                <a:solidFill>
                  <a:srgbClr val="0000CC"/>
                </a:solidFill>
                <a:latin typeface="+mn-lt"/>
              </a:rPr>
              <a:t>i</a:t>
            </a:r>
            <a:r>
              <a:rPr lang="en-US" sz="2000" i="1" baseline="-25000" dirty="0">
                <a:solidFill>
                  <a:srgbClr val="0000CC"/>
                </a:solidFill>
                <a:latin typeface="+mn-lt"/>
              </a:rPr>
              <a:t> </a:t>
            </a:r>
            <a:r>
              <a:rPr lang="en-IN" sz="2000" dirty="0">
                <a:latin typeface="+mn-lt"/>
              </a:rPr>
              <a:t>, </a:t>
            </a:r>
            <a:r>
              <a:rPr lang="en-IN" sz="2000" i="1" dirty="0">
                <a:solidFill>
                  <a:srgbClr val="0000CC"/>
                </a:solidFill>
                <a:latin typeface="+mn-lt"/>
              </a:rPr>
              <a:t>D</a:t>
            </a:r>
            <a:r>
              <a:rPr lang="en-US" sz="2000" i="1" baseline="-25000" dirty="0" err="1">
                <a:solidFill>
                  <a:srgbClr val="0000CC"/>
                </a:solidFill>
                <a:latin typeface="+mn-lt"/>
              </a:rPr>
              <a:t>i</a:t>
            </a:r>
            <a:r>
              <a:rPr lang="en-IN" sz="2000" dirty="0">
                <a:latin typeface="+mn-lt"/>
              </a:rPr>
              <a:t>, </a:t>
            </a:r>
            <a:r>
              <a:rPr lang="en-IN" sz="2000" i="1" dirty="0">
                <a:solidFill>
                  <a:srgbClr val="0000CC"/>
                </a:solidFill>
                <a:latin typeface="+mn-lt"/>
              </a:rPr>
              <a:t>c</a:t>
            </a:r>
            <a:r>
              <a:rPr lang="en-US" sz="2000" i="1" baseline="-25000" dirty="0" err="1">
                <a:solidFill>
                  <a:srgbClr val="0000CC"/>
                </a:solidFill>
                <a:latin typeface="+mn-lt"/>
              </a:rPr>
              <a:t>i</a:t>
            </a:r>
            <a:r>
              <a:rPr lang="en-IN" sz="2000" dirty="0">
                <a:latin typeface="+mn-lt"/>
              </a:rPr>
              <a:t>), where </a:t>
            </a:r>
            <a:r>
              <a:rPr lang="en-IN" sz="2000" i="1" dirty="0">
                <a:solidFill>
                  <a:srgbClr val="0000CC"/>
                </a:solidFill>
                <a:latin typeface="+mn-lt"/>
              </a:rPr>
              <a:t>c</a:t>
            </a:r>
            <a:r>
              <a:rPr lang="en-US" sz="2000" i="1" baseline="-25000" dirty="0" err="1">
                <a:solidFill>
                  <a:srgbClr val="0000CC"/>
                </a:solidFill>
                <a:latin typeface="+mn-lt"/>
              </a:rPr>
              <a:t>i</a:t>
            </a:r>
            <a:r>
              <a:rPr lang="en-IN" sz="2000" dirty="0">
                <a:latin typeface="+mn-lt"/>
              </a:rPr>
              <a:t>  is the maximum execution time of the longest critical section of the job. (Please note that </a:t>
            </a:r>
            <a:r>
              <a:rPr lang="en-IN" sz="2000" i="1" dirty="0">
                <a:solidFill>
                  <a:srgbClr val="0000CC"/>
                </a:solidFill>
                <a:latin typeface="+mn-lt"/>
              </a:rPr>
              <a:t>c</a:t>
            </a:r>
            <a:r>
              <a:rPr lang="en-US" sz="2000" i="1" baseline="-25000" dirty="0" err="1">
                <a:solidFill>
                  <a:srgbClr val="0000CC"/>
                </a:solidFill>
                <a:latin typeface="+mn-lt"/>
              </a:rPr>
              <a:t>i</a:t>
            </a:r>
            <a:r>
              <a:rPr lang="en-IN" sz="2000" dirty="0">
                <a:latin typeface="+mn-lt"/>
              </a:rPr>
              <a:t> is included in </a:t>
            </a:r>
            <a:r>
              <a:rPr lang="en-IN" sz="2000" i="1" dirty="0">
                <a:solidFill>
                  <a:srgbClr val="0000CC"/>
                </a:solidFill>
                <a:latin typeface="+mn-lt"/>
              </a:rPr>
              <a:t>e</a:t>
            </a:r>
            <a:r>
              <a:rPr lang="en-US" sz="2000" i="1" baseline="-25000" dirty="0" err="1">
                <a:solidFill>
                  <a:srgbClr val="0000CC"/>
                </a:solidFill>
                <a:latin typeface="+mn-lt"/>
              </a:rPr>
              <a:t>i</a:t>
            </a:r>
            <a:r>
              <a:rPr lang="en-IN" sz="2000" dirty="0">
                <a:latin typeface="+mn-lt"/>
              </a:rPr>
              <a:t>)</a:t>
            </a:r>
          </a:p>
          <a:p>
            <a:pPr>
              <a:lnSpc>
                <a:spcPct val="110000"/>
              </a:lnSpc>
              <a:buFont typeface="Wingdings" panose="05000000000000000000" pitchFamily="2" charset="2"/>
              <a:buChar char="Ø"/>
            </a:pPr>
            <a:endParaRPr lang="en-IN" sz="2000" dirty="0">
              <a:latin typeface="+mn-lt"/>
            </a:endParaRPr>
          </a:p>
          <a:p>
            <a:pPr>
              <a:lnSpc>
                <a:spcPct val="110000"/>
              </a:lnSpc>
              <a:buFont typeface="Wingdings" panose="05000000000000000000" pitchFamily="2" charset="2"/>
              <a:buChar char="Ø"/>
            </a:pPr>
            <a:r>
              <a:rPr lang="en-IN" sz="2000" dirty="0">
                <a:latin typeface="+mn-lt"/>
              </a:rPr>
              <a:t>In general </a:t>
            </a:r>
          </a:p>
          <a:p>
            <a:pPr lvl="1">
              <a:lnSpc>
                <a:spcPct val="110000"/>
              </a:lnSpc>
              <a:buClr>
                <a:srgbClr val="101141"/>
              </a:buClr>
              <a:buFont typeface="Courier New" panose="02070309020205020404" pitchFamily="49" charset="0"/>
              <a:buChar char="o"/>
            </a:pPr>
            <a:r>
              <a:rPr lang="en-IN" sz="2000" dirty="0">
                <a:latin typeface="+mn-lt"/>
              </a:rPr>
              <a:t>A critical section here means outermost critical section (when inner critical sections are not specified)</a:t>
            </a:r>
          </a:p>
          <a:p>
            <a:pPr lvl="1">
              <a:lnSpc>
                <a:spcPct val="110000"/>
              </a:lnSpc>
              <a:buClr>
                <a:srgbClr val="101141"/>
              </a:buClr>
              <a:buFont typeface="Courier New" panose="02070309020205020404" pitchFamily="49" charset="0"/>
              <a:buChar char="o"/>
            </a:pPr>
            <a:r>
              <a:rPr lang="en-IN" sz="2000" dirty="0">
                <a:latin typeface="+mn-lt"/>
              </a:rPr>
              <a:t>A critical section of a periodic task means critical section of each job of that periodic task</a:t>
            </a:r>
          </a:p>
          <a:p>
            <a:pPr>
              <a:lnSpc>
                <a:spcPct val="110000"/>
              </a:lnSpc>
              <a:buFont typeface="Wingdings" panose="05000000000000000000" pitchFamily="2" charset="2"/>
              <a:buChar char="Ø"/>
            </a:pPr>
            <a:endParaRPr lang="en-IN" sz="2000" dirty="0">
              <a:latin typeface="+mn-lt"/>
            </a:endParaRPr>
          </a:p>
        </p:txBody>
      </p:sp>
      <p:sp>
        <p:nvSpPr>
          <p:cNvPr id="6" name="Content Placeholder 5"/>
          <p:cNvSpPr>
            <a:spLocks noGrp="1"/>
          </p:cNvSpPr>
          <p:nvPr>
            <p:ph sz="quarter" idx="10"/>
          </p:nvPr>
        </p:nvSpPr>
        <p:spPr/>
        <p:txBody>
          <a:bodyPr/>
          <a:lstStyle/>
          <a:p>
            <a:r>
              <a:rPr lang="en-IN" dirty="0"/>
              <a:t>Additional notations</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35581587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p:txBody>
          <a:bodyPr/>
          <a:lstStyle/>
          <a:p>
            <a:r>
              <a:rPr lang="en-IN" dirty="0"/>
              <a:t>Resource requirement graph</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19</a:t>
            </a:fld>
            <a:endParaRPr lang="en-US"/>
          </a:p>
        </p:txBody>
      </p:sp>
      <p:cxnSp>
        <p:nvCxnSpPr>
          <p:cNvPr id="8" name="Straight Arrow Connector 7"/>
          <p:cNvCxnSpPr/>
          <p:nvPr/>
        </p:nvCxnSpPr>
        <p:spPr>
          <a:xfrm>
            <a:off x="914400" y="4114800"/>
            <a:ext cx="2438400" cy="381000"/>
          </a:xfrm>
          <a:prstGeom prst="straightConnector1">
            <a:avLst/>
          </a:prstGeom>
          <a:ln w="50800">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914400" y="4572000"/>
            <a:ext cx="2438400" cy="1065212"/>
          </a:xfrm>
          <a:prstGeom prst="straightConnector1">
            <a:avLst/>
          </a:prstGeom>
          <a:ln w="50800">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415145" y="4509655"/>
            <a:ext cx="76200" cy="1588"/>
          </a:xfrm>
          <a:prstGeom prst="straightConnector1">
            <a:avLst/>
          </a:prstGeom>
          <a:ln w="50800">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914400" y="4876800"/>
            <a:ext cx="76200" cy="1588"/>
          </a:xfrm>
          <a:prstGeom prst="straightConnector1">
            <a:avLst/>
          </a:prstGeom>
          <a:ln w="50800">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53158" y="4659868"/>
            <a:ext cx="410690" cy="369332"/>
          </a:xfrm>
          <a:prstGeom prst="rect">
            <a:avLst/>
          </a:prstGeom>
          <a:noFill/>
        </p:spPr>
        <p:txBody>
          <a:bodyPr wrap="none" rtlCol="0">
            <a:spAutoFit/>
          </a:bodyPr>
          <a:lstStyle/>
          <a:p>
            <a:r>
              <a:rPr lang="en-IN" dirty="0"/>
              <a:t>T</a:t>
            </a:r>
            <a:r>
              <a:rPr lang="en-IN" baseline="-25000" dirty="0"/>
              <a:t>2</a:t>
            </a:r>
          </a:p>
        </p:txBody>
      </p:sp>
      <p:sp>
        <p:nvSpPr>
          <p:cNvPr id="14" name="TextBox 13"/>
          <p:cNvSpPr txBox="1"/>
          <p:nvPr/>
        </p:nvSpPr>
        <p:spPr>
          <a:xfrm>
            <a:off x="453158" y="5421868"/>
            <a:ext cx="410690" cy="369332"/>
          </a:xfrm>
          <a:prstGeom prst="rect">
            <a:avLst/>
          </a:prstGeom>
          <a:noFill/>
        </p:spPr>
        <p:txBody>
          <a:bodyPr wrap="none" rtlCol="0">
            <a:spAutoFit/>
          </a:bodyPr>
          <a:lstStyle/>
          <a:p>
            <a:r>
              <a:rPr lang="en-IN" dirty="0"/>
              <a:t>T</a:t>
            </a:r>
            <a:r>
              <a:rPr lang="en-IN" baseline="-25000" dirty="0"/>
              <a:t>3</a:t>
            </a:r>
          </a:p>
        </p:txBody>
      </p:sp>
      <p:sp>
        <p:nvSpPr>
          <p:cNvPr id="15" name="TextBox 14"/>
          <p:cNvSpPr txBox="1"/>
          <p:nvPr/>
        </p:nvSpPr>
        <p:spPr>
          <a:xfrm>
            <a:off x="457200" y="3886200"/>
            <a:ext cx="410690" cy="369332"/>
          </a:xfrm>
          <a:prstGeom prst="rect">
            <a:avLst/>
          </a:prstGeom>
          <a:noFill/>
        </p:spPr>
        <p:txBody>
          <a:bodyPr wrap="none" rtlCol="0">
            <a:spAutoFit/>
          </a:bodyPr>
          <a:lstStyle/>
          <a:p>
            <a:r>
              <a:rPr lang="en-IN" dirty="0"/>
              <a:t>T</a:t>
            </a:r>
            <a:r>
              <a:rPr lang="en-IN" baseline="-25000" dirty="0"/>
              <a:t>1</a:t>
            </a:r>
          </a:p>
        </p:txBody>
      </p:sp>
      <p:sp>
        <p:nvSpPr>
          <p:cNvPr id="16" name="TextBox 15"/>
          <p:cNvSpPr txBox="1"/>
          <p:nvPr/>
        </p:nvSpPr>
        <p:spPr>
          <a:xfrm>
            <a:off x="152400" y="5726668"/>
            <a:ext cx="2542684" cy="369332"/>
          </a:xfrm>
          <a:prstGeom prst="rect">
            <a:avLst/>
          </a:prstGeom>
          <a:noFill/>
        </p:spPr>
        <p:txBody>
          <a:bodyPr wrap="none" rtlCol="0">
            <a:spAutoFit/>
          </a:bodyPr>
          <a:lstStyle/>
          <a:p>
            <a:r>
              <a:rPr lang="en-IN" dirty="0"/>
              <a:t>[R</a:t>
            </a:r>
            <a:r>
              <a:rPr lang="en-IN" baseline="-25000" dirty="0"/>
              <a:t>2</a:t>
            </a:r>
            <a:r>
              <a:rPr lang="en-IN" dirty="0"/>
              <a:t>; 8[R</a:t>
            </a:r>
            <a:r>
              <a:rPr lang="en-IN" baseline="-25000" dirty="0"/>
              <a:t>1</a:t>
            </a:r>
            <a:r>
              <a:rPr lang="en-IN" dirty="0"/>
              <a:t>, 4; 1][R</a:t>
            </a:r>
            <a:r>
              <a:rPr lang="en-IN" baseline="-25000" dirty="0"/>
              <a:t>1</a:t>
            </a:r>
            <a:r>
              <a:rPr lang="en-IN" dirty="0"/>
              <a:t>, 1:5]]</a:t>
            </a:r>
          </a:p>
        </p:txBody>
      </p:sp>
      <p:sp>
        <p:nvSpPr>
          <p:cNvPr id="17" name="TextBox 16"/>
          <p:cNvSpPr txBox="1"/>
          <p:nvPr/>
        </p:nvSpPr>
        <p:spPr>
          <a:xfrm>
            <a:off x="3266261" y="4114800"/>
            <a:ext cx="628698" cy="369332"/>
          </a:xfrm>
          <a:prstGeom prst="rect">
            <a:avLst/>
          </a:prstGeom>
          <a:noFill/>
        </p:spPr>
        <p:txBody>
          <a:bodyPr wrap="none" rtlCol="0">
            <a:spAutoFit/>
          </a:bodyPr>
          <a:lstStyle/>
          <a:p>
            <a:r>
              <a:rPr lang="en-IN" dirty="0"/>
              <a:t>R</a:t>
            </a:r>
            <a:r>
              <a:rPr lang="en-IN" baseline="-25000" dirty="0"/>
              <a:t>1</a:t>
            </a:r>
            <a:r>
              <a:rPr lang="en-IN" dirty="0"/>
              <a:t>,5</a:t>
            </a:r>
            <a:endParaRPr lang="en-IN" baseline="-25000" dirty="0"/>
          </a:p>
        </p:txBody>
      </p:sp>
      <p:sp>
        <p:nvSpPr>
          <p:cNvPr id="18" name="TextBox 17"/>
          <p:cNvSpPr txBox="1"/>
          <p:nvPr/>
        </p:nvSpPr>
        <p:spPr>
          <a:xfrm>
            <a:off x="2819400" y="5040868"/>
            <a:ext cx="312906" cy="369332"/>
          </a:xfrm>
          <a:prstGeom prst="rect">
            <a:avLst/>
          </a:prstGeom>
          <a:noFill/>
        </p:spPr>
        <p:txBody>
          <a:bodyPr wrap="none" rtlCol="0">
            <a:spAutoFit/>
          </a:bodyPr>
          <a:lstStyle/>
          <a:p>
            <a:r>
              <a:rPr lang="en-IN" dirty="0"/>
              <a:t>1</a:t>
            </a:r>
            <a:endParaRPr lang="en-IN" baseline="-25000" dirty="0"/>
          </a:p>
        </p:txBody>
      </p:sp>
      <p:sp>
        <p:nvSpPr>
          <p:cNvPr id="19" name="Content Placeholder 2"/>
          <p:cNvSpPr txBox="1">
            <a:spLocks/>
          </p:cNvSpPr>
          <p:nvPr/>
        </p:nvSpPr>
        <p:spPr bwMode="auto">
          <a:xfrm>
            <a:off x="4267200" y="4038600"/>
            <a:ext cx="4876800" cy="2286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77500" lnSpcReduction="20000"/>
          </a:bodyPr>
          <a:lstStyle/>
          <a:p>
            <a:pPr marL="342900" indent="-342900" fontAlgn="auto">
              <a:lnSpc>
                <a:spcPct val="120000"/>
              </a:lnSpc>
              <a:spcBef>
                <a:spcPct val="20000"/>
              </a:spcBef>
              <a:spcAft>
                <a:spcPts val="0"/>
              </a:spcAft>
              <a:buClr>
                <a:srgbClr val="101141"/>
              </a:buClr>
              <a:buFont typeface="Wingdings" pitchFamily="2" charset="2"/>
              <a:buChar char="§"/>
            </a:pPr>
            <a:r>
              <a:rPr lang="en-IN" sz="2000" dirty="0"/>
              <a:t>Each job of T</a:t>
            </a:r>
            <a:r>
              <a:rPr lang="en-IN" sz="2000" baseline="-25000" dirty="0"/>
              <a:t>1</a:t>
            </a:r>
            <a:r>
              <a:rPr lang="en-IN" sz="2000" dirty="0"/>
              <a:t> </a:t>
            </a:r>
            <a:r>
              <a:rPr kumimoji="0" lang="en-IN" sz="2000" b="0" u="none" strike="noStrike" kern="1200" cap="none" spc="0" normalizeH="0" baseline="0" noProof="0" dirty="0">
                <a:ln>
                  <a:noFill/>
                </a:ln>
                <a:solidFill>
                  <a:schemeClr val="tx1"/>
                </a:solidFill>
                <a:effectLst/>
                <a:uLnTx/>
                <a:uFillTx/>
                <a:latin typeface="Arial" pitchFamily="34" charset="0"/>
                <a:ea typeface="+mn-ea"/>
                <a:cs typeface="Arial" pitchFamily="34" charset="0"/>
              </a:rPr>
              <a:t>requires 2 units of </a:t>
            </a:r>
            <a:r>
              <a:rPr lang="en-IN" sz="2000" dirty="0"/>
              <a:t>R</a:t>
            </a:r>
            <a:r>
              <a:rPr lang="en-IN" sz="2000" baseline="-25000" dirty="0"/>
              <a:t>1</a:t>
            </a:r>
            <a:r>
              <a:rPr kumimoji="0" lang="en-IN" sz="2000" b="0" u="none" strike="noStrike" kern="1200" cap="none" spc="0" normalizeH="0" baseline="0" noProof="0" dirty="0">
                <a:ln>
                  <a:noFill/>
                </a:ln>
                <a:solidFill>
                  <a:schemeClr val="tx1"/>
                </a:solidFill>
                <a:effectLst/>
                <a:uLnTx/>
                <a:uFillTx/>
                <a:latin typeface="Arial" pitchFamily="34" charset="0"/>
                <a:ea typeface="+mn-ea"/>
                <a:cs typeface="Arial" pitchFamily="34" charset="0"/>
              </a:rPr>
              <a:t> for 3 units of time and 1 unit of </a:t>
            </a:r>
            <a:r>
              <a:rPr lang="en-IN" sz="2000"/>
              <a:t>R</a:t>
            </a:r>
            <a:r>
              <a:rPr lang="en-IN" sz="2000" baseline="-25000"/>
              <a:t>2 </a:t>
            </a:r>
            <a:r>
              <a:rPr kumimoji="0" lang="en-IN" sz="2000" b="0" u="none" strike="noStrike" kern="1200" cap="none" spc="0" normalizeH="0" baseline="0" noProof="0">
                <a:ln>
                  <a:noFill/>
                </a:ln>
                <a:solidFill>
                  <a:schemeClr val="tx1"/>
                </a:solidFill>
                <a:effectLst/>
                <a:uLnTx/>
                <a:uFillTx/>
                <a:latin typeface="Arial" pitchFamily="34" charset="0"/>
                <a:ea typeface="+mn-ea"/>
                <a:cs typeface="Arial" pitchFamily="34" charset="0"/>
              </a:rPr>
              <a:t>for </a:t>
            </a:r>
            <a:r>
              <a:rPr kumimoji="0" lang="en-IN" sz="2000" b="0" u="none" strike="noStrike" kern="1200" cap="none" spc="0" normalizeH="0" baseline="0" noProof="0" dirty="0">
                <a:ln>
                  <a:noFill/>
                </a:ln>
                <a:solidFill>
                  <a:schemeClr val="tx1"/>
                </a:solidFill>
                <a:effectLst/>
                <a:uLnTx/>
                <a:uFillTx/>
                <a:latin typeface="Arial" pitchFamily="34" charset="0"/>
                <a:ea typeface="+mn-ea"/>
                <a:cs typeface="Arial" pitchFamily="34" charset="0"/>
              </a:rPr>
              <a:t>1 unit of time</a:t>
            </a:r>
          </a:p>
          <a:p>
            <a:pPr marL="342900" indent="-342900" fontAlgn="auto">
              <a:lnSpc>
                <a:spcPct val="120000"/>
              </a:lnSpc>
              <a:spcBef>
                <a:spcPct val="20000"/>
              </a:spcBef>
              <a:spcAft>
                <a:spcPts val="0"/>
              </a:spcAft>
              <a:buClr>
                <a:srgbClr val="101141"/>
              </a:buClr>
              <a:buFont typeface="Wingdings" pitchFamily="2" charset="2"/>
              <a:buChar char="§"/>
            </a:pPr>
            <a:r>
              <a:rPr lang="en-IN" sz="2000" dirty="0"/>
              <a:t>R</a:t>
            </a:r>
            <a:r>
              <a:rPr lang="en-IN" sz="2000" baseline="-25000" dirty="0"/>
              <a:t>1</a:t>
            </a:r>
            <a:r>
              <a:rPr lang="en-IN" sz="2000" dirty="0"/>
              <a:t> has 5 units of resources and R</a:t>
            </a:r>
            <a:r>
              <a:rPr lang="en-IN" sz="2000" baseline="-25000" dirty="0"/>
              <a:t>2</a:t>
            </a:r>
            <a:r>
              <a:rPr lang="en-IN" sz="2000" dirty="0"/>
              <a:t> has 1 unit of resource.</a:t>
            </a:r>
            <a:endParaRPr kumimoji="0" lang="en-IN" sz="2000" b="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a:p>
            <a:pPr marL="342900" lvl="0" indent="-342900" fontAlgn="auto">
              <a:lnSpc>
                <a:spcPct val="120000"/>
              </a:lnSpc>
              <a:spcBef>
                <a:spcPct val="20000"/>
              </a:spcBef>
              <a:spcAft>
                <a:spcPts val="0"/>
              </a:spcAft>
              <a:buClr>
                <a:srgbClr val="101141"/>
              </a:buClr>
              <a:buFont typeface="Wingdings" pitchFamily="2" charset="2"/>
              <a:buChar char="§"/>
            </a:pPr>
            <a:r>
              <a:rPr lang="en-IN" sz="2000" dirty="0"/>
              <a:t>T</a:t>
            </a:r>
            <a:r>
              <a:rPr lang="en-IN" sz="2000" baseline="-25000" dirty="0"/>
              <a:t>2  </a:t>
            </a:r>
            <a:r>
              <a:rPr lang="en-IN" sz="2000" dirty="0"/>
              <a:t>doesn’t require any resources</a:t>
            </a:r>
          </a:p>
          <a:p>
            <a:pPr marL="342900" lvl="0" indent="-342900" fontAlgn="auto">
              <a:lnSpc>
                <a:spcPct val="120000"/>
              </a:lnSpc>
              <a:spcBef>
                <a:spcPct val="20000"/>
              </a:spcBef>
              <a:spcAft>
                <a:spcPts val="0"/>
              </a:spcAft>
              <a:buClr>
                <a:srgbClr val="101141"/>
              </a:buClr>
              <a:buFont typeface="Wingdings" pitchFamily="2" charset="2"/>
              <a:buChar char="§"/>
            </a:pPr>
            <a:r>
              <a:rPr lang="en-IN" sz="2000" dirty="0"/>
              <a:t>Each job of T</a:t>
            </a:r>
            <a:r>
              <a:rPr lang="en-IN" sz="2000" baseline="-25000" dirty="0"/>
              <a:t>3  </a:t>
            </a:r>
            <a:r>
              <a:rPr kumimoji="0" lang="en-IN" sz="2000" b="0" u="none" strike="noStrike" kern="1200" cap="none" spc="0" normalizeH="0" baseline="0" noProof="0" dirty="0">
                <a:ln>
                  <a:noFill/>
                </a:ln>
                <a:solidFill>
                  <a:schemeClr val="tx1"/>
                </a:solidFill>
                <a:effectLst/>
                <a:uLnTx/>
                <a:uFillTx/>
                <a:latin typeface="Arial" pitchFamily="34" charset="0"/>
                <a:ea typeface="+mn-ea"/>
                <a:cs typeface="Arial" pitchFamily="34" charset="0"/>
              </a:rPr>
              <a:t>requires R1 and R2 as specified by the critical section (rather than indicating over the edges)</a:t>
            </a:r>
          </a:p>
        </p:txBody>
      </p:sp>
      <p:sp>
        <p:nvSpPr>
          <p:cNvPr id="20" name="Content Placeholder 2"/>
          <p:cNvSpPr txBox="1">
            <a:spLocks/>
          </p:cNvSpPr>
          <p:nvPr/>
        </p:nvSpPr>
        <p:spPr bwMode="auto">
          <a:xfrm>
            <a:off x="304800" y="1371600"/>
            <a:ext cx="8839200" cy="2438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85000" lnSpcReduction="10000"/>
          </a:bodyPr>
          <a:lstStyle/>
          <a:p>
            <a:pPr marL="342900" marR="0" lvl="0" indent="-342900" algn="l" defTabSz="914400" rtl="0" eaLnBrk="1" fontAlgn="auto" latinLnBrk="0" hangingPunct="1">
              <a:lnSpc>
                <a:spcPct val="120000"/>
              </a:lnSpc>
              <a:spcBef>
                <a:spcPct val="20000"/>
              </a:spcBef>
              <a:spcAft>
                <a:spcPts val="0"/>
              </a:spcAft>
              <a:buClr>
                <a:srgbClr val="101141"/>
              </a:buClr>
              <a:buSzTx/>
              <a:buFont typeface="Wingdings" pitchFamily="2" charset="2"/>
              <a:buChar char="§"/>
              <a:tabLst/>
              <a:defRPr/>
            </a:pPr>
            <a:r>
              <a:rPr kumimoji="0" lang="en-IN" sz="20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In a resource requirement graph, there is a vertex for each job and resource.</a:t>
            </a:r>
          </a:p>
          <a:p>
            <a:pPr marL="342900" marR="0" lvl="0" indent="-342900" algn="l" defTabSz="914400" rtl="0" eaLnBrk="1" fontAlgn="auto" latinLnBrk="0" hangingPunct="1">
              <a:lnSpc>
                <a:spcPct val="120000"/>
              </a:lnSpc>
              <a:spcBef>
                <a:spcPct val="20000"/>
              </a:spcBef>
              <a:spcAft>
                <a:spcPts val="0"/>
              </a:spcAft>
              <a:buClr>
                <a:srgbClr val="101141"/>
              </a:buClr>
              <a:buSzTx/>
              <a:buFont typeface="Wingdings" pitchFamily="2" charset="2"/>
              <a:buChar char="§"/>
              <a:tabLst/>
              <a:defRPr/>
            </a:pPr>
            <a:r>
              <a:rPr lang="en-IN" sz="2000" dirty="0"/>
              <a:t>The integer next to each resource vertex indicates </a:t>
            </a:r>
            <a:r>
              <a:rPr lang="en-IN" sz="2000" dirty="0">
                <a:solidFill>
                  <a:srgbClr val="0000CC"/>
                </a:solidFill>
              </a:rPr>
              <a:t>number of units </a:t>
            </a:r>
            <a:r>
              <a:rPr lang="en-IN" sz="2000" dirty="0"/>
              <a:t>of the resource.</a:t>
            </a:r>
            <a:endParaRPr kumimoji="0" lang="en-IN" sz="20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a:p>
            <a:pPr marL="342900" marR="0" lvl="0" indent="-342900" algn="l" defTabSz="914400" rtl="0" eaLnBrk="1" fontAlgn="auto" latinLnBrk="0" hangingPunct="1">
              <a:lnSpc>
                <a:spcPct val="120000"/>
              </a:lnSpc>
              <a:spcBef>
                <a:spcPct val="20000"/>
              </a:spcBef>
              <a:spcAft>
                <a:spcPts val="0"/>
              </a:spcAft>
              <a:buClr>
                <a:srgbClr val="101141"/>
              </a:buClr>
              <a:buSzTx/>
              <a:buFont typeface="Wingdings" pitchFamily="2" charset="2"/>
              <a:buChar char="§"/>
              <a:tabLst/>
              <a:defRPr/>
            </a:pPr>
            <a:r>
              <a:rPr kumimoji="0" lang="en-IN" sz="20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If a job requires a resource, there will be a edge drawn from the job to the resource</a:t>
            </a:r>
          </a:p>
          <a:p>
            <a:pPr marL="342900" marR="0" lvl="0" indent="-342900" algn="l" defTabSz="914400" rtl="0" eaLnBrk="1" fontAlgn="auto" latinLnBrk="0" hangingPunct="1">
              <a:lnSpc>
                <a:spcPct val="120000"/>
              </a:lnSpc>
              <a:spcBef>
                <a:spcPct val="20000"/>
              </a:spcBef>
              <a:spcAft>
                <a:spcPts val="0"/>
              </a:spcAft>
              <a:buClr>
                <a:srgbClr val="101141"/>
              </a:buClr>
              <a:buSzTx/>
              <a:buFont typeface="Wingdings" pitchFamily="2" charset="2"/>
              <a:buChar char="§"/>
              <a:tabLst/>
              <a:defRPr/>
            </a:pPr>
            <a:r>
              <a:rPr kumimoji="0" lang="en-IN" sz="20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The edge will be labelled by the 2 </a:t>
            </a:r>
            <a:r>
              <a:rPr kumimoji="0" lang="en-IN" sz="2000" b="0" i="0" u="none" strike="noStrike" kern="1200" cap="none" spc="0" normalizeH="0" baseline="0" noProof="0" dirty="0" err="1">
                <a:ln>
                  <a:noFill/>
                </a:ln>
                <a:solidFill>
                  <a:schemeClr val="tx1"/>
                </a:solidFill>
                <a:effectLst/>
                <a:uLnTx/>
                <a:uFillTx/>
                <a:latin typeface="Arial" pitchFamily="34" charset="0"/>
                <a:ea typeface="+mn-ea"/>
                <a:cs typeface="Arial" pitchFamily="34" charset="0"/>
              </a:rPr>
              <a:t>tuple</a:t>
            </a:r>
            <a:r>
              <a:rPr kumimoji="0" lang="en-IN" sz="20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 </a:t>
            </a:r>
            <a:r>
              <a:rPr kumimoji="0" lang="en-IN" sz="2000" b="0" i="1" u="none" strike="noStrike" kern="1200" cap="none" spc="0" normalizeH="0" baseline="0" noProof="0" dirty="0">
                <a:ln>
                  <a:noFill/>
                </a:ln>
                <a:solidFill>
                  <a:srgbClr val="0000CC"/>
                </a:solidFill>
                <a:effectLst/>
                <a:uLnTx/>
                <a:uFillTx/>
                <a:latin typeface="Arial" pitchFamily="34" charset="0"/>
                <a:ea typeface="+mn-ea"/>
                <a:cs typeface="Arial" pitchFamily="34" charset="0"/>
              </a:rPr>
              <a:t>(x, y)</a:t>
            </a:r>
            <a:r>
              <a:rPr kumimoji="0" lang="en-IN" sz="20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 where the job requires </a:t>
            </a:r>
            <a:r>
              <a:rPr kumimoji="0" lang="en-IN" sz="2000" b="0" i="1" u="none" strike="noStrike" kern="1200" cap="none" spc="0" normalizeH="0" baseline="0" noProof="0" dirty="0">
                <a:ln>
                  <a:noFill/>
                </a:ln>
                <a:solidFill>
                  <a:srgbClr val="0000CC"/>
                </a:solidFill>
                <a:effectLst/>
                <a:uLnTx/>
                <a:uFillTx/>
                <a:latin typeface="Arial" pitchFamily="34" charset="0"/>
                <a:ea typeface="+mn-ea"/>
                <a:cs typeface="Arial" pitchFamily="34" charset="0"/>
              </a:rPr>
              <a:t>x</a:t>
            </a:r>
            <a:r>
              <a:rPr kumimoji="0" lang="en-IN" sz="20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 units of the resources for </a:t>
            </a:r>
            <a:r>
              <a:rPr kumimoji="0" lang="en-IN" sz="2000" b="0" i="1" u="none" strike="noStrike" kern="1200" cap="none" spc="0" normalizeH="0" baseline="0" noProof="0" dirty="0">
                <a:ln>
                  <a:noFill/>
                </a:ln>
                <a:solidFill>
                  <a:srgbClr val="0000CC"/>
                </a:solidFill>
                <a:effectLst/>
                <a:uLnTx/>
                <a:uFillTx/>
                <a:latin typeface="Arial" pitchFamily="34" charset="0"/>
                <a:ea typeface="+mn-ea"/>
                <a:cs typeface="Arial" pitchFamily="34" charset="0"/>
              </a:rPr>
              <a:t>y</a:t>
            </a:r>
            <a:r>
              <a:rPr kumimoji="0" lang="en-IN" sz="20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 units of time in the critical section.</a:t>
            </a:r>
          </a:p>
          <a:p>
            <a:pPr marL="342900" indent="-342900" fontAlgn="auto">
              <a:lnSpc>
                <a:spcPct val="120000"/>
              </a:lnSpc>
              <a:spcBef>
                <a:spcPct val="20000"/>
              </a:spcBef>
              <a:spcAft>
                <a:spcPts val="0"/>
              </a:spcAft>
              <a:buClr>
                <a:srgbClr val="101141"/>
              </a:buClr>
              <a:buFont typeface="Wingdings" pitchFamily="2" charset="2"/>
              <a:buChar char="§"/>
            </a:pPr>
            <a:r>
              <a:rPr lang="en-IN" sz="2000" dirty="0"/>
              <a:t>If  there is one unit of resource, then first parameter of the </a:t>
            </a:r>
            <a:r>
              <a:rPr lang="en-IN" sz="2000" dirty="0" err="1"/>
              <a:t>tuple</a:t>
            </a:r>
            <a:r>
              <a:rPr lang="en-IN" sz="2000" dirty="0"/>
              <a:t> is omitted i.e. Only the time units required for the critical section is mentioned</a:t>
            </a:r>
          </a:p>
          <a:p>
            <a:pPr marL="342900" indent="-342900" fontAlgn="auto">
              <a:lnSpc>
                <a:spcPct val="120000"/>
              </a:lnSpc>
              <a:spcBef>
                <a:spcPct val="20000"/>
              </a:spcBef>
              <a:spcAft>
                <a:spcPts val="0"/>
              </a:spcAft>
              <a:buClr>
                <a:srgbClr val="101141"/>
              </a:buClr>
              <a:buFont typeface="Wingdings" pitchFamily="2" charset="2"/>
              <a:buChar char="§"/>
            </a:pPr>
            <a:endParaRPr lang="en-IN" sz="2000" dirty="0"/>
          </a:p>
          <a:p>
            <a:pPr marL="342900" indent="-342900" fontAlgn="auto">
              <a:lnSpc>
                <a:spcPct val="120000"/>
              </a:lnSpc>
              <a:spcBef>
                <a:spcPct val="20000"/>
              </a:spcBef>
              <a:spcAft>
                <a:spcPts val="0"/>
              </a:spcAft>
              <a:buClr>
                <a:srgbClr val="101141"/>
              </a:buClr>
              <a:buFont typeface="Wingdings" pitchFamily="2" charset="2"/>
              <a:buChar char="§"/>
            </a:pPr>
            <a:endParaRPr lang="en-IN" sz="2000" dirty="0"/>
          </a:p>
        </p:txBody>
      </p:sp>
      <p:cxnSp>
        <p:nvCxnSpPr>
          <p:cNvPr id="24" name="Straight Arrow Connector 23"/>
          <p:cNvCxnSpPr/>
          <p:nvPr/>
        </p:nvCxnSpPr>
        <p:spPr>
          <a:xfrm>
            <a:off x="3422075" y="5637212"/>
            <a:ext cx="76200" cy="1588"/>
          </a:xfrm>
          <a:prstGeom prst="straightConnector1">
            <a:avLst/>
          </a:prstGeom>
          <a:ln w="50800">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914400" y="4114800"/>
            <a:ext cx="2438400" cy="1447800"/>
          </a:xfrm>
          <a:prstGeom prst="straightConnector1">
            <a:avLst/>
          </a:prstGeom>
          <a:ln w="50800">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914400" y="5638800"/>
            <a:ext cx="2438400" cy="1588"/>
          </a:xfrm>
          <a:prstGeom prst="straightConnector1">
            <a:avLst/>
          </a:prstGeom>
          <a:ln w="50800">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276600" y="5638800"/>
            <a:ext cx="628698" cy="369332"/>
          </a:xfrm>
          <a:prstGeom prst="rect">
            <a:avLst/>
          </a:prstGeom>
          <a:noFill/>
        </p:spPr>
        <p:txBody>
          <a:bodyPr wrap="none" rtlCol="0">
            <a:spAutoFit/>
          </a:bodyPr>
          <a:lstStyle/>
          <a:p>
            <a:r>
              <a:rPr lang="en-IN" dirty="0"/>
              <a:t>R</a:t>
            </a:r>
            <a:r>
              <a:rPr lang="en-IN" baseline="-25000" dirty="0"/>
              <a:t>2</a:t>
            </a:r>
            <a:r>
              <a:rPr lang="en-IN" dirty="0"/>
              <a:t>,1</a:t>
            </a:r>
            <a:endParaRPr lang="en-IN" baseline="-25000" dirty="0"/>
          </a:p>
        </p:txBody>
      </p:sp>
      <p:sp>
        <p:nvSpPr>
          <p:cNvPr id="31" name="TextBox 30"/>
          <p:cNvSpPr txBox="1"/>
          <p:nvPr/>
        </p:nvSpPr>
        <p:spPr>
          <a:xfrm>
            <a:off x="2057400" y="3974068"/>
            <a:ext cx="659155" cy="369332"/>
          </a:xfrm>
          <a:prstGeom prst="rect">
            <a:avLst/>
          </a:prstGeom>
          <a:noFill/>
        </p:spPr>
        <p:txBody>
          <a:bodyPr wrap="none" rtlCol="0">
            <a:spAutoFit/>
          </a:bodyPr>
          <a:lstStyle/>
          <a:p>
            <a:r>
              <a:rPr lang="en-IN" dirty="0"/>
              <a:t>(2;3)</a:t>
            </a:r>
          </a:p>
        </p:txBody>
      </p:sp>
    </p:spTree>
    <p:extLst>
      <p:ext uri="{BB962C8B-B14F-4D97-AF65-F5344CB8AC3E}">
        <p14:creationId xmlns:p14="http://schemas.microsoft.com/office/powerpoint/2010/main" val="4119430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p:txBody>
          <a:bodyPr/>
          <a:lstStyle/>
          <a:p>
            <a:r>
              <a:rPr lang="en-IN" dirty="0"/>
              <a:t>Text Book / References</a:t>
            </a:r>
          </a:p>
        </p:txBody>
      </p:sp>
      <p:sp>
        <p:nvSpPr>
          <p:cNvPr id="3" name="స్లయిడ్ సంఖ్య స్థాన సంగ్రహకం 2"/>
          <p:cNvSpPr>
            <a:spLocks noGrp="1"/>
          </p:cNvSpPr>
          <p:nvPr>
            <p:ph type="sldNum" sz="quarter" idx="4294967295"/>
          </p:nvPr>
        </p:nvSpPr>
        <p:spPr>
          <a:xfrm>
            <a:off x="7010400" y="6217260"/>
            <a:ext cx="2133600" cy="365125"/>
          </a:xfrm>
          <a:prstGeom prst="rect">
            <a:avLst/>
          </a:prstGeom>
        </p:spPr>
        <p:txBody>
          <a:bodyPr/>
          <a:lstStyle/>
          <a:p>
            <a:fld id="{BC8D7E44-7D4F-4942-A8C9-2DF6BF8399E8}" type="slidenum">
              <a:rPr lang="en-US" smtClean="0"/>
              <a:pPr/>
              <a:t>2</a:t>
            </a:fld>
            <a:endParaRPr lang="en-US" dirty="0"/>
          </a:p>
        </p:txBody>
      </p:sp>
      <p:pic>
        <p:nvPicPr>
          <p:cNvPr id="5122" name="Picture 2" descr="https://images-na.ssl-images-amazon.com/images/I/51IN%2BfOSwEL._SX332_BO1,204,203,200_.jp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609600" y="1631058"/>
            <a:ext cx="2907205" cy="43434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Image result for Liu, Jane W.S., Real Time Systems, Pearson Education, 2000"/>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671431" y="1631058"/>
            <a:ext cx="3153936" cy="4253552"/>
          </a:xfrm>
          <a:prstGeom prst="rect">
            <a:avLst/>
          </a:prstGeom>
          <a:noFill/>
          <a:extLst>
            <a:ext uri="{909E8E84-426E-40DD-AFC4-6F175D3DCCD1}">
              <a14:hiddenFill xmlns:a14="http://schemas.microsoft.com/office/drawing/2010/main">
                <a:solidFill>
                  <a:srgbClr val="FFFFFF"/>
                </a:solidFill>
              </a14:hiddenFill>
            </a:ext>
          </a:extLst>
        </p:spPr>
      </p:pic>
      <p:sp>
        <p:nvSpPr>
          <p:cNvPr id="6" name="విషయ స్థాన సంగ్రహకం 3"/>
          <p:cNvSpPr txBox="1">
            <a:spLocks/>
          </p:cNvSpPr>
          <p:nvPr/>
        </p:nvSpPr>
        <p:spPr>
          <a:xfrm>
            <a:off x="5410199" y="1324970"/>
            <a:ext cx="1676399" cy="281621"/>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kern="1200">
                <a:solidFill>
                  <a:schemeClr val="tx1">
                    <a:tint val="75000"/>
                  </a:schemeClr>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b="1" dirty="0"/>
              <a:t>Text Book (T1) </a:t>
            </a:r>
          </a:p>
        </p:txBody>
      </p:sp>
      <p:sp>
        <p:nvSpPr>
          <p:cNvPr id="7" name="విషయ స్థాన సంగ్రహకం 3"/>
          <p:cNvSpPr txBox="1">
            <a:spLocks/>
          </p:cNvSpPr>
          <p:nvPr/>
        </p:nvSpPr>
        <p:spPr>
          <a:xfrm>
            <a:off x="1225002" y="1334374"/>
            <a:ext cx="1676399" cy="281621"/>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kern="1200">
                <a:solidFill>
                  <a:schemeClr val="tx1">
                    <a:tint val="75000"/>
                  </a:schemeClr>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b="1" dirty="0"/>
              <a:t>Reference (R1) </a:t>
            </a:r>
          </a:p>
        </p:txBody>
      </p:sp>
      <p:sp>
        <p:nvSpPr>
          <p:cNvPr id="8" name="పాఠంపెట్టె 7"/>
          <p:cNvSpPr txBox="1"/>
          <p:nvPr/>
        </p:nvSpPr>
        <p:spPr>
          <a:xfrm>
            <a:off x="685800" y="5993080"/>
            <a:ext cx="7302608" cy="492443"/>
          </a:xfrm>
          <a:prstGeom prst="rect">
            <a:avLst/>
          </a:prstGeom>
          <a:noFill/>
        </p:spPr>
        <p:txBody>
          <a:bodyPr wrap="square" rtlCol="0">
            <a:spAutoFit/>
          </a:bodyPr>
          <a:lstStyle/>
          <a:p>
            <a:r>
              <a:rPr lang="en-IN" sz="1300" i="1" dirty="0">
                <a:latin typeface="Arial Narrow" panose="020B0606020202030204" pitchFamily="34" charset="0"/>
              </a:rPr>
              <a:t>Note</a:t>
            </a:r>
            <a:r>
              <a:rPr lang="en-IN" sz="1300" dirty="0">
                <a:latin typeface="Arial Narrow" panose="020B0606020202030204" pitchFamily="34" charset="0"/>
              </a:rPr>
              <a:t>: As the above two books focus on theoretical treatment of the subject, </a:t>
            </a:r>
            <a:r>
              <a:rPr lang="en-IN" sz="1300" u="sng" dirty="0">
                <a:latin typeface="Arial Narrow" panose="020B0606020202030204" pitchFamily="34" charset="0"/>
              </a:rPr>
              <a:t>Students are strongly advised to refer to web sources / MOOCs videos / library within their own organizations for more practical understanding of the topics.  </a:t>
            </a:r>
          </a:p>
        </p:txBody>
      </p:sp>
    </p:spTree>
    <p:extLst>
      <p:ext uri="{BB962C8B-B14F-4D97-AF65-F5344CB8AC3E}">
        <p14:creationId xmlns:p14="http://schemas.microsoft.com/office/powerpoint/2010/main" val="28046514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458200" cy="4876800"/>
          </a:xfrm>
        </p:spPr>
        <p:txBody>
          <a:bodyPr>
            <a:normAutofit/>
          </a:bodyPr>
          <a:lstStyle/>
          <a:p>
            <a:pPr>
              <a:buFont typeface="Wingdings" panose="05000000000000000000" pitchFamily="2" charset="2"/>
              <a:buChar char="Ø"/>
            </a:pPr>
            <a:r>
              <a:rPr lang="en-IN" sz="2000" dirty="0">
                <a:latin typeface="+mn-lt"/>
              </a:rPr>
              <a:t>In a fixed priority system, let tasks are indexed in the decreasing order of the priority i.e. In a system of tasks </a:t>
            </a:r>
            <a:r>
              <a:rPr lang="en-IN" sz="2000" i="1" dirty="0">
                <a:solidFill>
                  <a:srgbClr val="0000CC"/>
                </a:solidFill>
                <a:latin typeface="+mn-lt"/>
              </a:rPr>
              <a:t>T</a:t>
            </a:r>
            <a:r>
              <a:rPr lang="en-IN" sz="2000" i="1" baseline="-25000" dirty="0">
                <a:solidFill>
                  <a:srgbClr val="0000CC"/>
                </a:solidFill>
                <a:latin typeface="+mn-lt"/>
              </a:rPr>
              <a:t>1</a:t>
            </a:r>
            <a:r>
              <a:rPr lang="en-IN" sz="2000" i="1" dirty="0">
                <a:solidFill>
                  <a:srgbClr val="0000CC"/>
                </a:solidFill>
                <a:latin typeface="+mn-lt"/>
              </a:rPr>
              <a:t>, T</a:t>
            </a:r>
            <a:r>
              <a:rPr lang="en-IN" sz="2000" i="1" baseline="-25000" dirty="0">
                <a:solidFill>
                  <a:srgbClr val="0000CC"/>
                </a:solidFill>
                <a:latin typeface="+mn-lt"/>
              </a:rPr>
              <a:t>2</a:t>
            </a:r>
            <a:r>
              <a:rPr lang="en-IN" sz="2000" i="1" dirty="0">
                <a:solidFill>
                  <a:srgbClr val="0000CC"/>
                </a:solidFill>
                <a:latin typeface="+mn-lt"/>
              </a:rPr>
              <a:t>, T</a:t>
            </a:r>
            <a:r>
              <a:rPr lang="en-IN" sz="2000" i="1" baseline="-25000" dirty="0">
                <a:solidFill>
                  <a:srgbClr val="0000CC"/>
                </a:solidFill>
                <a:latin typeface="+mn-lt"/>
              </a:rPr>
              <a:t>3</a:t>
            </a:r>
            <a:r>
              <a:rPr lang="en-IN" sz="2000" i="1" dirty="0">
                <a:solidFill>
                  <a:srgbClr val="0000CC"/>
                </a:solidFill>
                <a:latin typeface="+mn-lt"/>
              </a:rPr>
              <a:t>, ..., T</a:t>
            </a:r>
            <a:r>
              <a:rPr lang="en-IN" sz="2000" i="1" baseline="-25000" dirty="0">
                <a:solidFill>
                  <a:srgbClr val="0000CC"/>
                </a:solidFill>
                <a:latin typeface="+mn-lt"/>
              </a:rPr>
              <a:t>i</a:t>
            </a:r>
            <a:r>
              <a:rPr lang="en-IN" sz="2000" i="1" dirty="0">
                <a:solidFill>
                  <a:srgbClr val="0000CC"/>
                </a:solidFill>
                <a:latin typeface="+mn-lt"/>
              </a:rPr>
              <a:t>, T</a:t>
            </a:r>
            <a:r>
              <a:rPr lang="en-IN" sz="2000" i="1" baseline="-25000" dirty="0">
                <a:solidFill>
                  <a:srgbClr val="0000CC"/>
                </a:solidFill>
                <a:latin typeface="+mn-lt"/>
              </a:rPr>
              <a:t>i+1</a:t>
            </a:r>
            <a:r>
              <a:rPr lang="en-IN" sz="2000" i="1" dirty="0">
                <a:solidFill>
                  <a:srgbClr val="0000CC"/>
                </a:solidFill>
                <a:latin typeface="+mn-lt"/>
              </a:rPr>
              <a:t>, ... </a:t>
            </a:r>
            <a:r>
              <a:rPr lang="en-IN" sz="2000" i="1" dirty="0" err="1">
                <a:solidFill>
                  <a:srgbClr val="0000CC"/>
                </a:solidFill>
                <a:latin typeface="+mn-lt"/>
              </a:rPr>
              <a:t>T</a:t>
            </a:r>
            <a:r>
              <a:rPr lang="en-IN" sz="2000" i="1" baseline="-25000" dirty="0" err="1">
                <a:solidFill>
                  <a:srgbClr val="0000CC"/>
                </a:solidFill>
                <a:latin typeface="+mn-lt"/>
              </a:rPr>
              <a:t>n</a:t>
            </a:r>
            <a:r>
              <a:rPr lang="en-IN" sz="2000" i="1" dirty="0">
                <a:solidFill>
                  <a:srgbClr val="0000CC"/>
                </a:solidFill>
                <a:latin typeface="+mn-lt"/>
              </a:rPr>
              <a:t> ; T</a:t>
            </a:r>
            <a:r>
              <a:rPr lang="en-IN" sz="2000" i="1" baseline="-25000" dirty="0">
                <a:solidFill>
                  <a:srgbClr val="0000CC"/>
                </a:solidFill>
                <a:latin typeface="+mn-lt"/>
              </a:rPr>
              <a:t>i</a:t>
            </a:r>
            <a:r>
              <a:rPr lang="en-IN" sz="2000" i="1" dirty="0">
                <a:solidFill>
                  <a:srgbClr val="0000CC"/>
                </a:solidFill>
                <a:latin typeface="+mn-lt"/>
              </a:rPr>
              <a:t> </a:t>
            </a:r>
            <a:r>
              <a:rPr lang="en-IN" sz="2000" dirty="0">
                <a:latin typeface="+mn-lt"/>
              </a:rPr>
              <a:t>has higher priority than </a:t>
            </a:r>
            <a:r>
              <a:rPr lang="en-IN" sz="2000" i="1" dirty="0">
                <a:solidFill>
                  <a:srgbClr val="0000CC"/>
                </a:solidFill>
                <a:latin typeface="+mn-lt"/>
              </a:rPr>
              <a:t>T</a:t>
            </a:r>
            <a:r>
              <a:rPr lang="en-IN" sz="2000" i="1" baseline="-25000" dirty="0">
                <a:solidFill>
                  <a:srgbClr val="0000CC"/>
                </a:solidFill>
                <a:latin typeface="+mn-lt"/>
              </a:rPr>
              <a:t>i+1</a:t>
            </a:r>
            <a:r>
              <a:rPr lang="en-IN" sz="2000" dirty="0">
                <a:latin typeface="+mn-lt"/>
              </a:rPr>
              <a:t> .</a:t>
            </a:r>
          </a:p>
          <a:p>
            <a:pPr>
              <a:buFont typeface="Wingdings" panose="05000000000000000000" pitchFamily="2" charset="2"/>
              <a:buChar char="Ø"/>
            </a:pPr>
            <a:r>
              <a:rPr lang="en-IN" sz="2000" dirty="0">
                <a:latin typeface="+mn-lt"/>
              </a:rPr>
              <a:t>A job in task </a:t>
            </a:r>
            <a:r>
              <a:rPr lang="en-IN" sz="2000" i="1" dirty="0">
                <a:solidFill>
                  <a:srgbClr val="0000CC"/>
                </a:solidFill>
                <a:latin typeface="+mn-lt"/>
              </a:rPr>
              <a:t>T</a:t>
            </a:r>
            <a:r>
              <a:rPr lang="en-IN" sz="2000" i="1" baseline="-25000" dirty="0">
                <a:solidFill>
                  <a:srgbClr val="0000CC"/>
                </a:solidFill>
                <a:latin typeface="+mn-lt"/>
              </a:rPr>
              <a:t>i</a:t>
            </a:r>
            <a:r>
              <a:rPr lang="en-IN" sz="2000" dirty="0">
                <a:latin typeface="+mn-lt"/>
              </a:rPr>
              <a:t> is blocked if a the resource required by </a:t>
            </a:r>
            <a:r>
              <a:rPr lang="en-IN" sz="2000" i="1" dirty="0">
                <a:solidFill>
                  <a:srgbClr val="0000CC"/>
                </a:solidFill>
                <a:latin typeface="+mn-lt"/>
              </a:rPr>
              <a:t>T</a:t>
            </a:r>
            <a:r>
              <a:rPr lang="en-IN" sz="2000" i="1" baseline="-25000" dirty="0">
                <a:solidFill>
                  <a:srgbClr val="0000CC"/>
                </a:solidFill>
                <a:latin typeface="+mn-lt"/>
              </a:rPr>
              <a:t>i</a:t>
            </a:r>
            <a:r>
              <a:rPr lang="en-IN" sz="2000" dirty="0">
                <a:latin typeface="+mn-lt"/>
              </a:rPr>
              <a:t> is taken by any task of priority lower than </a:t>
            </a:r>
            <a:r>
              <a:rPr lang="en-IN" sz="2000" i="1" dirty="0">
                <a:solidFill>
                  <a:srgbClr val="0000CC"/>
                </a:solidFill>
                <a:latin typeface="+mn-lt"/>
              </a:rPr>
              <a:t>T</a:t>
            </a:r>
            <a:r>
              <a:rPr lang="en-IN" sz="2000" i="1" baseline="-25000" dirty="0">
                <a:solidFill>
                  <a:srgbClr val="0000CC"/>
                </a:solidFill>
                <a:latin typeface="+mn-lt"/>
              </a:rPr>
              <a:t>i</a:t>
            </a:r>
            <a:r>
              <a:rPr lang="en-IN" sz="2000" dirty="0">
                <a:latin typeface="+mn-lt"/>
              </a:rPr>
              <a:t> </a:t>
            </a:r>
            <a:r>
              <a:rPr lang="en-IN" sz="2000" dirty="0" err="1">
                <a:latin typeface="+mn-lt"/>
              </a:rPr>
              <a:t>i.e</a:t>
            </a:r>
            <a:r>
              <a:rPr lang="en-IN" sz="2000" dirty="0">
                <a:latin typeface="+mn-lt"/>
              </a:rPr>
              <a:t> any task between </a:t>
            </a:r>
            <a:r>
              <a:rPr lang="en-IN" sz="2000" i="1" dirty="0">
                <a:solidFill>
                  <a:srgbClr val="0000CC"/>
                </a:solidFill>
                <a:latin typeface="+mn-lt"/>
              </a:rPr>
              <a:t>T</a:t>
            </a:r>
            <a:r>
              <a:rPr lang="en-IN" sz="2000" i="1" baseline="-25000" dirty="0">
                <a:solidFill>
                  <a:srgbClr val="0000CC"/>
                </a:solidFill>
                <a:latin typeface="+mn-lt"/>
              </a:rPr>
              <a:t>i+1</a:t>
            </a:r>
            <a:r>
              <a:rPr lang="en-IN" sz="2000" dirty="0">
                <a:latin typeface="+mn-lt"/>
              </a:rPr>
              <a:t> to </a:t>
            </a:r>
            <a:r>
              <a:rPr lang="en-IN" sz="2000" i="1" dirty="0">
                <a:solidFill>
                  <a:srgbClr val="0000CC"/>
                </a:solidFill>
                <a:latin typeface="+mn-lt"/>
              </a:rPr>
              <a:t>T</a:t>
            </a:r>
            <a:r>
              <a:rPr lang="en-IN" sz="2000" i="1" baseline="-25000" dirty="0">
                <a:solidFill>
                  <a:srgbClr val="0000CC"/>
                </a:solidFill>
                <a:latin typeface="+mn-lt"/>
              </a:rPr>
              <a:t>n</a:t>
            </a:r>
            <a:r>
              <a:rPr lang="en-IN" sz="2000" dirty="0">
                <a:latin typeface="+mn-lt"/>
              </a:rPr>
              <a:t>.</a:t>
            </a:r>
          </a:p>
          <a:p>
            <a:pPr>
              <a:buFont typeface="Wingdings" panose="05000000000000000000" pitchFamily="2" charset="2"/>
              <a:buChar char="Ø"/>
            </a:pPr>
            <a:r>
              <a:rPr lang="en-IN" sz="2000" dirty="0">
                <a:latin typeface="+mn-lt"/>
              </a:rPr>
              <a:t>If </a:t>
            </a:r>
            <a:r>
              <a:rPr lang="en-IN" sz="2000" i="1" dirty="0">
                <a:solidFill>
                  <a:srgbClr val="0000CC"/>
                </a:solidFill>
                <a:latin typeface="+mn-lt"/>
              </a:rPr>
              <a:t>c</a:t>
            </a:r>
            <a:r>
              <a:rPr lang="en-IN" sz="2000" i="1" baseline="-25000" dirty="0">
                <a:solidFill>
                  <a:srgbClr val="0000CC"/>
                </a:solidFill>
                <a:latin typeface="+mn-lt"/>
              </a:rPr>
              <a:t>k</a:t>
            </a:r>
            <a:r>
              <a:rPr lang="en-IN" sz="2000" dirty="0">
                <a:latin typeface="+mn-lt"/>
              </a:rPr>
              <a:t> is the maximum critical section time of task </a:t>
            </a:r>
            <a:r>
              <a:rPr lang="en-IN" sz="2000" i="1" dirty="0" err="1">
                <a:solidFill>
                  <a:srgbClr val="0000CC"/>
                </a:solidFill>
                <a:latin typeface="+mn-lt"/>
              </a:rPr>
              <a:t>T</a:t>
            </a:r>
            <a:r>
              <a:rPr lang="en-IN" sz="2000" i="1" baseline="-25000" dirty="0" err="1">
                <a:solidFill>
                  <a:srgbClr val="0000CC"/>
                </a:solidFill>
                <a:latin typeface="+mn-lt"/>
              </a:rPr>
              <a:t>k</a:t>
            </a:r>
            <a:r>
              <a:rPr lang="en-IN" sz="2000" dirty="0">
                <a:latin typeface="+mn-lt"/>
              </a:rPr>
              <a:t>, then blocking time of Task </a:t>
            </a:r>
            <a:r>
              <a:rPr lang="en-IN" sz="2000" i="1" dirty="0">
                <a:solidFill>
                  <a:srgbClr val="0000CC"/>
                </a:solidFill>
                <a:latin typeface="+mn-lt"/>
              </a:rPr>
              <a:t>T</a:t>
            </a:r>
            <a:r>
              <a:rPr lang="en-IN" sz="2000" i="1" baseline="-25000" dirty="0">
                <a:solidFill>
                  <a:srgbClr val="0000CC"/>
                </a:solidFill>
                <a:latin typeface="+mn-lt"/>
              </a:rPr>
              <a:t>i</a:t>
            </a:r>
            <a:r>
              <a:rPr lang="en-IN" sz="2000" dirty="0">
                <a:latin typeface="+mn-lt"/>
              </a:rPr>
              <a:t> is</a:t>
            </a:r>
          </a:p>
          <a:p>
            <a:pPr>
              <a:buFont typeface="Wingdings" pitchFamily="2" charset="2"/>
              <a:buChar char="§"/>
            </a:pPr>
            <a:endParaRPr lang="en-IN" sz="2000" dirty="0">
              <a:latin typeface="+mn-lt"/>
            </a:endParaRPr>
          </a:p>
          <a:p>
            <a:pPr>
              <a:buFont typeface="Wingdings" pitchFamily="2" charset="2"/>
              <a:buChar char="§"/>
            </a:pPr>
            <a:endParaRPr lang="en-IN" sz="2000" dirty="0">
              <a:latin typeface="+mn-lt"/>
            </a:endParaRPr>
          </a:p>
        </p:txBody>
      </p:sp>
      <p:sp>
        <p:nvSpPr>
          <p:cNvPr id="6" name="Content Placeholder 5"/>
          <p:cNvSpPr>
            <a:spLocks noGrp="1"/>
          </p:cNvSpPr>
          <p:nvPr>
            <p:ph sz="quarter" idx="10"/>
          </p:nvPr>
        </p:nvSpPr>
        <p:spPr/>
        <p:txBody>
          <a:bodyPr/>
          <a:lstStyle/>
          <a:p>
            <a:r>
              <a:rPr lang="en-IN" dirty="0"/>
              <a:t>Blocking time</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20</a:t>
            </a:fld>
            <a:endParaRPr lang="en-US"/>
          </a:p>
        </p:txBody>
      </p:sp>
      <p:graphicFrame>
        <p:nvGraphicFramePr>
          <p:cNvPr id="7" name="Object 6"/>
          <p:cNvGraphicFramePr>
            <a:graphicFrameLocks noChangeAspect="1"/>
          </p:cNvGraphicFramePr>
          <p:nvPr/>
        </p:nvGraphicFramePr>
        <p:xfrm>
          <a:off x="3479800" y="3690938"/>
          <a:ext cx="2946400" cy="2600325"/>
        </p:xfrm>
        <a:graphic>
          <a:graphicData uri="http://schemas.openxmlformats.org/presentationml/2006/ole">
            <mc:AlternateContent xmlns:mc="http://schemas.openxmlformats.org/markup-compatibility/2006">
              <mc:Choice xmlns:v="urn:schemas-microsoft-com:vml" Requires="v">
                <p:oleObj name="Equation" r:id="rId3" imgW="1104840" imgH="1155600" progId="Equation.3">
                  <p:embed/>
                </p:oleObj>
              </mc:Choice>
              <mc:Fallback>
                <p:oleObj name="Equation" r:id="rId3" imgW="1104840" imgH="1155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9800" y="3690938"/>
                        <a:ext cx="2946400" cy="2600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4624355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p:txBody>
          <a:bodyPr/>
          <a:lstStyle/>
          <a:p>
            <a:r>
              <a:rPr lang="en-IN" dirty="0" err="1"/>
              <a:t>Nonpreemptive</a:t>
            </a:r>
            <a:r>
              <a:rPr lang="en-IN" dirty="0"/>
              <a:t> Critical Section (NPCS) Protocol</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21</a:t>
            </a:fld>
            <a:endParaRPr lang="en-US"/>
          </a:p>
        </p:txBody>
      </p:sp>
      <p:sp>
        <p:nvSpPr>
          <p:cNvPr id="20" name="Content Placeholder 2"/>
          <p:cNvSpPr txBox="1">
            <a:spLocks/>
          </p:cNvSpPr>
          <p:nvPr/>
        </p:nvSpPr>
        <p:spPr bwMode="auto">
          <a:xfrm>
            <a:off x="457216" y="1371600"/>
            <a:ext cx="3886184" cy="25207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85000" lnSpcReduction="10000"/>
          </a:bodyPr>
          <a:lstStyle/>
          <a:p>
            <a:pPr marL="342900" marR="0" lvl="0" indent="-342900" algn="l" defTabSz="914400" rtl="0" eaLnBrk="1" fontAlgn="auto" latinLnBrk="0" hangingPunct="1">
              <a:lnSpc>
                <a:spcPct val="110000"/>
              </a:lnSpc>
              <a:spcBef>
                <a:spcPct val="20000"/>
              </a:spcBef>
              <a:spcAft>
                <a:spcPts val="0"/>
              </a:spcAft>
              <a:buClr>
                <a:srgbClr val="101141"/>
              </a:buClr>
              <a:buSzTx/>
              <a:buFont typeface="Wingdings" pitchFamily="2" charset="2"/>
              <a:buChar char="§"/>
              <a:tabLst/>
              <a:defRPr/>
            </a:pPr>
            <a:r>
              <a:rPr kumimoji="0" lang="en-IN" sz="2000" b="1" u="none" strike="noStrike" kern="1200" cap="none" spc="0" normalizeH="0" baseline="0" noProof="0" dirty="0">
                <a:ln>
                  <a:noFill/>
                </a:ln>
                <a:solidFill>
                  <a:srgbClr val="0000CC"/>
                </a:solidFill>
                <a:effectLst/>
                <a:uLnTx/>
                <a:uFillTx/>
                <a:latin typeface="Arial" pitchFamily="34" charset="0"/>
                <a:ea typeface="+mn-ea"/>
                <a:cs typeface="Arial" pitchFamily="34" charset="0"/>
              </a:rPr>
              <a:t>When a job holds a resource, it </a:t>
            </a:r>
            <a:r>
              <a:rPr lang="en-IN" sz="2000" b="1" dirty="0">
                <a:solidFill>
                  <a:srgbClr val="0000CC"/>
                </a:solidFill>
              </a:rPr>
              <a:t>executes at a priority higher than the priorities of all jobs.</a:t>
            </a:r>
          </a:p>
          <a:p>
            <a:pPr marL="342900" marR="0" lvl="0" indent="-342900" algn="l" defTabSz="914400" rtl="0" eaLnBrk="1" fontAlgn="auto" latinLnBrk="0" hangingPunct="1">
              <a:lnSpc>
                <a:spcPct val="110000"/>
              </a:lnSpc>
              <a:spcBef>
                <a:spcPct val="20000"/>
              </a:spcBef>
              <a:spcAft>
                <a:spcPts val="0"/>
              </a:spcAft>
              <a:buClr>
                <a:srgbClr val="101141"/>
              </a:buClr>
              <a:buSzTx/>
              <a:buFont typeface="Wingdings" pitchFamily="2" charset="2"/>
              <a:buChar char="§"/>
              <a:tabLst/>
              <a:defRPr/>
            </a:pPr>
            <a:r>
              <a:rPr lang="en-IN" sz="2000" dirty="0"/>
              <a:t>Because no job is ever </a:t>
            </a:r>
            <a:r>
              <a:rPr lang="en-IN" sz="2000" dirty="0" err="1"/>
              <a:t>preempted</a:t>
            </a:r>
            <a:r>
              <a:rPr lang="en-IN" sz="2000" dirty="0"/>
              <a:t> when it holds a resource, </a:t>
            </a:r>
            <a:r>
              <a:rPr lang="en-IN" sz="2000" dirty="0">
                <a:solidFill>
                  <a:srgbClr val="0000CC"/>
                </a:solidFill>
              </a:rPr>
              <a:t>Deadlock can never occur.</a:t>
            </a:r>
          </a:p>
          <a:p>
            <a:pPr marL="342900" marR="0" lvl="0" indent="-342900" algn="l" defTabSz="914400" rtl="0" eaLnBrk="1" fontAlgn="auto" latinLnBrk="0" hangingPunct="1">
              <a:lnSpc>
                <a:spcPct val="110000"/>
              </a:lnSpc>
              <a:spcBef>
                <a:spcPct val="20000"/>
              </a:spcBef>
              <a:spcAft>
                <a:spcPts val="0"/>
              </a:spcAft>
              <a:buClr>
                <a:srgbClr val="101141"/>
              </a:buClr>
              <a:buSzTx/>
              <a:buFont typeface="Wingdings" pitchFamily="2" charset="2"/>
              <a:buChar char="§"/>
              <a:tabLst/>
              <a:defRPr/>
            </a:pPr>
            <a:r>
              <a:rPr lang="en-IN" sz="2000" dirty="0">
                <a:solidFill>
                  <a:srgbClr val="0000CC"/>
                </a:solidFill>
              </a:rPr>
              <a:t>Uncontrolled priority inversion </a:t>
            </a:r>
            <a:r>
              <a:rPr lang="en-IN" sz="2000" dirty="0"/>
              <a:t>can’t occur</a:t>
            </a:r>
          </a:p>
        </p:txBody>
      </p:sp>
      <p:graphicFrame>
        <p:nvGraphicFramePr>
          <p:cNvPr id="37" name="Table 36"/>
          <p:cNvGraphicFramePr>
            <a:graphicFrameLocks noGrp="1"/>
          </p:cNvGraphicFramePr>
          <p:nvPr/>
        </p:nvGraphicFramePr>
        <p:xfrm>
          <a:off x="457216" y="3556000"/>
          <a:ext cx="8229584" cy="3149600"/>
        </p:xfrm>
        <a:graphic>
          <a:graphicData uri="http://schemas.openxmlformats.org/drawingml/2006/table">
            <a:tbl>
              <a:tblPr firstRow="1" bandRow="1">
                <a:tableStyleId>{5C22544A-7EE6-4342-B048-85BDC9FD1C3A}</a:tableStyleId>
              </a:tblPr>
              <a:tblGrid>
                <a:gridCol w="514349">
                  <a:extLst>
                    <a:ext uri="{9D8B030D-6E8A-4147-A177-3AD203B41FA5}">
                      <a16:colId xmlns:a16="http://schemas.microsoft.com/office/drawing/2014/main" val="20000"/>
                    </a:ext>
                  </a:extLst>
                </a:gridCol>
                <a:gridCol w="514349">
                  <a:extLst>
                    <a:ext uri="{9D8B030D-6E8A-4147-A177-3AD203B41FA5}">
                      <a16:colId xmlns:a16="http://schemas.microsoft.com/office/drawing/2014/main" val="20001"/>
                    </a:ext>
                  </a:extLst>
                </a:gridCol>
                <a:gridCol w="514349">
                  <a:extLst>
                    <a:ext uri="{9D8B030D-6E8A-4147-A177-3AD203B41FA5}">
                      <a16:colId xmlns:a16="http://schemas.microsoft.com/office/drawing/2014/main" val="20002"/>
                    </a:ext>
                  </a:extLst>
                </a:gridCol>
                <a:gridCol w="514349">
                  <a:extLst>
                    <a:ext uri="{9D8B030D-6E8A-4147-A177-3AD203B41FA5}">
                      <a16:colId xmlns:a16="http://schemas.microsoft.com/office/drawing/2014/main" val="20003"/>
                    </a:ext>
                  </a:extLst>
                </a:gridCol>
                <a:gridCol w="514349">
                  <a:extLst>
                    <a:ext uri="{9D8B030D-6E8A-4147-A177-3AD203B41FA5}">
                      <a16:colId xmlns:a16="http://schemas.microsoft.com/office/drawing/2014/main" val="20004"/>
                    </a:ext>
                  </a:extLst>
                </a:gridCol>
                <a:gridCol w="514349">
                  <a:extLst>
                    <a:ext uri="{9D8B030D-6E8A-4147-A177-3AD203B41FA5}">
                      <a16:colId xmlns:a16="http://schemas.microsoft.com/office/drawing/2014/main" val="20005"/>
                    </a:ext>
                  </a:extLst>
                </a:gridCol>
                <a:gridCol w="514349">
                  <a:extLst>
                    <a:ext uri="{9D8B030D-6E8A-4147-A177-3AD203B41FA5}">
                      <a16:colId xmlns:a16="http://schemas.microsoft.com/office/drawing/2014/main" val="20006"/>
                    </a:ext>
                  </a:extLst>
                </a:gridCol>
                <a:gridCol w="514349">
                  <a:extLst>
                    <a:ext uri="{9D8B030D-6E8A-4147-A177-3AD203B41FA5}">
                      <a16:colId xmlns:a16="http://schemas.microsoft.com/office/drawing/2014/main" val="20007"/>
                    </a:ext>
                  </a:extLst>
                </a:gridCol>
                <a:gridCol w="514349">
                  <a:extLst>
                    <a:ext uri="{9D8B030D-6E8A-4147-A177-3AD203B41FA5}">
                      <a16:colId xmlns:a16="http://schemas.microsoft.com/office/drawing/2014/main" val="20008"/>
                    </a:ext>
                  </a:extLst>
                </a:gridCol>
                <a:gridCol w="514349">
                  <a:extLst>
                    <a:ext uri="{9D8B030D-6E8A-4147-A177-3AD203B41FA5}">
                      <a16:colId xmlns:a16="http://schemas.microsoft.com/office/drawing/2014/main" val="20009"/>
                    </a:ext>
                  </a:extLst>
                </a:gridCol>
                <a:gridCol w="514349">
                  <a:extLst>
                    <a:ext uri="{9D8B030D-6E8A-4147-A177-3AD203B41FA5}">
                      <a16:colId xmlns:a16="http://schemas.microsoft.com/office/drawing/2014/main" val="20010"/>
                    </a:ext>
                  </a:extLst>
                </a:gridCol>
                <a:gridCol w="514349">
                  <a:extLst>
                    <a:ext uri="{9D8B030D-6E8A-4147-A177-3AD203B41FA5}">
                      <a16:colId xmlns:a16="http://schemas.microsoft.com/office/drawing/2014/main" val="20011"/>
                    </a:ext>
                  </a:extLst>
                </a:gridCol>
                <a:gridCol w="514349">
                  <a:extLst>
                    <a:ext uri="{9D8B030D-6E8A-4147-A177-3AD203B41FA5}">
                      <a16:colId xmlns:a16="http://schemas.microsoft.com/office/drawing/2014/main" val="20012"/>
                    </a:ext>
                  </a:extLst>
                </a:gridCol>
                <a:gridCol w="514349">
                  <a:extLst>
                    <a:ext uri="{9D8B030D-6E8A-4147-A177-3AD203B41FA5}">
                      <a16:colId xmlns:a16="http://schemas.microsoft.com/office/drawing/2014/main" val="20013"/>
                    </a:ext>
                  </a:extLst>
                </a:gridCol>
                <a:gridCol w="514349">
                  <a:extLst>
                    <a:ext uri="{9D8B030D-6E8A-4147-A177-3AD203B41FA5}">
                      <a16:colId xmlns:a16="http://schemas.microsoft.com/office/drawing/2014/main" val="20014"/>
                    </a:ext>
                  </a:extLst>
                </a:gridCol>
                <a:gridCol w="514349">
                  <a:extLst>
                    <a:ext uri="{9D8B030D-6E8A-4147-A177-3AD203B41FA5}">
                      <a16:colId xmlns:a16="http://schemas.microsoft.com/office/drawing/2014/main" val="20015"/>
                    </a:ext>
                  </a:extLst>
                </a:gridCol>
              </a:tblGrid>
              <a:tr h="393700">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extLst>
                  <a:ext uri="{0D108BD9-81ED-4DB2-BD59-A6C34878D82A}">
                    <a16:rowId xmlns:a16="http://schemas.microsoft.com/office/drawing/2014/main" val="10000"/>
                  </a:ext>
                </a:extLst>
              </a:tr>
              <a:tr h="393700">
                <a:tc>
                  <a:txBody>
                    <a:bodyPr/>
                    <a:lstStyle/>
                    <a:p>
                      <a:pPr algn="r"/>
                      <a:r>
                        <a:rPr lang="en-IN" sz="1600" b="1" baseline="0" dirty="0">
                          <a:solidFill>
                            <a:schemeClr val="tx1"/>
                          </a:solidFill>
                        </a:rPr>
                        <a:t>J1</a:t>
                      </a: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1"/>
                  </a:ext>
                </a:extLst>
              </a:tr>
              <a:tr h="393700">
                <a:tc>
                  <a:txBody>
                    <a:bodyPr/>
                    <a:lstStyle/>
                    <a:p>
                      <a:pPr algn="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2"/>
                  </a:ext>
                </a:extLst>
              </a:tr>
              <a:tr h="393700">
                <a:tc>
                  <a:txBody>
                    <a:bodyPr/>
                    <a:lstStyle/>
                    <a:p>
                      <a:pPr algn="r"/>
                      <a:r>
                        <a:rPr lang="en-IN" sz="1600" b="1" baseline="0" dirty="0">
                          <a:solidFill>
                            <a:schemeClr val="tx1"/>
                          </a:solidFill>
                        </a:rPr>
                        <a:t>J2</a:t>
                      </a: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3"/>
                  </a:ext>
                </a:extLst>
              </a:tr>
              <a:tr h="393700">
                <a:tc>
                  <a:txBody>
                    <a:bodyPr/>
                    <a:lstStyle/>
                    <a:p>
                      <a:pPr algn="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4"/>
                  </a:ext>
                </a:extLst>
              </a:tr>
              <a:tr h="393700">
                <a:tc>
                  <a:txBody>
                    <a:bodyPr/>
                    <a:lstStyle/>
                    <a:p>
                      <a:pPr algn="r"/>
                      <a:r>
                        <a:rPr lang="en-IN" sz="1600" b="1" baseline="0" dirty="0">
                          <a:solidFill>
                            <a:schemeClr val="tx1"/>
                          </a:solidFill>
                        </a:rPr>
                        <a:t>J3</a:t>
                      </a: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5"/>
                  </a:ext>
                </a:extLst>
              </a:tr>
              <a:tr h="393700">
                <a:tc>
                  <a:txBody>
                    <a:bodyPr/>
                    <a:lstStyle/>
                    <a:p>
                      <a:endParaRPr lang="en-IN" sz="1100" b="0"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6"/>
                  </a:ext>
                </a:extLst>
              </a:tr>
              <a:tr h="393700">
                <a:tc>
                  <a:txBody>
                    <a:bodyPr/>
                    <a:lstStyle/>
                    <a:p>
                      <a:pPr algn="l"/>
                      <a:endParaRPr lang="en-IN" sz="1100" b="0" dirty="0">
                        <a:solidFill>
                          <a:schemeClr val="tx1"/>
                        </a:solidFill>
                      </a:endParaRPr>
                    </a:p>
                  </a:txBody>
                  <a:tcPr>
                    <a:noFill/>
                  </a:tcPr>
                </a:tc>
                <a:tc>
                  <a:txBody>
                    <a:bodyPr/>
                    <a:lstStyle/>
                    <a:p>
                      <a:pPr algn="l"/>
                      <a:r>
                        <a:rPr lang="en-IN" sz="1100" b="0" dirty="0">
                          <a:solidFill>
                            <a:schemeClr val="tx1"/>
                          </a:solidFill>
                        </a:rPr>
                        <a:t>0</a:t>
                      </a:r>
                    </a:p>
                  </a:txBody>
                  <a:tcPr>
                    <a:noFill/>
                  </a:tcPr>
                </a:tc>
                <a:tc>
                  <a:txBody>
                    <a:bodyPr/>
                    <a:lstStyle/>
                    <a:p>
                      <a:pPr algn="l"/>
                      <a:r>
                        <a:rPr lang="en-IN" sz="1100" b="0" dirty="0">
                          <a:solidFill>
                            <a:schemeClr val="tx1"/>
                          </a:solidFill>
                        </a:rPr>
                        <a:t>1</a:t>
                      </a:r>
                    </a:p>
                  </a:txBody>
                  <a:tcPr>
                    <a:noFill/>
                  </a:tcPr>
                </a:tc>
                <a:tc>
                  <a:txBody>
                    <a:bodyPr/>
                    <a:lstStyle/>
                    <a:p>
                      <a:pPr algn="l"/>
                      <a:r>
                        <a:rPr lang="en-IN" sz="1100" b="0" dirty="0">
                          <a:solidFill>
                            <a:schemeClr val="tx1"/>
                          </a:solidFill>
                        </a:rPr>
                        <a:t>2</a:t>
                      </a:r>
                    </a:p>
                  </a:txBody>
                  <a:tcPr>
                    <a:noFill/>
                  </a:tcPr>
                </a:tc>
                <a:tc>
                  <a:txBody>
                    <a:bodyPr/>
                    <a:lstStyle/>
                    <a:p>
                      <a:pPr algn="l"/>
                      <a:r>
                        <a:rPr lang="en-IN" sz="1100" b="0" dirty="0">
                          <a:solidFill>
                            <a:schemeClr val="tx1"/>
                          </a:solidFill>
                        </a:rPr>
                        <a:t>3</a:t>
                      </a:r>
                    </a:p>
                  </a:txBody>
                  <a:tcPr>
                    <a:noFill/>
                  </a:tcPr>
                </a:tc>
                <a:tc>
                  <a:txBody>
                    <a:bodyPr/>
                    <a:lstStyle/>
                    <a:p>
                      <a:pPr algn="l"/>
                      <a:r>
                        <a:rPr lang="en-IN" sz="1100" b="0" dirty="0">
                          <a:solidFill>
                            <a:schemeClr val="tx1"/>
                          </a:solidFill>
                        </a:rPr>
                        <a:t>4</a:t>
                      </a:r>
                    </a:p>
                  </a:txBody>
                  <a:tcPr>
                    <a:noFill/>
                  </a:tcPr>
                </a:tc>
                <a:tc>
                  <a:txBody>
                    <a:bodyPr/>
                    <a:lstStyle/>
                    <a:p>
                      <a:pPr algn="l"/>
                      <a:r>
                        <a:rPr lang="en-IN" sz="1100" b="0" dirty="0">
                          <a:solidFill>
                            <a:schemeClr val="tx1"/>
                          </a:solidFill>
                        </a:rPr>
                        <a:t>5</a:t>
                      </a:r>
                    </a:p>
                  </a:txBody>
                  <a:tcPr>
                    <a:noFill/>
                  </a:tcPr>
                </a:tc>
                <a:tc>
                  <a:txBody>
                    <a:bodyPr/>
                    <a:lstStyle/>
                    <a:p>
                      <a:pPr algn="l"/>
                      <a:r>
                        <a:rPr lang="en-IN" sz="1100" b="0" dirty="0">
                          <a:solidFill>
                            <a:schemeClr val="tx1"/>
                          </a:solidFill>
                        </a:rPr>
                        <a:t>6</a:t>
                      </a:r>
                    </a:p>
                  </a:txBody>
                  <a:tcPr>
                    <a:noFill/>
                  </a:tcPr>
                </a:tc>
                <a:tc>
                  <a:txBody>
                    <a:bodyPr/>
                    <a:lstStyle/>
                    <a:p>
                      <a:pPr algn="l"/>
                      <a:r>
                        <a:rPr lang="en-IN" sz="1100" b="0" dirty="0">
                          <a:solidFill>
                            <a:schemeClr val="tx1"/>
                          </a:solidFill>
                        </a:rPr>
                        <a:t>7</a:t>
                      </a:r>
                    </a:p>
                  </a:txBody>
                  <a:tcPr>
                    <a:noFill/>
                  </a:tcPr>
                </a:tc>
                <a:tc>
                  <a:txBody>
                    <a:bodyPr/>
                    <a:lstStyle/>
                    <a:p>
                      <a:pPr algn="l"/>
                      <a:r>
                        <a:rPr lang="en-IN" sz="1100" b="0" dirty="0">
                          <a:solidFill>
                            <a:schemeClr val="tx1"/>
                          </a:solidFill>
                        </a:rPr>
                        <a:t>8</a:t>
                      </a:r>
                    </a:p>
                  </a:txBody>
                  <a:tcPr>
                    <a:noFill/>
                  </a:tcPr>
                </a:tc>
                <a:tc>
                  <a:txBody>
                    <a:bodyPr/>
                    <a:lstStyle/>
                    <a:p>
                      <a:pPr algn="l"/>
                      <a:r>
                        <a:rPr lang="en-IN" sz="1100" b="0" dirty="0">
                          <a:solidFill>
                            <a:schemeClr val="tx1"/>
                          </a:solidFill>
                        </a:rPr>
                        <a:t>9</a:t>
                      </a:r>
                    </a:p>
                  </a:txBody>
                  <a:tcPr>
                    <a:noFill/>
                  </a:tcPr>
                </a:tc>
                <a:tc>
                  <a:txBody>
                    <a:bodyPr/>
                    <a:lstStyle/>
                    <a:p>
                      <a:pPr algn="l"/>
                      <a:r>
                        <a:rPr lang="en-IN" sz="1100" b="0" dirty="0">
                          <a:solidFill>
                            <a:schemeClr val="tx1"/>
                          </a:solidFill>
                        </a:rPr>
                        <a:t>10</a:t>
                      </a:r>
                    </a:p>
                  </a:txBody>
                  <a:tcPr>
                    <a:noFill/>
                  </a:tcPr>
                </a:tc>
                <a:tc>
                  <a:txBody>
                    <a:bodyPr/>
                    <a:lstStyle/>
                    <a:p>
                      <a:pPr algn="l"/>
                      <a:r>
                        <a:rPr lang="en-IN" sz="1100" b="0" dirty="0">
                          <a:solidFill>
                            <a:schemeClr val="tx1"/>
                          </a:solidFill>
                        </a:rPr>
                        <a:t>11</a:t>
                      </a:r>
                    </a:p>
                  </a:txBody>
                  <a:tcPr>
                    <a:noFill/>
                  </a:tcPr>
                </a:tc>
                <a:tc>
                  <a:txBody>
                    <a:bodyPr/>
                    <a:lstStyle/>
                    <a:p>
                      <a:pPr algn="l"/>
                      <a:r>
                        <a:rPr lang="en-IN" sz="1100" b="0" dirty="0">
                          <a:solidFill>
                            <a:schemeClr val="tx1"/>
                          </a:solidFill>
                        </a:rPr>
                        <a:t>12</a:t>
                      </a:r>
                    </a:p>
                  </a:txBody>
                  <a:tcPr>
                    <a:noFill/>
                  </a:tcPr>
                </a:tc>
                <a:tc>
                  <a:txBody>
                    <a:bodyPr/>
                    <a:lstStyle/>
                    <a:p>
                      <a:pPr algn="l"/>
                      <a:r>
                        <a:rPr lang="en-IN" sz="1100" b="0" dirty="0">
                          <a:solidFill>
                            <a:schemeClr val="tx1"/>
                          </a:solidFill>
                        </a:rPr>
                        <a:t>13</a:t>
                      </a:r>
                    </a:p>
                  </a:txBody>
                  <a:tcPr>
                    <a:noFill/>
                  </a:tcPr>
                </a:tc>
                <a:tc>
                  <a:txBody>
                    <a:bodyPr/>
                    <a:lstStyle/>
                    <a:p>
                      <a:pPr algn="l"/>
                      <a:r>
                        <a:rPr lang="en-IN" sz="1100" b="0" dirty="0">
                          <a:solidFill>
                            <a:schemeClr val="tx1"/>
                          </a:solidFill>
                        </a:rPr>
                        <a:t>14</a:t>
                      </a:r>
                    </a:p>
                  </a:txBody>
                  <a:tcPr>
                    <a:noFill/>
                  </a:tcPr>
                </a:tc>
                <a:extLst>
                  <a:ext uri="{0D108BD9-81ED-4DB2-BD59-A6C34878D82A}">
                    <a16:rowId xmlns:a16="http://schemas.microsoft.com/office/drawing/2014/main" val="10007"/>
                  </a:ext>
                </a:extLst>
              </a:tr>
            </a:tbl>
          </a:graphicData>
        </a:graphic>
      </p:graphicFrame>
      <p:cxnSp>
        <p:nvCxnSpPr>
          <p:cNvPr id="38" name="Straight Arrow Connector 37"/>
          <p:cNvCxnSpPr/>
          <p:nvPr/>
        </p:nvCxnSpPr>
        <p:spPr>
          <a:xfrm rot="5400000" flipH="1" flipV="1">
            <a:off x="-398420" y="4894941"/>
            <a:ext cx="2776450" cy="158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55965" y="6282372"/>
            <a:ext cx="8077200" cy="15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3546765" y="3964710"/>
            <a:ext cx="505690" cy="381000"/>
          </a:xfrm>
          <a:prstGeom prst="rect">
            <a:avLst/>
          </a:prstGeom>
          <a:no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41" name="Rectangle 40"/>
          <p:cNvSpPr/>
          <p:nvPr/>
        </p:nvSpPr>
        <p:spPr>
          <a:xfrm>
            <a:off x="1004455" y="5537200"/>
            <a:ext cx="519546"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42" name="Rectangle 41"/>
          <p:cNvSpPr/>
          <p:nvPr/>
        </p:nvSpPr>
        <p:spPr>
          <a:xfrm>
            <a:off x="5590310" y="4747490"/>
            <a:ext cx="2563090" cy="381000"/>
          </a:xfrm>
          <a:prstGeom prst="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43" name="Rectangle 42"/>
          <p:cNvSpPr/>
          <p:nvPr/>
        </p:nvSpPr>
        <p:spPr>
          <a:xfrm>
            <a:off x="1461655" y="5537200"/>
            <a:ext cx="2119745" cy="381000"/>
          </a:xfrm>
          <a:prstGeom prst="rect">
            <a:avLst/>
          </a:prstGeom>
          <a:solidFill>
            <a:srgbClr val="00B0F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45" name="Rectangle 44"/>
          <p:cNvSpPr/>
          <p:nvPr/>
        </p:nvSpPr>
        <p:spPr>
          <a:xfrm>
            <a:off x="4038600" y="3964710"/>
            <a:ext cx="1039091" cy="381000"/>
          </a:xfrm>
          <a:prstGeom prst="rect">
            <a:avLst/>
          </a:prstGeom>
          <a:solidFill>
            <a:srgbClr val="00B0F0"/>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46" name="Rectangle 45"/>
          <p:cNvSpPr/>
          <p:nvPr/>
        </p:nvSpPr>
        <p:spPr>
          <a:xfrm>
            <a:off x="5091545" y="3964710"/>
            <a:ext cx="519547" cy="381000"/>
          </a:xfrm>
          <a:prstGeom prst="rect">
            <a:avLst/>
          </a:prstGeom>
          <a:no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48" name="Rectangle 47"/>
          <p:cNvSpPr/>
          <p:nvPr/>
        </p:nvSpPr>
        <p:spPr>
          <a:xfrm>
            <a:off x="8167254" y="5537200"/>
            <a:ext cx="519546"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49" name="Content Placeholder 2"/>
          <p:cNvSpPr txBox="1">
            <a:spLocks/>
          </p:cNvSpPr>
          <p:nvPr/>
        </p:nvSpPr>
        <p:spPr bwMode="auto">
          <a:xfrm>
            <a:off x="4343400" y="1371600"/>
            <a:ext cx="4800600" cy="2895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62500" lnSpcReduction="20000"/>
          </a:bodyPr>
          <a:lstStyle/>
          <a:p>
            <a:pPr marL="342900" marR="0" lvl="0" indent="-342900" algn="l" defTabSz="914400" rtl="0" eaLnBrk="1" fontAlgn="auto" latinLnBrk="0" hangingPunct="1">
              <a:lnSpc>
                <a:spcPct val="100000"/>
              </a:lnSpc>
              <a:spcBef>
                <a:spcPct val="20000"/>
              </a:spcBef>
              <a:spcAft>
                <a:spcPts val="0"/>
              </a:spcAft>
              <a:buClr>
                <a:srgbClr val="101141"/>
              </a:buClr>
              <a:buSzTx/>
              <a:tabLst/>
              <a:defRPr/>
            </a:pPr>
            <a:r>
              <a:rPr lang="en-IN" sz="2000" b="1" u="sng" dirty="0"/>
              <a:t>Previous Example</a:t>
            </a:r>
          </a:p>
          <a:p>
            <a:pPr marL="342900" indent="-342900" fontAlgn="auto">
              <a:spcBef>
                <a:spcPct val="20000"/>
              </a:spcBef>
              <a:spcAft>
                <a:spcPts val="0"/>
              </a:spcAft>
              <a:buClr>
                <a:srgbClr val="101141"/>
              </a:buClr>
              <a:buFont typeface="Wingdings" pitchFamily="2" charset="2"/>
              <a:buChar char="§"/>
            </a:pPr>
            <a:r>
              <a:rPr lang="en-IN" sz="2000" dirty="0"/>
              <a:t>Priorities of J1 and J3 are highest and lowest, J2 has priority lower than J1, but higher than J3</a:t>
            </a:r>
          </a:p>
          <a:p>
            <a:pPr marL="342900" indent="-342900" fontAlgn="auto">
              <a:spcBef>
                <a:spcPct val="20000"/>
              </a:spcBef>
              <a:spcAft>
                <a:spcPts val="0"/>
              </a:spcAft>
              <a:buClr>
                <a:srgbClr val="101141"/>
              </a:buClr>
              <a:buFont typeface="Wingdings" pitchFamily="2" charset="2"/>
              <a:buChar char="§"/>
            </a:pPr>
            <a:r>
              <a:rPr lang="en-IN" sz="2000" dirty="0"/>
              <a:t>When J3 is released, it acquires the resource and continues till the end of the critical section</a:t>
            </a:r>
          </a:p>
          <a:p>
            <a:pPr marL="342900" indent="-342900" fontAlgn="auto">
              <a:spcBef>
                <a:spcPct val="20000"/>
              </a:spcBef>
              <a:spcAft>
                <a:spcPts val="0"/>
              </a:spcAft>
              <a:buClr>
                <a:srgbClr val="101141"/>
              </a:buClr>
              <a:buFont typeface="Wingdings" pitchFamily="2" charset="2"/>
              <a:buChar char="§"/>
            </a:pPr>
            <a:r>
              <a:rPr lang="en-IN" sz="2000" dirty="0"/>
              <a:t>When J1 is released at time 2, it waits till time 5, when J3 releases the resource.</a:t>
            </a:r>
          </a:p>
          <a:p>
            <a:pPr marL="342900" indent="-342900" fontAlgn="auto">
              <a:spcBef>
                <a:spcPct val="20000"/>
              </a:spcBef>
              <a:spcAft>
                <a:spcPts val="0"/>
              </a:spcAft>
              <a:buClr>
                <a:srgbClr val="101141"/>
              </a:buClr>
              <a:buFont typeface="Wingdings" pitchFamily="2" charset="2"/>
              <a:buChar char="§"/>
            </a:pPr>
            <a:r>
              <a:rPr lang="en-IN" sz="2000" dirty="0"/>
              <a:t>At time 5, J1 Gets scheduled. At the same time J2 is released, but it doesn’t get scheduled, since J1 has higher priority.</a:t>
            </a:r>
          </a:p>
          <a:p>
            <a:pPr marL="342900" indent="-342900" fontAlgn="auto">
              <a:spcBef>
                <a:spcPct val="20000"/>
              </a:spcBef>
              <a:spcAft>
                <a:spcPts val="0"/>
              </a:spcAft>
              <a:buClr>
                <a:srgbClr val="101141"/>
              </a:buClr>
              <a:buFont typeface="Wingdings" pitchFamily="2" charset="2"/>
              <a:buChar char="§"/>
            </a:pPr>
            <a:r>
              <a:rPr lang="en-IN" sz="2000" dirty="0"/>
              <a:t>At time 6, J1 acquires the resource and holds it till time 8.</a:t>
            </a:r>
          </a:p>
          <a:p>
            <a:pPr marL="342900" indent="-342900" fontAlgn="auto">
              <a:spcBef>
                <a:spcPct val="20000"/>
              </a:spcBef>
              <a:spcAft>
                <a:spcPts val="0"/>
              </a:spcAft>
              <a:buClr>
                <a:srgbClr val="101141"/>
              </a:buClr>
              <a:buFont typeface="Wingdings" pitchFamily="2" charset="2"/>
              <a:buChar char="§"/>
            </a:pPr>
            <a:r>
              <a:rPr lang="en-IN" sz="2000" dirty="0"/>
              <a:t>J1 completes at time 9. At this time J2 is scheduled.</a:t>
            </a:r>
          </a:p>
          <a:p>
            <a:pPr marL="342900" indent="-342900" fontAlgn="auto">
              <a:spcBef>
                <a:spcPct val="20000"/>
              </a:spcBef>
              <a:spcAft>
                <a:spcPts val="0"/>
              </a:spcAft>
              <a:buClr>
                <a:srgbClr val="101141"/>
              </a:buClr>
              <a:buFont typeface="Wingdings" pitchFamily="2" charset="2"/>
              <a:buChar char="§"/>
            </a:pPr>
            <a:r>
              <a:rPr lang="en-IN" sz="2000" dirty="0"/>
              <a:t>J2 continues till time </a:t>
            </a:r>
            <a:r>
              <a:rPr lang="en-IN" sz="2000" dirty="0" err="1"/>
              <a:t>time</a:t>
            </a:r>
            <a:r>
              <a:rPr lang="en-IN" sz="2000" dirty="0"/>
              <a:t> 14. Then J3 is scheduled.</a:t>
            </a:r>
          </a:p>
          <a:p>
            <a:pPr marL="342900" indent="-342900" fontAlgn="auto">
              <a:spcBef>
                <a:spcPct val="20000"/>
              </a:spcBef>
              <a:spcAft>
                <a:spcPts val="0"/>
              </a:spcAft>
              <a:buClr>
                <a:srgbClr val="101141"/>
              </a:buClr>
              <a:buFont typeface="Wingdings" pitchFamily="2" charset="2"/>
              <a:buChar char="§"/>
            </a:pPr>
            <a:r>
              <a:rPr lang="en-IN" sz="2000" dirty="0"/>
              <a:t>J3 completes at time 15.</a:t>
            </a:r>
          </a:p>
        </p:txBody>
      </p:sp>
    </p:spTree>
    <p:extLst>
      <p:ext uri="{BB962C8B-B14F-4D97-AF65-F5344CB8AC3E}">
        <p14:creationId xmlns:p14="http://schemas.microsoft.com/office/powerpoint/2010/main" val="15174958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458200" cy="4876800"/>
          </a:xfrm>
        </p:spPr>
        <p:txBody>
          <a:bodyPr>
            <a:normAutofit/>
          </a:bodyPr>
          <a:lstStyle/>
          <a:p>
            <a:pPr>
              <a:buFont typeface="Wingdings" pitchFamily="2" charset="2"/>
              <a:buChar char="§"/>
            </a:pPr>
            <a:r>
              <a:rPr lang="en-IN" dirty="0"/>
              <a:t>Advantages</a:t>
            </a:r>
          </a:p>
          <a:p>
            <a:pPr lvl="1">
              <a:buFont typeface="Wingdings" pitchFamily="2" charset="2"/>
              <a:buChar char="§"/>
            </a:pPr>
            <a:r>
              <a:rPr lang="en-IN" dirty="0"/>
              <a:t>Simple to implement</a:t>
            </a:r>
          </a:p>
          <a:p>
            <a:pPr lvl="1">
              <a:buFont typeface="Wingdings" pitchFamily="2" charset="2"/>
              <a:buChar char="§"/>
            </a:pPr>
            <a:r>
              <a:rPr lang="en-IN" dirty="0"/>
              <a:t>Uncontrolled priority inversion cannot occur</a:t>
            </a:r>
          </a:p>
          <a:p>
            <a:pPr lvl="1">
              <a:buFont typeface="Wingdings" pitchFamily="2" charset="2"/>
              <a:buChar char="§"/>
            </a:pPr>
            <a:r>
              <a:rPr lang="en-IN" dirty="0"/>
              <a:t>Good protocol when critical sections are short</a:t>
            </a:r>
          </a:p>
          <a:p>
            <a:pPr>
              <a:buFont typeface="Wingdings" pitchFamily="2" charset="2"/>
              <a:buChar char="§"/>
            </a:pPr>
            <a:endParaRPr lang="en-IN" dirty="0"/>
          </a:p>
          <a:p>
            <a:pPr>
              <a:buFont typeface="Wingdings" pitchFamily="2" charset="2"/>
              <a:buChar char="§"/>
            </a:pPr>
            <a:r>
              <a:rPr lang="en-IN" dirty="0"/>
              <a:t>Disadvantages</a:t>
            </a:r>
          </a:p>
          <a:p>
            <a:pPr lvl="1">
              <a:buFont typeface="Wingdings" pitchFamily="2" charset="2"/>
              <a:buChar char="§"/>
            </a:pPr>
            <a:r>
              <a:rPr lang="en-IN" dirty="0"/>
              <a:t>Every job can be blocked by every lower-priority job even if there is no resource conflict between them</a:t>
            </a:r>
          </a:p>
        </p:txBody>
      </p:sp>
      <p:sp>
        <p:nvSpPr>
          <p:cNvPr id="6" name="Content Placeholder 5"/>
          <p:cNvSpPr>
            <a:spLocks noGrp="1"/>
          </p:cNvSpPr>
          <p:nvPr>
            <p:ph sz="quarter" idx="10"/>
          </p:nvPr>
        </p:nvSpPr>
        <p:spPr/>
        <p:txBody>
          <a:bodyPr/>
          <a:lstStyle/>
          <a:p>
            <a:r>
              <a:rPr lang="en-IN" dirty="0" err="1"/>
              <a:t>Nonpreemptive</a:t>
            </a:r>
            <a:r>
              <a:rPr lang="en-IN" dirty="0"/>
              <a:t> Critical Section (NPCS) Protocol</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2632299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458200" cy="5486400"/>
          </a:xfrm>
        </p:spPr>
        <p:txBody>
          <a:bodyPr>
            <a:normAutofit/>
          </a:bodyPr>
          <a:lstStyle/>
          <a:p>
            <a:pPr>
              <a:buFont typeface="Wingdings" pitchFamily="2" charset="2"/>
              <a:buChar char="§"/>
            </a:pPr>
            <a:r>
              <a:rPr lang="en-IN" dirty="0"/>
              <a:t>Like NPCS, it doesn’t require any prior knowledge on the resource requirements of the jobs.</a:t>
            </a:r>
          </a:p>
          <a:p>
            <a:pPr>
              <a:buFont typeface="Wingdings" pitchFamily="2" charset="2"/>
              <a:buChar char="§"/>
            </a:pPr>
            <a:r>
              <a:rPr lang="en-IN" dirty="0"/>
              <a:t>Uncontrolled priority inversion cannot occur</a:t>
            </a:r>
          </a:p>
          <a:p>
            <a:pPr>
              <a:buFont typeface="Wingdings" pitchFamily="2" charset="2"/>
              <a:buChar char="§"/>
            </a:pPr>
            <a:r>
              <a:rPr lang="en-IN" dirty="0"/>
              <a:t>It does not avoid deadlock. External mechanisms needed to avoid deadlock</a:t>
            </a:r>
          </a:p>
        </p:txBody>
      </p:sp>
      <p:sp>
        <p:nvSpPr>
          <p:cNvPr id="6" name="Content Placeholder 5"/>
          <p:cNvSpPr>
            <a:spLocks noGrp="1"/>
          </p:cNvSpPr>
          <p:nvPr>
            <p:ph sz="quarter" idx="10"/>
          </p:nvPr>
        </p:nvSpPr>
        <p:spPr/>
        <p:txBody>
          <a:bodyPr/>
          <a:lstStyle/>
          <a:p>
            <a:r>
              <a:rPr lang="en-IN" dirty="0"/>
              <a:t>Priority Inheritance Protocol</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18834681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458200" cy="5486400"/>
          </a:xfrm>
        </p:spPr>
        <p:txBody>
          <a:bodyPr>
            <a:normAutofit fontScale="62500" lnSpcReduction="20000"/>
          </a:bodyPr>
          <a:lstStyle/>
          <a:p>
            <a:r>
              <a:rPr lang="en-IN" b="1" u="sng" dirty="0"/>
              <a:t>Scheduling Rule</a:t>
            </a:r>
          </a:p>
          <a:p>
            <a:pPr>
              <a:buFont typeface="Wingdings" pitchFamily="2" charset="2"/>
              <a:buChar char="§"/>
            </a:pPr>
            <a:r>
              <a:rPr lang="en-IN" dirty="0"/>
              <a:t>Ready jobs are scheduled on the processor </a:t>
            </a:r>
            <a:r>
              <a:rPr lang="en-IN" dirty="0" err="1"/>
              <a:t>preemptively</a:t>
            </a:r>
            <a:r>
              <a:rPr lang="en-IN" dirty="0"/>
              <a:t> in a priority-driven manner according to their current priorities.</a:t>
            </a:r>
          </a:p>
          <a:p>
            <a:pPr>
              <a:buFont typeface="Wingdings" pitchFamily="2" charset="2"/>
              <a:buChar char="§"/>
            </a:pPr>
            <a:endParaRPr lang="en-IN" dirty="0"/>
          </a:p>
          <a:p>
            <a:pPr>
              <a:buFont typeface="Wingdings" pitchFamily="2" charset="2"/>
              <a:buChar char="§"/>
            </a:pPr>
            <a:r>
              <a:rPr lang="en-IN" dirty="0"/>
              <a:t>At its release time t, the current priority </a:t>
            </a:r>
            <a:r>
              <a:rPr lang="en-IN" i="1" dirty="0">
                <a:solidFill>
                  <a:srgbClr val="0000CC"/>
                </a:solidFill>
              </a:rPr>
              <a:t>π(t)</a:t>
            </a:r>
            <a:r>
              <a:rPr lang="en-IN" dirty="0"/>
              <a:t> of every job J is equal to its assigned priority</a:t>
            </a:r>
          </a:p>
          <a:p>
            <a:pPr>
              <a:buFont typeface="Wingdings" pitchFamily="2" charset="2"/>
              <a:buChar char="§"/>
            </a:pPr>
            <a:endParaRPr lang="en-IN" dirty="0"/>
          </a:p>
          <a:p>
            <a:pPr>
              <a:buFont typeface="Wingdings" pitchFamily="2" charset="2"/>
              <a:buChar char="§"/>
            </a:pPr>
            <a:r>
              <a:rPr lang="en-IN" dirty="0"/>
              <a:t>The job remains at this priority except under the condition stated in the priority-inheritance rule</a:t>
            </a:r>
          </a:p>
          <a:p>
            <a:pPr>
              <a:buFont typeface="Wingdings" pitchFamily="2" charset="2"/>
              <a:buChar char="§"/>
            </a:pPr>
            <a:endParaRPr lang="en-IN" dirty="0"/>
          </a:p>
          <a:p>
            <a:r>
              <a:rPr lang="en-IN" b="1" u="sng" dirty="0"/>
              <a:t>Allocation Rule</a:t>
            </a:r>
          </a:p>
          <a:p>
            <a:endParaRPr lang="en-IN" b="1" u="sng" dirty="0"/>
          </a:p>
          <a:p>
            <a:pPr>
              <a:buFont typeface="Wingdings" pitchFamily="2" charset="2"/>
              <a:buChar char="§"/>
            </a:pPr>
            <a:r>
              <a:rPr lang="en-IN" dirty="0"/>
              <a:t>When a job J requests a resource R at time t,</a:t>
            </a:r>
          </a:p>
          <a:p>
            <a:pPr>
              <a:buFont typeface="Wingdings" pitchFamily="2" charset="2"/>
              <a:buChar char="§"/>
            </a:pPr>
            <a:endParaRPr lang="en-IN" dirty="0"/>
          </a:p>
          <a:p>
            <a:pPr lvl="1">
              <a:buFont typeface="Wingdings" pitchFamily="2" charset="2"/>
              <a:buChar char="§"/>
            </a:pPr>
            <a:r>
              <a:rPr lang="en-IN" sz="2200" dirty="0"/>
              <a:t>if R is free, R is allocated to J until J releases the resource, and</a:t>
            </a:r>
          </a:p>
          <a:p>
            <a:pPr lvl="1">
              <a:buFont typeface="Wingdings" pitchFamily="2" charset="2"/>
              <a:buChar char="§"/>
            </a:pPr>
            <a:r>
              <a:rPr lang="en-IN" sz="2200" dirty="0"/>
              <a:t>if R is not free, the request is denied and J is blocked</a:t>
            </a:r>
          </a:p>
          <a:p>
            <a:pPr lvl="1">
              <a:buFont typeface="Wingdings" pitchFamily="2" charset="2"/>
              <a:buChar char="§"/>
            </a:pPr>
            <a:endParaRPr lang="en-IN" sz="1900" dirty="0"/>
          </a:p>
          <a:p>
            <a:r>
              <a:rPr lang="en-IN" b="1" u="sng" dirty="0"/>
              <a:t>Priority-Inheritance Rule</a:t>
            </a:r>
          </a:p>
          <a:p>
            <a:endParaRPr lang="en-IN" b="1" u="sng" dirty="0"/>
          </a:p>
          <a:p>
            <a:pPr>
              <a:buFont typeface="Wingdings" pitchFamily="2" charset="2"/>
              <a:buChar char="§"/>
            </a:pPr>
            <a:r>
              <a:rPr lang="en-IN" dirty="0">
                <a:solidFill>
                  <a:srgbClr val="0000CC"/>
                </a:solidFill>
              </a:rPr>
              <a:t>When the requesting job </a:t>
            </a:r>
            <a:r>
              <a:rPr lang="en-IN" i="1" dirty="0">
                <a:solidFill>
                  <a:srgbClr val="0000CC"/>
                </a:solidFill>
              </a:rPr>
              <a:t>J</a:t>
            </a:r>
            <a:r>
              <a:rPr lang="en-IN" dirty="0">
                <a:solidFill>
                  <a:srgbClr val="0000CC"/>
                </a:solidFill>
              </a:rPr>
              <a:t> becomes blocked, the job </a:t>
            </a:r>
            <a:r>
              <a:rPr lang="en-IN" i="1" dirty="0">
                <a:solidFill>
                  <a:srgbClr val="0000CC"/>
                </a:solidFill>
              </a:rPr>
              <a:t>J</a:t>
            </a:r>
            <a:r>
              <a:rPr lang="en-IN" i="1" baseline="-25000" dirty="0">
                <a:solidFill>
                  <a:srgbClr val="0000CC"/>
                </a:solidFill>
              </a:rPr>
              <a:t>l</a:t>
            </a:r>
            <a:r>
              <a:rPr lang="en-IN" dirty="0">
                <a:solidFill>
                  <a:srgbClr val="0000CC"/>
                </a:solidFill>
              </a:rPr>
              <a:t> which blocks </a:t>
            </a:r>
            <a:r>
              <a:rPr lang="en-IN" i="1" dirty="0">
                <a:solidFill>
                  <a:srgbClr val="0000CC"/>
                </a:solidFill>
              </a:rPr>
              <a:t>J</a:t>
            </a:r>
            <a:r>
              <a:rPr lang="en-IN" dirty="0">
                <a:solidFill>
                  <a:srgbClr val="0000CC"/>
                </a:solidFill>
              </a:rPr>
              <a:t> inherits the current priority </a:t>
            </a:r>
            <a:r>
              <a:rPr lang="el-GR" i="1" dirty="0">
                <a:solidFill>
                  <a:srgbClr val="0000CC"/>
                </a:solidFill>
              </a:rPr>
              <a:t>π(</a:t>
            </a:r>
            <a:r>
              <a:rPr lang="en-IN" i="1" dirty="0">
                <a:solidFill>
                  <a:srgbClr val="0000CC"/>
                </a:solidFill>
              </a:rPr>
              <a:t>t)</a:t>
            </a:r>
            <a:r>
              <a:rPr lang="en-IN" dirty="0">
                <a:solidFill>
                  <a:srgbClr val="0000CC"/>
                </a:solidFill>
              </a:rPr>
              <a:t> of </a:t>
            </a:r>
            <a:r>
              <a:rPr lang="en-IN" i="1" dirty="0">
                <a:solidFill>
                  <a:srgbClr val="0000CC"/>
                </a:solidFill>
              </a:rPr>
              <a:t>J</a:t>
            </a:r>
            <a:r>
              <a:rPr lang="en-IN" dirty="0">
                <a:solidFill>
                  <a:srgbClr val="0000CC"/>
                </a:solidFill>
              </a:rPr>
              <a:t>.</a:t>
            </a:r>
          </a:p>
          <a:p>
            <a:pPr>
              <a:buFont typeface="Wingdings" pitchFamily="2" charset="2"/>
              <a:buChar char="§"/>
            </a:pPr>
            <a:endParaRPr lang="en-IN" dirty="0">
              <a:solidFill>
                <a:srgbClr val="0000CC"/>
              </a:solidFill>
            </a:endParaRPr>
          </a:p>
          <a:p>
            <a:pPr>
              <a:buFont typeface="Wingdings" pitchFamily="2" charset="2"/>
              <a:buChar char="§"/>
            </a:pPr>
            <a:r>
              <a:rPr lang="en-IN" dirty="0">
                <a:solidFill>
                  <a:srgbClr val="0000CC"/>
                </a:solidFill>
              </a:rPr>
              <a:t>The job </a:t>
            </a:r>
            <a:r>
              <a:rPr lang="en-IN" i="1" dirty="0">
                <a:solidFill>
                  <a:srgbClr val="0000CC"/>
                </a:solidFill>
              </a:rPr>
              <a:t>J</a:t>
            </a:r>
            <a:r>
              <a:rPr lang="en-IN" i="1" baseline="-25000" dirty="0">
                <a:solidFill>
                  <a:srgbClr val="0000CC"/>
                </a:solidFill>
              </a:rPr>
              <a:t>l</a:t>
            </a:r>
            <a:r>
              <a:rPr lang="en-IN" dirty="0">
                <a:solidFill>
                  <a:srgbClr val="0000CC"/>
                </a:solidFill>
              </a:rPr>
              <a:t> executes at its inherited priority </a:t>
            </a:r>
            <a:r>
              <a:rPr lang="en-IN" i="1" dirty="0">
                <a:solidFill>
                  <a:srgbClr val="0000CC"/>
                </a:solidFill>
              </a:rPr>
              <a:t>π(t)</a:t>
            </a:r>
            <a:r>
              <a:rPr lang="en-IN" dirty="0">
                <a:solidFill>
                  <a:srgbClr val="0000CC"/>
                </a:solidFill>
              </a:rPr>
              <a:t> until it releases R</a:t>
            </a:r>
          </a:p>
          <a:p>
            <a:pPr>
              <a:buFont typeface="Wingdings" pitchFamily="2" charset="2"/>
              <a:buChar char="§"/>
            </a:pPr>
            <a:endParaRPr lang="en-IN" dirty="0">
              <a:solidFill>
                <a:srgbClr val="0000CC"/>
              </a:solidFill>
            </a:endParaRPr>
          </a:p>
          <a:p>
            <a:pPr>
              <a:buFont typeface="Wingdings" pitchFamily="2" charset="2"/>
              <a:buChar char="§"/>
            </a:pPr>
            <a:r>
              <a:rPr lang="en-IN" dirty="0">
                <a:solidFill>
                  <a:srgbClr val="0000CC"/>
                </a:solidFill>
              </a:rPr>
              <a:t>At that time, the priority of J</a:t>
            </a:r>
            <a:r>
              <a:rPr lang="en-IN" baseline="-25000" dirty="0">
                <a:solidFill>
                  <a:srgbClr val="0000CC"/>
                </a:solidFill>
              </a:rPr>
              <a:t>l </a:t>
            </a:r>
            <a:r>
              <a:rPr lang="en-IN" dirty="0">
                <a:solidFill>
                  <a:srgbClr val="0000CC"/>
                </a:solidFill>
              </a:rPr>
              <a:t> returns to its priority </a:t>
            </a:r>
            <a:r>
              <a:rPr lang="en-IN" i="1" dirty="0" err="1">
                <a:solidFill>
                  <a:srgbClr val="0000CC"/>
                </a:solidFill>
              </a:rPr>
              <a:t>π</a:t>
            </a:r>
            <a:r>
              <a:rPr lang="en-IN" i="1" baseline="-25000" dirty="0" err="1">
                <a:solidFill>
                  <a:srgbClr val="0000CC"/>
                </a:solidFill>
              </a:rPr>
              <a:t>l</a:t>
            </a:r>
            <a:r>
              <a:rPr lang="en-IN" i="1" baseline="-25000" dirty="0">
                <a:solidFill>
                  <a:srgbClr val="0000CC"/>
                </a:solidFill>
              </a:rPr>
              <a:t> </a:t>
            </a:r>
            <a:r>
              <a:rPr lang="en-IN" i="1" dirty="0">
                <a:solidFill>
                  <a:srgbClr val="0000CC"/>
                </a:solidFill>
              </a:rPr>
              <a:t>(t’)</a:t>
            </a:r>
            <a:r>
              <a:rPr lang="en-IN" dirty="0">
                <a:solidFill>
                  <a:srgbClr val="0000CC"/>
                </a:solidFill>
              </a:rPr>
              <a:t> at the time </a:t>
            </a:r>
            <a:r>
              <a:rPr lang="en-IN" i="1" dirty="0">
                <a:solidFill>
                  <a:srgbClr val="0000CC"/>
                </a:solidFill>
              </a:rPr>
              <a:t>t’</a:t>
            </a:r>
            <a:r>
              <a:rPr lang="en-IN" dirty="0">
                <a:solidFill>
                  <a:srgbClr val="0000CC"/>
                </a:solidFill>
              </a:rPr>
              <a:t> when it acquired the resource </a:t>
            </a:r>
            <a:r>
              <a:rPr lang="en-IN" i="1" dirty="0">
                <a:solidFill>
                  <a:srgbClr val="0000CC"/>
                </a:solidFill>
              </a:rPr>
              <a:t>R</a:t>
            </a:r>
          </a:p>
        </p:txBody>
      </p:sp>
      <p:sp>
        <p:nvSpPr>
          <p:cNvPr id="6" name="Content Placeholder 5"/>
          <p:cNvSpPr>
            <a:spLocks noGrp="1"/>
          </p:cNvSpPr>
          <p:nvPr>
            <p:ph sz="quarter" idx="10"/>
          </p:nvPr>
        </p:nvSpPr>
        <p:spPr/>
        <p:txBody>
          <a:bodyPr/>
          <a:lstStyle/>
          <a:p>
            <a:r>
              <a:rPr lang="en-IN" dirty="0"/>
              <a:t>Priority Inheritance Protocol - Rule</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15281365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p:txBody>
          <a:bodyPr/>
          <a:lstStyle/>
          <a:p>
            <a:r>
              <a:rPr lang="en-IN" dirty="0"/>
              <a:t>Priority Inheritance Protocol - Example</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25</a:t>
            </a:fld>
            <a:endParaRPr lang="en-US"/>
          </a:p>
        </p:txBody>
      </p:sp>
      <p:graphicFrame>
        <p:nvGraphicFramePr>
          <p:cNvPr id="7" name="Table 6"/>
          <p:cNvGraphicFramePr>
            <a:graphicFrameLocks noGrp="1"/>
          </p:cNvGraphicFramePr>
          <p:nvPr/>
        </p:nvGraphicFramePr>
        <p:xfrm>
          <a:off x="3448172" y="777240"/>
          <a:ext cx="5695830" cy="1981200"/>
        </p:xfrm>
        <a:graphic>
          <a:graphicData uri="http://schemas.openxmlformats.org/drawingml/2006/table">
            <a:tbl>
              <a:tblPr firstRow="1" bandRow="1">
                <a:tableStyleId>{5C22544A-7EE6-4342-B048-85BDC9FD1C3A}</a:tableStyleId>
              </a:tblPr>
              <a:tblGrid>
                <a:gridCol w="590428">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3352802">
                  <a:extLst>
                    <a:ext uri="{9D8B030D-6E8A-4147-A177-3AD203B41FA5}">
                      <a16:colId xmlns:a16="http://schemas.microsoft.com/office/drawing/2014/main" val="20004"/>
                    </a:ext>
                  </a:extLst>
                </a:gridCol>
              </a:tblGrid>
              <a:tr h="237067">
                <a:tc>
                  <a:txBody>
                    <a:bodyPr/>
                    <a:lstStyle/>
                    <a:p>
                      <a:r>
                        <a:rPr lang="en-IN" sz="1400" dirty="0"/>
                        <a:t>Job</a:t>
                      </a:r>
                    </a:p>
                  </a:txBody>
                  <a:tcPr/>
                </a:tc>
                <a:tc>
                  <a:txBody>
                    <a:bodyPr/>
                    <a:lstStyle/>
                    <a:p>
                      <a:r>
                        <a:rPr lang="en-IN" sz="1400" dirty="0"/>
                        <a:t>r</a:t>
                      </a:r>
                      <a:r>
                        <a:rPr lang="en-IN" sz="1400" baseline="-25000" dirty="0"/>
                        <a:t>i</a:t>
                      </a:r>
                    </a:p>
                  </a:txBody>
                  <a:tcPr/>
                </a:tc>
                <a:tc>
                  <a:txBody>
                    <a:bodyPr/>
                    <a:lstStyle/>
                    <a:p>
                      <a:r>
                        <a:rPr lang="en-IN" sz="1400" dirty="0" err="1"/>
                        <a:t>e</a:t>
                      </a:r>
                      <a:r>
                        <a:rPr lang="en-IN" sz="1400" baseline="-25000" dirty="0" err="1"/>
                        <a:t>i</a:t>
                      </a:r>
                      <a:endParaRPr lang="en-IN" sz="1400" dirty="0"/>
                    </a:p>
                  </a:txBody>
                  <a:tcPr/>
                </a:tc>
                <a:tc>
                  <a:txBody>
                    <a:bodyPr/>
                    <a:lstStyle/>
                    <a:p>
                      <a:r>
                        <a:rPr lang="en-IN" sz="1400" dirty="0"/>
                        <a:t>∏</a:t>
                      </a:r>
                      <a:r>
                        <a:rPr lang="en-IN" sz="1400" baseline="-25000" dirty="0" err="1"/>
                        <a:t>i</a:t>
                      </a:r>
                      <a:endParaRPr lang="en-IN" sz="1400" dirty="0"/>
                    </a:p>
                  </a:txBody>
                  <a:tcPr/>
                </a:tc>
                <a:tc>
                  <a:txBody>
                    <a:bodyPr/>
                    <a:lstStyle/>
                    <a:p>
                      <a:r>
                        <a:rPr lang="en-IN" sz="1400" dirty="0"/>
                        <a:t>Critical sections</a:t>
                      </a:r>
                    </a:p>
                  </a:txBody>
                  <a:tcPr/>
                </a:tc>
                <a:extLst>
                  <a:ext uri="{0D108BD9-81ED-4DB2-BD59-A6C34878D82A}">
                    <a16:rowId xmlns:a16="http://schemas.microsoft.com/office/drawing/2014/main" val="10000"/>
                  </a:ext>
                </a:extLst>
              </a:tr>
              <a:tr h="237067">
                <a:tc>
                  <a:txBody>
                    <a:bodyPr/>
                    <a:lstStyle/>
                    <a:p>
                      <a:r>
                        <a:rPr lang="en-IN" sz="1400" dirty="0"/>
                        <a:t>J1</a:t>
                      </a:r>
                    </a:p>
                  </a:txBody>
                  <a:tcPr/>
                </a:tc>
                <a:tc>
                  <a:txBody>
                    <a:bodyPr/>
                    <a:lstStyle/>
                    <a:p>
                      <a:r>
                        <a:rPr lang="en-IN" sz="1400" dirty="0"/>
                        <a:t>7</a:t>
                      </a:r>
                    </a:p>
                  </a:txBody>
                  <a:tcPr/>
                </a:tc>
                <a:tc>
                  <a:txBody>
                    <a:bodyPr/>
                    <a:lstStyle/>
                    <a:p>
                      <a:r>
                        <a:rPr lang="en-IN" sz="1400" dirty="0"/>
                        <a:t>3</a:t>
                      </a:r>
                    </a:p>
                  </a:txBody>
                  <a:tcPr/>
                </a:tc>
                <a:tc>
                  <a:txBody>
                    <a:bodyPr/>
                    <a:lstStyle/>
                    <a:p>
                      <a:r>
                        <a:rPr lang="en-IN" sz="1400" dirty="0"/>
                        <a:t>1</a:t>
                      </a:r>
                    </a:p>
                  </a:txBody>
                  <a:tcPr/>
                </a:tc>
                <a:tc>
                  <a:txBody>
                    <a:bodyPr/>
                    <a:lstStyle/>
                    <a:p>
                      <a:r>
                        <a:rPr lang="en-IN" sz="1200" dirty="0"/>
                        <a:t>[Light blue; 1]</a:t>
                      </a:r>
                    </a:p>
                  </a:txBody>
                  <a:tcPr/>
                </a:tc>
                <a:extLst>
                  <a:ext uri="{0D108BD9-81ED-4DB2-BD59-A6C34878D82A}">
                    <a16:rowId xmlns:a16="http://schemas.microsoft.com/office/drawing/2014/main" val="10001"/>
                  </a:ext>
                </a:extLst>
              </a:tr>
              <a:tr h="237067">
                <a:tc>
                  <a:txBody>
                    <a:bodyPr/>
                    <a:lstStyle/>
                    <a:p>
                      <a:r>
                        <a:rPr lang="en-IN" sz="1400" dirty="0"/>
                        <a:t>J2</a:t>
                      </a:r>
                    </a:p>
                  </a:txBody>
                  <a:tcPr/>
                </a:tc>
                <a:tc>
                  <a:txBody>
                    <a:bodyPr/>
                    <a:lstStyle/>
                    <a:p>
                      <a:r>
                        <a:rPr lang="en-IN" sz="1400" dirty="0"/>
                        <a:t>5</a:t>
                      </a:r>
                    </a:p>
                  </a:txBody>
                  <a:tcPr/>
                </a:tc>
                <a:tc>
                  <a:txBody>
                    <a:bodyPr/>
                    <a:lstStyle/>
                    <a:p>
                      <a:r>
                        <a:rPr lang="en-IN" sz="1400" dirty="0"/>
                        <a:t>3</a:t>
                      </a:r>
                    </a:p>
                  </a:txBody>
                  <a:tcPr/>
                </a:tc>
                <a:tc>
                  <a:txBody>
                    <a:bodyPr/>
                    <a:lstStyle/>
                    <a:p>
                      <a:r>
                        <a:rPr lang="en-IN" sz="1400" dirty="0"/>
                        <a:t>2</a:t>
                      </a:r>
                    </a:p>
                  </a:txBody>
                  <a:tcPr/>
                </a:tc>
                <a:tc>
                  <a:txBody>
                    <a:bodyPr/>
                    <a:lstStyle/>
                    <a:p>
                      <a:r>
                        <a:rPr lang="en-IN" sz="1200" dirty="0"/>
                        <a:t>[Orange; 1]</a:t>
                      </a:r>
                    </a:p>
                  </a:txBody>
                  <a:tcPr/>
                </a:tc>
                <a:extLst>
                  <a:ext uri="{0D108BD9-81ED-4DB2-BD59-A6C34878D82A}">
                    <a16:rowId xmlns:a16="http://schemas.microsoft.com/office/drawing/2014/main" val="10002"/>
                  </a:ext>
                </a:extLst>
              </a:tr>
              <a:tr h="237067">
                <a:tc>
                  <a:txBody>
                    <a:bodyPr/>
                    <a:lstStyle/>
                    <a:p>
                      <a:r>
                        <a:rPr lang="en-IN" sz="1400" dirty="0"/>
                        <a:t>J3</a:t>
                      </a:r>
                    </a:p>
                  </a:txBody>
                  <a:tcPr/>
                </a:tc>
                <a:tc>
                  <a:txBody>
                    <a:bodyPr/>
                    <a:lstStyle/>
                    <a:p>
                      <a:r>
                        <a:rPr lang="en-IN" sz="1400" dirty="0"/>
                        <a:t>4</a:t>
                      </a:r>
                    </a:p>
                  </a:txBody>
                  <a:tcPr/>
                </a:tc>
                <a:tc>
                  <a:txBody>
                    <a:bodyPr/>
                    <a:lstStyle/>
                    <a:p>
                      <a:r>
                        <a:rPr lang="en-IN" sz="1400" dirty="0"/>
                        <a:t>2</a:t>
                      </a:r>
                    </a:p>
                  </a:txBody>
                  <a:tcPr/>
                </a:tc>
                <a:tc>
                  <a:txBody>
                    <a:bodyPr/>
                    <a:lstStyle/>
                    <a:p>
                      <a:r>
                        <a:rPr lang="en-IN" sz="1400" dirty="0"/>
                        <a:t>3</a:t>
                      </a:r>
                    </a:p>
                  </a:txBody>
                  <a:tcPr/>
                </a:tc>
                <a:tc>
                  <a:txBody>
                    <a:bodyPr/>
                    <a:lstStyle/>
                    <a:p>
                      <a:endParaRPr lang="en-IN" sz="1200" dirty="0"/>
                    </a:p>
                  </a:txBody>
                  <a:tcPr/>
                </a:tc>
                <a:extLst>
                  <a:ext uri="{0D108BD9-81ED-4DB2-BD59-A6C34878D82A}">
                    <a16:rowId xmlns:a16="http://schemas.microsoft.com/office/drawing/2014/main" val="10003"/>
                  </a:ext>
                </a:extLst>
              </a:tr>
              <a:tr h="237067">
                <a:tc>
                  <a:txBody>
                    <a:bodyPr/>
                    <a:lstStyle/>
                    <a:p>
                      <a:r>
                        <a:rPr lang="en-IN" sz="1400" dirty="0"/>
                        <a:t>J4</a:t>
                      </a:r>
                    </a:p>
                  </a:txBody>
                  <a:tcPr/>
                </a:tc>
                <a:tc>
                  <a:txBody>
                    <a:bodyPr/>
                    <a:lstStyle/>
                    <a:p>
                      <a:r>
                        <a:rPr lang="en-IN" sz="1400" dirty="0"/>
                        <a:t>2</a:t>
                      </a:r>
                    </a:p>
                  </a:txBody>
                  <a:tcPr/>
                </a:tc>
                <a:tc>
                  <a:txBody>
                    <a:bodyPr/>
                    <a:lstStyle/>
                    <a:p>
                      <a:r>
                        <a:rPr lang="en-IN" sz="1400" dirty="0"/>
                        <a:t>6</a:t>
                      </a:r>
                    </a:p>
                  </a:txBody>
                  <a:tcPr/>
                </a:tc>
                <a:tc>
                  <a:txBody>
                    <a:bodyPr/>
                    <a:lstStyle/>
                    <a:p>
                      <a:r>
                        <a:rPr lang="en-IN" sz="1400" dirty="0"/>
                        <a:t>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a:t>[Light blue;</a:t>
                      </a:r>
                      <a:r>
                        <a:rPr lang="en-IN" sz="1200" baseline="0" dirty="0"/>
                        <a:t> 2.5</a:t>
                      </a:r>
                      <a:r>
                        <a:rPr lang="en-IN" sz="1200" dirty="0"/>
                        <a:t>[Orange; 1.5</a:t>
                      </a:r>
                      <a:r>
                        <a:rPr lang="en-IN" sz="1200"/>
                        <a:t>] ] (</a:t>
                      </a:r>
                      <a:r>
                        <a:rPr lang="en-IN" sz="1200" dirty="0"/>
                        <a:t>Light blue:</a:t>
                      </a:r>
                      <a:r>
                        <a:rPr lang="en-IN" sz="1200" baseline="0" dirty="0"/>
                        <a:t> 2 slots, </a:t>
                      </a:r>
                      <a:r>
                        <a:rPr lang="en-IN" sz="1200" dirty="0"/>
                        <a:t>Orange: 1.5</a:t>
                      </a:r>
                      <a:r>
                        <a:rPr lang="en-IN" sz="1200" baseline="0" dirty="0"/>
                        <a:t> slots, Light blue: 0.5 slots)</a:t>
                      </a:r>
                      <a:endParaRPr lang="en-IN" sz="1200" dirty="0"/>
                    </a:p>
                  </a:txBody>
                  <a:tcPr/>
                </a:tc>
                <a:extLst>
                  <a:ext uri="{0D108BD9-81ED-4DB2-BD59-A6C34878D82A}">
                    <a16:rowId xmlns:a16="http://schemas.microsoft.com/office/drawing/2014/main" val="10004"/>
                  </a:ext>
                </a:extLst>
              </a:tr>
              <a:tr h="237067">
                <a:tc>
                  <a:txBody>
                    <a:bodyPr/>
                    <a:lstStyle/>
                    <a:p>
                      <a:r>
                        <a:rPr lang="en-IN" sz="1400" dirty="0"/>
                        <a:t>J5</a:t>
                      </a:r>
                    </a:p>
                  </a:txBody>
                  <a:tcPr/>
                </a:tc>
                <a:tc>
                  <a:txBody>
                    <a:bodyPr/>
                    <a:lstStyle/>
                    <a:p>
                      <a:r>
                        <a:rPr lang="en-IN" sz="1400" dirty="0"/>
                        <a:t>0</a:t>
                      </a:r>
                    </a:p>
                  </a:txBody>
                  <a:tcPr/>
                </a:tc>
                <a:tc>
                  <a:txBody>
                    <a:bodyPr/>
                    <a:lstStyle/>
                    <a:p>
                      <a:r>
                        <a:rPr lang="en-IN" sz="1400" dirty="0"/>
                        <a:t>6</a:t>
                      </a:r>
                    </a:p>
                  </a:txBody>
                  <a:tcPr/>
                </a:tc>
                <a:tc>
                  <a:txBody>
                    <a:bodyPr/>
                    <a:lstStyle/>
                    <a:p>
                      <a:r>
                        <a:rPr lang="en-IN" sz="1400" dirty="0"/>
                        <a:t>5</a:t>
                      </a:r>
                    </a:p>
                  </a:txBody>
                  <a:tcPr/>
                </a:tc>
                <a:tc>
                  <a:txBody>
                    <a:bodyPr/>
                    <a:lstStyle/>
                    <a:p>
                      <a:r>
                        <a:rPr lang="en-IN" sz="1200" dirty="0"/>
                        <a:t>[Orange; 4]</a:t>
                      </a:r>
                    </a:p>
                  </a:txBody>
                  <a:tcPr/>
                </a:tc>
                <a:extLst>
                  <a:ext uri="{0D108BD9-81ED-4DB2-BD59-A6C34878D82A}">
                    <a16:rowId xmlns:a16="http://schemas.microsoft.com/office/drawing/2014/main" val="10005"/>
                  </a:ext>
                </a:extLst>
              </a:tr>
            </a:tbl>
          </a:graphicData>
        </a:graphic>
      </p:graphicFrame>
      <p:graphicFrame>
        <p:nvGraphicFramePr>
          <p:cNvPr id="8" name="Table 7"/>
          <p:cNvGraphicFramePr>
            <a:graphicFrameLocks noGrp="1"/>
          </p:cNvGraphicFramePr>
          <p:nvPr/>
        </p:nvGraphicFramePr>
        <p:xfrm>
          <a:off x="76218" y="2819400"/>
          <a:ext cx="8686781" cy="3794760"/>
        </p:xfrm>
        <a:graphic>
          <a:graphicData uri="http://schemas.openxmlformats.org/drawingml/2006/table">
            <a:tbl>
              <a:tblPr firstRow="1" bandRow="1">
                <a:tableStyleId>{5C22544A-7EE6-4342-B048-85BDC9FD1C3A}</a:tableStyleId>
              </a:tblPr>
              <a:tblGrid>
                <a:gridCol w="457199">
                  <a:extLst>
                    <a:ext uri="{9D8B030D-6E8A-4147-A177-3AD203B41FA5}">
                      <a16:colId xmlns:a16="http://schemas.microsoft.com/office/drawing/2014/main" val="20000"/>
                    </a:ext>
                  </a:extLst>
                </a:gridCol>
                <a:gridCol w="457199">
                  <a:extLst>
                    <a:ext uri="{9D8B030D-6E8A-4147-A177-3AD203B41FA5}">
                      <a16:colId xmlns:a16="http://schemas.microsoft.com/office/drawing/2014/main" val="20001"/>
                    </a:ext>
                  </a:extLst>
                </a:gridCol>
                <a:gridCol w="457199">
                  <a:extLst>
                    <a:ext uri="{9D8B030D-6E8A-4147-A177-3AD203B41FA5}">
                      <a16:colId xmlns:a16="http://schemas.microsoft.com/office/drawing/2014/main" val="20002"/>
                    </a:ext>
                  </a:extLst>
                </a:gridCol>
                <a:gridCol w="457199">
                  <a:extLst>
                    <a:ext uri="{9D8B030D-6E8A-4147-A177-3AD203B41FA5}">
                      <a16:colId xmlns:a16="http://schemas.microsoft.com/office/drawing/2014/main" val="20003"/>
                    </a:ext>
                  </a:extLst>
                </a:gridCol>
                <a:gridCol w="457199">
                  <a:extLst>
                    <a:ext uri="{9D8B030D-6E8A-4147-A177-3AD203B41FA5}">
                      <a16:colId xmlns:a16="http://schemas.microsoft.com/office/drawing/2014/main" val="20004"/>
                    </a:ext>
                  </a:extLst>
                </a:gridCol>
                <a:gridCol w="457199">
                  <a:extLst>
                    <a:ext uri="{9D8B030D-6E8A-4147-A177-3AD203B41FA5}">
                      <a16:colId xmlns:a16="http://schemas.microsoft.com/office/drawing/2014/main" val="20005"/>
                    </a:ext>
                  </a:extLst>
                </a:gridCol>
                <a:gridCol w="457199">
                  <a:extLst>
                    <a:ext uri="{9D8B030D-6E8A-4147-A177-3AD203B41FA5}">
                      <a16:colId xmlns:a16="http://schemas.microsoft.com/office/drawing/2014/main" val="20006"/>
                    </a:ext>
                  </a:extLst>
                </a:gridCol>
                <a:gridCol w="457199">
                  <a:extLst>
                    <a:ext uri="{9D8B030D-6E8A-4147-A177-3AD203B41FA5}">
                      <a16:colId xmlns:a16="http://schemas.microsoft.com/office/drawing/2014/main" val="20007"/>
                    </a:ext>
                  </a:extLst>
                </a:gridCol>
                <a:gridCol w="457199">
                  <a:extLst>
                    <a:ext uri="{9D8B030D-6E8A-4147-A177-3AD203B41FA5}">
                      <a16:colId xmlns:a16="http://schemas.microsoft.com/office/drawing/2014/main" val="20008"/>
                    </a:ext>
                  </a:extLst>
                </a:gridCol>
                <a:gridCol w="457199">
                  <a:extLst>
                    <a:ext uri="{9D8B030D-6E8A-4147-A177-3AD203B41FA5}">
                      <a16:colId xmlns:a16="http://schemas.microsoft.com/office/drawing/2014/main" val="20009"/>
                    </a:ext>
                  </a:extLst>
                </a:gridCol>
                <a:gridCol w="457199">
                  <a:extLst>
                    <a:ext uri="{9D8B030D-6E8A-4147-A177-3AD203B41FA5}">
                      <a16:colId xmlns:a16="http://schemas.microsoft.com/office/drawing/2014/main" val="20010"/>
                    </a:ext>
                  </a:extLst>
                </a:gridCol>
                <a:gridCol w="457199">
                  <a:extLst>
                    <a:ext uri="{9D8B030D-6E8A-4147-A177-3AD203B41FA5}">
                      <a16:colId xmlns:a16="http://schemas.microsoft.com/office/drawing/2014/main" val="20011"/>
                    </a:ext>
                  </a:extLst>
                </a:gridCol>
                <a:gridCol w="457199">
                  <a:extLst>
                    <a:ext uri="{9D8B030D-6E8A-4147-A177-3AD203B41FA5}">
                      <a16:colId xmlns:a16="http://schemas.microsoft.com/office/drawing/2014/main" val="20012"/>
                    </a:ext>
                  </a:extLst>
                </a:gridCol>
                <a:gridCol w="457199">
                  <a:extLst>
                    <a:ext uri="{9D8B030D-6E8A-4147-A177-3AD203B41FA5}">
                      <a16:colId xmlns:a16="http://schemas.microsoft.com/office/drawing/2014/main" val="20013"/>
                    </a:ext>
                  </a:extLst>
                </a:gridCol>
                <a:gridCol w="457199">
                  <a:extLst>
                    <a:ext uri="{9D8B030D-6E8A-4147-A177-3AD203B41FA5}">
                      <a16:colId xmlns:a16="http://schemas.microsoft.com/office/drawing/2014/main" val="20014"/>
                    </a:ext>
                  </a:extLst>
                </a:gridCol>
                <a:gridCol w="457199">
                  <a:extLst>
                    <a:ext uri="{9D8B030D-6E8A-4147-A177-3AD203B41FA5}">
                      <a16:colId xmlns:a16="http://schemas.microsoft.com/office/drawing/2014/main" val="20015"/>
                    </a:ext>
                  </a:extLst>
                </a:gridCol>
                <a:gridCol w="457199">
                  <a:extLst>
                    <a:ext uri="{9D8B030D-6E8A-4147-A177-3AD203B41FA5}">
                      <a16:colId xmlns:a16="http://schemas.microsoft.com/office/drawing/2014/main" val="20016"/>
                    </a:ext>
                  </a:extLst>
                </a:gridCol>
                <a:gridCol w="457199">
                  <a:extLst>
                    <a:ext uri="{9D8B030D-6E8A-4147-A177-3AD203B41FA5}">
                      <a16:colId xmlns:a16="http://schemas.microsoft.com/office/drawing/2014/main" val="20017"/>
                    </a:ext>
                  </a:extLst>
                </a:gridCol>
                <a:gridCol w="457199">
                  <a:extLst>
                    <a:ext uri="{9D8B030D-6E8A-4147-A177-3AD203B41FA5}">
                      <a16:colId xmlns:a16="http://schemas.microsoft.com/office/drawing/2014/main" val="20018"/>
                    </a:ext>
                  </a:extLst>
                </a:gridCol>
              </a:tblGrid>
              <a:tr h="171819">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extLst>
                  <a:ext uri="{0D108BD9-81ED-4DB2-BD59-A6C34878D82A}">
                    <a16:rowId xmlns:a16="http://schemas.microsoft.com/office/drawing/2014/main" val="10000"/>
                  </a:ext>
                </a:extLst>
              </a:tr>
              <a:tr h="222354">
                <a:tc>
                  <a:txBody>
                    <a:bodyPr/>
                    <a:lstStyle/>
                    <a:p>
                      <a:pPr algn="r"/>
                      <a:r>
                        <a:rPr lang="en-IN" sz="1600" b="1" baseline="0" dirty="0">
                          <a:solidFill>
                            <a:schemeClr val="tx1"/>
                          </a:solidFill>
                        </a:rPr>
                        <a:t>J1</a:t>
                      </a: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1"/>
                  </a:ext>
                </a:extLst>
              </a:tr>
              <a:tr h="222354">
                <a:tc>
                  <a:txBody>
                    <a:bodyPr/>
                    <a:lstStyle/>
                    <a:p>
                      <a:pPr algn="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2"/>
                  </a:ext>
                </a:extLst>
              </a:tr>
              <a:tr h="222354">
                <a:tc>
                  <a:txBody>
                    <a:bodyPr/>
                    <a:lstStyle/>
                    <a:p>
                      <a:pPr algn="r"/>
                      <a:r>
                        <a:rPr lang="en-IN" sz="1600" b="1" baseline="0" dirty="0">
                          <a:solidFill>
                            <a:schemeClr val="tx1"/>
                          </a:solidFill>
                        </a:rPr>
                        <a:t>J2</a:t>
                      </a: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3"/>
                  </a:ext>
                </a:extLst>
              </a:tr>
              <a:tr h="222354">
                <a:tc>
                  <a:txBody>
                    <a:bodyPr/>
                    <a:lstStyle/>
                    <a:p>
                      <a:pPr algn="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4"/>
                  </a:ext>
                </a:extLst>
              </a:tr>
              <a:tr h="222354">
                <a:tc>
                  <a:txBody>
                    <a:bodyPr/>
                    <a:lstStyle/>
                    <a:p>
                      <a:pPr algn="r"/>
                      <a:r>
                        <a:rPr lang="en-IN" sz="1600" b="1" baseline="0" dirty="0">
                          <a:solidFill>
                            <a:schemeClr val="tx1"/>
                          </a:solidFill>
                        </a:rPr>
                        <a:t>J3</a:t>
                      </a: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5"/>
                  </a:ext>
                </a:extLst>
              </a:tr>
              <a:tr h="222354">
                <a:tc>
                  <a:txBody>
                    <a:bodyPr/>
                    <a:lstStyle/>
                    <a:p>
                      <a:pPr algn="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6"/>
                  </a:ext>
                </a:extLst>
              </a:tr>
              <a:tr h="222354">
                <a:tc>
                  <a:txBody>
                    <a:bodyPr/>
                    <a:lstStyle/>
                    <a:p>
                      <a:pPr algn="r"/>
                      <a:r>
                        <a:rPr lang="en-IN" sz="1600" b="1" baseline="0" dirty="0">
                          <a:solidFill>
                            <a:schemeClr val="tx1"/>
                          </a:solidFill>
                        </a:rPr>
                        <a:t>J4</a:t>
                      </a: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7"/>
                  </a:ext>
                </a:extLst>
              </a:tr>
              <a:tr h="222354">
                <a:tc>
                  <a:txBody>
                    <a:bodyPr/>
                    <a:lstStyle/>
                    <a:p>
                      <a:pPr algn="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8"/>
                  </a:ext>
                </a:extLst>
              </a:tr>
              <a:tr h="171819">
                <a:tc>
                  <a:txBody>
                    <a:bodyPr/>
                    <a:lstStyle/>
                    <a:p>
                      <a:pPr algn="r"/>
                      <a:r>
                        <a:rPr lang="en-IN" sz="1600" b="1" kern="1200" baseline="0" dirty="0">
                          <a:solidFill>
                            <a:schemeClr val="tx1"/>
                          </a:solidFill>
                          <a:latin typeface="+mn-lt"/>
                          <a:ea typeface="+mn-ea"/>
                          <a:cs typeface="+mn-cs"/>
                        </a:rPr>
                        <a:t>J5</a:t>
                      </a: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9"/>
                  </a:ext>
                </a:extLst>
              </a:tr>
              <a:tr h="171819">
                <a:tc>
                  <a:txBody>
                    <a:bodyPr/>
                    <a:lstStyle/>
                    <a:p>
                      <a:endParaRPr lang="en-IN" sz="1100" b="0"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10"/>
                  </a:ext>
                </a:extLst>
              </a:tr>
              <a:tr h="171819">
                <a:tc>
                  <a:txBody>
                    <a:bodyPr/>
                    <a:lstStyle/>
                    <a:p>
                      <a:pPr algn="l"/>
                      <a:endParaRPr lang="en-IN" sz="1100" b="0" dirty="0">
                        <a:solidFill>
                          <a:schemeClr val="tx1"/>
                        </a:solidFill>
                      </a:endParaRPr>
                    </a:p>
                  </a:txBody>
                  <a:tcPr>
                    <a:noFill/>
                  </a:tcPr>
                </a:tc>
                <a:tc>
                  <a:txBody>
                    <a:bodyPr/>
                    <a:lstStyle/>
                    <a:p>
                      <a:pPr algn="l"/>
                      <a:r>
                        <a:rPr lang="en-IN" sz="1100" b="0" dirty="0">
                          <a:solidFill>
                            <a:schemeClr val="tx1"/>
                          </a:solidFill>
                        </a:rPr>
                        <a:t>0</a:t>
                      </a:r>
                    </a:p>
                  </a:txBody>
                  <a:tcPr>
                    <a:noFill/>
                  </a:tcPr>
                </a:tc>
                <a:tc>
                  <a:txBody>
                    <a:bodyPr/>
                    <a:lstStyle/>
                    <a:p>
                      <a:pPr algn="l"/>
                      <a:r>
                        <a:rPr lang="en-IN" sz="1100" b="0" dirty="0">
                          <a:solidFill>
                            <a:schemeClr val="tx1"/>
                          </a:solidFill>
                        </a:rPr>
                        <a:t>1</a:t>
                      </a:r>
                    </a:p>
                  </a:txBody>
                  <a:tcPr>
                    <a:noFill/>
                  </a:tcPr>
                </a:tc>
                <a:tc>
                  <a:txBody>
                    <a:bodyPr/>
                    <a:lstStyle/>
                    <a:p>
                      <a:pPr algn="l"/>
                      <a:r>
                        <a:rPr lang="en-IN" sz="1100" b="0" dirty="0">
                          <a:solidFill>
                            <a:schemeClr val="tx1"/>
                          </a:solidFill>
                        </a:rPr>
                        <a:t>2</a:t>
                      </a:r>
                    </a:p>
                  </a:txBody>
                  <a:tcPr>
                    <a:noFill/>
                  </a:tcPr>
                </a:tc>
                <a:tc>
                  <a:txBody>
                    <a:bodyPr/>
                    <a:lstStyle/>
                    <a:p>
                      <a:pPr algn="l"/>
                      <a:r>
                        <a:rPr lang="en-IN" sz="1100" b="0" dirty="0">
                          <a:solidFill>
                            <a:schemeClr val="tx1"/>
                          </a:solidFill>
                        </a:rPr>
                        <a:t>3</a:t>
                      </a:r>
                    </a:p>
                  </a:txBody>
                  <a:tcPr>
                    <a:noFill/>
                  </a:tcPr>
                </a:tc>
                <a:tc>
                  <a:txBody>
                    <a:bodyPr/>
                    <a:lstStyle/>
                    <a:p>
                      <a:pPr algn="l"/>
                      <a:r>
                        <a:rPr lang="en-IN" sz="1100" b="0" dirty="0">
                          <a:solidFill>
                            <a:schemeClr val="tx1"/>
                          </a:solidFill>
                        </a:rPr>
                        <a:t>4</a:t>
                      </a:r>
                    </a:p>
                  </a:txBody>
                  <a:tcPr>
                    <a:noFill/>
                  </a:tcPr>
                </a:tc>
                <a:tc>
                  <a:txBody>
                    <a:bodyPr/>
                    <a:lstStyle/>
                    <a:p>
                      <a:pPr algn="l"/>
                      <a:r>
                        <a:rPr lang="en-IN" sz="1100" b="0" dirty="0">
                          <a:solidFill>
                            <a:schemeClr val="tx1"/>
                          </a:solidFill>
                        </a:rPr>
                        <a:t>5</a:t>
                      </a:r>
                    </a:p>
                  </a:txBody>
                  <a:tcPr>
                    <a:noFill/>
                  </a:tcPr>
                </a:tc>
                <a:tc>
                  <a:txBody>
                    <a:bodyPr/>
                    <a:lstStyle/>
                    <a:p>
                      <a:pPr algn="l"/>
                      <a:r>
                        <a:rPr lang="en-IN" sz="1100" b="0" dirty="0">
                          <a:solidFill>
                            <a:schemeClr val="tx1"/>
                          </a:solidFill>
                        </a:rPr>
                        <a:t>6</a:t>
                      </a:r>
                    </a:p>
                  </a:txBody>
                  <a:tcPr>
                    <a:noFill/>
                  </a:tcPr>
                </a:tc>
                <a:tc>
                  <a:txBody>
                    <a:bodyPr/>
                    <a:lstStyle/>
                    <a:p>
                      <a:pPr algn="l"/>
                      <a:r>
                        <a:rPr lang="en-IN" sz="1100" b="0" dirty="0">
                          <a:solidFill>
                            <a:schemeClr val="tx1"/>
                          </a:solidFill>
                        </a:rPr>
                        <a:t>7</a:t>
                      </a:r>
                    </a:p>
                  </a:txBody>
                  <a:tcPr>
                    <a:noFill/>
                  </a:tcPr>
                </a:tc>
                <a:tc>
                  <a:txBody>
                    <a:bodyPr/>
                    <a:lstStyle/>
                    <a:p>
                      <a:pPr algn="l"/>
                      <a:r>
                        <a:rPr lang="en-IN" sz="1100" b="0" dirty="0">
                          <a:solidFill>
                            <a:schemeClr val="tx1"/>
                          </a:solidFill>
                        </a:rPr>
                        <a:t>8</a:t>
                      </a:r>
                    </a:p>
                  </a:txBody>
                  <a:tcPr>
                    <a:noFill/>
                  </a:tcPr>
                </a:tc>
                <a:tc>
                  <a:txBody>
                    <a:bodyPr/>
                    <a:lstStyle/>
                    <a:p>
                      <a:pPr algn="l"/>
                      <a:r>
                        <a:rPr lang="en-IN" sz="1100" b="0" dirty="0">
                          <a:solidFill>
                            <a:schemeClr val="tx1"/>
                          </a:solidFill>
                        </a:rPr>
                        <a:t>9</a:t>
                      </a:r>
                    </a:p>
                  </a:txBody>
                  <a:tcPr>
                    <a:noFill/>
                  </a:tcPr>
                </a:tc>
                <a:tc>
                  <a:txBody>
                    <a:bodyPr/>
                    <a:lstStyle/>
                    <a:p>
                      <a:pPr algn="l"/>
                      <a:r>
                        <a:rPr lang="en-IN" sz="1100" b="0" dirty="0">
                          <a:solidFill>
                            <a:schemeClr val="tx1"/>
                          </a:solidFill>
                        </a:rPr>
                        <a:t>10</a:t>
                      </a:r>
                    </a:p>
                  </a:txBody>
                  <a:tcPr>
                    <a:noFill/>
                  </a:tcPr>
                </a:tc>
                <a:tc>
                  <a:txBody>
                    <a:bodyPr/>
                    <a:lstStyle/>
                    <a:p>
                      <a:pPr algn="l"/>
                      <a:r>
                        <a:rPr lang="en-IN" sz="1100" b="0" dirty="0">
                          <a:solidFill>
                            <a:schemeClr val="tx1"/>
                          </a:solidFill>
                        </a:rPr>
                        <a:t>11</a:t>
                      </a:r>
                    </a:p>
                  </a:txBody>
                  <a:tcPr>
                    <a:noFill/>
                  </a:tcPr>
                </a:tc>
                <a:tc>
                  <a:txBody>
                    <a:bodyPr/>
                    <a:lstStyle/>
                    <a:p>
                      <a:pPr algn="l"/>
                      <a:r>
                        <a:rPr lang="en-IN" sz="1100" b="0" dirty="0">
                          <a:solidFill>
                            <a:schemeClr val="tx1"/>
                          </a:solidFill>
                        </a:rPr>
                        <a:t>12</a:t>
                      </a:r>
                    </a:p>
                  </a:txBody>
                  <a:tcPr>
                    <a:noFill/>
                  </a:tcPr>
                </a:tc>
                <a:tc>
                  <a:txBody>
                    <a:bodyPr/>
                    <a:lstStyle/>
                    <a:p>
                      <a:pPr algn="l"/>
                      <a:r>
                        <a:rPr lang="en-IN" sz="1100" b="0" dirty="0">
                          <a:solidFill>
                            <a:schemeClr val="tx1"/>
                          </a:solidFill>
                        </a:rPr>
                        <a:t>13</a:t>
                      </a:r>
                    </a:p>
                  </a:txBody>
                  <a:tcPr>
                    <a:noFill/>
                  </a:tcPr>
                </a:tc>
                <a:tc>
                  <a:txBody>
                    <a:bodyPr/>
                    <a:lstStyle/>
                    <a:p>
                      <a:pPr algn="l"/>
                      <a:r>
                        <a:rPr lang="en-IN" sz="1100" b="0" dirty="0">
                          <a:solidFill>
                            <a:schemeClr val="tx1"/>
                          </a:solidFill>
                        </a:rPr>
                        <a:t>14</a:t>
                      </a:r>
                    </a:p>
                  </a:txBody>
                  <a:tcPr>
                    <a:noFill/>
                  </a:tcPr>
                </a:tc>
                <a:tc>
                  <a:txBody>
                    <a:bodyPr/>
                    <a:lstStyle/>
                    <a:p>
                      <a:pPr algn="l"/>
                      <a:r>
                        <a:rPr lang="en-IN" sz="1100" b="0" dirty="0">
                          <a:solidFill>
                            <a:schemeClr val="tx1"/>
                          </a:solidFill>
                        </a:rPr>
                        <a:t>15</a:t>
                      </a:r>
                    </a:p>
                  </a:txBody>
                  <a:tcPr>
                    <a:noFill/>
                  </a:tcPr>
                </a:tc>
                <a:tc>
                  <a:txBody>
                    <a:bodyPr/>
                    <a:lstStyle/>
                    <a:p>
                      <a:pPr algn="l"/>
                      <a:r>
                        <a:rPr lang="en-IN" sz="1100" b="0" dirty="0">
                          <a:solidFill>
                            <a:schemeClr val="tx1"/>
                          </a:solidFill>
                        </a:rPr>
                        <a:t>16</a:t>
                      </a:r>
                    </a:p>
                  </a:txBody>
                  <a:tcPr>
                    <a:noFill/>
                  </a:tcPr>
                </a:tc>
                <a:tc>
                  <a:txBody>
                    <a:bodyPr/>
                    <a:lstStyle/>
                    <a:p>
                      <a:pPr algn="l"/>
                      <a:r>
                        <a:rPr lang="en-IN" sz="1100" b="0" dirty="0">
                          <a:solidFill>
                            <a:schemeClr val="tx1"/>
                          </a:solidFill>
                        </a:rPr>
                        <a:t>17</a:t>
                      </a:r>
                    </a:p>
                  </a:txBody>
                  <a:tcPr>
                    <a:noFill/>
                  </a:tcPr>
                </a:tc>
                <a:extLst>
                  <a:ext uri="{0D108BD9-81ED-4DB2-BD59-A6C34878D82A}">
                    <a16:rowId xmlns:a16="http://schemas.microsoft.com/office/drawing/2014/main" val="10011"/>
                  </a:ext>
                </a:extLst>
              </a:tr>
            </a:tbl>
          </a:graphicData>
        </a:graphic>
      </p:graphicFrame>
      <p:cxnSp>
        <p:nvCxnSpPr>
          <p:cNvPr id="9" name="Straight Arrow Connector 8"/>
          <p:cNvCxnSpPr/>
          <p:nvPr/>
        </p:nvCxnSpPr>
        <p:spPr>
          <a:xfrm rot="5400000" flipH="1" flipV="1">
            <a:off x="-1154187" y="4628500"/>
            <a:ext cx="3415145" cy="159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533400" y="6324600"/>
            <a:ext cx="8610600" cy="2612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40325" y="5777344"/>
            <a:ext cx="457200" cy="3186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23" name="Rectangle 22"/>
          <p:cNvSpPr/>
          <p:nvPr/>
        </p:nvSpPr>
        <p:spPr>
          <a:xfrm>
            <a:off x="997525" y="5777345"/>
            <a:ext cx="457200" cy="318656"/>
          </a:xfrm>
          <a:prstGeom prst="rect">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26" name="Rectangle 25"/>
          <p:cNvSpPr/>
          <p:nvPr/>
        </p:nvSpPr>
        <p:spPr>
          <a:xfrm>
            <a:off x="1468580" y="5091545"/>
            <a:ext cx="457200" cy="318656"/>
          </a:xfrm>
          <a:prstGeom prst="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27" name="Rectangle 26"/>
          <p:cNvSpPr/>
          <p:nvPr/>
        </p:nvSpPr>
        <p:spPr>
          <a:xfrm>
            <a:off x="1905000" y="5091545"/>
            <a:ext cx="457200" cy="318656"/>
          </a:xfrm>
          <a:prstGeom prst="rect">
            <a:avLst/>
          </a:prstGeom>
          <a:solidFill>
            <a:srgbClr val="00B0F0"/>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28" name="Rectangle 27"/>
          <p:cNvSpPr/>
          <p:nvPr/>
        </p:nvSpPr>
        <p:spPr>
          <a:xfrm>
            <a:off x="2362200" y="4433455"/>
            <a:ext cx="457200" cy="31865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29" name="Rectangle 28"/>
          <p:cNvSpPr/>
          <p:nvPr/>
        </p:nvSpPr>
        <p:spPr>
          <a:xfrm>
            <a:off x="2819410" y="3761509"/>
            <a:ext cx="457200" cy="318656"/>
          </a:xfrm>
          <a:prstGeom prst="rect">
            <a:avLst/>
          </a:prstGeom>
          <a:noFill/>
          <a:ln>
            <a:solidFill>
              <a:srgbClr val="BD09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30" name="Rectangle 29"/>
          <p:cNvSpPr/>
          <p:nvPr/>
        </p:nvSpPr>
        <p:spPr>
          <a:xfrm>
            <a:off x="3740725" y="3103418"/>
            <a:ext cx="457200" cy="3186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31" name="Rectangle 30"/>
          <p:cNvSpPr/>
          <p:nvPr/>
        </p:nvSpPr>
        <p:spPr>
          <a:xfrm>
            <a:off x="3276600" y="5777344"/>
            <a:ext cx="457200" cy="318656"/>
          </a:xfrm>
          <a:prstGeom prst="rect">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32" name="TextBox 31"/>
          <p:cNvSpPr txBox="1"/>
          <p:nvPr/>
        </p:nvSpPr>
        <p:spPr>
          <a:xfrm>
            <a:off x="3048000" y="4343400"/>
            <a:ext cx="2308645" cy="400110"/>
          </a:xfrm>
          <a:prstGeom prst="rect">
            <a:avLst/>
          </a:prstGeom>
          <a:noFill/>
        </p:spPr>
        <p:txBody>
          <a:bodyPr wrap="none" rtlCol="0">
            <a:spAutoFit/>
          </a:bodyPr>
          <a:lstStyle/>
          <a:p>
            <a:r>
              <a:rPr lang="en-IN" sz="2000" dirty="0"/>
              <a:t>Priority inheritance</a:t>
            </a:r>
          </a:p>
        </p:txBody>
      </p:sp>
      <p:cxnSp>
        <p:nvCxnSpPr>
          <p:cNvPr id="34" name="Straight Arrow Connector 33"/>
          <p:cNvCxnSpPr/>
          <p:nvPr/>
        </p:nvCxnSpPr>
        <p:spPr>
          <a:xfrm rot="5400000">
            <a:off x="2781300" y="5219700"/>
            <a:ext cx="990600" cy="15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4191000" y="5098475"/>
            <a:ext cx="457200" cy="318656"/>
          </a:xfrm>
          <a:prstGeom prst="rect">
            <a:avLst/>
          </a:prstGeom>
          <a:solidFill>
            <a:srgbClr val="00B0F0"/>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cxnSp>
        <p:nvCxnSpPr>
          <p:cNvPr id="37" name="Straight Arrow Connector 36"/>
          <p:cNvCxnSpPr/>
          <p:nvPr/>
        </p:nvCxnSpPr>
        <p:spPr>
          <a:xfrm rot="16200000" flipH="1">
            <a:off x="4000498" y="4838701"/>
            <a:ext cx="381002" cy="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4648200" y="5777345"/>
            <a:ext cx="914400" cy="318655"/>
          </a:xfrm>
          <a:prstGeom prst="rect">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cxnSp>
        <p:nvCxnSpPr>
          <p:cNvPr id="45" name="Straight Arrow Connector 44"/>
          <p:cNvCxnSpPr/>
          <p:nvPr/>
        </p:nvCxnSpPr>
        <p:spPr>
          <a:xfrm rot="5400000">
            <a:off x="4228306" y="5218906"/>
            <a:ext cx="990600" cy="15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5562600" y="5105401"/>
            <a:ext cx="685800" cy="304800"/>
          </a:xfrm>
          <a:prstGeom prst="rect">
            <a:avLst/>
          </a:prstGeom>
          <a:solidFill>
            <a:srgbClr val="FFC000"/>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47" name="Rectangle 46"/>
          <p:cNvSpPr/>
          <p:nvPr/>
        </p:nvSpPr>
        <p:spPr>
          <a:xfrm>
            <a:off x="6248400" y="5105400"/>
            <a:ext cx="228600" cy="304800"/>
          </a:xfrm>
          <a:prstGeom prst="rect">
            <a:avLst/>
          </a:prstGeom>
          <a:solidFill>
            <a:srgbClr val="00B0F0"/>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48" name="Rectangle 47"/>
          <p:cNvSpPr/>
          <p:nvPr/>
        </p:nvSpPr>
        <p:spPr>
          <a:xfrm>
            <a:off x="6490855" y="3110344"/>
            <a:ext cx="457200" cy="318656"/>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49" name="Rectangle 48"/>
          <p:cNvSpPr/>
          <p:nvPr/>
        </p:nvSpPr>
        <p:spPr>
          <a:xfrm>
            <a:off x="6934200" y="3110344"/>
            <a:ext cx="457200" cy="3186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50" name="Rectangle 49"/>
          <p:cNvSpPr/>
          <p:nvPr/>
        </p:nvSpPr>
        <p:spPr>
          <a:xfrm>
            <a:off x="7405255" y="3747655"/>
            <a:ext cx="457200" cy="318656"/>
          </a:xfrm>
          <a:prstGeom prst="rect">
            <a:avLst/>
          </a:prstGeom>
          <a:solidFill>
            <a:srgbClr val="FFC000"/>
          </a:solidFill>
          <a:ln>
            <a:solidFill>
              <a:srgbClr val="BD09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51" name="Rectangle 50"/>
          <p:cNvSpPr/>
          <p:nvPr/>
        </p:nvSpPr>
        <p:spPr>
          <a:xfrm>
            <a:off x="7848600" y="3747655"/>
            <a:ext cx="457200" cy="318656"/>
          </a:xfrm>
          <a:prstGeom prst="rect">
            <a:avLst/>
          </a:prstGeom>
          <a:noFill/>
          <a:ln>
            <a:solidFill>
              <a:srgbClr val="BD09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52" name="Rectangle 51"/>
          <p:cNvSpPr/>
          <p:nvPr/>
        </p:nvSpPr>
        <p:spPr>
          <a:xfrm>
            <a:off x="8305800" y="4419600"/>
            <a:ext cx="457200" cy="31865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33" name="TextBox 32"/>
          <p:cNvSpPr txBox="1"/>
          <p:nvPr/>
        </p:nvSpPr>
        <p:spPr>
          <a:xfrm>
            <a:off x="457200" y="2057400"/>
            <a:ext cx="2818606" cy="738664"/>
          </a:xfrm>
          <a:prstGeom prst="rect">
            <a:avLst/>
          </a:prstGeom>
          <a:noFill/>
        </p:spPr>
        <p:txBody>
          <a:bodyPr wrap="square" rtlCol="0">
            <a:spAutoFit/>
          </a:bodyPr>
          <a:lstStyle/>
          <a:p>
            <a:r>
              <a:rPr lang="en-IN" sz="1400" dirty="0"/>
              <a:t>The jobs require resources as mentioned 1 time slot after start of their execution</a:t>
            </a:r>
          </a:p>
        </p:txBody>
      </p:sp>
    </p:spTree>
    <p:extLst>
      <p:ext uri="{BB962C8B-B14F-4D97-AF65-F5344CB8AC3E}">
        <p14:creationId xmlns:p14="http://schemas.microsoft.com/office/powerpoint/2010/main" val="4379740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371600"/>
            <a:ext cx="8458200" cy="5181600"/>
          </a:xfrm>
        </p:spPr>
        <p:txBody>
          <a:bodyPr>
            <a:normAutofit fontScale="55000" lnSpcReduction="20000"/>
          </a:bodyPr>
          <a:lstStyle/>
          <a:p>
            <a:r>
              <a:rPr lang="en-IN" dirty="0"/>
              <a:t>At time 0, J5 is released. Since there were no other jobs, it was scheduled.</a:t>
            </a:r>
          </a:p>
          <a:p>
            <a:r>
              <a:rPr lang="en-IN" dirty="0"/>
              <a:t>At time 1, it was granted resource ‘orange’</a:t>
            </a:r>
          </a:p>
          <a:p>
            <a:r>
              <a:rPr lang="en-IN" dirty="0"/>
              <a:t>At time 2, CJ4 was released, so J5 was </a:t>
            </a:r>
            <a:r>
              <a:rPr lang="en-IN" dirty="0" err="1"/>
              <a:t>preempted</a:t>
            </a:r>
            <a:r>
              <a:rPr lang="en-IN" dirty="0"/>
              <a:t> and J4 was executed</a:t>
            </a:r>
          </a:p>
          <a:p>
            <a:r>
              <a:rPr lang="en-IN" dirty="0"/>
              <a:t>At time 3, J4 required light blue resource and was granted</a:t>
            </a:r>
          </a:p>
          <a:p>
            <a:r>
              <a:rPr lang="en-IN" dirty="0"/>
              <a:t>At time 4, J3 was released, so J4 was </a:t>
            </a:r>
            <a:r>
              <a:rPr lang="en-IN" dirty="0" err="1"/>
              <a:t>preempted</a:t>
            </a:r>
            <a:r>
              <a:rPr lang="en-IN" dirty="0"/>
              <a:t>. J3 didn’t require any resource.</a:t>
            </a:r>
          </a:p>
          <a:p>
            <a:r>
              <a:rPr lang="en-IN" dirty="0"/>
              <a:t>At time 5, J2 was released, which </a:t>
            </a:r>
            <a:r>
              <a:rPr lang="en-IN" dirty="0" err="1"/>
              <a:t>preempted</a:t>
            </a:r>
            <a:r>
              <a:rPr lang="en-IN" dirty="0"/>
              <a:t> J3. </a:t>
            </a:r>
          </a:p>
          <a:p>
            <a:r>
              <a:rPr lang="en-IN" dirty="0"/>
              <a:t>At time 6, J2 required orange resource. But it was hold by J5. As per priority inheritance rule, the priority of J5 was made that of J2, hence it was scheduled and J2 was </a:t>
            </a:r>
            <a:r>
              <a:rPr lang="en-IN" dirty="0" err="1"/>
              <a:t>preempted</a:t>
            </a:r>
            <a:r>
              <a:rPr lang="en-IN" dirty="0"/>
              <a:t>.</a:t>
            </a:r>
          </a:p>
          <a:p>
            <a:r>
              <a:rPr lang="en-IN" dirty="0"/>
              <a:t>At time 7, J1 is released, which is of highest priority. So J5 gets </a:t>
            </a:r>
            <a:r>
              <a:rPr lang="en-IN" dirty="0" err="1"/>
              <a:t>preempted</a:t>
            </a:r>
            <a:r>
              <a:rPr lang="en-IN" dirty="0"/>
              <a:t> and J1 is scheduled</a:t>
            </a:r>
          </a:p>
          <a:p>
            <a:r>
              <a:rPr lang="en-IN" dirty="0"/>
              <a:t>At time 8, J1 requires light blue resource, which is already acquired by J4. Hence as per priority inheritance rule, priority of J4 is made equal to that of J1. So J1 gets </a:t>
            </a:r>
            <a:r>
              <a:rPr lang="en-IN" dirty="0" err="1"/>
              <a:t>preempted</a:t>
            </a:r>
            <a:r>
              <a:rPr lang="en-IN" dirty="0"/>
              <a:t> and J4 gets scheduled.</a:t>
            </a:r>
          </a:p>
          <a:p>
            <a:r>
              <a:rPr lang="en-IN" dirty="0"/>
              <a:t>At time 9, J4 requests for resource Orange, which is acquired by J5. Hence J5 inherits the priority of J4 (in turn of J1) and executes.</a:t>
            </a:r>
          </a:p>
          <a:p>
            <a:r>
              <a:rPr lang="en-IN" dirty="0"/>
              <a:t>At time 11, J5 releases the Orange resource, its priority is back to original, so gets </a:t>
            </a:r>
            <a:r>
              <a:rPr lang="en-IN" dirty="0" err="1"/>
              <a:t>preempted</a:t>
            </a:r>
            <a:r>
              <a:rPr lang="en-IN" dirty="0"/>
              <a:t>. J4 gets scheduled and acquires the orange resource</a:t>
            </a:r>
          </a:p>
          <a:p>
            <a:r>
              <a:rPr lang="en-IN" dirty="0"/>
              <a:t>At time 12.5, J4 completes using orange resource. Then it uses the blue resource and releases it at time 13.</a:t>
            </a:r>
          </a:p>
          <a:p>
            <a:r>
              <a:rPr lang="en-IN" dirty="0"/>
              <a:t>At time 13, J4 releases light blue resource, so its priority become the original one. So it gets </a:t>
            </a:r>
            <a:r>
              <a:rPr lang="en-IN" dirty="0" err="1"/>
              <a:t>preempted</a:t>
            </a:r>
            <a:r>
              <a:rPr lang="en-IN" dirty="0"/>
              <a:t> and J1 executes acquiring the light blue resource</a:t>
            </a:r>
          </a:p>
          <a:p>
            <a:r>
              <a:rPr lang="en-IN" dirty="0"/>
              <a:t>At time 14, J1 releases the light blue resource. But it is the highest priority task hence continues till its completion at time 15.</a:t>
            </a:r>
          </a:p>
          <a:p>
            <a:r>
              <a:rPr lang="en-IN" dirty="0"/>
              <a:t>At time 15, next high priority task J2 executes , acquires the orange resource.</a:t>
            </a:r>
          </a:p>
          <a:p>
            <a:r>
              <a:rPr lang="en-IN" dirty="0"/>
              <a:t>At time 16, J2 releases the orange resource, but being the highest priority task in the system continues till its completion at time 17.</a:t>
            </a:r>
          </a:p>
          <a:p>
            <a:r>
              <a:rPr lang="en-IN" dirty="0"/>
              <a:t>At time 17 J3 gets scheduled and continues till its completion at time 18.</a:t>
            </a:r>
          </a:p>
          <a:p>
            <a:r>
              <a:rPr lang="en-IN" dirty="0"/>
              <a:t>At time 18, J4 gets scheduled and it completes at time 19.</a:t>
            </a:r>
          </a:p>
          <a:p>
            <a:r>
              <a:rPr lang="en-IN" dirty="0"/>
              <a:t>At time 19, J5 gets scheduled and completes at time 20.</a:t>
            </a:r>
          </a:p>
        </p:txBody>
      </p:sp>
      <p:sp>
        <p:nvSpPr>
          <p:cNvPr id="6" name="Content Placeholder 5"/>
          <p:cNvSpPr>
            <a:spLocks noGrp="1"/>
          </p:cNvSpPr>
          <p:nvPr>
            <p:ph sz="quarter" idx="10"/>
          </p:nvPr>
        </p:nvSpPr>
        <p:spPr/>
        <p:txBody>
          <a:bodyPr/>
          <a:lstStyle/>
          <a:p>
            <a:r>
              <a:rPr lang="en-IN" dirty="0"/>
              <a:t>Priority Inheritance Protocol - Example</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18377044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458200" cy="5105400"/>
          </a:xfrm>
        </p:spPr>
        <p:txBody>
          <a:bodyPr>
            <a:normAutofit lnSpcReduction="10000"/>
          </a:bodyPr>
          <a:lstStyle/>
          <a:p>
            <a:pPr>
              <a:lnSpc>
                <a:spcPct val="120000"/>
              </a:lnSpc>
              <a:buFont typeface="Wingdings" pitchFamily="2" charset="2"/>
              <a:buChar char="Ø"/>
            </a:pPr>
            <a:r>
              <a:rPr lang="en-IN" dirty="0">
                <a:latin typeface="+mn-lt"/>
              </a:rPr>
              <a:t>Priority Ceiling Protocol extends Priority Inheritance Protocol to </a:t>
            </a:r>
            <a:r>
              <a:rPr lang="en-IN" dirty="0">
                <a:solidFill>
                  <a:srgbClr val="0000CC"/>
                </a:solidFill>
                <a:latin typeface="+mn-lt"/>
              </a:rPr>
              <a:t>prevent deadlock</a:t>
            </a:r>
            <a:r>
              <a:rPr lang="en-IN" dirty="0">
                <a:latin typeface="+mn-lt"/>
              </a:rPr>
              <a:t>.</a:t>
            </a:r>
          </a:p>
          <a:p>
            <a:pPr>
              <a:lnSpc>
                <a:spcPct val="120000"/>
              </a:lnSpc>
              <a:buFont typeface="Wingdings" pitchFamily="2" charset="2"/>
              <a:buChar char="Ø"/>
            </a:pPr>
            <a:r>
              <a:rPr lang="en-IN" dirty="0">
                <a:latin typeface="+mn-lt"/>
              </a:rPr>
              <a:t>Two key assumptions:</a:t>
            </a:r>
          </a:p>
          <a:p>
            <a:pPr lvl="1">
              <a:lnSpc>
                <a:spcPct val="120000"/>
              </a:lnSpc>
              <a:buFont typeface="Courier New" pitchFamily="49" charset="0"/>
              <a:buChar char="o"/>
            </a:pPr>
            <a:r>
              <a:rPr lang="en-IN" sz="1800" dirty="0">
                <a:latin typeface="+mn-lt"/>
              </a:rPr>
              <a:t>Assigned priorities of the jobs are fixed.</a:t>
            </a:r>
          </a:p>
          <a:p>
            <a:pPr lvl="1">
              <a:lnSpc>
                <a:spcPct val="120000"/>
              </a:lnSpc>
              <a:buFont typeface="Courier New" pitchFamily="49" charset="0"/>
              <a:buChar char="o"/>
            </a:pPr>
            <a:r>
              <a:rPr lang="en-IN" sz="1800" dirty="0">
                <a:solidFill>
                  <a:srgbClr val="0000CC"/>
                </a:solidFill>
                <a:latin typeface="+mn-lt"/>
              </a:rPr>
              <a:t>Resource required by all jobs are known a priori </a:t>
            </a:r>
            <a:r>
              <a:rPr lang="en-IN" sz="1800" dirty="0">
                <a:latin typeface="+mn-lt"/>
              </a:rPr>
              <a:t>before the execution of any job begins.</a:t>
            </a:r>
          </a:p>
          <a:p>
            <a:pPr>
              <a:lnSpc>
                <a:spcPct val="120000"/>
              </a:lnSpc>
              <a:buFont typeface="Wingdings" pitchFamily="2" charset="2"/>
              <a:buChar char="Ø"/>
            </a:pPr>
            <a:r>
              <a:rPr lang="en-IN" dirty="0">
                <a:solidFill>
                  <a:srgbClr val="0000CC"/>
                </a:solidFill>
                <a:latin typeface="+mn-lt"/>
              </a:rPr>
              <a:t>Priority Ceiling </a:t>
            </a:r>
            <a:r>
              <a:rPr lang="en-IN" dirty="0">
                <a:latin typeface="+mn-lt"/>
              </a:rPr>
              <a:t>of any resource </a:t>
            </a:r>
            <a:r>
              <a:rPr lang="en-IN" dirty="0" err="1">
                <a:latin typeface="+mn-lt"/>
              </a:rPr>
              <a:t>Ri</a:t>
            </a:r>
            <a:r>
              <a:rPr lang="en-IN" dirty="0">
                <a:latin typeface="+mn-lt"/>
              </a:rPr>
              <a:t> is the highest priority of all the jobs that require the resource </a:t>
            </a:r>
            <a:r>
              <a:rPr lang="en-IN" dirty="0" err="1">
                <a:latin typeface="+mn-lt"/>
              </a:rPr>
              <a:t>Ri</a:t>
            </a:r>
            <a:r>
              <a:rPr lang="en-IN" dirty="0">
                <a:latin typeface="+mn-lt"/>
              </a:rPr>
              <a:t>, denoted by </a:t>
            </a:r>
            <a:r>
              <a:rPr lang="el-GR" dirty="0">
                <a:solidFill>
                  <a:srgbClr val="0000CC"/>
                </a:solidFill>
                <a:latin typeface="+mn-lt"/>
              </a:rPr>
              <a:t>Π</a:t>
            </a:r>
            <a:r>
              <a:rPr lang="en-IN" dirty="0">
                <a:solidFill>
                  <a:srgbClr val="0000CC"/>
                </a:solidFill>
                <a:latin typeface="+mn-lt"/>
              </a:rPr>
              <a:t>(</a:t>
            </a:r>
            <a:r>
              <a:rPr lang="en-IN" dirty="0" err="1">
                <a:solidFill>
                  <a:srgbClr val="0000CC"/>
                </a:solidFill>
                <a:latin typeface="+mn-lt"/>
              </a:rPr>
              <a:t>Ri</a:t>
            </a:r>
            <a:r>
              <a:rPr lang="en-IN" dirty="0">
                <a:solidFill>
                  <a:srgbClr val="0000CC"/>
                </a:solidFill>
                <a:latin typeface="+mn-lt"/>
              </a:rPr>
              <a:t>).</a:t>
            </a:r>
          </a:p>
          <a:p>
            <a:pPr>
              <a:buFont typeface="Wingdings" pitchFamily="2" charset="2"/>
              <a:buChar char="Ø"/>
            </a:pPr>
            <a:r>
              <a:rPr lang="en-IN" dirty="0">
                <a:latin typeface="+mn-lt"/>
              </a:rPr>
              <a:t>At any time t, the </a:t>
            </a:r>
            <a:r>
              <a:rPr lang="en-IN" dirty="0">
                <a:solidFill>
                  <a:srgbClr val="0000CC"/>
                </a:solidFill>
                <a:latin typeface="+mn-lt"/>
              </a:rPr>
              <a:t>current priority ceiling (or simply ceiling) Π(t) </a:t>
            </a:r>
            <a:r>
              <a:rPr lang="en-IN" dirty="0">
                <a:latin typeface="+mn-lt"/>
              </a:rPr>
              <a:t>of the system is equal to the </a:t>
            </a:r>
            <a:r>
              <a:rPr lang="en-IN" dirty="0">
                <a:solidFill>
                  <a:srgbClr val="0000CC"/>
                </a:solidFill>
                <a:latin typeface="+mn-lt"/>
              </a:rPr>
              <a:t>highest priority ceiling of the resources that are in use at the time</a:t>
            </a:r>
          </a:p>
          <a:p>
            <a:pPr>
              <a:buFont typeface="Wingdings" pitchFamily="2" charset="2"/>
              <a:buChar char="Ø"/>
            </a:pPr>
            <a:r>
              <a:rPr lang="en-IN" dirty="0">
                <a:latin typeface="+mn-lt"/>
              </a:rPr>
              <a:t>If all </a:t>
            </a:r>
            <a:r>
              <a:rPr lang="en-IN" dirty="0">
                <a:solidFill>
                  <a:srgbClr val="0000CC"/>
                </a:solidFill>
                <a:latin typeface="+mn-lt"/>
              </a:rPr>
              <a:t>resources</a:t>
            </a:r>
            <a:r>
              <a:rPr lang="en-IN" dirty="0">
                <a:latin typeface="+mn-lt"/>
              </a:rPr>
              <a:t> are </a:t>
            </a:r>
            <a:r>
              <a:rPr lang="en-IN" dirty="0">
                <a:solidFill>
                  <a:srgbClr val="0000CC"/>
                </a:solidFill>
                <a:latin typeface="+mn-lt"/>
              </a:rPr>
              <a:t>free</a:t>
            </a:r>
            <a:r>
              <a:rPr lang="en-IN" dirty="0">
                <a:latin typeface="+mn-lt"/>
              </a:rPr>
              <a:t>, Π(t) is equal to </a:t>
            </a:r>
            <a:r>
              <a:rPr lang="en-IN" dirty="0">
                <a:solidFill>
                  <a:srgbClr val="0000CC"/>
                </a:solidFill>
                <a:latin typeface="+mn-lt"/>
              </a:rPr>
              <a:t>Ω</a:t>
            </a:r>
            <a:r>
              <a:rPr lang="en-IN" dirty="0">
                <a:latin typeface="+mn-lt"/>
              </a:rPr>
              <a:t>, a nonexistent priority level that is lower than the lowest priority level of all jobs</a:t>
            </a:r>
          </a:p>
        </p:txBody>
      </p:sp>
      <p:sp>
        <p:nvSpPr>
          <p:cNvPr id="6" name="Content Placeholder 5"/>
          <p:cNvSpPr>
            <a:spLocks noGrp="1"/>
          </p:cNvSpPr>
          <p:nvPr>
            <p:ph sz="quarter" idx="10"/>
          </p:nvPr>
        </p:nvSpPr>
        <p:spPr/>
        <p:txBody>
          <a:bodyPr/>
          <a:lstStyle/>
          <a:p>
            <a:r>
              <a:rPr lang="en-IN" dirty="0"/>
              <a:t>Priority Ceiling Protocol</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27547547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610600" cy="5486400"/>
          </a:xfrm>
        </p:spPr>
        <p:txBody>
          <a:bodyPr>
            <a:normAutofit/>
          </a:bodyPr>
          <a:lstStyle/>
          <a:p>
            <a:pPr>
              <a:lnSpc>
                <a:spcPct val="120000"/>
              </a:lnSpc>
            </a:pPr>
            <a:r>
              <a:rPr lang="en-IN" b="1" u="sng" dirty="0">
                <a:latin typeface="+mn-lt"/>
              </a:rPr>
              <a:t>Scheduling Rule</a:t>
            </a:r>
          </a:p>
          <a:p>
            <a:pPr>
              <a:lnSpc>
                <a:spcPct val="120000"/>
              </a:lnSpc>
              <a:buFont typeface="Wingdings" pitchFamily="2" charset="2"/>
              <a:buChar char="Ø"/>
            </a:pPr>
            <a:r>
              <a:rPr lang="en-IN" dirty="0">
                <a:latin typeface="+mn-lt"/>
              </a:rPr>
              <a:t>Ready jobs are scheduled on the processor </a:t>
            </a:r>
            <a:r>
              <a:rPr lang="en-IN" dirty="0" err="1">
                <a:latin typeface="+mn-lt"/>
              </a:rPr>
              <a:t>preemptively</a:t>
            </a:r>
            <a:r>
              <a:rPr lang="en-IN" dirty="0">
                <a:latin typeface="+mn-lt"/>
              </a:rPr>
              <a:t> in a priority-driven manner according to their current priorities.</a:t>
            </a:r>
          </a:p>
          <a:p>
            <a:pPr>
              <a:lnSpc>
                <a:spcPct val="120000"/>
              </a:lnSpc>
              <a:buFont typeface="Wingdings" pitchFamily="2" charset="2"/>
              <a:buChar char="Ø"/>
            </a:pPr>
            <a:r>
              <a:rPr lang="en-IN" dirty="0">
                <a:latin typeface="+mn-lt"/>
              </a:rPr>
              <a:t>At its release time t, the current priority π(t) of every job J is equal to its assigned priority</a:t>
            </a:r>
          </a:p>
          <a:p>
            <a:pPr>
              <a:lnSpc>
                <a:spcPct val="120000"/>
              </a:lnSpc>
              <a:buFont typeface="Wingdings" pitchFamily="2" charset="2"/>
              <a:buChar char="Ø"/>
            </a:pPr>
            <a:r>
              <a:rPr lang="en-IN" dirty="0">
                <a:latin typeface="+mn-lt"/>
              </a:rPr>
              <a:t>The job remains at this priority except under the condition stated in the priority-inheritance rule</a:t>
            </a:r>
          </a:p>
        </p:txBody>
      </p:sp>
      <p:sp>
        <p:nvSpPr>
          <p:cNvPr id="6" name="Content Placeholder 5"/>
          <p:cNvSpPr>
            <a:spLocks noGrp="1"/>
          </p:cNvSpPr>
          <p:nvPr>
            <p:ph sz="quarter" idx="10"/>
          </p:nvPr>
        </p:nvSpPr>
        <p:spPr/>
        <p:txBody>
          <a:bodyPr/>
          <a:lstStyle/>
          <a:p>
            <a:r>
              <a:rPr lang="en-IN" dirty="0"/>
              <a:t>Priority Ceiling Protocol - Rule</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39410824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610600" cy="5486400"/>
          </a:xfrm>
        </p:spPr>
        <p:txBody>
          <a:bodyPr>
            <a:normAutofit fontScale="70000" lnSpcReduction="20000"/>
          </a:bodyPr>
          <a:lstStyle/>
          <a:p>
            <a:pPr>
              <a:lnSpc>
                <a:spcPct val="120000"/>
              </a:lnSpc>
            </a:pPr>
            <a:r>
              <a:rPr lang="en-IN" b="1" u="sng" dirty="0">
                <a:latin typeface="+mn-lt"/>
              </a:rPr>
              <a:t>Allocation Rule</a:t>
            </a:r>
          </a:p>
          <a:p>
            <a:pPr>
              <a:lnSpc>
                <a:spcPct val="120000"/>
              </a:lnSpc>
            </a:pPr>
            <a:r>
              <a:rPr lang="en-IN" dirty="0">
                <a:latin typeface="+mn-lt"/>
              </a:rPr>
              <a:t>When a job J requests a resource R at time t,</a:t>
            </a:r>
          </a:p>
          <a:p>
            <a:pPr lvl="1">
              <a:lnSpc>
                <a:spcPct val="120000"/>
              </a:lnSpc>
              <a:buNone/>
            </a:pPr>
            <a:endParaRPr lang="en-IN" sz="1900" dirty="0">
              <a:latin typeface="+mn-lt"/>
            </a:endParaRPr>
          </a:p>
          <a:p>
            <a:pPr>
              <a:lnSpc>
                <a:spcPct val="120000"/>
              </a:lnSpc>
              <a:buFont typeface="Wingdings" pitchFamily="2" charset="2"/>
              <a:buChar char="Ø"/>
            </a:pPr>
            <a:r>
              <a:rPr lang="en-IN" dirty="0">
                <a:latin typeface="+mn-lt"/>
              </a:rPr>
              <a:t>if R is not free, the request is denied and J is blocked</a:t>
            </a:r>
          </a:p>
          <a:p>
            <a:pPr>
              <a:lnSpc>
                <a:spcPct val="120000"/>
              </a:lnSpc>
              <a:buFont typeface="Wingdings" pitchFamily="2" charset="2"/>
              <a:buChar char="Ø"/>
            </a:pPr>
            <a:r>
              <a:rPr lang="en-IN" dirty="0">
                <a:latin typeface="+mn-lt"/>
              </a:rPr>
              <a:t>If R is free,</a:t>
            </a:r>
          </a:p>
          <a:p>
            <a:pPr lvl="1">
              <a:lnSpc>
                <a:spcPct val="120000"/>
              </a:lnSpc>
              <a:buFont typeface="Wingdings" pitchFamily="2" charset="2"/>
              <a:buChar char="§"/>
            </a:pPr>
            <a:r>
              <a:rPr lang="en-IN" sz="2400" dirty="0">
                <a:solidFill>
                  <a:srgbClr val="0000CC"/>
                </a:solidFill>
                <a:latin typeface="+mn-lt"/>
              </a:rPr>
              <a:t>If J’s priority π(t) is higher than the current priority ceiling </a:t>
            </a:r>
            <a:r>
              <a:rPr lang="el-GR" sz="2400" b="1" dirty="0">
                <a:solidFill>
                  <a:srgbClr val="0000CC"/>
                </a:solidFill>
                <a:latin typeface="+mn-lt"/>
              </a:rPr>
              <a:t>Π</a:t>
            </a:r>
            <a:r>
              <a:rPr lang="en-IN" sz="2400" b="1" dirty="0">
                <a:solidFill>
                  <a:srgbClr val="0000CC"/>
                </a:solidFill>
                <a:latin typeface="+mn-lt"/>
              </a:rPr>
              <a:t>(t)</a:t>
            </a:r>
            <a:r>
              <a:rPr lang="en-IN" sz="2400" dirty="0">
                <a:solidFill>
                  <a:srgbClr val="0000CC"/>
                </a:solidFill>
                <a:latin typeface="+mn-lt"/>
              </a:rPr>
              <a:t>, R is allocated to J.</a:t>
            </a:r>
          </a:p>
          <a:p>
            <a:pPr lvl="1">
              <a:lnSpc>
                <a:spcPct val="120000"/>
              </a:lnSpc>
              <a:buFont typeface="Wingdings" pitchFamily="2" charset="2"/>
              <a:buChar char="§"/>
            </a:pPr>
            <a:r>
              <a:rPr lang="en-IN" sz="2400" dirty="0">
                <a:solidFill>
                  <a:srgbClr val="0000CC"/>
                </a:solidFill>
                <a:latin typeface="+mn-lt"/>
              </a:rPr>
              <a:t>If J’s priority π(t) is not higher than the current priority ceiling </a:t>
            </a:r>
            <a:r>
              <a:rPr lang="el-GR" sz="2400" dirty="0">
                <a:solidFill>
                  <a:srgbClr val="0000CC"/>
                </a:solidFill>
                <a:latin typeface="+mn-lt"/>
              </a:rPr>
              <a:t>Π</a:t>
            </a:r>
            <a:r>
              <a:rPr lang="en-IN" sz="2400" dirty="0">
                <a:solidFill>
                  <a:srgbClr val="0000CC"/>
                </a:solidFill>
                <a:latin typeface="+mn-lt"/>
              </a:rPr>
              <a:t>(t), R is allocated to J only if J is the job holding the resource(s) whose priority ceiling is equal to </a:t>
            </a:r>
            <a:r>
              <a:rPr lang="el-GR" sz="2400" dirty="0">
                <a:solidFill>
                  <a:srgbClr val="0000CC"/>
                </a:solidFill>
                <a:latin typeface="+mn-lt"/>
              </a:rPr>
              <a:t>Π</a:t>
            </a:r>
            <a:r>
              <a:rPr lang="en-IN" sz="2400" dirty="0">
                <a:solidFill>
                  <a:srgbClr val="0000CC"/>
                </a:solidFill>
                <a:latin typeface="+mn-lt"/>
              </a:rPr>
              <a:t>(t), otherwise J’s request is denied and J becomes blocked.</a:t>
            </a:r>
          </a:p>
          <a:p>
            <a:pPr lvl="1">
              <a:lnSpc>
                <a:spcPct val="120000"/>
              </a:lnSpc>
              <a:buNone/>
            </a:pPr>
            <a:endParaRPr lang="en-IN" sz="1900" dirty="0">
              <a:latin typeface="+mn-lt"/>
            </a:endParaRPr>
          </a:p>
          <a:p>
            <a:pPr>
              <a:lnSpc>
                <a:spcPct val="120000"/>
              </a:lnSpc>
            </a:pPr>
            <a:r>
              <a:rPr lang="en-IN" b="1" u="sng" dirty="0">
                <a:latin typeface="+mn-lt"/>
              </a:rPr>
              <a:t>Priority-Inheritance Rule</a:t>
            </a:r>
          </a:p>
          <a:p>
            <a:pPr>
              <a:lnSpc>
                <a:spcPct val="120000"/>
              </a:lnSpc>
            </a:pPr>
            <a:endParaRPr lang="en-IN" b="1" u="sng" dirty="0">
              <a:latin typeface="+mn-lt"/>
            </a:endParaRPr>
          </a:p>
          <a:p>
            <a:pPr>
              <a:lnSpc>
                <a:spcPct val="120000"/>
              </a:lnSpc>
              <a:buFont typeface="Wingdings" pitchFamily="2" charset="2"/>
              <a:buChar char="Ø"/>
            </a:pPr>
            <a:r>
              <a:rPr lang="en-IN" dirty="0">
                <a:latin typeface="+mn-lt"/>
              </a:rPr>
              <a:t>When the requesting job J becomes blocked, the job J</a:t>
            </a:r>
            <a:r>
              <a:rPr lang="en-IN" baseline="-25000" dirty="0">
                <a:latin typeface="+mn-lt"/>
              </a:rPr>
              <a:t>l</a:t>
            </a:r>
            <a:r>
              <a:rPr lang="en-IN" dirty="0">
                <a:latin typeface="+mn-lt"/>
              </a:rPr>
              <a:t> which blocks J inherits the current priority </a:t>
            </a:r>
            <a:r>
              <a:rPr lang="el-GR" dirty="0">
                <a:latin typeface="+mn-lt"/>
              </a:rPr>
              <a:t>π(</a:t>
            </a:r>
            <a:r>
              <a:rPr lang="en-IN" dirty="0">
                <a:latin typeface="+mn-lt"/>
              </a:rPr>
              <a:t>t) of J.</a:t>
            </a:r>
          </a:p>
          <a:p>
            <a:pPr>
              <a:lnSpc>
                <a:spcPct val="120000"/>
              </a:lnSpc>
              <a:buFont typeface="Wingdings" pitchFamily="2" charset="2"/>
              <a:buChar char="Ø"/>
            </a:pPr>
            <a:r>
              <a:rPr lang="en-IN" dirty="0">
                <a:solidFill>
                  <a:srgbClr val="0000CC"/>
                </a:solidFill>
                <a:latin typeface="+mn-lt"/>
              </a:rPr>
              <a:t>The job J</a:t>
            </a:r>
            <a:r>
              <a:rPr lang="en-IN" baseline="-25000" dirty="0">
                <a:solidFill>
                  <a:srgbClr val="0000CC"/>
                </a:solidFill>
                <a:latin typeface="+mn-lt"/>
              </a:rPr>
              <a:t>l</a:t>
            </a:r>
            <a:r>
              <a:rPr lang="en-IN" dirty="0">
                <a:solidFill>
                  <a:srgbClr val="0000CC"/>
                </a:solidFill>
                <a:latin typeface="+mn-lt"/>
              </a:rPr>
              <a:t> executes at its inherited priority π(t) until it releases every resource whose priority ceiling is equal to or higher than π(t) of J.</a:t>
            </a:r>
          </a:p>
          <a:p>
            <a:pPr>
              <a:lnSpc>
                <a:spcPct val="120000"/>
              </a:lnSpc>
              <a:buFont typeface="Wingdings" pitchFamily="2" charset="2"/>
              <a:buChar char="Ø"/>
            </a:pPr>
            <a:r>
              <a:rPr lang="en-IN" dirty="0">
                <a:latin typeface="+mn-lt"/>
              </a:rPr>
              <a:t>At that time, the priority of J</a:t>
            </a:r>
            <a:r>
              <a:rPr lang="en-IN" baseline="-25000" dirty="0">
                <a:latin typeface="+mn-lt"/>
              </a:rPr>
              <a:t>l </a:t>
            </a:r>
            <a:r>
              <a:rPr lang="en-IN" dirty="0">
                <a:latin typeface="+mn-lt"/>
              </a:rPr>
              <a:t> returns to its priority </a:t>
            </a:r>
            <a:r>
              <a:rPr lang="en-IN" dirty="0" err="1">
                <a:latin typeface="+mn-lt"/>
              </a:rPr>
              <a:t>π</a:t>
            </a:r>
            <a:r>
              <a:rPr lang="en-IN" baseline="-25000" dirty="0" err="1">
                <a:latin typeface="+mn-lt"/>
              </a:rPr>
              <a:t>l</a:t>
            </a:r>
            <a:r>
              <a:rPr lang="en-IN" baseline="-25000" dirty="0">
                <a:latin typeface="+mn-lt"/>
              </a:rPr>
              <a:t> </a:t>
            </a:r>
            <a:r>
              <a:rPr lang="en-IN" dirty="0">
                <a:latin typeface="+mn-lt"/>
              </a:rPr>
              <a:t>(t’) at the time t’ when it acquired the resource R</a:t>
            </a:r>
          </a:p>
        </p:txBody>
      </p:sp>
      <p:sp>
        <p:nvSpPr>
          <p:cNvPr id="6" name="Content Placeholder 5"/>
          <p:cNvSpPr>
            <a:spLocks noGrp="1"/>
          </p:cNvSpPr>
          <p:nvPr>
            <p:ph sz="quarter" idx="10"/>
          </p:nvPr>
        </p:nvSpPr>
        <p:spPr/>
        <p:txBody>
          <a:bodyPr/>
          <a:lstStyle/>
          <a:p>
            <a:r>
              <a:rPr lang="en-IN" dirty="0"/>
              <a:t>Priority Ceiling Protocol - Rule</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2894643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a:xfrm>
            <a:off x="457200" y="152400"/>
            <a:ext cx="5486400" cy="1143000"/>
          </a:xfrm>
        </p:spPr>
        <p:txBody>
          <a:bodyPr/>
          <a:lstStyle/>
          <a:p>
            <a:r>
              <a:rPr lang="en-IN" dirty="0"/>
              <a:t>Excellent MOOCs Videos</a:t>
            </a:r>
          </a:p>
          <a:p>
            <a:r>
              <a:rPr lang="en-IN" sz="2800" b="0" dirty="0"/>
              <a:t>(Coursera, </a:t>
            </a:r>
            <a:r>
              <a:rPr lang="en-IN" sz="2800" b="0" dirty="0" err="1"/>
              <a:t>edX</a:t>
            </a:r>
            <a:r>
              <a:rPr lang="en-IN" sz="2800" b="0" dirty="0"/>
              <a:t>,…)</a:t>
            </a:r>
          </a:p>
        </p:txBody>
      </p:sp>
      <p:sp>
        <p:nvSpPr>
          <p:cNvPr id="3" name="స్లయిడ్ సంఖ్య స్థాన సంగ్రహకం 2"/>
          <p:cNvSpPr>
            <a:spLocks noGrp="1"/>
          </p:cNvSpPr>
          <p:nvPr>
            <p:ph type="sldNum" sz="quarter" idx="4294967295"/>
          </p:nvPr>
        </p:nvSpPr>
        <p:spPr>
          <a:xfrm>
            <a:off x="7010400" y="6217260"/>
            <a:ext cx="2133600" cy="365125"/>
          </a:xfrm>
          <a:prstGeom prst="rect">
            <a:avLst/>
          </a:prstGeom>
        </p:spPr>
        <p:txBody>
          <a:bodyPr/>
          <a:lstStyle/>
          <a:p>
            <a:fld id="{BC8D7E44-7D4F-4942-A8C9-2DF6BF8399E8}" type="slidenum">
              <a:rPr lang="en-US" smtClean="0"/>
              <a:pPr/>
              <a:t>3</a:t>
            </a:fld>
            <a:endParaRPr lang="en-US" dirty="0"/>
          </a:p>
        </p:txBody>
      </p:sp>
      <p:pic>
        <p:nvPicPr>
          <p:cNvPr id="4" name="చిత్రం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57200" y="1600200"/>
            <a:ext cx="7400765" cy="4540860"/>
          </a:xfrm>
          <a:prstGeom prst="rect">
            <a:avLst/>
          </a:prstGeom>
        </p:spPr>
      </p:pic>
    </p:spTree>
    <p:extLst>
      <p:ext uri="{BB962C8B-B14F-4D97-AF65-F5344CB8AC3E}">
        <p14:creationId xmlns:p14="http://schemas.microsoft.com/office/powerpoint/2010/main" val="18471339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610600" cy="5486400"/>
          </a:xfrm>
        </p:spPr>
        <p:txBody>
          <a:bodyPr>
            <a:normAutofit/>
          </a:bodyPr>
          <a:lstStyle/>
          <a:p>
            <a:pPr>
              <a:lnSpc>
                <a:spcPct val="120000"/>
              </a:lnSpc>
            </a:pPr>
            <a:r>
              <a:rPr lang="en-IN" dirty="0">
                <a:latin typeface="+mn-lt"/>
              </a:rPr>
              <a:t>Please note:</a:t>
            </a:r>
          </a:p>
          <a:p>
            <a:pPr>
              <a:lnSpc>
                <a:spcPct val="120000"/>
              </a:lnSpc>
              <a:buFont typeface="Wingdings" pitchFamily="2" charset="2"/>
              <a:buChar char="Ø"/>
            </a:pPr>
            <a:r>
              <a:rPr lang="en-IN" dirty="0">
                <a:latin typeface="+mn-lt"/>
              </a:rPr>
              <a:t>The Allocation rule assumes that only one job can holds all the resources with priority ceiling equal to </a:t>
            </a:r>
            <a:r>
              <a:rPr lang="el-GR" dirty="0">
                <a:solidFill>
                  <a:srgbClr val="0000CC"/>
                </a:solidFill>
              </a:rPr>
              <a:t>Π</a:t>
            </a:r>
            <a:r>
              <a:rPr lang="en-IN" dirty="0">
                <a:solidFill>
                  <a:srgbClr val="0000CC"/>
                </a:solidFill>
              </a:rPr>
              <a:t>(t).</a:t>
            </a:r>
          </a:p>
          <a:p>
            <a:pPr>
              <a:lnSpc>
                <a:spcPct val="120000"/>
              </a:lnSpc>
              <a:buFont typeface="Wingdings" pitchFamily="2" charset="2"/>
              <a:buChar char="Ø"/>
            </a:pPr>
            <a:r>
              <a:rPr lang="en-IN" dirty="0">
                <a:latin typeface="+mn-lt"/>
              </a:rPr>
              <a:t>The Priority inheritance rule assumes that only one job is responsible </a:t>
            </a:r>
            <a:r>
              <a:rPr lang="en-IN">
                <a:latin typeface="+mn-lt"/>
              </a:rPr>
              <a:t>for other jobs’ </a:t>
            </a:r>
            <a:r>
              <a:rPr lang="en-IN" dirty="0">
                <a:latin typeface="+mn-lt"/>
              </a:rPr>
              <a:t>request being denied, because it holds either the requested resource or a resource with priority ceiling </a:t>
            </a:r>
            <a:r>
              <a:rPr lang="el-GR" dirty="0">
                <a:solidFill>
                  <a:srgbClr val="0000CC"/>
                </a:solidFill>
              </a:rPr>
              <a:t>Π</a:t>
            </a:r>
            <a:r>
              <a:rPr lang="en-IN" dirty="0">
                <a:solidFill>
                  <a:srgbClr val="0000CC"/>
                </a:solidFill>
              </a:rPr>
              <a:t>(t).</a:t>
            </a:r>
          </a:p>
          <a:p>
            <a:pPr>
              <a:lnSpc>
                <a:spcPct val="120000"/>
              </a:lnSpc>
              <a:buFont typeface="Wingdings" pitchFamily="2" charset="2"/>
              <a:buChar char="Ø"/>
            </a:pPr>
            <a:endParaRPr lang="en-IN" dirty="0">
              <a:solidFill>
                <a:srgbClr val="0000CC"/>
              </a:solidFill>
              <a:latin typeface="+mn-lt"/>
            </a:endParaRPr>
          </a:p>
          <a:p>
            <a:pPr>
              <a:lnSpc>
                <a:spcPct val="120000"/>
              </a:lnSpc>
            </a:pPr>
            <a:r>
              <a:rPr lang="en-IN" dirty="0">
                <a:solidFill>
                  <a:srgbClr val="0000CC"/>
                </a:solidFill>
                <a:latin typeface="+mn-lt"/>
              </a:rPr>
              <a:t>	</a:t>
            </a:r>
            <a:endParaRPr lang="en-IN" dirty="0">
              <a:latin typeface="+mn-lt"/>
            </a:endParaRPr>
          </a:p>
        </p:txBody>
      </p:sp>
      <p:sp>
        <p:nvSpPr>
          <p:cNvPr id="6" name="Content Placeholder 5"/>
          <p:cNvSpPr>
            <a:spLocks noGrp="1"/>
          </p:cNvSpPr>
          <p:nvPr>
            <p:ph sz="quarter" idx="10"/>
          </p:nvPr>
        </p:nvSpPr>
        <p:spPr/>
        <p:txBody>
          <a:bodyPr/>
          <a:lstStyle/>
          <a:p>
            <a:r>
              <a:rPr lang="en-IN" dirty="0"/>
              <a:t>Priority Ceiling Protocol - Rule</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10606028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p:txBody>
          <a:bodyPr/>
          <a:lstStyle/>
          <a:p>
            <a:r>
              <a:rPr lang="en-IN" dirty="0"/>
              <a:t>Priority Ceiling Protocol - Example</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31</a:t>
            </a:fld>
            <a:endParaRPr lang="en-US"/>
          </a:p>
        </p:txBody>
      </p:sp>
      <p:graphicFrame>
        <p:nvGraphicFramePr>
          <p:cNvPr id="7" name="Table 6"/>
          <p:cNvGraphicFramePr>
            <a:graphicFrameLocks noGrp="1"/>
          </p:cNvGraphicFramePr>
          <p:nvPr/>
        </p:nvGraphicFramePr>
        <p:xfrm>
          <a:off x="4419600" y="838200"/>
          <a:ext cx="4495800" cy="1828800"/>
        </p:xfrm>
        <a:graphic>
          <a:graphicData uri="http://schemas.openxmlformats.org/drawingml/2006/table">
            <a:tbl>
              <a:tblPr firstRow="1" bandRow="1">
                <a:tableStyleId>{5C22544A-7EE6-4342-B048-85BDC9FD1C3A}</a:tableStyleId>
              </a:tblPr>
              <a:tblGrid>
                <a:gridCol w="642259">
                  <a:extLst>
                    <a:ext uri="{9D8B030D-6E8A-4147-A177-3AD203B41FA5}">
                      <a16:colId xmlns:a16="http://schemas.microsoft.com/office/drawing/2014/main" val="20000"/>
                    </a:ext>
                  </a:extLst>
                </a:gridCol>
                <a:gridCol w="642257">
                  <a:extLst>
                    <a:ext uri="{9D8B030D-6E8A-4147-A177-3AD203B41FA5}">
                      <a16:colId xmlns:a16="http://schemas.microsoft.com/office/drawing/2014/main" val="20001"/>
                    </a:ext>
                  </a:extLst>
                </a:gridCol>
                <a:gridCol w="642257">
                  <a:extLst>
                    <a:ext uri="{9D8B030D-6E8A-4147-A177-3AD203B41FA5}">
                      <a16:colId xmlns:a16="http://schemas.microsoft.com/office/drawing/2014/main" val="20002"/>
                    </a:ext>
                  </a:extLst>
                </a:gridCol>
                <a:gridCol w="642257">
                  <a:extLst>
                    <a:ext uri="{9D8B030D-6E8A-4147-A177-3AD203B41FA5}">
                      <a16:colId xmlns:a16="http://schemas.microsoft.com/office/drawing/2014/main" val="20003"/>
                    </a:ext>
                  </a:extLst>
                </a:gridCol>
                <a:gridCol w="1926770">
                  <a:extLst>
                    <a:ext uri="{9D8B030D-6E8A-4147-A177-3AD203B41FA5}">
                      <a16:colId xmlns:a16="http://schemas.microsoft.com/office/drawing/2014/main" val="20004"/>
                    </a:ext>
                  </a:extLst>
                </a:gridCol>
              </a:tblGrid>
              <a:tr h="237067">
                <a:tc>
                  <a:txBody>
                    <a:bodyPr/>
                    <a:lstStyle/>
                    <a:p>
                      <a:r>
                        <a:rPr lang="en-IN" sz="1400" dirty="0"/>
                        <a:t>Job</a:t>
                      </a:r>
                    </a:p>
                  </a:txBody>
                  <a:tcPr/>
                </a:tc>
                <a:tc>
                  <a:txBody>
                    <a:bodyPr/>
                    <a:lstStyle/>
                    <a:p>
                      <a:r>
                        <a:rPr lang="en-IN" sz="1400" dirty="0"/>
                        <a:t>r</a:t>
                      </a:r>
                      <a:r>
                        <a:rPr lang="en-IN" sz="1400" baseline="-25000" dirty="0"/>
                        <a:t>i</a:t>
                      </a:r>
                    </a:p>
                  </a:txBody>
                  <a:tcPr/>
                </a:tc>
                <a:tc>
                  <a:txBody>
                    <a:bodyPr/>
                    <a:lstStyle/>
                    <a:p>
                      <a:r>
                        <a:rPr lang="en-IN" sz="1400" dirty="0" err="1"/>
                        <a:t>e</a:t>
                      </a:r>
                      <a:r>
                        <a:rPr lang="en-IN" sz="1400" baseline="-25000" dirty="0" err="1"/>
                        <a:t>i</a:t>
                      </a:r>
                      <a:endParaRPr lang="en-IN" sz="1400" dirty="0"/>
                    </a:p>
                  </a:txBody>
                  <a:tcPr/>
                </a:tc>
                <a:tc>
                  <a:txBody>
                    <a:bodyPr/>
                    <a:lstStyle/>
                    <a:p>
                      <a:r>
                        <a:rPr lang="en-IN" sz="1400" dirty="0"/>
                        <a:t>∏</a:t>
                      </a:r>
                      <a:r>
                        <a:rPr lang="en-IN" sz="1400" baseline="-25000" dirty="0" err="1"/>
                        <a:t>i</a:t>
                      </a:r>
                      <a:endParaRPr lang="en-IN" sz="1400" dirty="0"/>
                    </a:p>
                  </a:txBody>
                  <a:tcPr/>
                </a:tc>
                <a:tc>
                  <a:txBody>
                    <a:bodyPr/>
                    <a:lstStyle/>
                    <a:p>
                      <a:r>
                        <a:rPr lang="en-IN" sz="1400" dirty="0"/>
                        <a:t>Critical sections</a:t>
                      </a:r>
                    </a:p>
                  </a:txBody>
                  <a:tcPr/>
                </a:tc>
                <a:extLst>
                  <a:ext uri="{0D108BD9-81ED-4DB2-BD59-A6C34878D82A}">
                    <a16:rowId xmlns:a16="http://schemas.microsoft.com/office/drawing/2014/main" val="10000"/>
                  </a:ext>
                </a:extLst>
              </a:tr>
              <a:tr h="237067">
                <a:tc>
                  <a:txBody>
                    <a:bodyPr/>
                    <a:lstStyle/>
                    <a:p>
                      <a:r>
                        <a:rPr lang="en-IN" sz="1400" dirty="0"/>
                        <a:t>J1</a:t>
                      </a:r>
                    </a:p>
                  </a:txBody>
                  <a:tcPr/>
                </a:tc>
                <a:tc>
                  <a:txBody>
                    <a:bodyPr/>
                    <a:lstStyle/>
                    <a:p>
                      <a:r>
                        <a:rPr lang="en-IN" sz="1400" dirty="0"/>
                        <a:t>7</a:t>
                      </a:r>
                    </a:p>
                  </a:txBody>
                  <a:tcPr/>
                </a:tc>
                <a:tc>
                  <a:txBody>
                    <a:bodyPr/>
                    <a:lstStyle/>
                    <a:p>
                      <a:r>
                        <a:rPr lang="en-IN" sz="1400" dirty="0"/>
                        <a:t>3</a:t>
                      </a:r>
                    </a:p>
                  </a:txBody>
                  <a:tcPr/>
                </a:tc>
                <a:tc>
                  <a:txBody>
                    <a:bodyPr/>
                    <a:lstStyle/>
                    <a:p>
                      <a:r>
                        <a:rPr lang="en-IN" sz="1400" dirty="0"/>
                        <a:t>1</a:t>
                      </a:r>
                    </a:p>
                  </a:txBody>
                  <a:tcPr/>
                </a:tc>
                <a:tc>
                  <a:txBody>
                    <a:bodyPr/>
                    <a:lstStyle/>
                    <a:p>
                      <a:r>
                        <a:rPr lang="en-IN" sz="1200" dirty="0"/>
                        <a:t>[Light blue; 1]</a:t>
                      </a:r>
                    </a:p>
                  </a:txBody>
                  <a:tcPr/>
                </a:tc>
                <a:extLst>
                  <a:ext uri="{0D108BD9-81ED-4DB2-BD59-A6C34878D82A}">
                    <a16:rowId xmlns:a16="http://schemas.microsoft.com/office/drawing/2014/main" val="10001"/>
                  </a:ext>
                </a:extLst>
              </a:tr>
              <a:tr h="237067">
                <a:tc>
                  <a:txBody>
                    <a:bodyPr/>
                    <a:lstStyle/>
                    <a:p>
                      <a:r>
                        <a:rPr lang="en-IN" sz="1400" dirty="0"/>
                        <a:t>J2</a:t>
                      </a:r>
                    </a:p>
                  </a:txBody>
                  <a:tcPr/>
                </a:tc>
                <a:tc>
                  <a:txBody>
                    <a:bodyPr/>
                    <a:lstStyle/>
                    <a:p>
                      <a:r>
                        <a:rPr lang="en-IN" sz="1400" dirty="0"/>
                        <a:t>5</a:t>
                      </a:r>
                    </a:p>
                  </a:txBody>
                  <a:tcPr/>
                </a:tc>
                <a:tc>
                  <a:txBody>
                    <a:bodyPr/>
                    <a:lstStyle/>
                    <a:p>
                      <a:r>
                        <a:rPr lang="en-IN" sz="1400" dirty="0"/>
                        <a:t>3</a:t>
                      </a:r>
                    </a:p>
                  </a:txBody>
                  <a:tcPr/>
                </a:tc>
                <a:tc>
                  <a:txBody>
                    <a:bodyPr/>
                    <a:lstStyle/>
                    <a:p>
                      <a:r>
                        <a:rPr lang="en-IN" sz="1400" dirty="0"/>
                        <a:t>2</a:t>
                      </a:r>
                    </a:p>
                  </a:txBody>
                  <a:tcPr/>
                </a:tc>
                <a:tc>
                  <a:txBody>
                    <a:bodyPr/>
                    <a:lstStyle/>
                    <a:p>
                      <a:r>
                        <a:rPr lang="en-IN" sz="1200" dirty="0"/>
                        <a:t>[Orange; 1]</a:t>
                      </a:r>
                    </a:p>
                  </a:txBody>
                  <a:tcPr/>
                </a:tc>
                <a:extLst>
                  <a:ext uri="{0D108BD9-81ED-4DB2-BD59-A6C34878D82A}">
                    <a16:rowId xmlns:a16="http://schemas.microsoft.com/office/drawing/2014/main" val="10002"/>
                  </a:ext>
                </a:extLst>
              </a:tr>
              <a:tr h="237067">
                <a:tc>
                  <a:txBody>
                    <a:bodyPr/>
                    <a:lstStyle/>
                    <a:p>
                      <a:r>
                        <a:rPr lang="en-IN" sz="1400" dirty="0"/>
                        <a:t>J3</a:t>
                      </a:r>
                    </a:p>
                  </a:txBody>
                  <a:tcPr/>
                </a:tc>
                <a:tc>
                  <a:txBody>
                    <a:bodyPr/>
                    <a:lstStyle/>
                    <a:p>
                      <a:r>
                        <a:rPr lang="en-IN" sz="1400" dirty="0"/>
                        <a:t>4</a:t>
                      </a:r>
                    </a:p>
                  </a:txBody>
                  <a:tcPr/>
                </a:tc>
                <a:tc>
                  <a:txBody>
                    <a:bodyPr/>
                    <a:lstStyle/>
                    <a:p>
                      <a:r>
                        <a:rPr lang="en-IN" sz="1400" dirty="0"/>
                        <a:t>2</a:t>
                      </a:r>
                    </a:p>
                  </a:txBody>
                  <a:tcPr/>
                </a:tc>
                <a:tc>
                  <a:txBody>
                    <a:bodyPr/>
                    <a:lstStyle/>
                    <a:p>
                      <a:r>
                        <a:rPr lang="en-IN" sz="1400" dirty="0"/>
                        <a:t>3</a:t>
                      </a:r>
                    </a:p>
                  </a:txBody>
                  <a:tcPr/>
                </a:tc>
                <a:tc>
                  <a:txBody>
                    <a:bodyPr/>
                    <a:lstStyle/>
                    <a:p>
                      <a:endParaRPr lang="en-IN" sz="1200" dirty="0"/>
                    </a:p>
                  </a:txBody>
                  <a:tcPr/>
                </a:tc>
                <a:extLst>
                  <a:ext uri="{0D108BD9-81ED-4DB2-BD59-A6C34878D82A}">
                    <a16:rowId xmlns:a16="http://schemas.microsoft.com/office/drawing/2014/main" val="10003"/>
                  </a:ext>
                </a:extLst>
              </a:tr>
              <a:tr h="237067">
                <a:tc>
                  <a:txBody>
                    <a:bodyPr/>
                    <a:lstStyle/>
                    <a:p>
                      <a:r>
                        <a:rPr lang="en-IN" sz="1400" dirty="0"/>
                        <a:t>J4</a:t>
                      </a:r>
                    </a:p>
                  </a:txBody>
                  <a:tcPr/>
                </a:tc>
                <a:tc>
                  <a:txBody>
                    <a:bodyPr/>
                    <a:lstStyle/>
                    <a:p>
                      <a:r>
                        <a:rPr lang="en-IN" sz="1400" dirty="0"/>
                        <a:t>2</a:t>
                      </a:r>
                    </a:p>
                  </a:txBody>
                  <a:tcPr/>
                </a:tc>
                <a:tc>
                  <a:txBody>
                    <a:bodyPr/>
                    <a:lstStyle/>
                    <a:p>
                      <a:r>
                        <a:rPr lang="en-IN" sz="1400" dirty="0"/>
                        <a:t>6</a:t>
                      </a:r>
                    </a:p>
                  </a:txBody>
                  <a:tcPr/>
                </a:tc>
                <a:tc>
                  <a:txBody>
                    <a:bodyPr/>
                    <a:lstStyle/>
                    <a:p>
                      <a:r>
                        <a:rPr lang="en-IN" sz="1400" dirty="0"/>
                        <a:t>4</a:t>
                      </a:r>
                    </a:p>
                  </a:txBody>
                  <a:tcPr/>
                </a:tc>
                <a:tc>
                  <a:txBody>
                    <a:bodyPr/>
                    <a:lstStyle/>
                    <a:p>
                      <a:r>
                        <a:rPr lang="en-IN" sz="1200" dirty="0"/>
                        <a:t>[Light blue;</a:t>
                      </a:r>
                      <a:r>
                        <a:rPr lang="en-IN" sz="1200" baseline="0" dirty="0"/>
                        <a:t> 2.5</a:t>
                      </a:r>
                      <a:r>
                        <a:rPr lang="en-IN" sz="1200" dirty="0"/>
                        <a:t>[Orange; 1.5]</a:t>
                      </a:r>
                    </a:p>
                  </a:txBody>
                  <a:tcPr/>
                </a:tc>
                <a:extLst>
                  <a:ext uri="{0D108BD9-81ED-4DB2-BD59-A6C34878D82A}">
                    <a16:rowId xmlns:a16="http://schemas.microsoft.com/office/drawing/2014/main" val="10004"/>
                  </a:ext>
                </a:extLst>
              </a:tr>
              <a:tr h="237067">
                <a:tc>
                  <a:txBody>
                    <a:bodyPr/>
                    <a:lstStyle/>
                    <a:p>
                      <a:r>
                        <a:rPr lang="en-IN" sz="1400" dirty="0"/>
                        <a:t>J5</a:t>
                      </a:r>
                    </a:p>
                  </a:txBody>
                  <a:tcPr/>
                </a:tc>
                <a:tc>
                  <a:txBody>
                    <a:bodyPr/>
                    <a:lstStyle/>
                    <a:p>
                      <a:r>
                        <a:rPr lang="en-IN" sz="1400" dirty="0"/>
                        <a:t>0</a:t>
                      </a:r>
                    </a:p>
                  </a:txBody>
                  <a:tcPr/>
                </a:tc>
                <a:tc>
                  <a:txBody>
                    <a:bodyPr/>
                    <a:lstStyle/>
                    <a:p>
                      <a:r>
                        <a:rPr lang="en-IN" sz="1400" dirty="0"/>
                        <a:t>6</a:t>
                      </a:r>
                    </a:p>
                  </a:txBody>
                  <a:tcPr/>
                </a:tc>
                <a:tc>
                  <a:txBody>
                    <a:bodyPr/>
                    <a:lstStyle/>
                    <a:p>
                      <a:r>
                        <a:rPr lang="en-IN" sz="1400" dirty="0"/>
                        <a:t>5</a:t>
                      </a:r>
                    </a:p>
                  </a:txBody>
                  <a:tcPr/>
                </a:tc>
                <a:tc>
                  <a:txBody>
                    <a:bodyPr/>
                    <a:lstStyle/>
                    <a:p>
                      <a:r>
                        <a:rPr lang="en-IN" sz="1200" dirty="0"/>
                        <a:t>[Orange; 4]</a:t>
                      </a:r>
                    </a:p>
                  </a:txBody>
                  <a:tcPr/>
                </a:tc>
                <a:extLst>
                  <a:ext uri="{0D108BD9-81ED-4DB2-BD59-A6C34878D82A}">
                    <a16:rowId xmlns:a16="http://schemas.microsoft.com/office/drawing/2014/main" val="10005"/>
                  </a:ext>
                </a:extLst>
              </a:tr>
            </a:tbl>
          </a:graphicData>
        </a:graphic>
      </p:graphicFrame>
      <p:graphicFrame>
        <p:nvGraphicFramePr>
          <p:cNvPr id="8" name="Table 7"/>
          <p:cNvGraphicFramePr>
            <a:graphicFrameLocks noGrp="1"/>
          </p:cNvGraphicFramePr>
          <p:nvPr/>
        </p:nvGraphicFramePr>
        <p:xfrm>
          <a:off x="76218" y="2438400"/>
          <a:ext cx="8686781" cy="2453640"/>
        </p:xfrm>
        <a:graphic>
          <a:graphicData uri="http://schemas.openxmlformats.org/drawingml/2006/table">
            <a:tbl>
              <a:tblPr firstRow="1" bandRow="1">
                <a:tableStyleId>{5C22544A-7EE6-4342-B048-85BDC9FD1C3A}</a:tableStyleId>
              </a:tblPr>
              <a:tblGrid>
                <a:gridCol w="457199">
                  <a:extLst>
                    <a:ext uri="{9D8B030D-6E8A-4147-A177-3AD203B41FA5}">
                      <a16:colId xmlns:a16="http://schemas.microsoft.com/office/drawing/2014/main" val="20000"/>
                    </a:ext>
                  </a:extLst>
                </a:gridCol>
                <a:gridCol w="457199">
                  <a:extLst>
                    <a:ext uri="{9D8B030D-6E8A-4147-A177-3AD203B41FA5}">
                      <a16:colId xmlns:a16="http://schemas.microsoft.com/office/drawing/2014/main" val="20001"/>
                    </a:ext>
                  </a:extLst>
                </a:gridCol>
                <a:gridCol w="457199">
                  <a:extLst>
                    <a:ext uri="{9D8B030D-6E8A-4147-A177-3AD203B41FA5}">
                      <a16:colId xmlns:a16="http://schemas.microsoft.com/office/drawing/2014/main" val="20002"/>
                    </a:ext>
                  </a:extLst>
                </a:gridCol>
                <a:gridCol w="457199">
                  <a:extLst>
                    <a:ext uri="{9D8B030D-6E8A-4147-A177-3AD203B41FA5}">
                      <a16:colId xmlns:a16="http://schemas.microsoft.com/office/drawing/2014/main" val="20003"/>
                    </a:ext>
                  </a:extLst>
                </a:gridCol>
                <a:gridCol w="457199">
                  <a:extLst>
                    <a:ext uri="{9D8B030D-6E8A-4147-A177-3AD203B41FA5}">
                      <a16:colId xmlns:a16="http://schemas.microsoft.com/office/drawing/2014/main" val="20004"/>
                    </a:ext>
                  </a:extLst>
                </a:gridCol>
                <a:gridCol w="457199">
                  <a:extLst>
                    <a:ext uri="{9D8B030D-6E8A-4147-A177-3AD203B41FA5}">
                      <a16:colId xmlns:a16="http://schemas.microsoft.com/office/drawing/2014/main" val="20005"/>
                    </a:ext>
                  </a:extLst>
                </a:gridCol>
                <a:gridCol w="457199">
                  <a:extLst>
                    <a:ext uri="{9D8B030D-6E8A-4147-A177-3AD203B41FA5}">
                      <a16:colId xmlns:a16="http://schemas.microsoft.com/office/drawing/2014/main" val="20006"/>
                    </a:ext>
                  </a:extLst>
                </a:gridCol>
                <a:gridCol w="457199">
                  <a:extLst>
                    <a:ext uri="{9D8B030D-6E8A-4147-A177-3AD203B41FA5}">
                      <a16:colId xmlns:a16="http://schemas.microsoft.com/office/drawing/2014/main" val="20007"/>
                    </a:ext>
                  </a:extLst>
                </a:gridCol>
                <a:gridCol w="457199">
                  <a:extLst>
                    <a:ext uri="{9D8B030D-6E8A-4147-A177-3AD203B41FA5}">
                      <a16:colId xmlns:a16="http://schemas.microsoft.com/office/drawing/2014/main" val="20008"/>
                    </a:ext>
                  </a:extLst>
                </a:gridCol>
                <a:gridCol w="457199">
                  <a:extLst>
                    <a:ext uri="{9D8B030D-6E8A-4147-A177-3AD203B41FA5}">
                      <a16:colId xmlns:a16="http://schemas.microsoft.com/office/drawing/2014/main" val="20009"/>
                    </a:ext>
                  </a:extLst>
                </a:gridCol>
                <a:gridCol w="457199">
                  <a:extLst>
                    <a:ext uri="{9D8B030D-6E8A-4147-A177-3AD203B41FA5}">
                      <a16:colId xmlns:a16="http://schemas.microsoft.com/office/drawing/2014/main" val="20010"/>
                    </a:ext>
                  </a:extLst>
                </a:gridCol>
                <a:gridCol w="457199">
                  <a:extLst>
                    <a:ext uri="{9D8B030D-6E8A-4147-A177-3AD203B41FA5}">
                      <a16:colId xmlns:a16="http://schemas.microsoft.com/office/drawing/2014/main" val="20011"/>
                    </a:ext>
                  </a:extLst>
                </a:gridCol>
                <a:gridCol w="457199">
                  <a:extLst>
                    <a:ext uri="{9D8B030D-6E8A-4147-A177-3AD203B41FA5}">
                      <a16:colId xmlns:a16="http://schemas.microsoft.com/office/drawing/2014/main" val="20012"/>
                    </a:ext>
                  </a:extLst>
                </a:gridCol>
                <a:gridCol w="457199">
                  <a:extLst>
                    <a:ext uri="{9D8B030D-6E8A-4147-A177-3AD203B41FA5}">
                      <a16:colId xmlns:a16="http://schemas.microsoft.com/office/drawing/2014/main" val="20013"/>
                    </a:ext>
                  </a:extLst>
                </a:gridCol>
                <a:gridCol w="457199">
                  <a:extLst>
                    <a:ext uri="{9D8B030D-6E8A-4147-A177-3AD203B41FA5}">
                      <a16:colId xmlns:a16="http://schemas.microsoft.com/office/drawing/2014/main" val="20014"/>
                    </a:ext>
                  </a:extLst>
                </a:gridCol>
                <a:gridCol w="457199">
                  <a:extLst>
                    <a:ext uri="{9D8B030D-6E8A-4147-A177-3AD203B41FA5}">
                      <a16:colId xmlns:a16="http://schemas.microsoft.com/office/drawing/2014/main" val="20015"/>
                    </a:ext>
                  </a:extLst>
                </a:gridCol>
                <a:gridCol w="457199">
                  <a:extLst>
                    <a:ext uri="{9D8B030D-6E8A-4147-A177-3AD203B41FA5}">
                      <a16:colId xmlns:a16="http://schemas.microsoft.com/office/drawing/2014/main" val="20016"/>
                    </a:ext>
                  </a:extLst>
                </a:gridCol>
                <a:gridCol w="457199">
                  <a:extLst>
                    <a:ext uri="{9D8B030D-6E8A-4147-A177-3AD203B41FA5}">
                      <a16:colId xmlns:a16="http://schemas.microsoft.com/office/drawing/2014/main" val="20017"/>
                    </a:ext>
                  </a:extLst>
                </a:gridCol>
                <a:gridCol w="457199">
                  <a:extLst>
                    <a:ext uri="{9D8B030D-6E8A-4147-A177-3AD203B41FA5}">
                      <a16:colId xmlns:a16="http://schemas.microsoft.com/office/drawing/2014/main" val="20018"/>
                    </a:ext>
                  </a:extLst>
                </a:gridCol>
              </a:tblGrid>
              <a:tr h="171819">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extLst>
                  <a:ext uri="{0D108BD9-81ED-4DB2-BD59-A6C34878D82A}">
                    <a16:rowId xmlns:a16="http://schemas.microsoft.com/office/drawing/2014/main" val="10000"/>
                  </a:ext>
                </a:extLst>
              </a:tr>
              <a:tr h="222354">
                <a:tc>
                  <a:txBody>
                    <a:bodyPr/>
                    <a:lstStyle/>
                    <a:p>
                      <a:pPr algn="r"/>
                      <a:r>
                        <a:rPr lang="en-IN" sz="1600" b="1" baseline="0" dirty="0">
                          <a:solidFill>
                            <a:schemeClr val="tx1"/>
                          </a:solidFill>
                        </a:rPr>
                        <a:t>J1</a:t>
                      </a: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1"/>
                  </a:ext>
                </a:extLst>
              </a:tr>
              <a:tr h="222354">
                <a:tc>
                  <a:txBody>
                    <a:bodyPr/>
                    <a:lstStyle/>
                    <a:p>
                      <a:pPr algn="r"/>
                      <a:r>
                        <a:rPr lang="en-IN" sz="1600" b="1" baseline="0" dirty="0">
                          <a:solidFill>
                            <a:schemeClr val="tx1"/>
                          </a:solidFill>
                        </a:rPr>
                        <a:t>J2</a:t>
                      </a: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2"/>
                  </a:ext>
                </a:extLst>
              </a:tr>
              <a:tr h="222354">
                <a:tc>
                  <a:txBody>
                    <a:bodyPr/>
                    <a:lstStyle/>
                    <a:p>
                      <a:pPr algn="r"/>
                      <a:r>
                        <a:rPr lang="en-IN" sz="1600" b="1" baseline="0" dirty="0">
                          <a:solidFill>
                            <a:schemeClr val="tx1"/>
                          </a:solidFill>
                        </a:rPr>
                        <a:t>J3</a:t>
                      </a: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3"/>
                  </a:ext>
                </a:extLst>
              </a:tr>
              <a:tr h="222354">
                <a:tc>
                  <a:txBody>
                    <a:bodyPr/>
                    <a:lstStyle/>
                    <a:p>
                      <a:pPr algn="r"/>
                      <a:r>
                        <a:rPr lang="en-IN" sz="1600" b="1" baseline="0" dirty="0">
                          <a:solidFill>
                            <a:schemeClr val="tx1"/>
                          </a:solidFill>
                        </a:rPr>
                        <a:t>J4</a:t>
                      </a: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4"/>
                  </a:ext>
                </a:extLst>
              </a:tr>
              <a:tr h="171819">
                <a:tc>
                  <a:txBody>
                    <a:bodyPr/>
                    <a:lstStyle/>
                    <a:p>
                      <a:pPr algn="r"/>
                      <a:r>
                        <a:rPr lang="en-IN" sz="1600" b="1" kern="1200" baseline="0" dirty="0">
                          <a:solidFill>
                            <a:schemeClr val="tx1"/>
                          </a:solidFill>
                          <a:latin typeface="+mn-lt"/>
                          <a:ea typeface="+mn-ea"/>
                          <a:cs typeface="+mn-cs"/>
                        </a:rPr>
                        <a:t>J5</a:t>
                      </a: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5"/>
                  </a:ext>
                </a:extLst>
              </a:tr>
              <a:tr h="171819">
                <a:tc>
                  <a:txBody>
                    <a:bodyPr/>
                    <a:lstStyle/>
                    <a:p>
                      <a:endParaRPr lang="en-IN" sz="1100" b="0"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6"/>
                  </a:ext>
                </a:extLst>
              </a:tr>
              <a:tr h="171819">
                <a:tc>
                  <a:txBody>
                    <a:bodyPr/>
                    <a:lstStyle/>
                    <a:p>
                      <a:pPr algn="l"/>
                      <a:endParaRPr lang="en-IN" sz="1100" b="0" dirty="0">
                        <a:solidFill>
                          <a:schemeClr val="tx1"/>
                        </a:solidFill>
                      </a:endParaRPr>
                    </a:p>
                  </a:txBody>
                  <a:tcPr>
                    <a:noFill/>
                  </a:tcPr>
                </a:tc>
                <a:tc>
                  <a:txBody>
                    <a:bodyPr/>
                    <a:lstStyle/>
                    <a:p>
                      <a:pPr algn="l"/>
                      <a:r>
                        <a:rPr lang="en-IN" sz="1100" b="0" dirty="0">
                          <a:solidFill>
                            <a:schemeClr val="tx1"/>
                          </a:solidFill>
                        </a:rPr>
                        <a:t>0</a:t>
                      </a:r>
                    </a:p>
                  </a:txBody>
                  <a:tcPr>
                    <a:noFill/>
                  </a:tcPr>
                </a:tc>
                <a:tc>
                  <a:txBody>
                    <a:bodyPr/>
                    <a:lstStyle/>
                    <a:p>
                      <a:pPr algn="l"/>
                      <a:r>
                        <a:rPr lang="en-IN" sz="1100" b="0" dirty="0">
                          <a:solidFill>
                            <a:schemeClr val="tx1"/>
                          </a:solidFill>
                        </a:rPr>
                        <a:t>1</a:t>
                      </a:r>
                    </a:p>
                  </a:txBody>
                  <a:tcPr>
                    <a:noFill/>
                  </a:tcPr>
                </a:tc>
                <a:tc>
                  <a:txBody>
                    <a:bodyPr/>
                    <a:lstStyle/>
                    <a:p>
                      <a:pPr algn="l"/>
                      <a:r>
                        <a:rPr lang="en-IN" sz="1100" b="0" dirty="0">
                          <a:solidFill>
                            <a:schemeClr val="tx1"/>
                          </a:solidFill>
                        </a:rPr>
                        <a:t>2</a:t>
                      </a:r>
                    </a:p>
                  </a:txBody>
                  <a:tcPr>
                    <a:noFill/>
                  </a:tcPr>
                </a:tc>
                <a:tc>
                  <a:txBody>
                    <a:bodyPr/>
                    <a:lstStyle/>
                    <a:p>
                      <a:pPr algn="l"/>
                      <a:r>
                        <a:rPr lang="en-IN" sz="1100" b="0" dirty="0">
                          <a:solidFill>
                            <a:schemeClr val="tx1"/>
                          </a:solidFill>
                        </a:rPr>
                        <a:t>3</a:t>
                      </a:r>
                    </a:p>
                  </a:txBody>
                  <a:tcPr>
                    <a:noFill/>
                  </a:tcPr>
                </a:tc>
                <a:tc>
                  <a:txBody>
                    <a:bodyPr/>
                    <a:lstStyle/>
                    <a:p>
                      <a:pPr algn="l"/>
                      <a:r>
                        <a:rPr lang="en-IN" sz="1100" b="0" dirty="0">
                          <a:solidFill>
                            <a:schemeClr val="tx1"/>
                          </a:solidFill>
                        </a:rPr>
                        <a:t>4</a:t>
                      </a:r>
                    </a:p>
                  </a:txBody>
                  <a:tcPr>
                    <a:noFill/>
                  </a:tcPr>
                </a:tc>
                <a:tc>
                  <a:txBody>
                    <a:bodyPr/>
                    <a:lstStyle/>
                    <a:p>
                      <a:pPr algn="l"/>
                      <a:r>
                        <a:rPr lang="en-IN" sz="1100" b="0" dirty="0">
                          <a:solidFill>
                            <a:schemeClr val="tx1"/>
                          </a:solidFill>
                        </a:rPr>
                        <a:t>5</a:t>
                      </a:r>
                    </a:p>
                  </a:txBody>
                  <a:tcPr>
                    <a:noFill/>
                  </a:tcPr>
                </a:tc>
                <a:tc>
                  <a:txBody>
                    <a:bodyPr/>
                    <a:lstStyle/>
                    <a:p>
                      <a:pPr algn="l"/>
                      <a:r>
                        <a:rPr lang="en-IN" sz="1100" b="0" dirty="0">
                          <a:solidFill>
                            <a:schemeClr val="tx1"/>
                          </a:solidFill>
                        </a:rPr>
                        <a:t>6</a:t>
                      </a:r>
                    </a:p>
                  </a:txBody>
                  <a:tcPr>
                    <a:noFill/>
                  </a:tcPr>
                </a:tc>
                <a:tc>
                  <a:txBody>
                    <a:bodyPr/>
                    <a:lstStyle/>
                    <a:p>
                      <a:pPr algn="l"/>
                      <a:r>
                        <a:rPr lang="en-IN" sz="1100" b="0" dirty="0">
                          <a:solidFill>
                            <a:schemeClr val="tx1"/>
                          </a:solidFill>
                        </a:rPr>
                        <a:t>7</a:t>
                      </a:r>
                    </a:p>
                  </a:txBody>
                  <a:tcPr>
                    <a:noFill/>
                  </a:tcPr>
                </a:tc>
                <a:tc>
                  <a:txBody>
                    <a:bodyPr/>
                    <a:lstStyle/>
                    <a:p>
                      <a:pPr algn="l"/>
                      <a:r>
                        <a:rPr lang="en-IN" sz="1100" b="0" dirty="0">
                          <a:solidFill>
                            <a:schemeClr val="tx1"/>
                          </a:solidFill>
                        </a:rPr>
                        <a:t>8</a:t>
                      </a:r>
                    </a:p>
                  </a:txBody>
                  <a:tcPr>
                    <a:noFill/>
                  </a:tcPr>
                </a:tc>
                <a:tc>
                  <a:txBody>
                    <a:bodyPr/>
                    <a:lstStyle/>
                    <a:p>
                      <a:pPr algn="l"/>
                      <a:r>
                        <a:rPr lang="en-IN" sz="1100" b="0" dirty="0">
                          <a:solidFill>
                            <a:schemeClr val="tx1"/>
                          </a:solidFill>
                        </a:rPr>
                        <a:t>9</a:t>
                      </a:r>
                    </a:p>
                  </a:txBody>
                  <a:tcPr>
                    <a:noFill/>
                  </a:tcPr>
                </a:tc>
                <a:tc>
                  <a:txBody>
                    <a:bodyPr/>
                    <a:lstStyle/>
                    <a:p>
                      <a:pPr algn="l"/>
                      <a:r>
                        <a:rPr lang="en-IN" sz="1100" b="0" dirty="0">
                          <a:solidFill>
                            <a:schemeClr val="tx1"/>
                          </a:solidFill>
                        </a:rPr>
                        <a:t>10</a:t>
                      </a:r>
                    </a:p>
                  </a:txBody>
                  <a:tcPr>
                    <a:noFill/>
                  </a:tcPr>
                </a:tc>
                <a:tc>
                  <a:txBody>
                    <a:bodyPr/>
                    <a:lstStyle/>
                    <a:p>
                      <a:pPr algn="l"/>
                      <a:r>
                        <a:rPr lang="en-IN" sz="1100" b="0" dirty="0">
                          <a:solidFill>
                            <a:schemeClr val="tx1"/>
                          </a:solidFill>
                        </a:rPr>
                        <a:t>11</a:t>
                      </a:r>
                    </a:p>
                  </a:txBody>
                  <a:tcPr>
                    <a:noFill/>
                  </a:tcPr>
                </a:tc>
                <a:tc>
                  <a:txBody>
                    <a:bodyPr/>
                    <a:lstStyle/>
                    <a:p>
                      <a:pPr algn="l"/>
                      <a:r>
                        <a:rPr lang="en-IN" sz="1100" b="0" dirty="0">
                          <a:solidFill>
                            <a:schemeClr val="tx1"/>
                          </a:solidFill>
                        </a:rPr>
                        <a:t>12</a:t>
                      </a:r>
                    </a:p>
                  </a:txBody>
                  <a:tcPr>
                    <a:noFill/>
                  </a:tcPr>
                </a:tc>
                <a:tc>
                  <a:txBody>
                    <a:bodyPr/>
                    <a:lstStyle/>
                    <a:p>
                      <a:pPr algn="l"/>
                      <a:r>
                        <a:rPr lang="en-IN" sz="1100" b="0" dirty="0">
                          <a:solidFill>
                            <a:schemeClr val="tx1"/>
                          </a:solidFill>
                        </a:rPr>
                        <a:t>13</a:t>
                      </a:r>
                    </a:p>
                  </a:txBody>
                  <a:tcPr>
                    <a:noFill/>
                  </a:tcPr>
                </a:tc>
                <a:tc>
                  <a:txBody>
                    <a:bodyPr/>
                    <a:lstStyle/>
                    <a:p>
                      <a:pPr algn="l"/>
                      <a:r>
                        <a:rPr lang="en-IN" sz="1100" b="0" dirty="0">
                          <a:solidFill>
                            <a:schemeClr val="tx1"/>
                          </a:solidFill>
                        </a:rPr>
                        <a:t>14</a:t>
                      </a:r>
                    </a:p>
                  </a:txBody>
                  <a:tcPr>
                    <a:noFill/>
                  </a:tcPr>
                </a:tc>
                <a:tc>
                  <a:txBody>
                    <a:bodyPr/>
                    <a:lstStyle/>
                    <a:p>
                      <a:pPr algn="l"/>
                      <a:r>
                        <a:rPr lang="en-IN" sz="1100" b="0" dirty="0">
                          <a:solidFill>
                            <a:schemeClr val="tx1"/>
                          </a:solidFill>
                        </a:rPr>
                        <a:t>15</a:t>
                      </a:r>
                    </a:p>
                  </a:txBody>
                  <a:tcPr>
                    <a:noFill/>
                  </a:tcPr>
                </a:tc>
                <a:tc>
                  <a:txBody>
                    <a:bodyPr/>
                    <a:lstStyle/>
                    <a:p>
                      <a:pPr algn="l"/>
                      <a:r>
                        <a:rPr lang="en-IN" sz="1100" b="0" dirty="0">
                          <a:solidFill>
                            <a:schemeClr val="tx1"/>
                          </a:solidFill>
                        </a:rPr>
                        <a:t>16</a:t>
                      </a:r>
                    </a:p>
                  </a:txBody>
                  <a:tcPr>
                    <a:noFill/>
                  </a:tcPr>
                </a:tc>
                <a:tc>
                  <a:txBody>
                    <a:bodyPr/>
                    <a:lstStyle/>
                    <a:p>
                      <a:pPr algn="l"/>
                      <a:r>
                        <a:rPr lang="en-IN" sz="1100" b="0" dirty="0">
                          <a:solidFill>
                            <a:schemeClr val="tx1"/>
                          </a:solidFill>
                        </a:rPr>
                        <a:t>17</a:t>
                      </a:r>
                    </a:p>
                  </a:txBody>
                  <a:tcPr>
                    <a:noFill/>
                  </a:tcPr>
                </a:tc>
                <a:extLst>
                  <a:ext uri="{0D108BD9-81ED-4DB2-BD59-A6C34878D82A}">
                    <a16:rowId xmlns:a16="http://schemas.microsoft.com/office/drawing/2014/main" val="10007"/>
                  </a:ext>
                </a:extLst>
              </a:tr>
            </a:tbl>
          </a:graphicData>
        </a:graphic>
      </p:graphicFrame>
      <p:cxnSp>
        <p:nvCxnSpPr>
          <p:cNvPr id="9" name="Straight Arrow Connector 8"/>
          <p:cNvCxnSpPr/>
          <p:nvPr/>
        </p:nvCxnSpPr>
        <p:spPr>
          <a:xfrm rot="5400000" flipH="1" flipV="1">
            <a:off x="-509947" y="3597928"/>
            <a:ext cx="2107477" cy="2077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533400" y="4634345"/>
            <a:ext cx="8610600" cy="2612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40325" y="4052455"/>
            <a:ext cx="457200" cy="3186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23" name="Rectangle 22"/>
          <p:cNvSpPr/>
          <p:nvPr/>
        </p:nvSpPr>
        <p:spPr>
          <a:xfrm>
            <a:off x="997525" y="4052456"/>
            <a:ext cx="457200" cy="318656"/>
          </a:xfrm>
          <a:prstGeom prst="rect">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26" name="Rectangle 25"/>
          <p:cNvSpPr/>
          <p:nvPr/>
        </p:nvSpPr>
        <p:spPr>
          <a:xfrm>
            <a:off x="1468580" y="3706090"/>
            <a:ext cx="457200" cy="318656"/>
          </a:xfrm>
          <a:prstGeom prst="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27" name="Rectangle 26"/>
          <p:cNvSpPr/>
          <p:nvPr/>
        </p:nvSpPr>
        <p:spPr>
          <a:xfrm>
            <a:off x="6934200" y="3706090"/>
            <a:ext cx="914400" cy="332510"/>
          </a:xfrm>
          <a:prstGeom prst="rect">
            <a:avLst/>
          </a:prstGeom>
          <a:solidFill>
            <a:srgbClr val="00B0F0"/>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28" name="Rectangle 27"/>
          <p:cNvSpPr/>
          <p:nvPr/>
        </p:nvSpPr>
        <p:spPr>
          <a:xfrm>
            <a:off x="2362200" y="3366655"/>
            <a:ext cx="457200" cy="31865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29" name="Rectangle 28"/>
          <p:cNvSpPr/>
          <p:nvPr/>
        </p:nvSpPr>
        <p:spPr>
          <a:xfrm>
            <a:off x="2819410" y="3048000"/>
            <a:ext cx="457200" cy="318656"/>
          </a:xfrm>
          <a:prstGeom prst="rect">
            <a:avLst/>
          </a:prstGeom>
          <a:noFill/>
          <a:ln>
            <a:solidFill>
              <a:srgbClr val="BD09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30" name="Rectangle 29"/>
          <p:cNvSpPr/>
          <p:nvPr/>
        </p:nvSpPr>
        <p:spPr>
          <a:xfrm>
            <a:off x="3740725" y="2722418"/>
            <a:ext cx="457200" cy="3186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31" name="Rectangle 30"/>
          <p:cNvSpPr/>
          <p:nvPr/>
        </p:nvSpPr>
        <p:spPr>
          <a:xfrm>
            <a:off x="1905000" y="4052455"/>
            <a:ext cx="457200" cy="318656"/>
          </a:xfrm>
          <a:prstGeom prst="rect">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46" name="Rectangle 45"/>
          <p:cNvSpPr/>
          <p:nvPr/>
        </p:nvSpPr>
        <p:spPr>
          <a:xfrm>
            <a:off x="7848600" y="3706089"/>
            <a:ext cx="685800" cy="332509"/>
          </a:xfrm>
          <a:prstGeom prst="rect">
            <a:avLst/>
          </a:prstGeom>
          <a:solidFill>
            <a:srgbClr val="FFC000"/>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48" name="Rectangle 47"/>
          <p:cNvSpPr/>
          <p:nvPr/>
        </p:nvSpPr>
        <p:spPr>
          <a:xfrm>
            <a:off x="4191000" y="2729344"/>
            <a:ext cx="457200" cy="318656"/>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49" name="Rectangle 48"/>
          <p:cNvSpPr/>
          <p:nvPr/>
        </p:nvSpPr>
        <p:spPr>
          <a:xfrm>
            <a:off x="4648200" y="2729344"/>
            <a:ext cx="457200" cy="3186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50" name="Rectangle 49"/>
          <p:cNvSpPr/>
          <p:nvPr/>
        </p:nvSpPr>
        <p:spPr>
          <a:xfrm>
            <a:off x="5562600" y="3034144"/>
            <a:ext cx="457200" cy="318656"/>
          </a:xfrm>
          <a:prstGeom prst="rect">
            <a:avLst/>
          </a:prstGeom>
          <a:solidFill>
            <a:srgbClr val="FFC000"/>
          </a:solidFill>
          <a:ln>
            <a:solidFill>
              <a:srgbClr val="BD09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51" name="Rectangle 50"/>
          <p:cNvSpPr/>
          <p:nvPr/>
        </p:nvSpPr>
        <p:spPr>
          <a:xfrm>
            <a:off x="6019800" y="3034144"/>
            <a:ext cx="457200" cy="318656"/>
          </a:xfrm>
          <a:prstGeom prst="rect">
            <a:avLst/>
          </a:prstGeom>
          <a:noFill/>
          <a:ln>
            <a:solidFill>
              <a:srgbClr val="BD09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52" name="Rectangle 51"/>
          <p:cNvSpPr/>
          <p:nvPr/>
        </p:nvSpPr>
        <p:spPr>
          <a:xfrm>
            <a:off x="6477000" y="3352800"/>
            <a:ext cx="457200" cy="31865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graphicFrame>
        <p:nvGraphicFramePr>
          <p:cNvPr id="35" name="Table 34"/>
          <p:cNvGraphicFramePr>
            <a:graphicFrameLocks noGrp="1"/>
          </p:cNvGraphicFramePr>
          <p:nvPr/>
        </p:nvGraphicFramePr>
        <p:xfrm>
          <a:off x="62363" y="4772890"/>
          <a:ext cx="8686781" cy="1783080"/>
        </p:xfrm>
        <a:graphic>
          <a:graphicData uri="http://schemas.openxmlformats.org/drawingml/2006/table">
            <a:tbl>
              <a:tblPr firstRow="1" bandRow="1">
                <a:tableStyleId>{5C22544A-7EE6-4342-B048-85BDC9FD1C3A}</a:tableStyleId>
              </a:tblPr>
              <a:tblGrid>
                <a:gridCol w="457199">
                  <a:extLst>
                    <a:ext uri="{9D8B030D-6E8A-4147-A177-3AD203B41FA5}">
                      <a16:colId xmlns:a16="http://schemas.microsoft.com/office/drawing/2014/main" val="20000"/>
                    </a:ext>
                  </a:extLst>
                </a:gridCol>
                <a:gridCol w="457199">
                  <a:extLst>
                    <a:ext uri="{9D8B030D-6E8A-4147-A177-3AD203B41FA5}">
                      <a16:colId xmlns:a16="http://schemas.microsoft.com/office/drawing/2014/main" val="20001"/>
                    </a:ext>
                  </a:extLst>
                </a:gridCol>
                <a:gridCol w="457199">
                  <a:extLst>
                    <a:ext uri="{9D8B030D-6E8A-4147-A177-3AD203B41FA5}">
                      <a16:colId xmlns:a16="http://schemas.microsoft.com/office/drawing/2014/main" val="20002"/>
                    </a:ext>
                  </a:extLst>
                </a:gridCol>
                <a:gridCol w="457199">
                  <a:extLst>
                    <a:ext uri="{9D8B030D-6E8A-4147-A177-3AD203B41FA5}">
                      <a16:colId xmlns:a16="http://schemas.microsoft.com/office/drawing/2014/main" val="20003"/>
                    </a:ext>
                  </a:extLst>
                </a:gridCol>
                <a:gridCol w="457199">
                  <a:extLst>
                    <a:ext uri="{9D8B030D-6E8A-4147-A177-3AD203B41FA5}">
                      <a16:colId xmlns:a16="http://schemas.microsoft.com/office/drawing/2014/main" val="20004"/>
                    </a:ext>
                  </a:extLst>
                </a:gridCol>
                <a:gridCol w="457199">
                  <a:extLst>
                    <a:ext uri="{9D8B030D-6E8A-4147-A177-3AD203B41FA5}">
                      <a16:colId xmlns:a16="http://schemas.microsoft.com/office/drawing/2014/main" val="20005"/>
                    </a:ext>
                  </a:extLst>
                </a:gridCol>
                <a:gridCol w="457199">
                  <a:extLst>
                    <a:ext uri="{9D8B030D-6E8A-4147-A177-3AD203B41FA5}">
                      <a16:colId xmlns:a16="http://schemas.microsoft.com/office/drawing/2014/main" val="20006"/>
                    </a:ext>
                  </a:extLst>
                </a:gridCol>
                <a:gridCol w="457199">
                  <a:extLst>
                    <a:ext uri="{9D8B030D-6E8A-4147-A177-3AD203B41FA5}">
                      <a16:colId xmlns:a16="http://schemas.microsoft.com/office/drawing/2014/main" val="20007"/>
                    </a:ext>
                  </a:extLst>
                </a:gridCol>
                <a:gridCol w="457199">
                  <a:extLst>
                    <a:ext uri="{9D8B030D-6E8A-4147-A177-3AD203B41FA5}">
                      <a16:colId xmlns:a16="http://schemas.microsoft.com/office/drawing/2014/main" val="20008"/>
                    </a:ext>
                  </a:extLst>
                </a:gridCol>
                <a:gridCol w="457199">
                  <a:extLst>
                    <a:ext uri="{9D8B030D-6E8A-4147-A177-3AD203B41FA5}">
                      <a16:colId xmlns:a16="http://schemas.microsoft.com/office/drawing/2014/main" val="20009"/>
                    </a:ext>
                  </a:extLst>
                </a:gridCol>
                <a:gridCol w="457199">
                  <a:extLst>
                    <a:ext uri="{9D8B030D-6E8A-4147-A177-3AD203B41FA5}">
                      <a16:colId xmlns:a16="http://schemas.microsoft.com/office/drawing/2014/main" val="20010"/>
                    </a:ext>
                  </a:extLst>
                </a:gridCol>
                <a:gridCol w="457199">
                  <a:extLst>
                    <a:ext uri="{9D8B030D-6E8A-4147-A177-3AD203B41FA5}">
                      <a16:colId xmlns:a16="http://schemas.microsoft.com/office/drawing/2014/main" val="20011"/>
                    </a:ext>
                  </a:extLst>
                </a:gridCol>
                <a:gridCol w="457199">
                  <a:extLst>
                    <a:ext uri="{9D8B030D-6E8A-4147-A177-3AD203B41FA5}">
                      <a16:colId xmlns:a16="http://schemas.microsoft.com/office/drawing/2014/main" val="20012"/>
                    </a:ext>
                  </a:extLst>
                </a:gridCol>
                <a:gridCol w="457199">
                  <a:extLst>
                    <a:ext uri="{9D8B030D-6E8A-4147-A177-3AD203B41FA5}">
                      <a16:colId xmlns:a16="http://schemas.microsoft.com/office/drawing/2014/main" val="20013"/>
                    </a:ext>
                  </a:extLst>
                </a:gridCol>
                <a:gridCol w="457199">
                  <a:extLst>
                    <a:ext uri="{9D8B030D-6E8A-4147-A177-3AD203B41FA5}">
                      <a16:colId xmlns:a16="http://schemas.microsoft.com/office/drawing/2014/main" val="20014"/>
                    </a:ext>
                  </a:extLst>
                </a:gridCol>
                <a:gridCol w="457199">
                  <a:extLst>
                    <a:ext uri="{9D8B030D-6E8A-4147-A177-3AD203B41FA5}">
                      <a16:colId xmlns:a16="http://schemas.microsoft.com/office/drawing/2014/main" val="20015"/>
                    </a:ext>
                  </a:extLst>
                </a:gridCol>
                <a:gridCol w="457199">
                  <a:extLst>
                    <a:ext uri="{9D8B030D-6E8A-4147-A177-3AD203B41FA5}">
                      <a16:colId xmlns:a16="http://schemas.microsoft.com/office/drawing/2014/main" val="20016"/>
                    </a:ext>
                  </a:extLst>
                </a:gridCol>
                <a:gridCol w="457199">
                  <a:extLst>
                    <a:ext uri="{9D8B030D-6E8A-4147-A177-3AD203B41FA5}">
                      <a16:colId xmlns:a16="http://schemas.microsoft.com/office/drawing/2014/main" val="20017"/>
                    </a:ext>
                  </a:extLst>
                </a:gridCol>
                <a:gridCol w="457199">
                  <a:extLst>
                    <a:ext uri="{9D8B030D-6E8A-4147-A177-3AD203B41FA5}">
                      <a16:colId xmlns:a16="http://schemas.microsoft.com/office/drawing/2014/main" val="20018"/>
                    </a:ext>
                  </a:extLst>
                </a:gridCol>
              </a:tblGrid>
              <a:tr h="177551">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extLst>
                  <a:ext uri="{0D108BD9-81ED-4DB2-BD59-A6C34878D82A}">
                    <a16:rowId xmlns:a16="http://schemas.microsoft.com/office/drawing/2014/main" val="10000"/>
                  </a:ext>
                </a:extLst>
              </a:tr>
              <a:tr h="229772">
                <a:tc>
                  <a:txBody>
                    <a:bodyPr/>
                    <a:lstStyle/>
                    <a:p>
                      <a:pPr algn="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1"/>
                  </a:ext>
                </a:extLst>
              </a:tr>
              <a:tr h="229772">
                <a:tc>
                  <a:txBody>
                    <a:bodyPr/>
                    <a:lstStyle/>
                    <a:p>
                      <a:pPr algn="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2"/>
                  </a:ext>
                </a:extLst>
              </a:tr>
              <a:tr h="229772">
                <a:tc>
                  <a:txBody>
                    <a:bodyPr/>
                    <a:lstStyle/>
                    <a:p>
                      <a:pPr algn="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3"/>
                  </a:ext>
                </a:extLst>
              </a:tr>
              <a:tr h="177551">
                <a:tc>
                  <a:txBody>
                    <a:bodyPr/>
                    <a:lstStyle/>
                    <a:p>
                      <a:endParaRPr lang="en-IN" sz="1100" b="0"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4"/>
                  </a:ext>
                </a:extLst>
              </a:tr>
              <a:tr h="177551">
                <a:tc>
                  <a:txBody>
                    <a:bodyPr/>
                    <a:lstStyle/>
                    <a:p>
                      <a:pPr algn="l"/>
                      <a:endParaRPr lang="en-IN" sz="1100" b="0" dirty="0">
                        <a:solidFill>
                          <a:schemeClr val="tx1"/>
                        </a:solidFill>
                      </a:endParaRPr>
                    </a:p>
                  </a:txBody>
                  <a:tcPr>
                    <a:noFill/>
                  </a:tcPr>
                </a:tc>
                <a:tc>
                  <a:txBody>
                    <a:bodyPr/>
                    <a:lstStyle/>
                    <a:p>
                      <a:pPr algn="l"/>
                      <a:r>
                        <a:rPr lang="en-IN" sz="1100" b="0" dirty="0">
                          <a:solidFill>
                            <a:schemeClr val="tx1"/>
                          </a:solidFill>
                        </a:rPr>
                        <a:t>0</a:t>
                      </a:r>
                    </a:p>
                  </a:txBody>
                  <a:tcPr>
                    <a:noFill/>
                  </a:tcPr>
                </a:tc>
                <a:tc>
                  <a:txBody>
                    <a:bodyPr/>
                    <a:lstStyle/>
                    <a:p>
                      <a:pPr algn="l"/>
                      <a:r>
                        <a:rPr lang="en-IN" sz="1100" b="0" dirty="0">
                          <a:solidFill>
                            <a:schemeClr val="tx1"/>
                          </a:solidFill>
                        </a:rPr>
                        <a:t>1</a:t>
                      </a:r>
                    </a:p>
                  </a:txBody>
                  <a:tcPr>
                    <a:noFill/>
                  </a:tcPr>
                </a:tc>
                <a:tc>
                  <a:txBody>
                    <a:bodyPr/>
                    <a:lstStyle/>
                    <a:p>
                      <a:pPr algn="l"/>
                      <a:r>
                        <a:rPr lang="en-IN" sz="1100" b="0" dirty="0">
                          <a:solidFill>
                            <a:schemeClr val="tx1"/>
                          </a:solidFill>
                        </a:rPr>
                        <a:t>2</a:t>
                      </a:r>
                    </a:p>
                  </a:txBody>
                  <a:tcPr>
                    <a:noFill/>
                  </a:tcPr>
                </a:tc>
                <a:tc>
                  <a:txBody>
                    <a:bodyPr/>
                    <a:lstStyle/>
                    <a:p>
                      <a:pPr algn="l"/>
                      <a:r>
                        <a:rPr lang="en-IN" sz="1100" b="0" dirty="0">
                          <a:solidFill>
                            <a:schemeClr val="tx1"/>
                          </a:solidFill>
                        </a:rPr>
                        <a:t>3</a:t>
                      </a:r>
                    </a:p>
                  </a:txBody>
                  <a:tcPr>
                    <a:noFill/>
                  </a:tcPr>
                </a:tc>
                <a:tc>
                  <a:txBody>
                    <a:bodyPr/>
                    <a:lstStyle/>
                    <a:p>
                      <a:pPr algn="l"/>
                      <a:r>
                        <a:rPr lang="en-IN" sz="1100" b="0" dirty="0">
                          <a:solidFill>
                            <a:schemeClr val="tx1"/>
                          </a:solidFill>
                        </a:rPr>
                        <a:t>4</a:t>
                      </a:r>
                    </a:p>
                  </a:txBody>
                  <a:tcPr>
                    <a:noFill/>
                  </a:tcPr>
                </a:tc>
                <a:tc>
                  <a:txBody>
                    <a:bodyPr/>
                    <a:lstStyle/>
                    <a:p>
                      <a:pPr algn="l"/>
                      <a:r>
                        <a:rPr lang="en-IN" sz="1100" b="0" dirty="0">
                          <a:solidFill>
                            <a:schemeClr val="tx1"/>
                          </a:solidFill>
                        </a:rPr>
                        <a:t>5</a:t>
                      </a:r>
                    </a:p>
                  </a:txBody>
                  <a:tcPr>
                    <a:noFill/>
                  </a:tcPr>
                </a:tc>
                <a:tc>
                  <a:txBody>
                    <a:bodyPr/>
                    <a:lstStyle/>
                    <a:p>
                      <a:pPr algn="l"/>
                      <a:r>
                        <a:rPr lang="en-IN" sz="1100" b="0" dirty="0">
                          <a:solidFill>
                            <a:schemeClr val="tx1"/>
                          </a:solidFill>
                        </a:rPr>
                        <a:t>6</a:t>
                      </a:r>
                    </a:p>
                  </a:txBody>
                  <a:tcPr>
                    <a:noFill/>
                  </a:tcPr>
                </a:tc>
                <a:tc>
                  <a:txBody>
                    <a:bodyPr/>
                    <a:lstStyle/>
                    <a:p>
                      <a:pPr algn="l"/>
                      <a:r>
                        <a:rPr lang="en-IN" sz="1100" b="0" dirty="0">
                          <a:solidFill>
                            <a:schemeClr val="tx1"/>
                          </a:solidFill>
                        </a:rPr>
                        <a:t>7</a:t>
                      </a:r>
                    </a:p>
                  </a:txBody>
                  <a:tcPr>
                    <a:noFill/>
                  </a:tcPr>
                </a:tc>
                <a:tc>
                  <a:txBody>
                    <a:bodyPr/>
                    <a:lstStyle/>
                    <a:p>
                      <a:pPr algn="l"/>
                      <a:r>
                        <a:rPr lang="en-IN" sz="1100" b="0" dirty="0">
                          <a:solidFill>
                            <a:schemeClr val="tx1"/>
                          </a:solidFill>
                        </a:rPr>
                        <a:t>8</a:t>
                      </a:r>
                    </a:p>
                  </a:txBody>
                  <a:tcPr>
                    <a:noFill/>
                  </a:tcPr>
                </a:tc>
                <a:tc>
                  <a:txBody>
                    <a:bodyPr/>
                    <a:lstStyle/>
                    <a:p>
                      <a:pPr algn="l"/>
                      <a:r>
                        <a:rPr lang="en-IN" sz="1100" b="0" dirty="0">
                          <a:solidFill>
                            <a:schemeClr val="tx1"/>
                          </a:solidFill>
                        </a:rPr>
                        <a:t>9</a:t>
                      </a:r>
                    </a:p>
                  </a:txBody>
                  <a:tcPr>
                    <a:noFill/>
                  </a:tcPr>
                </a:tc>
                <a:tc>
                  <a:txBody>
                    <a:bodyPr/>
                    <a:lstStyle/>
                    <a:p>
                      <a:pPr algn="l"/>
                      <a:r>
                        <a:rPr lang="en-IN" sz="1100" b="0" dirty="0">
                          <a:solidFill>
                            <a:schemeClr val="tx1"/>
                          </a:solidFill>
                        </a:rPr>
                        <a:t>10</a:t>
                      </a:r>
                    </a:p>
                  </a:txBody>
                  <a:tcPr>
                    <a:noFill/>
                  </a:tcPr>
                </a:tc>
                <a:tc>
                  <a:txBody>
                    <a:bodyPr/>
                    <a:lstStyle/>
                    <a:p>
                      <a:pPr algn="l"/>
                      <a:r>
                        <a:rPr lang="en-IN" sz="1100" b="0" dirty="0">
                          <a:solidFill>
                            <a:schemeClr val="tx1"/>
                          </a:solidFill>
                        </a:rPr>
                        <a:t>11</a:t>
                      </a:r>
                    </a:p>
                  </a:txBody>
                  <a:tcPr>
                    <a:noFill/>
                  </a:tcPr>
                </a:tc>
                <a:tc>
                  <a:txBody>
                    <a:bodyPr/>
                    <a:lstStyle/>
                    <a:p>
                      <a:pPr algn="l"/>
                      <a:r>
                        <a:rPr lang="en-IN" sz="1100" b="0" dirty="0">
                          <a:solidFill>
                            <a:schemeClr val="tx1"/>
                          </a:solidFill>
                        </a:rPr>
                        <a:t>12</a:t>
                      </a:r>
                    </a:p>
                  </a:txBody>
                  <a:tcPr>
                    <a:noFill/>
                  </a:tcPr>
                </a:tc>
                <a:tc>
                  <a:txBody>
                    <a:bodyPr/>
                    <a:lstStyle/>
                    <a:p>
                      <a:pPr algn="l"/>
                      <a:r>
                        <a:rPr lang="en-IN" sz="1100" b="0" dirty="0">
                          <a:solidFill>
                            <a:schemeClr val="tx1"/>
                          </a:solidFill>
                        </a:rPr>
                        <a:t>13</a:t>
                      </a:r>
                    </a:p>
                  </a:txBody>
                  <a:tcPr>
                    <a:noFill/>
                  </a:tcPr>
                </a:tc>
                <a:tc>
                  <a:txBody>
                    <a:bodyPr/>
                    <a:lstStyle/>
                    <a:p>
                      <a:pPr algn="l"/>
                      <a:r>
                        <a:rPr lang="en-IN" sz="1100" b="0" dirty="0">
                          <a:solidFill>
                            <a:schemeClr val="tx1"/>
                          </a:solidFill>
                        </a:rPr>
                        <a:t>14</a:t>
                      </a:r>
                    </a:p>
                  </a:txBody>
                  <a:tcPr>
                    <a:noFill/>
                  </a:tcPr>
                </a:tc>
                <a:tc>
                  <a:txBody>
                    <a:bodyPr/>
                    <a:lstStyle/>
                    <a:p>
                      <a:pPr algn="l"/>
                      <a:r>
                        <a:rPr lang="en-IN" sz="1100" b="0" dirty="0">
                          <a:solidFill>
                            <a:schemeClr val="tx1"/>
                          </a:solidFill>
                        </a:rPr>
                        <a:t>15</a:t>
                      </a:r>
                    </a:p>
                  </a:txBody>
                  <a:tcPr>
                    <a:noFill/>
                  </a:tcPr>
                </a:tc>
                <a:tc>
                  <a:txBody>
                    <a:bodyPr/>
                    <a:lstStyle/>
                    <a:p>
                      <a:pPr algn="l"/>
                      <a:r>
                        <a:rPr lang="en-IN" sz="1100" b="0" dirty="0">
                          <a:solidFill>
                            <a:schemeClr val="tx1"/>
                          </a:solidFill>
                        </a:rPr>
                        <a:t>16</a:t>
                      </a:r>
                    </a:p>
                  </a:txBody>
                  <a:tcPr>
                    <a:noFill/>
                  </a:tcPr>
                </a:tc>
                <a:tc>
                  <a:txBody>
                    <a:bodyPr/>
                    <a:lstStyle/>
                    <a:p>
                      <a:pPr algn="l"/>
                      <a:r>
                        <a:rPr lang="en-IN" sz="1100" b="0" dirty="0">
                          <a:solidFill>
                            <a:schemeClr val="tx1"/>
                          </a:solidFill>
                        </a:rPr>
                        <a:t>17</a:t>
                      </a:r>
                    </a:p>
                  </a:txBody>
                  <a:tcPr>
                    <a:noFill/>
                  </a:tcPr>
                </a:tc>
                <a:extLst>
                  <a:ext uri="{0D108BD9-81ED-4DB2-BD59-A6C34878D82A}">
                    <a16:rowId xmlns:a16="http://schemas.microsoft.com/office/drawing/2014/main" val="10005"/>
                  </a:ext>
                </a:extLst>
              </a:tr>
            </a:tbl>
          </a:graphicData>
        </a:graphic>
      </p:graphicFrame>
      <p:cxnSp>
        <p:nvCxnSpPr>
          <p:cNvPr id="38" name="Straight Arrow Connector 37"/>
          <p:cNvCxnSpPr/>
          <p:nvPr/>
        </p:nvCxnSpPr>
        <p:spPr>
          <a:xfrm rot="5400000" flipH="1" flipV="1">
            <a:off x="-242457" y="5562605"/>
            <a:ext cx="1537861" cy="1385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519545" y="6310745"/>
            <a:ext cx="8610600" cy="2612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228600" y="5257800"/>
            <a:ext cx="269626" cy="276999"/>
          </a:xfrm>
          <a:prstGeom prst="rect">
            <a:avLst/>
          </a:prstGeom>
          <a:noFill/>
        </p:spPr>
        <p:txBody>
          <a:bodyPr wrap="none" rtlCol="0">
            <a:spAutoFit/>
          </a:bodyPr>
          <a:lstStyle/>
          <a:p>
            <a:r>
              <a:rPr lang="en-IN" sz="1200" dirty="0"/>
              <a:t>2</a:t>
            </a:r>
          </a:p>
        </p:txBody>
      </p:sp>
      <p:sp>
        <p:nvSpPr>
          <p:cNvPr id="74" name="TextBox 73"/>
          <p:cNvSpPr txBox="1"/>
          <p:nvPr/>
        </p:nvSpPr>
        <p:spPr>
          <a:xfrm>
            <a:off x="228600" y="4953000"/>
            <a:ext cx="269626" cy="276999"/>
          </a:xfrm>
          <a:prstGeom prst="rect">
            <a:avLst/>
          </a:prstGeom>
          <a:noFill/>
        </p:spPr>
        <p:txBody>
          <a:bodyPr wrap="none" rtlCol="0">
            <a:spAutoFit/>
          </a:bodyPr>
          <a:lstStyle/>
          <a:p>
            <a:r>
              <a:rPr lang="en-IN" sz="1200" dirty="0"/>
              <a:t>1</a:t>
            </a:r>
          </a:p>
        </p:txBody>
      </p:sp>
      <p:sp>
        <p:nvSpPr>
          <p:cNvPr id="75" name="TextBox 74"/>
          <p:cNvSpPr txBox="1"/>
          <p:nvPr/>
        </p:nvSpPr>
        <p:spPr>
          <a:xfrm>
            <a:off x="228600" y="5562691"/>
            <a:ext cx="269626" cy="276999"/>
          </a:xfrm>
          <a:prstGeom prst="rect">
            <a:avLst/>
          </a:prstGeom>
          <a:noFill/>
        </p:spPr>
        <p:txBody>
          <a:bodyPr wrap="none" rtlCol="0">
            <a:spAutoFit/>
          </a:bodyPr>
          <a:lstStyle/>
          <a:p>
            <a:r>
              <a:rPr lang="en-IN" sz="1200" dirty="0"/>
              <a:t>3</a:t>
            </a:r>
          </a:p>
        </p:txBody>
      </p:sp>
      <p:sp>
        <p:nvSpPr>
          <p:cNvPr id="76" name="TextBox 75"/>
          <p:cNvSpPr txBox="1"/>
          <p:nvPr/>
        </p:nvSpPr>
        <p:spPr>
          <a:xfrm>
            <a:off x="228600" y="5902035"/>
            <a:ext cx="269626" cy="276999"/>
          </a:xfrm>
          <a:prstGeom prst="rect">
            <a:avLst/>
          </a:prstGeom>
          <a:noFill/>
        </p:spPr>
        <p:txBody>
          <a:bodyPr wrap="none" rtlCol="0">
            <a:spAutoFit/>
          </a:bodyPr>
          <a:lstStyle/>
          <a:p>
            <a:r>
              <a:rPr lang="en-IN" sz="1200" dirty="0"/>
              <a:t>4</a:t>
            </a:r>
          </a:p>
        </p:txBody>
      </p:sp>
      <p:sp>
        <p:nvSpPr>
          <p:cNvPr id="80" name="Rectangle 79"/>
          <p:cNvSpPr/>
          <p:nvPr/>
        </p:nvSpPr>
        <p:spPr>
          <a:xfrm>
            <a:off x="3276600" y="4038600"/>
            <a:ext cx="457200" cy="318656"/>
          </a:xfrm>
          <a:prstGeom prst="rect">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81" name="Rectangle 80"/>
          <p:cNvSpPr/>
          <p:nvPr/>
        </p:nvSpPr>
        <p:spPr>
          <a:xfrm>
            <a:off x="5105400" y="4038600"/>
            <a:ext cx="457200" cy="318656"/>
          </a:xfrm>
          <a:prstGeom prst="rect">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82" name="Rectangle 81"/>
          <p:cNvSpPr/>
          <p:nvPr/>
        </p:nvSpPr>
        <p:spPr>
          <a:xfrm>
            <a:off x="8534400" y="3706090"/>
            <a:ext cx="228600" cy="332510"/>
          </a:xfrm>
          <a:prstGeom prst="rect">
            <a:avLst/>
          </a:prstGeom>
          <a:solidFill>
            <a:srgbClr val="00B0F0"/>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83" name="Rectangle 82"/>
          <p:cNvSpPr/>
          <p:nvPr/>
        </p:nvSpPr>
        <p:spPr>
          <a:xfrm>
            <a:off x="8749145" y="3719944"/>
            <a:ext cx="457200" cy="318656"/>
          </a:xfrm>
          <a:prstGeom prst="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84" name="Rectangle 83"/>
          <p:cNvSpPr/>
          <p:nvPr/>
        </p:nvSpPr>
        <p:spPr>
          <a:xfrm>
            <a:off x="9220200" y="4038600"/>
            <a:ext cx="457200" cy="3186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cxnSp>
        <p:nvCxnSpPr>
          <p:cNvPr id="86" name="Straight Connector 85"/>
          <p:cNvCxnSpPr/>
          <p:nvPr/>
        </p:nvCxnSpPr>
        <p:spPr>
          <a:xfrm>
            <a:off x="976745" y="5367047"/>
            <a:ext cx="3200400" cy="1588"/>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4177145" y="5043055"/>
            <a:ext cx="457200" cy="1588"/>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4648200" y="5361710"/>
            <a:ext cx="1371600" cy="1588"/>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6920345" y="5043055"/>
            <a:ext cx="1828800" cy="1588"/>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rot="5400000">
            <a:off x="494506" y="5829300"/>
            <a:ext cx="991394" cy="794"/>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rot="5400000">
            <a:off x="5509851" y="5829300"/>
            <a:ext cx="991394" cy="794"/>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rot="5400000">
            <a:off x="6286103" y="5676503"/>
            <a:ext cx="1295400" cy="794"/>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rot="5400000">
            <a:off x="8101048" y="5676503"/>
            <a:ext cx="1295400" cy="794"/>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rot="5400000">
            <a:off x="5053445" y="5829300"/>
            <a:ext cx="991394" cy="794"/>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rot="5400000">
            <a:off x="4000500" y="5219700"/>
            <a:ext cx="381000" cy="1588"/>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rot="5400000">
            <a:off x="4443051" y="5232761"/>
            <a:ext cx="381000" cy="1588"/>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a:off x="152400" y="4752201"/>
            <a:ext cx="441146" cy="276999"/>
          </a:xfrm>
          <a:prstGeom prst="rect">
            <a:avLst/>
          </a:prstGeom>
          <a:noFill/>
        </p:spPr>
        <p:txBody>
          <a:bodyPr wrap="none" rtlCol="0">
            <a:spAutoFit/>
          </a:bodyPr>
          <a:lstStyle/>
          <a:p>
            <a:r>
              <a:rPr lang="el-GR" sz="1200" dirty="0"/>
              <a:t>Π</a:t>
            </a:r>
            <a:r>
              <a:rPr lang="en-IN" sz="1200" dirty="0"/>
              <a:t>(t)</a:t>
            </a:r>
          </a:p>
        </p:txBody>
      </p:sp>
      <p:sp>
        <p:nvSpPr>
          <p:cNvPr id="108" name="TextBox 107"/>
          <p:cNvSpPr txBox="1"/>
          <p:nvPr/>
        </p:nvSpPr>
        <p:spPr>
          <a:xfrm>
            <a:off x="233318" y="6158436"/>
            <a:ext cx="300082" cy="276999"/>
          </a:xfrm>
          <a:prstGeom prst="rect">
            <a:avLst/>
          </a:prstGeom>
          <a:noFill/>
        </p:spPr>
        <p:txBody>
          <a:bodyPr wrap="none" rtlCol="0">
            <a:spAutoFit/>
          </a:bodyPr>
          <a:lstStyle/>
          <a:p>
            <a:r>
              <a:rPr lang="en-IN" sz="1200" dirty="0"/>
              <a:t>Ω</a:t>
            </a:r>
          </a:p>
        </p:txBody>
      </p:sp>
    </p:spTree>
    <p:extLst>
      <p:ext uri="{BB962C8B-B14F-4D97-AF65-F5344CB8AC3E}">
        <p14:creationId xmlns:p14="http://schemas.microsoft.com/office/powerpoint/2010/main" val="1021156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95400"/>
            <a:ext cx="8686800" cy="5486400"/>
          </a:xfrm>
        </p:spPr>
        <p:txBody>
          <a:bodyPr>
            <a:normAutofit fontScale="55000" lnSpcReduction="20000"/>
          </a:bodyPr>
          <a:lstStyle/>
          <a:p>
            <a:pPr>
              <a:lnSpc>
                <a:spcPct val="110000"/>
              </a:lnSpc>
            </a:pPr>
            <a:r>
              <a:rPr lang="en-IN" dirty="0"/>
              <a:t>At time 0, J5 is released. Since there were no other jobs, it was scheduled.</a:t>
            </a:r>
          </a:p>
          <a:p>
            <a:pPr>
              <a:lnSpc>
                <a:spcPct val="110000"/>
              </a:lnSpc>
            </a:pPr>
            <a:r>
              <a:rPr lang="en-IN" dirty="0"/>
              <a:t>At time 1, it was granted resource ‘orange’, since the celling was </a:t>
            </a:r>
            <a:r>
              <a:rPr lang="en-IN" dirty="0">
                <a:solidFill>
                  <a:srgbClr val="0000CC"/>
                </a:solidFill>
              </a:rPr>
              <a:t>Ω</a:t>
            </a:r>
            <a:r>
              <a:rPr lang="en-IN" dirty="0"/>
              <a:t>, because all resources were free. At this time the ceiling </a:t>
            </a:r>
            <a:r>
              <a:rPr lang="en-IN" dirty="0">
                <a:solidFill>
                  <a:srgbClr val="0000CC"/>
                </a:solidFill>
              </a:rPr>
              <a:t>Π(t) =2</a:t>
            </a:r>
            <a:r>
              <a:rPr lang="en-IN" dirty="0"/>
              <a:t>, the priority ceiling of resource ‘orange’.</a:t>
            </a:r>
          </a:p>
          <a:p>
            <a:pPr>
              <a:lnSpc>
                <a:spcPct val="110000"/>
              </a:lnSpc>
            </a:pPr>
            <a:r>
              <a:rPr lang="en-IN" dirty="0"/>
              <a:t>At time 2, J4 was released, so J5 was </a:t>
            </a:r>
            <a:r>
              <a:rPr lang="en-IN" dirty="0" err="1"/>
              <a:t>preempted</a:t>
            </a:r>
            <a:r>
              <a:rPr lang="en-IN" dirty="0"/>
              <a:t> and J4 was executed</a:t>
            </a:r>
          </a:p>
          <a:p>
            <a:pPr>
              <a:lnSpc>
                <a:spcPct val="110000"/>
              </a:lnSpc>
            </a:pPr>
            <a:r>
              <a:rPr lang="en-IN" dirty="0"/>
              <a:t>At time 3, J4 required light blue resource. But J4’s priority is 4, which is less than the ceiling 2. So J4 is blocked. J5 is the job which blocked J4, since it holds the ‘orange’ resource which determines the ceiling. So J5 inherits J4’s priority i.e. 4 and executes.</a:t>
            </a:r>
          </a:p>
          <a:p>
            <a:pPr>
              <a:lnSpc>
                <a:spcPct val="110000"/>
              </a:lnSpc>
            </a:pPr>
            <a:r>
              <a:rPr lang="en-IN" dirty="0"/>
              <a:t>At time 4, J3 was released, so J5 was </a:t>
            </a:r>
            <a:r>
              <a:rPr lang="en-IN" dirty="0" err="1"/>
              <a:t>preempted</a:t>
            </a:r>
            <a:r>
              <a:rPr lang="en-IN" dirty="0"/>
              <a:t>, since j3 has higher priority than the J5’s inherited priority. J3 didn’t require any resource.</a:t>
            </a:r>
          </a:p>
          <a:p>
            <a:pPr>
              <a:lnSpc>
                <a:spcPct val="110000"/>
              </a:lnSpc>
            </a:pPr>
            <a:r>
              <a:rPr lang="en-IN" dirty="0"/>
              <a:t>At time 5, J2 was released, which </a:t>
            </a:r>
            <a:r>
              <a:rPr lang="en-IN" dirty="0" err="1"/>
              <a:t>preempted</a:t>
            </a:r>
            <a:r>
              <a:rPr lang="en-IN" dirty="0"/>
              <a:t> J3. </a:t>
            </a:r>
          </a:p>
          <a:p>
            <a:pPr>
              <a:lnSpc>
                <a:spcPct val="110000"/>
              </a:lnSpc>
            </a:pPr>
            <a:r>
              <a:rPr lang="en-IN" dirty="0"/>
              <a:t>At time 6, J2 required orange resource. But it was hold by J5. As per priority inheritance rule, the priority of J5 was made that of J2, hence it was scheduled and J2 was </a:t>
            </a:r>
            <a:r>
              <a:rPr lang="en-IN" dirty="0" err="1"/>
              <a:t>preempted</a:t>
            </a:r>
            <a:r>
              <a:rPr lang="en-IN" dirty="0"/>
              <a:t>.</a:t>
            </a:r>
          </a:p>
          <a:p>
            <a:pPr>
              <a:lnSpc>
                <a:spcPct val="110000"/>
              </a:lnSpc>
            </a:pPr>
            <a:r>
              <a:rPr lang="en-IN" dirty="0"/>
              <a:t>At time 7, J1 is released, which is of highest priority. So J5 gets </a:t>
            </a:r>
            <a:r>
              <a:rPr lang="en-IN" dirty="0" err="1"/>
              <a:t>preempted</a:t>
            </a:r>
            <a:r>
              <a:rPr lang="en-IN" dirty="0"/>
              <a:t> and J1 is scheduled</a:t>
            </a:r>
          </a:p>
          <a:p>
            <a:pPr>
              <a:lnSpc>
                <a:spcPct val="110000"/>
              </a:lnSpc>
            </a:pPr>
            <a:r>
              <a:rPr lang="en-IN" dirty="0"/>
              <a:t>At time 8, J1 requires light blue resource. J1 has higher priority than the ceiling. So it is granted the resource. The ceiling </a:t>
            </a:r>
            <a:r>
              <a:rPr lang="en-IN" dirty="0">
                <a:solidFill>
                  <a:srgbClr val="0000CC"/>
                </a:solidFill>
              </a:rPr>
              <a:t>Π(t) =1.</a:t>
            </a:r>
            <a:r>
              <a:rPr lang="en-IN" dirty="0"/>
              <a:t>  It releases the resource at time 9. Then it continues execution (being the highest priority job) till its completion i.e. Time 10.</a:t>
            </a:r>
          </a:p>
          <a:p>
            <a:pPr>
              <a:lnSpc>
                <a:spcPct val="110000"/>
              </a:lnSpc>
            </a:pPr>
            <a:r>
              <a:rPr lang="en-IN" dirty="0"/>
              <a:t>At time 10: J5 is scheduled, since it has the next highest priority because of priority inheritance (i.e. 2).</a:t>
            </a:r>
          </a:p>
          <a:p>
            <a:pPr>
              <a:lnSpc>
                <a:spcPct val="110000"/>
              </a:lnSpc>
            </a:pPr>
            <a:r>
              <a:rPr lang="en-IN" dirty="0"/>
              <a:t>At time 11, J5 releases the Orange resource, its priority is back to original i.e. 5, so gets </a:t>
            </a:r>
            <a:r>
              <a:rPr lang="en-IN" dirty="0" err="1"/>
              <a:t>preempted</a:t>
            </a:r>
            <a:r>
              <a:rPr lang="en-IN" dirty="0"/>
              <a:t>.  The ceiling of the system becomes Ω, since no jobs hold any resource. So highest priority job J2 get scheduled, which acquires the ‘orange’ resource’. So the ceiling of the system again becomes 2.</a:t>
            </a:r>
          </a:p>
          <a:p>
            <a:pPr>
              <a:lnSpc>
                <a:spcPct val="110000"/>
              </a:lnSpc>
            </a:pPr>
            <a:r>
              <a:rPr lang="en-IN" dirty="0"/>
              <a:t>At time 12: J2 releases the ‘orange’ resource. Being the highest priority job in the system, it continues till completion i.e. Time 13.</a:t>
            </a:r>
          </a:p>
          <a:p>
            <a:pPr>
              <a:lnSpc>
                <a:spcPct val="110000"/>
              </a:lnSpc>
            </a:pPr>
            <a:r>
              <a:rPr lang="en-IN" dirty="0"/>
              <a:t>At time 13: J3 gets scheduled being the highest priority job in the system. It continues till completion i.e. Time 14.</a:t>
            </a:r>
          </a:p>
          <a:p>
            <a:pPr>
              <a:lnSpc>
                <a:spcPct val="110000"/>
              </a:lnSpc>
            </a:pPr>
            <a:r>
              <a:rPr lang="en-IN" dirty="0"/>
              <a:t>At time 14: J4 gets scheduled. It uses the ‘light blue’ resource for 2 time slots, then also uses ‘orange’ resource for 2 time slots and then uses the ‘blue’ resource again for 0.5 time slots till time 18. After then it executes for one more slot and gets completed.</a:t>
            </a:r>
          </a:p>
          <a:p>
            <a:pPr>
              <a:lnSpc>
                <a:spcPct val="110000"/>
              </a:lnSpc>
            </a:pPr>
            <a:r>
              <a:rPr lang="en-IN" dirty="0"/>
              <a:t>At time 19, J5 gets scheduled and completes at time 20.</a:t>
            </a:r>
          </a:p>
        </p:txBody>
      </p:sp>
      <p:sp>
        <p:nvSpPr>
          <p:cNvPr id="6" name="Content Placeholder 5"/>
          <p:cNvSpPr>
            <a:spLocks noGrp="1"/>
          </p:cNvSpPr>
          <p:nvPr>
            <p:ph sz="quarter" idx="10"/>
          </p:nvPr>
        </p:nvSpPr>
        <p:spPr/>
        <p:txBody>
          <a:bodyPr/>
          <a:lstStyle/>
          <a:p>
            <a:r>
              <a:rPr lang="en-IN" dirty="0"/>
              <a:t>Priority Ceiling Protocol - Example</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27316264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a:xfrm>
            <a:off x="2971800" y="2743200"/>
            <a:ext cx="6324600" cy="1143000"/>
          </a:xfrm>
        </p:spPr>
        <p:txBody>
          <a:bodyPr>
            <a:normAutofit/>
          </a:bodyPr>
          <a:lstStyle/>
          <a:p>
            <a:r>
              <a:rPr lang="en-IN" sz="3200" dirty="0"/>
              <a:t>Any Questions?</a:t>
            </a:r>
          </a:p>
        </p:txBody>
      </p:sp>
      <p:sp>
        <p:nvSpPr>
          <p:cNvPr id="3" name="స్లయిడ్ సంఖ్య స్థాన సంగ్రహకం 2"/>
          <p:cNvSpPr>
            <a:spLocks noGrp="1"/>
          </p:cNvSpPr>
          <p:nvPr>
            <p:ph type="sldNum" sz="quarter" idx="4294967295"/>
          </p:nvPr>
        </p:nvSpPr>
        <p:spPr>
          <a:xfrm>
            <a:off x="7010400" y="6217260"/>
            <a:ext cx="2133600" cy="365125"/>
          </a:xfrm>
          <a:prstGeom prst="rect">
            <a:avLst/>
          </a:prstGeom>
        </p:spPr>
        <p:txBody>
          <a:bodyPr/>
          <a:lstStyle/>
          <a:p>
            <a:fld id="{BC8D7E44-7D4F-4942-A8C9-2DF6BF8399E8}" type="slidenum">
              <a:rPr lang="en-US" smtClean="0"/>
              <a:pPr/>
              <a:t>33</a:t>
            </a:fld>
            <a:endParaRPr lang="en-US" dirty="0"/>
          </a:p>
        </p:txBody>
      </p:sp>
      <p:sp>
        <p:nvSpPr>
          <p:cNvPr id="4" name="పాఠంపెట్టె 3"/>
          <p:cNvSpPr txBox="1"/>
          <p:nvPr/>
        </p:nvSpPr>
        <p:spPr>
          <a:xfrm>
            <a:off x="3352800" y="1752600"/>
            <a:ext cx="2000676" cy="584775"/>
          </a:xfrm>
          <a:prstGeom prst="rect">
            <a:avLst/>
          </a:prstGeom>
          <a:noFill/>
        </p:spPr>
        <p:txBody>
          <a:bodyPr wrap="none" rtlCol="0">
            <a:spAutoFit/>
          </a:bodyPr>
          <a:lstStyle/>
          <a:p>
            <a:r>
              <a:rPr lang="en-IN" sz="3200" dirty="0"/>
              <a:t>Thank You.</a:t>
            </a:r>
          </a:p>
        </p:txBody>
      </p:sp>
    </p:spTree>
    <p:extLst>
      <p:ext uri="{BB962C8B-B14F-4D97-AF65-F5344CB8AC3E}">
        <p14:creationId xmlns:p14="http://schemas.microsoft.com/office/powerpoint/2010/main" val="2533770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a:xfrm>
            <a:off x="76200" y="304800"/>
            <a:ext cx="7315200" cy="1143000"/>
          </a:xfrm>
        </p:spPr>
        <p:txBody>
          <a:bodyPr/>
          <a:lstStyle/>
          <a:p>
            <a:r>
              <a:rPr lang="en-IN" b="0" dirty="0"/>
              <a:t>RTS Primer – For Light Reading </a:t>
            </a:r>
          </a:p>
        </p:txBody>
      </p:sp>
      <p:sp>
        <p:nvSpPr>
          <p:cNvPr id="3" name="స్లయిడ్ సంఖ్య స్థాన సంగ్రహకం 2"/>
          <p:cNvSpPr>
            <a:spLocks noGrp="1"/>
          </p:cNvSpPr>
          <p:nvPr>
            <p:ph type="sldNum" sz="quarter" idx="4294967295"/>
          </p:nvPr>
        </p:nvSpPr>
        <p:spPr>
          <a:xfrm>
            <a:off x="7010400" y="6217260"/>
            <a:ext cx="2133600" cy="365125"/>
          </a:xfrm>
          <a:prstGeom prst="rect">
            <a:avLst/>
          </a:prstGeom>
        </p:spPr>
        <p:txBody>
          <a:bodyPr/>
          <a:lstStyle/>
          <a:p>
            <a:fld id="{BC8D7E44-7D4F-4942-A8C9-2DF6BF8399E8}" type="slidenum">
              <a:rPr lang="en-US" smtClean="0"/>
              <a:pPr/>
              <a:t>4</a:t>
            </a:fld>
            <a:endParaRPr lang="en-US" dirty="0"/>
          </a:p>
        </p:txBody>
      </p:sp>
      <p:pic>
        <p:nvPicPr>
          <p:cNvPr id="5122" name="Picture 2" descr="Image result for Real Time Concepts for Embedded Systems"/>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286000" y="1464284"/>
            <a:ext cx="3705225" cy="4752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0064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1BFEEC9-39FE-4ED3-9492-253B21FC616A}"/>
              </a:ext>
            </a:extLst>
          </p:cNvPr>
          <p:cNvSpPr>
            <a:spLocks noGrp="1"/>
          </p:cNvSpPr>
          <p:nvPr>
            <p:ph type="sldNum" sz="quarter" idx="13"/>
          </p:nvPr>
        </p:nvSpPr>
        <p:spPr/>
        <p:txBody>
          <a:bodyPr/>
          <a:lstStyle/>
          <a:p>
            <a:fld id="{BC8D7E44-7D4F-4942-A8C9-2DF6BF8399E8}" type="slidenum">
              <a:rPr lang="en-US" smtClean="0"/>
              <a:pPr/>
              <a:t>5</a:t>
            </a:fld>
            <a:endParaRPr lang="en-US" dirty="0"/>
          </a:p>
        </p:txBody>
      </p:sp>
      <p:sp>
        <p:nvSpPr>
          <p:cNvPr id="4" name="Content Placeholder 1"/>
          <p:cNvSpPr>
            <a:spLocks noGrp="1"/>
          </p:cNvSpPr>
          <p:nvPr>
            <p:ph sz="quarter" idx="10"/>
          </p:nvPr>
        </p:nvSpPr>
        <p:spPr>
          <a:xfrm>
            <a:off x="152400" y="4309130"/>
            <a:ext cx="8863022" cy="1660207"/>
          </a:xfrm>
        </p:spPr>
        <p:txBody>
          <a:bodyPr/>
          <a:lstStyle/>
          <a:p>
            <a:pPr algn="r">
              <a:lnSpc>
                <a:spcPct val="100000"/>
              </a:lnSpc>
            </a:pPr>
            <a:r>
              <a:rPr lang="en-US" sz="2800" dirty="0"/>
              <a:t>L-8: Resources &amp; Resource Access Control, </a:t>
            </a:r>
          </a:p>
          <a:p>
            <a:pPr algn="r">
              <a:lnSpc>
                <a:spcPct val="100000"/>
              </a:lnSpc>
            </a:pPr>
            <a:r>
              <a:rPr lang="en-US" sz="2800" b="0" dirty="0"/>
              <a:t>Priority Inversion &amp; Deadlocks</a:t>
            </a:r>
            <a:r>
              <a:rPr lang="en-US" sz="2000" b="0" dirty="0"/>
              <a:t>    </a:t>
            </a:r>
          </a:p>
          <a:p>
            <a:pPr algn="r">
              <a:lnSpc>
                <a:spcPct val="100000"/>
              </a:lnSpc>
            </a:pPr>
            <a:r>
              <a:rPr lang="en-US" sz="1800" b="0" dirty="0"/>
              <a:t>[Ref: T1/C8]</a:t>
            </a:r>
          </a:p>
        </p:txBody>
      </p:sp>
      <p:sp>
        <p:nvSpPr>
          <p:cNvPr id="5" name="పాఠంపెట్టె 4"/>
          <p:cNvSpPr txBox="1"/>
          <p:nvPr/>
        </p:nvSpPr>
        <p:spPr>
          <a:xfrm>
            <a:off x="153537" y="5893088"/>
            <a:ext cx="8960893" cy="646331"/>
          </a:xfrm>
          <a:prstGeom prst="rect">
            <a:avLst/>
          </a:prstGeom>
          <a:noFill/>
        </p:spPr>
        <p:txBody>
          <a:bodyPr wrap="square" rtlCol="0">
            <a:spAutoFit/>
          </a:bodyPr>
          <a:lstStyle/>
          <a:p>
            <a:r>
              <a:rPr lang="en-IN" sz="1200" b="1" dirty="0">
                <a:latin typeface="Arial Narrow" panose="020B0606020202030204" pitchFamily="34" charset="0"/>
              </a:rPr>
              <a:t>Note</a:t>
            </a:r>
            <a:r>
              <a:rPr lang="en-IN" sz="1200" dirty="0">
                <a:latin typeface="Arial Narrow" panose="020B0606020202030204" pitchFamily="34" charset="0"/>
              </a:rPr>
              <a:t>: Students are requested to NOT to rely on PPTs/Recorded sessions as their only source of knowledge, explore sources within your own organization or web for any specific topic; attend classes regularly and involve in discussions; </a:t>
            </a:r>
          </a:p>
          <a:p>
            <a:pPr algn="ctr"/>
            <a:r>
              <a:rPr lang="en-IN" sz="1200" b="1" u="sng" dirty="0">
                <a:latin typeface="Arial Narrow" panose="020B0606020202030204" pitchFamily="34" charset="0"/>
              </a:rPr>
              <a:t>PLEASE DO NOT PRINT PPTs</a:t>
            </a:r>
            <a:r>
              <a:rPr lang="en-IN" sz="1200" dirty="0">
                <a:latin typeface="Arial Narrow" panose="020B0606020202030204" pitchFamily="34" charset="0"/>
              </a:rPr>
              <a:t>, Save the Environment!</a:t>
            </a:r>
          </a:p>
        </p:txBody>
      </p:sp>
      <p:sp>
        <p:nvSpPr>
          <p:cNvPr id="2" name="పాఠంపెట్టె 1"/>
          <p:cNvSpPr txBox="1"/>
          <p:nvPr/>
        </p:nvSpPr>
        <p:spPr>
          <a:xfrm>
            <a:off x="89916" y="6539419"/>
            <a:ext cx="8592417" cy="253916"/>
          </a:xfrm>
          <a:prstGeom prst="rect">
            <a:avLst/>
          </a:prstGeom>
          <a:noFill/>
        </p:spPr>
        <p:txBody>
          <a:bodyPr wrap="none" rtlCol="0">
            <a:spAutoFit/>
          </a:bodyPr>
          <a:lstStyle/>
          <a:p>
            <a:r>
              <a:rPr lang="en-IN" sz="1000" dirty="0"/>
              <a:t>Source PPT </a:t>
            </a:r>
            <a:r>
              <a:rPr lang="en-IN" sz="1050" dirty="0"/>
              <a:t>Courtesy</a:t>
            </a:r>
            <a:r>
              <a:rPr lang="en-IN" sz="1000" dirty="0"/>
              <a:t>: Some of the contents of this PPT is sourced from </a:t>
            </a:r>
            <a:r>
              <a:rPr lang="en-IN" sz="1000" dirty="0" err="1"/>
              <a:t>Presentatoons</a:t>
            </a:r>
            <a:r>
              <a:rPr lang="en-IN" sz="1000" dirty="0"/>
              <a:t> of  Prof K R </a:t>
            </a:r>
            <a:r>
              <a:rPr lang="en-IN" sz="1000" dirty="0" err="1"/>
              <a:t>Anupa</a:t>
            </a:r>
            <a:r>
              <a:rPr lang="en-IN" sz="1000" dirty="0"/>
              <a:t> / Prof B Mishra, BITS-Pilani WILP Division</a:t>
            </a:r>
          </a:p>
        </p:txBody>
      </p:sp>
    </p:spTree>
    <p:extLst>
      <p:ext uri="{BB962C8B-B14F-4D97-AF65-F5344CB8AC3E}">
        <p14:creationId xmlns:p14="http://schemas.microsoft.com/office/powerpoint/2010/main" val="3401490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229600" cy="5181600"/>
          </a:xfrm>
        </p:spPr>
        <p:txBody>
          <a:bodyPr>
            <a:normAutofit fontScale="70000" lnSpcReduction="20000"/>
          </a:bodyPr>
          <a:lstStyle/>
          <a:p>
            <a:pPr>
              <a:lnSpc>
                <a:spcPct val="120000"/>
              </a:lnSpc>
              <a:buFont typeface="Wingdings" pitchFamily="2" charset="2"/>
              <a:buChar char="q"/>
            </a:pPr>
            <a:r>
              <a:rPr lang="en-IN" sz="2800" dirty="0">
                <a:latin typeface="+mn-lt"/>
              </a:rPr>
              <a:t>System contains only one processor</a:t>
            </a:r>
          </a:p>
          <a:p>
            <a:pPr>
              <a:lnSpc>
                <a:spcPct val="120000"/>
              </a:lnSpc>
              <a:buFont typeface="Wingdings" pitchFamily="2" charset="2"/>
              <a:buChar char="q"/>
            </a:pPr>
            <a:r>
              <a:rPr lang="en-IN" sz="2800" dirty="0">
                <a:latin typeface="+mn-lt"/>
              </a:rPr>
              <a:t>System contains </a:t>
            </a:r>
            <a:r>
              <a:rPr lang="en-IN" sz="2800" i="1" dirty="0">
                <a:solidFill>
                  <a:srgbClr val="0000CC"/>
                </a:solidFill>
                <a:latin typeface="+mn-lt"/>
              </a:rPr>
              <a:t>ρ</a:t>
            </a:r>
            <a:r>
              <a:rPr lang="en-IN" sz="2800" i="1" dirty="0">
                <a:latin typeface="+mn-lt"/>
              </a:rPr>
              <a:t> types of </a:t>
            </a:r>
            <a:r>
              <a:rPr lang="en-IN" sz="2800" i="1" dirty="0">
                <a:solidFill>
                  <a:srgbClr val="0000CC"/>
                </a:solidFill>
                <a:latin typeface="+mn-lt"/>
              </a:rPr>
              <a:t>serially reusable </a:t>
            </a:r>
            <a:r>
              <a:rPr lang="en-IN" sz="2800" dirty="0">
                <a:latin typeface="+mn-lt"/>
              </a:rPr>
              <a:t>resources </a:t>
            </a:r>
            <a:r>
              <a:rPr lang="en-IN" sz="2800" i="1" dirty="0">
                <a:solidFill>
                  <a:srgbClr val="0000CC"/>
                </a:solidFill>
                <a:latin typeface="+mn-lt"/>
              </a:rPr>
              <a:t>R</a:t>
            </a:r>
            <a:r>
              <a:rPr lang="en-IN" sz="2800" i="1" baseline="-25000" dirty="0">
                <a:solidFill>
                  <a:srgbClr val="0000CC"/>
                </a:solidFill>
                <a:latin typeface="+mn-lt"/>
              </a:rPr>
              <a:t>1</a:t>
            </a:r>
            <a:r>
              <a:rPr lang="en-IN" sz="2800" i="1" dirty="0">
                <a:solidFill>
                  <a:srgbClr val="0000CC"/>
                </a:solidFill>
                <a:latin typeface="+mn-lt"/>
              </a:rPr>
              <a:t>, R</a:t>
            </a:r>
            <a:r>
              <a:rPr lang="en-IN" sz="2800" i="1" baseline="-25000" dirty="0">
                <a:solidFill>
                  <a:srgbClr val="0000CC"/>
                </a:solidFill>
                <a:latin typeface="+mn-lt"/>
              </a:rPr>
              <a:t>2</a:t>
            </a:r>
            <a:r>
              <a:rPr lang="en-IN" sz="2800" i="1" dirty="0">
                <a:solidFill>
                  <a:srgbClr val="0000CC"/>
                </a:solidFill>
                <a:latin typeface="+mn-lt"/>
              </a:rPr>
              <a:t> , … ,R</a:t>
            </a:r>
            <a:r>
              <a:rPr lang="el-GR" sz="2800" i="1" baseline="-25000" dirty="0">
                <a:solidFill>
                  <a:srgbClr val="0000CC"/>
                </a:solidFill>
                <a:latin typeface="+mn-lt"/>
              </a:rPr>
              <a:t>ρ</a:t>
            </a:r>
          </a:p>
          <a:p>
            <a:pPr>
              <a:lnSpc>
                <a:spcPct val="120000"/>
              </a:lnSpc>
              <a:buFont typeface="Wingdings" pitchFamily="2" charset="2"/>
              <a:buChar char="q"/>
            </a:pPr>
            <a:r>
              <a:rPr lang="en-IN" sz="2800" dirty="0">
                <a:latin typeface="+mn-lt"/>
              </a:rPr>
              <a:t>There are </a:t>
            </a:r>
            <a:r>
              <a:rPr lang="en-IN" i="1" dirty="0" err="1">
                <a:solidFill>
                  <a:srgbClr val="0000CC"/>
                </a:solidFill>
              </a:rPr>
              <a:t>ʋ</a:t>
            </a:r>
            <a:r>
              <a:rPr lang="en-IN" sz="2800" i="1" baseline="-25000" dirty="0" err="1">
                <a:solidFill>
                  <a:srgbClr val="0000CC"/>
                </a:solidFill>
                <a:latin typeface="+mn-lt"/>
              </a:rPr>
              <a:t>i</a:t>
            </a:r>
            <a:r>
              <a:rPr lang="en-IN" sz="2800" i="1" dirty="0">
                <a:latin typeface="+mn-lt"/>
              </a:rPr>
              <a:t> indistinguishable </a:t>
            </a:r>
            <a:r>
              <a:rPr lang="en-IN" sz="2800" dirty="0">
                <a:latin typeface="+mn-lt"/>
              </a:rPr>
              <a:t>units of a resource of type </a:t>
            </a:r>
            <a:r>
              <a:rPr lang="en-IN" sz="2800" i="1" dirty="0">
                <a:solidFill>
                  <a:srgbClr val="0000CC"/>
                </a:solidFill>
                <a:latin typeface="+mn-lt"/>
              </a:rPr>
              <a:t>R</a:t>
            </a:r>
            <a:r>
              <a:rPr lang="en-IN" sz="2800" i="1" baseline="-25000" dirty="0">
                <a:solidFill>
                  <a:srgbClr val="0000CC"/>
                </a:solidFill>
                <a:latin typeface="+mn-lt"/>
              </a:rPr>
              <a:t>i</a:t>
            </a:r>
          </a:p>
          <a:p>
            <a:pPr lvl="1">
              <a:lnSpc>
                <a:spcPct val="120000"/>
              </a:lnSpc>
              <a:buFont typeface="Wingdings" pitchFamily="2" charset="2"/>
              <a:buChar char="§"/>
            </a:pPr>
            <a:r>
              <a:rPr lang="en-IN" sz="2300" dirty="0">
                <a:solidFill>
                  <a:srgbClr val="0000CC"/>
                </a:solidFill>
                <a:latin typeface="+mn-lt"/>
              </a:rPr>
              <a:t>Plentiful resources are ignored</a:t>
            </a:r>
          </a:p>
          <a:p>
            <a:pPr lvl="1">
              <a:lnSpc>
                <a:spcPct val="120000"/>
              </a:lnSpc>
              <a:buFont typeface="Wingdings" pitchFamily="2" charset="2"/>
              <a:buChar char="§"/>
            </a:pPr>
            <a:r>
              <a:rPr lang="en-IN" sz="2300" dirty="0">
                <a:solidFill>
                  <a:srgbClr val="0000CC"/>
                </a:solidFill>
                <a:latin typeface="+mn-lt"/>
              </a:rPr>
              <a:t>Binary semaphore has one unit</a:t>
            </a:r>
          </a:p>
          <a:p>
            <a:pPr lvl="1">
              <a:lnSpc>
                <a:spcPct val="120000"/>
              </a:lnSpc>
              <a:buFont typeface="Wingdings" pitchFamily="2" charset="2"/>
              <a:buChar char="§"/>
            </a:pPr>
            <a:r>
              <a:rPr lang="en-IN" sz="2300" dirty="0">
                <a:solidFill>
                  <a:srgbClr val="0000CC"/>
                </a:solidFill>
                <a:latin typeface="+mn-lt"/>
              </a:rPr>
              <a:t>Counting semaphore has </a:t>
            </a:r>
            <a:r>
              <a:rPr lang="en-IN" sz="2300" i="1" dirty="0">
                <a:solidFill>
                  <a:srgbClr val="0000CC"/>
                </a:solidFill>
                <a:latin typeface="+mn-lt"/>
              </a:rPr>
              <a:t>n units</a:t>
            </a:r>
          </a:p>
          <a:p>
            <a:pPr lvl="1">
              <a:lnSpc>
                <a:spcPct val="120000"/>
              </a:lnSpc>
              <a:buFont typeface="Wingdings" pitchFamily="2" charset="2"/>
              <a:buChar char="§"/>
            </a:pPr>
            <a:r>
              <a:rPr lang="en-IN" sz="2300" dirty="0">
                <a:solidFill>
                  <a:srgbClr val="0000CC"/>
                </a:solidFill>
                <a:latin typeface="+mn-lt"/>
              </a:rPr>
              <a:t>Only one unit of</a:t>
            </a:r>
            <a:r>
              <a:rPr lang="en-IN" sz="2300" i="1" dirty="0">
                <a:solidFill>
                  <a:srgbClr val="0000CC"/>
                </a:solidFill>
                <a:latin typeface="+mn-lt"/>
              </a:rPr>
              <a:t> write-lock</a:t>
            </a:r>
          </a:p>
          <a:p>
            <a:pPr lvl="1">
              <a:lnSpc>
                <a:spcPct val="120000"/>
              </a:lnSpc>
              <a:buFont typeface="Wingdings" pitchFamily="2" charset="2"/>
              <a:buChar char="§"/>
            </a:pPr>
            <a:r>
              <a:rPr lang="en-IN" sz="2300" dirty="0">
                <a:solidFill>
                  <a:srgbClr val="0000CC"/>
                </a:solidFill>
                <a:latin typeface="+mn-lt"/>
              </a:rPr>
              <a:t>A system containing 5 printers have 5 units of printer resources</a:t>
            </a:r>
          </a:p>
          <a:p>
            <a:pPr>
              <a:lnSpc>
                <a:spcPct val="120000"/>
              </a:lnSpc>
              <a:buFont typeface="Wingdings" pitchFamily="2" charset="2"/>
              <a:buChar char="q"/>
            </a:pPr>
            <a:r>
              <a:rPr lang="en-IN" sz="2800" dirty="0">
                <a:latin typeface="+mn-lt"/>
              </a:rPr>
              <a:t>Serially reusable resources are allocated to jobs on a </a:t>
            </a:r>
            <a:r>
              <a:rPr lang="en-IN" sz="2800" i="1" dirty="0">
                <a:solidFill>
                  <a:srgbClr val="0000CC"/>
                </a:solidFill>
                <a:latin typeface="+mn-lt"/>
              </a:rPr>
              <a:t>non-</a:t>
            </a:r>
            <a:r>
              <a:rPr lang="en-IN" sz="2800" i="1" dirty="0" err="1">
                <a:solidFill>
                  <a:srgbClr val="0000CC"/>
                </a:solidFill>
                <a:latin typeface="+mn-lt"/>
              </a:rPr>
              <a:t>preemptive</a:t>
            </a:r>
            <a:r>
              <a:rPr lang="en-IN" sz="2800" i="1" dirty="0">
                <a:solidFill>
                  <a:srgbClr val="0000CC"/>
                </a:solidFill>
                <a:latin typeface="+mn-lt"/>
              </a:rPr>
              <a:t> basis and used in a mutually exclusive manner</a:t>
            </a:r>
            <a:r>
              <a:rPr lang="en-IN" sz="2800" i="1" dirty="0">
                <a:latin typeface="+mn-lt"/>
              </a:rPr>
              <a:t>. </a:t>
            </a:r>
            <a:r>
              <a:rPr lang="en-IN" sz="2800" dirty="0">
                <a:latin typeface="+mn-lt"/>
              </a:rPr>
              <a:t>It means when a unit of resource is granted to a job, this unit is no longer available to other jobs until the job frees the unit.</a:t>
            </a:r>
          </a:p>
          <a:p>
            <a:pPr>
              <a:lnSpc>
                <a:spcPct val="120000"/>
              </a:lnSpc>
              <a:buFont typeface="Wingdings" pitchFamily="2" charset="2"/>
              <a:buChar char="q"/>
            </a:pPr>
            <a:r>
              <a:rPr lang="en-IN" sz="2800" dirty="0">
                <a:latin typeface="+mn-lt"/>
              </a:rPr>
              <a:t>If a resource can be used by more than one jobs at the same time, this is modelled as a resource with several units, each used in a mutual exclusive manner. Example: A file which can be read by </a:t>
            </a:r>
            <a:r>
              <a:rPr lang="en-IN" sz="2800" dirty="0">
                <a:solidFill>
                  <a:srgbClr val="0000CC"/>
                </a:solidFill>
                <a:latin typeface="+mn-lt"/>
              </a:rPr>
              <a:t>v</a:t>
            </a:r>
            <a:r>
              <a:rPr lang="en-IN" sz="2800" dirty="0">
                <a:latin typeface="+mn-lt"/>
              </a:rPr>
              <a:t> users at a time is modelled as </a:t>
            </a:r>
            <a:r>
              <a:rPr lang="en-IN" sz="2800" dirty="0">
                <a:solidFill>
                  <a:srgbClr val="0000CC"/>
                </a:solidFill>
                <a:latin typeface="+mn-lt"/>
              </a:rPr>
              <a:t>v</a:t>
            </a:r>
            <a:r>
              <a:rPr lang="en-IN" sz="2800" dirty="0">
                <a:latin typeface="+mn-lt"/>
              </a:rPr>
              <a:t> mutually exclusive units of file resources</a:t>
            </a:r>
            <a:endParaRPr lang="en-IN" sz="2600" dirty="0">
              <a:latin typeface="+mn-lt"/>
            </a:endParaRPr>
          </a:p>
        </p:txBody>
      </p:sp>
      <p:sp>
        <p:nvSpPr>
          <p:cNvPr id="6" name="Content Placeholder 5"/>
          <p:cNvSpPr>
            <a:spLocks noGrp="1"/>
          </p:cNvSpPr>
          <p:nvPr>
            <p:ph sz="quarter" idx="10"/>
          </p:nvPr>
        </p:nvSpPr>
        <p:spPr/>
        <p:txBody>
          <a:bodyPr/>
          <a:lstStyle/>
          <a:p>
            <a:r>
              <a:rPr lang="en-US" dirty="0"/>
              <a:t>Assumptions</a:t>
            </a:r>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939657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229600" cy="5181600"/>
          </a:xfrm>
        </p:spPr>
        <p:txBody>
          <a:bodyPr>
            <a:normAutofit fontScale="92500"/>
          </a:bodyPr>
          <a:lstStyle/>
          <a:p>
            <a:pPr>
              <a:lnSpc>
                <a:spcPct val="110000"/>
              </a:lnSpc>
              <a:buFont typeface="Wingdings" pitchFamily="2" charset="2"/>
              <a:buChar char="q"/>
            </a:pPr>
            <a:r>
              <a:rPr lang="en-IN" dirty="0"/>
              <a:t>A lock-based concurrency control mechanism assumed to be used to enforce mutual exclusive access to resources</a:t>
            </a:r>
          </a:p>
          <a:p>
            <a:pPr>
              <a:lnSpc>
                <a:spcPct val="110000"/>
              </a:lnSpc>
              <a:buFont typeface="Wingdings" pitchFamily="2" charset="2"/>
              <a:buChar char="q"/>
            </a:pPr>
            <a:r>
              <a:rPr lang="en-IN" dirty="0"/>
              <a:t>When a job wants to use </a:t>
            </a:r>
            <a:r>
              <a:rPr lang="en-IN" i="1" dirty="0" err="1">
                <a:solidFill>
                  <a:srgbClr val="0000CC"/>
                </a:solidFill>
              </a:rPr>
              <a:t>η</a:t>
            </a:r>
            <a:r>
              <a:rPr lang="en-IN" sz="2200" i="1" baseline="-25000" dirty="0" err="1">
                <a:solidFill>
                  <a:srgbClr val="0000CC"/>
                </a:solidFill>
                <a:latin typeface="+mn-lt"/>
              </a:rPr>
              <a:t>i</a:t>
            </a:r>
            <a:r>
              <a:rPr lang="en-IN" i="1" dirty="0"/>
              <a:t> units of a </a:t>
            </a:r>
            <a:r>
              <a:rPr lang="en-IN" dirty="0"/>
              <a:t>resource </a:t>
            </a:r>
            <a:r>
              <a:rPr lang="en-IN" i="1" dirty="0">
                <a:solidFill>
                  <a:srgbClr val="0000CC"/>
                </a:solidFill>
              </a:rPr>
              <a:t>R</a:t>
            </a:r>
            <a:r>
              <a:rPr lang="en-IN" sz="2200" i="1" baseline="-25000" dirty="0">
                <a:solidFill>
                  <a:srgbClr val="0000CC"/>
                </a:solidFill>
                <a:latin typeface="+mn-lt"/>
              </a:rPr>
              <a:t>i</a:t>
            </a:r>
            <a:r>
              <a:rPr lang="en-IN" i="1" dirty="0"/>
              <a:t>, it executes a </a:t>
            </a:r>
            <a:r>
              <a:rPr lang="en-IN" i="1" dirty="0">
                <a:solidFill>
                  <a:srgbClr val="0000CC"/>
                </a:solidFill>
              </a:rPr>
              <a:t>lock</a:t>
            </a:r>
            <a:r>
              <a:rPr lang="en-IN" i="1" dirty="0"/>
              <a:t> </a:t>
            </a:r>
            <a:r>
              <a:rPr lang="en-IN" i="1" dirty="0">
                <a:solidFill>
                  <a:srgbClr val="0000CC"/>
                </a:solidFill>
              </a:rPr>
              <a:t>L(R</a:t>
            </a:r>
            <a:r>
              <a:rPr lang="en-IN" sz="2200" i="1" baseline="-25000" dirty="0">
                <a:solidFill>
                  <a:srgbClr val="0000CC"/>
                </a:solidFill>
                <a:latin typeface="+mn-lt"/>
              </a:rPr>
              <a:t>i</a:t>
            </a:r>
            <a:r>
              <a:rPr lang="en-IN" i="1" dirty="0">
                <a:solidFill>
                  <a:srgbClr val="0000CC"/>
                </a:solidFill>
              </a:rPr>
              <a:t>, </a:t>
            </a:r>
            <a:r>
              <a:rPr lang="en-IN" i="1" dirty="0" err="1">
                <a:solidFill>
                  <a:srgbClr val="0000CC"/>
                </a:solidFill>
              </a:rPr>
              <a:t>η</a:t>
            </a:r>
            <a:r>
              <a:rPr lang="en-IN" sz="2200" i="1" baseline="-25000" dirty="0" err="1">
                <a:solidFill>
                  <a:srgbClr val="0000CC"/>
                </a:solidFill>
                <a:latin typeface="+mn-lt"/>
              </a:rPr>
              <a:t>i</a:t>
            </a:r>
            <a:r>
              <a:rPr lang="en-IN" i="1" dirty="0">
                <a:solidFill>
                  <a:srgbClr val="0000CC"/>
                </a:solidFill>
              </a:rPr>
              <a:t>)</a:t>
            </a:r>
            <a:r>
              <a:rPr lang="en-IN" i="1" dirty="0"/>
              <a:t> (</a:t>
            </a:r>
            <a:r>
              <a:rPr lang="en-IN" i="1" dirty="0">
                <a:solidFill>
                  <a:srgbClr val="0000CC"/>
                </a:solidFill>
              </a:rPr>
              <a:t>η</a:t>
            </a:r>
            <a:r>
              <a:rPr lang="en-IN" i="1" dirty="0"/>
              <a:t> =</a:t>
            </a:r>
            <a:r>
              <a:rPr lang="en-IN" dirty="0"/>
              <a:t>“eta”) to request them</a:t>
            </a:r>
          </a:p>
          <a:p>
            <a:pPr>
              <a:lnSpc>
                <a:spcPct val="110000"/>
              </a:lnSpc>
              <a:buFont typeface="Wingdings" pitchFamily="2" charset="2"/>
              <a:buChar char="q"/>
            </a:pPr>
            <a:r>
              <a:rPr lang="en-IN" dirty="0"/>
              <a:t>When the job no longer needs the resources, it releases them be executing an </a:t>
            </a:r>
            <a:r>
              <a:rPr lang="en-IN" i="1" dirty="0">
                <a:solidFill>
                  <a:srgbClr val="0000CC"/>
                </a:solidFill>
              </a:rPr>
              <a:t>unlock U(</a:t>
            </a:r>
            <a:r>
              <a:rPr lang="en-IN" i="1" dirty="0" err="1">
                <a:solidFill>
                  <a:srgbClr val="0000CC"/>
                </a:solidFill>
              </a:rPr>
              <a:t>R</a:t>
            </a:r>
            <a:r>
              <a:rPr lang="en-IN" sz="2200" i="1" baseline="-25000" dirty="0" err="1">
                <a:solidFill>
                  <a:srgbClr val="0000CC"/>
                </a:solidFill>
                <a:latin typeface="+mn-lt"/>
              </a:rPr>
              <a:t>i</a:t>
            </a:r>
            <a:r>
              <a:rPr lang="en-IN" i="1" dirty="0">
                <a:solidFill>
                  <a:srgbClr val="0000CC"/>
                </a:solidFill>
              </a:rPr>
              <a:t>, </a:t>
            </a:r>
            <a:r>
              <a:rPr lang="el-GR" i="1" dirty="0">
                <a:solidFill>
                  <a:srgbClr val="0000CC"/>
                </a:solidFill>
              </a:rPr>
              <a:t>η</a:t>
            </a:r>
            <a:r>
              <a:rPr lang="en-IN" sz="2200" i="1" baseline="-25000" dirty="0" err="1">
                <a:solidFill>
                  <a:srgbClr val="0000CC"/>
                </a:solidFill>
                <a:latin typeface="+mn-lt"/>
              </a:rPr>
              <a:t>i</a:t>
            </a:r>
            <a:r>
              <a:rPr lang="en-IN" i="1" dirty="0">
                <a:solidFill>
                  <a:srgbClr val="0000CC"/>
                </a:solidFill>
              </a:rPr>
              <a:t>)</a:t>
            </a:r>
          </a:p>
          <a:p>
            <a:pPr>
              <a:lnSpc>
                <a:spcPct val="110000"/>
              </a:lnSpc>
              <a:buFont typeface="Wingdings" pitchFamily="2" charset="2"/>
              <a:buChar char="q"/>
            </a:pPr>
            <a:r>
              <a:rPr lang="en-IN" dirty="0"/>
              <a:t>When a lock request fails, the requesting job is blocked and loses the processor</a:t>
            </a:r>
          </a:p>
          <a:p>
            <a:pPr>
              <a:lnSpc>
                <a:spcPct val="110000"/>
              </a:lnSpc>
              <a:buFont typeface="Wingdings" pitchFamily="2" charset="2"/>
              <a:buChar char="q"/>
            </a:pPr>
            <a:r>
              <a:rPr lang="en-IN" dirty="0"/>
              <a:t>It stays blocked until the scheduler grants the resources the job is waiting for</a:t>
            </a:r>
          </a:p>
          <a:p>
            <a:pPr>
              <a:lnSpc>
                <a:spcPct val="110000"/>
              </a:lnSpc>
              <a:buFont typeface="Wingdings" pitchFamily="2" charset="2"/>
              <a:buChar char="q"/>
            </a:pPr>
            <a:r>
              <a:rPr lang="en-IN" dirty="0"/>
              <a:t>If a resource has only 1 unit the simpler notations </a:t>
            </a:r>
            <a:r>
              <a:rPr lang="en-IN" i="1" dirty="0">
                <a:solidFill>
                  <a:srgbClr val="0000CC"/>
                </a:solidFill>
              </a:rPr>
              <a:t>L(</a:t>
            </a:r>
            <a:r>
              <a:rPr lang="en-IN" i="1" dirty="0" err="1">
                <a:solidFill>
                  <a:srgbClr val="0000CC"/>
                </a:solidFill>
              </a:rPr>
              <a:t>R</a:t>
            </a:r>
            <a:r>
              <a:rPr lang="en-IN" sz="2200" i="1" baseline="-25000" dirty="0" err="1">
                <a:solidFill>
                  <a:srgbClr val="0000CC"/>
                </a:solidFill>
              </a:rPr>
              <a:t>i</a:t>
            </a:r>
            <a:r>
              <a:rPr lang="en-IN" i="1" dirty="0">
                <a:solidFill>
                  <a:srgbClr val="0000CC"/>
                </a:solidFill>
              </a:rPr>
              <a:t>)</a:t>
            </a:r>
            <a:r>
              <a:rPr lang="en-IN" dirty="0"/>
              <a:t> and </a:t>
            </a:r>
            <a:r>
              <a:rPr lang="en-IN" i="1" dirty="0">
                <a:solidFill>
                  <a:srgbClr val="0000CC"/>
                </a:solidFill>
              </a:rPr>
              <a:t>U(</a:t>
            </a:r>
            <a:r>
              <a:rPr lang="en-IN" i="1" dirty="0" err="1">
                <a:solidFill>
                  <a:srgbClr val="0000CC"/>
                </a:solidFill>
              </a:rPr>
              <a:t>R</a:t>
            </a:r>
            <a:r>
              <a:rPr lang="en-IN" sz="2200" i="1" baseline="-25000" dirty="0" err="1">
                <a:solidFill>
                  <a:srgbClr val="0000CC"/>
                </a:solidFill>
              </a:rPr>
              <a:t>i</a:t>
            </a:r>
            <a:r>
              <a:rPr lang="en-IN" i="1" dirty="0">
                <a:solidFill>
                  <a:srgbClr val="0000CC"/>
                </a:solidFill>
              </a:rPr>
              <a:t>)</a:t>
            </a:r>
            <a:r>
              <a:rPr lang="en-IN" dirty="0"/>
              <a:t> are used for lock and unlock</a:t>
            </a:r>
          </a:p>
        </p:txBody>
      </p:sp>
      <p:sp>
        <p:nvSpPr>
          <p:cNvPr id="6" name="Content Placeholder 5"/>
          <p:cNvSpPr>
            <a:spLocks noGrp="1"/>
          </p:cNvSpPr>
          <p:nvPr>
            <p:ph sz="quarter" idx="10"/>
          </p:nvPr>
        </p:nvSpPr>
        <p:spPr/>
        <p:txBody>
          <a:bodyPr/>
          <a:lstStyle/>
          <a:p>
            <a:r>
              <a:rPr lang="en-IN" dirty="0"/>
              <a:t>Mutual Exclusive Resource</a:t>
            </a:r>
          </a:p>
          <a:p>
            <a:r>
              <a:rPr lang="en-IN" dirty="0"/>
              <a:t>Access</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2061204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229600" cy="5181600"/>
          </a:xfrm>
        </p:spPr>
        <p:txBody>
          <a:bodyPr>
            <a:normAutofit/>
          </a:bodyPr>
          <a:lstStyle/>
          <a:p>
            <a:pPr>
              <a:buFont typeface="Wingdings" pitchFamily="2" charset="2"/>
              <a:buChar char="q"/>
            </a:pPr>
            <a:r>
              <a:rPr lang="en-IN" dirty="0"/>
              <a:t>A segment of a job </a:t>
            </a:r>
            <a:r>
              <a:rPr lang="en-IN" dirty="0">
                <a:solidFill>
                  <a:srgbClr val="0000CC"/>
                </a:solidFill>
              </a:rPr>
              <a:t>that begins with a lock and ends at a matching unlock </a:t>
            </a:r>
            <a:r>
              <a:rPr lang="en-IN" dirty="0"/>
              <a:t>is called a </a:t>
            </a:r>
            <a:r>
              <a:rPr lang="en-IN" b="1" i="1" dirty="0">
                <a:solidFill>
                  <a:srgbClr val="0000CC"/>
                </a:solidFill>
              </a:rPr>
              <a:t>critical section</a:t>
            </a:r>
          </a:p>
          <a:p>
            <a:pPr>
              <a:buFont typeface="Wingdings" pitchFamily="2" charset="2"/>
              <a:buChar char="q"/>
            </a:pPr>
            <a:r>
              <a:rPr lang="en-IN" dirty="0"/>
              <a:t>Resources are released in </a:t>
            </a:r>
            <a:r>
              <a:rPr lang="en-IN" dirty="0">
                <a:solidFill>
                  <a:srgbClr val="0000CC"/>
                </a:solidFill>
              </a:rPr>
              <a:t>last-in-first-out order</a:t>
            </a:r>
          </a:p>
          <a:p>
            <a:pPr>
              <a:buFont typeface="Wingdings" pitchFamily="2" charset="2"/>
              <a:buChar char="q"/>
            </a:pPr>
            <a:r>
              <a:rPr lang="en-IN" dirty="0"/>
              <a:t>A critical section that is not included in other critical sections is called an </a:t>
            </a:r>
            <a:r>
              <a:rPr lang="en-IN" i="1" dirty="0">
                <a:solidFill>
                  <a:srgbClr val="0000CC"/>
                </a:solidFill>
              </a:rPr>
              <a:t>outermost critical section</a:t>
            </a:r>
          </a:p>
          <a:p>
            <a:pPr>
              <a:buFont typeface="Wingdings" pitchFamily="2" charset="2"/>
              <a:buChar char="q"/>
            </a:pPr>
            <a:r>
              <a:rPr lang="en-IN" dirty="0">
                <a:solidFill>
                  <a:srgbClr val="0000CC"/>
                </a:solidFill>
              </a:rPr>
              <a:t>Critical sections are denoted by [</a:t>
            </a:r>
            <a:r>
              <a:rPr lang="en-IN" i="1" dirty="0">
                <a:solidFill>
                  <a:srgbClr val="0000CC"/>
                </a:solidFill>
              </a:rPr>
              <a:t>R, η; e]</a:t>
            </a:r>
            <a:r>
              <a:rPr lang="en-IN" i="1" dirty="0"/>
              <a:t>, </a:t>
            </a:r>
            <a:r>
              <a:rPr lang="en-IN" dirty="0"/>
              <a:t>where </a:t>
            </a:r>
          </a:p>
          <a:p>
            <a:pPr lvl="1">
              <a:buFont typeface="Wingdings" pitchFamily="2" charset="2"/>
              <a:buChar char="§"/>
            </a:pPr>
            <a:r>
              <a:rPr lang="en-IN" sz="2000" i="1" dirty="0">
                <a:solidFill>
                  <a:srgbClr val="0000CC"/>
                </a:solidFill>
              </a:rPr>
              <a:t>R</a:t>
            </a:r>
            <a:r>
              <a:rPr lang="en-IN" sz="2000" i="1" dirty="0"/>
              <a:t> </a:t>
            </a:r>
            <a:r>
              <a:rPr lang="en-IN" sz="2000" dirty="0"/>
              <a:t>gives the </a:t>
            </a:r>
            <a:r>
              <a:rPr lang="en-IN" sz="2000" i="1" dirty="0">
                <a:solidFill>
                  <a:srgbClr val="0000CC"/>
                </a:solidFill>
              </a:rPr>
              <a:t>name</a:t>
            </a:r>
            <a:r>
              <a:rPr lang="en-IN" sz="2000" i="1" dirty="0"/>
              <a:t> </a:t>
            </a:r>
            <a:r>
              <a:rPr lang="en-IN" sz="2000" dirty="0"/>
              <a:t>and </a:t>
            </a:r>
          </a:p>
          <a:p>
            <a:pPr lvl="1">
              <a:buFont typeface="Wingdings" pitchFamily="2" charset="2"/>
              <a:buChar char="§"/>
            </a:pPr>
            <a:r>
              <a:rPr lang="en-IN" sz="2000" i="1" dirty="0">
                <a:solidFill>
                  <a:srgbClr val="0000CC"/>
                </a:solidFill>
              </a:rPr>
              <a:t>η</a:t>
            </a:r>
            <a:r>
              <a:rPr lang="en-IN" sz="2000" i="1" dirty="0"/>
              <a:t> </a:t>
            </a:r>
            <a:r>
              <a:rPr lang="en-IN" sz="2000" dirty="0"/>
              <a:t>the</a:t>
            </a:r>
            <a:r>
              <a:rPr lang="en-IN" sz="2000" i="1" dirty="0"/>
              <a:t> </a:t>
            </a:r>
            <a:r>
              <a:rPr lang="en-IN" sz="2000" i="1" dirty="0">
                <a:solidFill>
                  <a:srgbClr val="0000CC"/>
                </a:solidFill>
              </a:rPr>
              <a:t>number of </a:t>
            </a:r>
            <a:r>
              <a:rPr lang="en-IN" sz="2000" dirty="0">
                <a:solidFill>
                  <a:srgbClr val="0000CC"/>
                </a:solidFill>
              </a:rPr>
              <a:t>units </a:t>
            </a:r>
            <a:r>
              <a:rPr lang="en-IN" sz="2000" dirty="0"/>
              <a:t>of a resource and </a:t>
            </a:r>
          </a:p>
          <a:p>
            <a:pPr lvl="1">
              <a:buFont typeface="Wingdings" pitchFamily="2" charset="2"/>
              <a:buChar char="§"/>
            </a:pPr>
            <a:r>
              <a:rPr lang="en-IN" sz="2000" i="1" dirty="0">
                <a:solidFill>
                  <a:srgbClr val="0000CC"/>
                </a:solidFill>
              </a:rPr>
              <a:t>e</a:t>
            </a:r>
            <a:r>
              <a:rPr lang="en-IN" sz="2000" i="1" dirty="0"/>
              <a:t> </a:t>
            </a:r>
            <a:r>
              <a:rPr lang="en-IN" sz="2000" dirty="0"/>
              <a:t>the</a:t>
            </a:r>
            <a:r>
              <a:rPr lang="en-IN" sz="2000" i="1" dirty="0"/>
              <a:t> </a:t>
            </a:r>
            <a:r>
              <a:rPr lang="en-IN" sz="2000" i="1" dirty="0">
                <a:solidFill>
                  <a:srgbClr val="0000CC"/>
                </a:solidFill>
              </a:rPr>
              <a:t>(maximum) execution time</a:t>
            </a:r>
            <a:r>
              <a:rPr lang="en-IN" sz="2000" dirty="0">
                <a:solidFill>
                  <a:srgbClr val="0000CC"/>
                </a:solidFill>
              </a:rPr>
              <a:t> </a:t>
            </a:r>
            <a:r>
              <a:rPr lang="en-IN" sz="2000" dirty="0"/>
              <a:t>of the critical section</a:t>
            </a:r>
          </a:p>
          <a:p>
            <a:pPr>
              <a:buFont typeface="Wingdings" pitchFamily="2" charset="2"/>
              <a:buChar char="q"/>
            </a:pPr>
            <a:r>
              <a:rPr lang="en-IN" dirty="0"/>
              <a:t>If there is only one unit of a resource the simpler notation </a:t>
            </a:r>
            <a:r>
              <a:rPr lang="en-IN" dirty="0">
                <a:solidFill>
                  <a:srgbClr val="0000CC"/>
                </a:solidFill>
              </a:rPr>
              <a:t>[</a:t>
            </a:r>
            <a:r>
              <a:rPr lang="en-IN" i="1" dirty="0">
                <a:solidFill>
                  <a:srgbClr val="0000CC"/>
                </a:solidFill>
              </a:rPr>
              <a:t>R; e]</a:t>
            </a:r>
            <a:r>
              <a:rPr lang="en-IN" i="1" dirty="0"/>
              <a:t> is used</a:t>
            </a:r>
            <a:endParaRPr lang="en-IN" dirty="0"/>
          </a:p>
        </p:txBody>
      </p:sp>
      <p:sp>
        <p:nvSpPr>
          <p:cNvPr id="6" name="Content Placeholder 5"/>
          <p:cNvSpPr>
            <a:spLocks noGrp="1"/>
          </p:cNvSpPr>
          <p:nvPr>
            <p:ph sz="quarter" idx="10"/>
          </p:nvPr>
        </p:nvSpPr>
        <p:spPr/>
        <p:txBody>
          <a:bodyPr/>
          <a:lstStyle/>
          <a:p>
            <a:r>
              <a:rPr lang="en-IN" dirty="0"/>
              <a:t>Critical Section</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1008828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229600" cy="2667000"/>
          </a:xfrm>
        </p:spPr>
        <p:txBody>
          <a:bodyPr>
            <a:normAutofit/>
          </a:bodyPr>
          <a:lstStyle/>
          <a:p>
            <a:pPr>
              <a:buFont typeface="Wingdings" pitchFamily="2" charset="2"/>
              <a:buChar char="q"/>
            </a:pPr>
            <a:r>
              <a:rPr lang="en-IN" dirty="0">
                <a:latin typeface="+mn-lt"/>
              </a:rPr>
              <a:t>Nested critical sections are denoted by nested square brackets</a:t>
            </a:r>
          </a:p>
          <a:p>
            <a:pPr lvl="1">
              <a:buFont typeface="Wingdings" pitchFamily="2" charset="2"/>
              <a:buChar char="§"/>
            </a:pPr>
            <a:r>
              <a:rPr lang="en-IN" sz="2000" i="1" dirty="0">
                <a:solidFill>
                  <a:srgbClr val="0000CC"/>
                </a:solidFill>
                <a:latin typeface="+mn-lt"/>
              </a:rPr>
              <a:t>[R1; 7 [R2; 3]] </a:t>
            </a:r>
            <a:r>
              <a:rPr lang="en-IN" sz="2000" dirty="0">
                <a:latin typeface="+mn-lt"/>
              </a:rPr>
              <a:t>indicates that the critical section beginning </a:t>
            </a:r>
            <a:r>
              <a:rPr lang="en-IN" sz="2000" i="1" dirty="0">
                <a:solidFill>
                  <a:srgbClr val="0000CC"/>
                </a:solidFill>
                <a:latin typeface="+mn-lt"/>
              </a:rPr>
              <a:t>L(R1) </a:t>
            </a:r>
            <a:r>
              <a:rPr lang="en-IN" sz="2000" dirty="0">
                <a:latin typeface="+mn-lt"/>
              </a:rPr>
              <a:t>from includes another critical section that begins with </a:t>
            </a:r>
            <a:r>
              <a:rPr lang="en-IN" sz="2000" i="1" dirty="0">
                <a:solidFill>
                  <a:srgbClr val="0000CC"/>
                </a:solidFill>
                <a:latin typeface="+mn-lt"/>
              </a:rPr>
              <a:t>L(R2)</a:t>
            </a:r>
          </a:p>
          <a:p>
            <a:pPr lvl="1">
              <a:buFont typeface="Wingdings" pitchFamily="2" charset="2"/>
              <a:buChar char="§"/>
            </a:pPr>
            <a:r>
              <a:rPr lang="en-IN" sz="2000" dirty="0">
                <a:latin typeface="+mn-lt"/>
              </a:rPr>
              <a:t>Locks are locked and unlocked in the following </a:t>
            </a:r>
            <a:r>
              <a:rPr lang="pt-BR" sz="2000" dirty="0">
                <a:latin typeface="+mn-lt"/>
              </a:rPr>
              <a:t>order</a:t>
            </a:r>
            <a:r>
              <a:rPr lang="pt-BR" sz="2000" i="1" dirty="0">
                <a:solidFill>
                  <a:srgbClr val="0000CC"/>
                </a:solidFill>
                <a:latin typeface="+mn-lt"/>
              </a:rPr>
              <a:t>: L(R1), L(R2), U(R2), U(R1)</a:t>
            </a:r>
            <a:endParaRPr lang="en-IN" sz="2000" i="1" dirty="0">
              <a:solidFill>
                <a:srgbClr val="0000CC"/>
              </a:solidFill>
              <a:latin typeface="+mn-lt"/>
            </a:endParaRPr>
          </a:p>
        </p:txBody>
      </p:sp>
      <p:sp>
        <p:nvSpPr>
          <p:cNvPr id="6" name="Content Placeholder 5"/>
          <p:cNvSpPr>
            <a:spLocks noGrp="1"/>
          </p:cNvSpPr>
          <p:nvPr>
            <p:ph sz="quarter" idx="10"/>
          </p:nvPr>
        </p:nvSpPr>
        <p:spPr/>
        <p:txBody>
          <a:bodyPr/>
          <a:lstStyle/>
          <a:p>
            <a:r>
              <a:rPr lang="en-IN" dirty="0"/>
              <a:t>Nested Critical Sections</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42522008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2244</TotalTime>
  <Words>4282</Words>
  <Application>Microsoft Office PowerPoint</Application>
  <PresentationFormat>On-screen Show (4:3)</PresentationFormat>
  <Paragraphs>633</Paragraphs>
  <Slides>33</Slides>
  <Notes>27</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40" baseType="lpstr">
      <vt:lpstr>Arial</vt:lpstr>
      <vt:lpstr>Arial Narrow</vt:lpstr>
      <vt:lpstr>Calibri</vt:lpstr>
      <vt:lpstr>Courier New</vt:lpstr>
      <vt:lpstr>Wingdings</vt:lpstr>
      <vt:lpstr>Office Theme</vt:lpstr>
      <vt:lpstr>Equation</vt:lpstr>
      <vt:lpstr>BITS ZG553: Real Time Systems L8 – Resources &amp; Resource Access Control,   Priority Inversion &amp; Deadlocks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Sagar Chothani</cp:lastModifiedBy>
  <cp:revision>355</cp:revision>
  <dcterms:created xsi:type="dcterms:W3CDTF">2011-09-14T09:42:05Z</dcterms:created>
  <dcterms:modified xsi:type="dcterms:W3CDTF">2024-04-06T08:01:06Z</dcterms:modified>
</cp:coreProperties>
</file>