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4" r:id="rId2"/>
    <p:sldId id="305" r:id="rId3"/>
    <p:sldId id="306" r:id="rId4"/>
    <p:sldId id="307" r:id="rId5"/>
    <p:sldId id="308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50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51" r:id="rId41"/>
    <p:sldId id="346" r:id="rId42"/>
    <p:sldId id="347" r:id="rId43"/>
    <p:sldId id="348" r:id="rId44"/>
    <p:sldId id="349" r:id="rId45"/>
    <p:sldId id="309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F9A82A-F9F7-4C19-8534-93A5CF4CB4C1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F4BDCA-EF58-4CAB-BEE6-B3D323E40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07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775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31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63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577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245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55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645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454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12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2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634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68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93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43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44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28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66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61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23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rm.com/products/processors/classic/arm11/arm11-mpcore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IMD.svg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831017"/>
            <a:ext cx="7467600" cy="1524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600" dirty="0" smtClean="0"/>
              <a:t>BITS ZG553: </a:t>
            </a:r>
            <a:r>
              <a:rPr lang="en-US" sz="3600" b="0" dirty="0" smtClean="0"/>
              <a:t>Real Time Systems</a:t>
            </a:r>
            <a:br>
              <a:rPr lang="en-US" sz="3600" b="0" dirty="0" smtClean="0"/>
            </a:b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L9 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en-US" sz="2800" b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Hardware for Real Time Systems</a:t>
            </a:r>
            <a:endParaRPr lang="en-US" sz="24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 G Krishna</a:t>
            </a:r>
            <a:endParaRPr lang="en-US" dirty="0"/>
          </a:p>
          <a:p>
            <a:r>
              <a:rPr lang="en-US" dirty="0" smtClean="0"/>
              <a:t>WILP Division, BITS-Pilani, Hyderabad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105400" cy="838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500" dirty="0" smtClean="0">
                <a:latin typeface="+mn-lt"/>
              </a:rPr>
              <a:t>Instruction processing takes place inside the CPU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500" dirty="0" smtClean="0">
                <a:latin typeface="+mn-lt"/>
              </a:rPr>
              <a:t>It has 3 parts: Control Unit, Internal Bus and Data Path</a:t>
            </a:r>
            <a:endParaRPr lang="en-US" sz="25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Internal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800" y="2971800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3581400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5029200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ALU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5638800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Registers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2667000"/>
            <a:ext cx="17526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Control 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4648200"/>
            <a:ext cx="1752600" cy="16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path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3"/>
          </p:cNvCxnSpPr>
          <p:nvPr/>
        </p:nvCxnSpPr>
        <p:spPr>
          <a:xfrm>
            <a:off x="2057400" y="32004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7400" y="3808412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57400" y="58674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0"/>
            <a:endCxn id="20" idx="2"/>
          </p:cNvCxnSpPr>
          <p:nvPr/>
        </p:nvCxnSpPr>
        <p:spPr>
          <a:xfrm rot="5400000" flipH="1" flipV="1">
            <a:off x="1333500" y="44196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562100" y="4394200"/>
            <a:ext cx="1600200" cy="1041400"/>
          </a:xfrm>
          <a:custGeom>
            <a:avLst/>
            <a:gdLst>
              <a:gd name="connsiteX0" fmla="*/ 0 w 1600200"/>
              <a:gd name="connsiteY0" fmla="*/ 0 h 1041400"/>
              <a:gd name="connsiteX1" fmla="*/ 1041400 w 1600200"/>
              <a:gd name="connsiteY1" fmla="*/ 0 h 1041400"/>
              <a:gd name="connsiteX2" fmla="*/ 1041400 w 1600200"/>
              <a:gd name="connsiteY2" fmla="*/ 1041400 h 1041400"/>
              <a:gd name="connsiteX3" fmla="*/ 1600200 w 1600200"/>
              <a:gd name="connsiteY3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041400">
                <a:moveTo>
                  <a:pt x="0" y="0"/>
                </a:moveTo>
                <a:lnTo>
                  <a:pt x="1041400" y="0"/>
                </a:lnTo>
                <a:lnTo>
                  <a:pt x="1041400" y="1041400"/>
                </a:lnTo>
                <a:lnTo>
                  <a:pt x="1600200" y="1041400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352800" y="3200400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Instruction </a:t>
            </a:r>
          </a:p>
          <a:p>
            <a:r>
              <a:rPr lang="en-IN" sz="1400" dirty="0" smtClean="0"/>
              <a:t>Access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05200" y="53340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Data</a:t>
            </a:r>
          </a:p>
          <a:p>
            <a:r>
              <a:rPr lang="en-IN" sz="1400" dirty="0" smtClean="0"/>
              <a:t>Access</a:t>
            </a:r>
            <a:endParaRPr lang="en-IN" sz="1400" dirty="0"/>
          </a:p>
        </p:txBody>
      </p:sp>
      <p:sp>
        <p:nvSpPr>
          <p:cNvPr id="33" name="Right Bracket 32"/>
          <p:cNvSpPr/>
          <p:nvPr/>
        </p:nvSpPr>
        <p:spPr>
          <a:xfrm>
            <a:off x="4191000" y="2819400"/>
            <a:ext cx="152400" cy="33528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343400" y="3732212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3400" y="5638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0" y="320040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Address</a:t>
            </a:r>
          </a:p>
          <a:p>
            <a:r>
              <a:rPr lang="en-IN" sz="1400" dirty="0" smtClean="0"/>
              <a:t>Bus</a:t>
            </a:r>
            <a:endParaRPr lang="en-IN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48200" y="511558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Data</a:t>
            </a:r>
          </a:p>
          <a:p>
            <a:r>
              <a:rPr lang="en-IN" sz="1400" dirty="0" smtClean="0"/>
              <a:t>Bus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" y="420118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Internal</a:t>
            </a:r>
          </a:p>
          <a:p>
            <a:r>
              <a:rPr lang="en-IN" sz="1400" dirty="0" smtClean="0"/>
              <a:t>Bus</a:t>
            </a:r>
            <a:endParaRPr lang="en-IN" sz="1400" dirty="0"/>
          </a:p>
        </p:txBody>
      </p:sp>
      <p:sp>
        <p:nvSpPr>
          <p:cNvPr id="40" name="Rectangle 39"/>
          <p:cNvSpPr/>
          <p:nvPr/>
        </p:nvSpPr>
        <p:spPr>
          <a:xfrm>
            <a:off x="381000" y="2286000"/>
            <a:ext cx="4191000" cy="419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CPU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5257800" y="1219200"/>
            <a:ext cx="388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Control Unit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lang="en-IN" sz="2500" dirty="0" smtClean="0">
                <a:latin typeface="+mn-lt"/>
              </a:rPr>
              <a:t>Interfaces to the system bus through Program Counter Register (PCR)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PC points to the address from which the next instruction to be fetched.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lang="en-IN" sz="2500" dirty="0" smtClean="0">
                <a:latin typeface="+mn-lt"/>
              </a:rPr>
              <a:t>Instruction fetched is stored in the Instruction Register (IR)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Instruction is then decoded, desired operands are fetched from memory and appropriate command is given to the ALU of the Data Path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IN" sz="2500" dirty="0" smtClean="0">
                <a:latin typeface="+mn-lt"/>
              </a:rPr>
              <a:t>Data Path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ALU  (Arithmetic and Logic Unit), performs the desired operation.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lang="en-IN" sz="2500" dirty="0" smtClean="0">
                <a:latin typeface="+mn-lt"/>
              </a:rPr>
              <a:t>The output of ALU is either stored in Registers of Memory depending upon the Instructions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Also various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status flags such as Carry/</a:t>
            </a:r>
            <a:r>
              <a:rPr kumimoji="0" lang="en-IN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Borrorw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, Zero etc are updated in the status registers depending upon the state of the CPU. These flags are used for implementing conditional instructions.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Instruction processing requires multiple consecutive stages.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Typical instruction processing stages constitute: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Fetch, Decode and Execute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But these stages can be further divided into multiple sub-stages. For example, we can have 5 stages for instruction processing: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Fetch, Decode, Load, Execute and Store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 duration of each instruction may vary, because each of these stages may take different amount of clock cycles.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Instruction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Fetch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5410200"/>
            <a:ext cx="9906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Execute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66800" y="6096000"/>
            <a:ext cx="3276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61722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Clock Cycles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47244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Decode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5800" y="6096000"/>
            <a:ext cx="449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0591" y="61722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Clock Cycles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50292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Load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62800" y="53340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Execute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0" y="56388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Store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4419600"/>
            <a:ext cx="838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Fetch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Each Instruction consists of an </a:t>
            </a:r>
            <a:r>
              <a:rPr lang="en-US" sz="2000" dirty="0" err="1" smtClean="0">
                <a:solidFill>
                  <a:srgbClr val="0000CC"/>
                </a:solidFill>
                <a:latin typeface="+mn-lt"/>
              </a:rPr>
              <a:t>Opcode</a:t>
            </a:r>
            <a:r>
              <a:rPr lang="en-US" sz="2000" dirty="0" smtClean="0">
                <a:latin typeface="+mn-lt"/>
              </a:rPr>
              <a:t> and zero, one or more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Operands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Example: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 AX, BX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		Here,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+mn-lt"/>
              </a:rPr>
              <a:t> is the </a:t>
            </a:r>
            <a:r>
              <a:rPr lang="en-US" sz="2000" dirty="0" err="1" smtClean="0">
                <a:latin typeface="+mn-lt"/>
              </a:rPr>
              <a:t>Opcode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000" dirty="0" smtClean="0">
                <a:latin typeface="+mn-lt"/>
              </a:rPr>
              <a:t> are the Operands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Addressing modes are the way CPU accesses the Operands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smtClean="0">
                <a:latin typeface="+mn-lt"/>
              </a:rPr>
              <a:t>Immediate: 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AX, 5	; AX = AX + 5	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smtClean="0">
                <a:latin typeface="+mn-lt"/>
              </a:rPr>
              <a:t>Register Direct: 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AX, BX	; AX = AX - BX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smtClean="0">
                <a:latin typeface="+mn-lt"/>
              </a:rPr>
              <a:t>Register Indirect: 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AX, [BX]; AX = AX + *BX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smtClean="0">
                <a:latin typeface="+mn-lt"/>
              </a:rPr>
              <a:t>… … … … …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Two principal techniques for implementing the control unit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>
                <a:solidFill>
                  <a:srgbClr val="0000CC"/>
                </a:solidFill>
                <a:latin typeface="+mn-lt"/>
              </a:rPr>
              <a:t>Microprogramming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+mn-lt"/>
              </a:rPr>
              <a:t>Every instruction consists of a sequence of primitive hardware commands, microinstructions for activating he data path.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+mn-lt"/>
              </a:rPr>
              <a:t>Suitable when the number of instructions is large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+mn-lt"/>
              </a:rPr>
              <a:t>Instruction processing is slower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100" dirty="0" smtClean="0">
                <a:solidFill>
                  <a:srgbClr val="0000CC"/>
                </a:solidFill>
                <a:latin typeface="+mn-lt"/>
              </a:rPr>
              <a:t>Hardwired Logic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+mn-lt"/>
              </a:rPr>
              <a:t>Each instruction is mapped to some combinational and sequential logic hardware.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+mn-lt"/>
              </a:rPr>
              <a:t>Suitable when the number of instructions is small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900" dirty="0" smtClean="0">
                <a:latin typeface="+mn-lt"/>
              </a:rPr>
              <a:t>Results in fast instruction processing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900" dirty="0" smtClean="0">
                <a:latin typeface="+mn-lt"/>
              </a:rPr>
              <a:t>In order to conserve power, modern processors implements </a:t>
            </a:r>
            <a:r>
              <a:rPr lang="en-US" sz="1900" dirty="0" smtClean="0">
                <a:solidFill>
                  <a:srgbClr val="0000CC"/>
                </a:solidFill>
                <a:latin typeface="+mn-lt"/>
              </a:rPr>
              <a:t>‘slowdown modes</a:t>
            </a:r>
            <a:r>
              <a:rPr lang="en-US" sz="1900" dirty="0" smtClean="0">
                <a:latin typeface="+mn-lt"/>
              </a:rPr>
              <a:t>’.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Specific instructions enable such modes, where the voltage and/or frequency are lowered, reducing the power consumption.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Instruction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Pipeline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173163"/>
          </a:xfrm>
        </p:spPr>
        <p:txBody>
          <a:bodyPr/>
          <a:lstStyle/>
          <a:p>
            <a:r>
              <a:rPr lang="en-IN" dirty="0" smtClean="0"/>
              <a:t>Example of a 3-stage pipeline:</a:t>
            </a:r>
          </a:p>
          <a:p>
            <a:pPr lvl="1"/>
            <a:r>
              <a:rPr lang="en-IN" dirty="0" smtClean="0"/>
              <a:t>Fetch, Decode, Execute</a:t>
            </a:r>
          </a:p>
          <a:p>
            <a:pPr lvl="1"/>
            <a:r>
              <a:rPr lang="en-IN" dirty="0" smtClean="0"/>
              <a:t>3 cycle latency</a:t>
            </a:r>
            <a:endParaRPr lang="en-IN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6553200" y="57134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-342900" algn="l" defTabSz="914400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10BF501-EDB7-42D5-B63F-96BA04CBCFFF}" type="slidenum">
              <a:rPr kumimoji="0" lang="en-US" sz="3600" b="1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-342900" algn="l" defTabSz="914400" rtl="0" eaLnBrk="0" fontAlgn="base" latinLnBrk="0" hangingPunct="0">
                <a:lnSpc>
                  <a:spcPts val="36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13</a:t>
            </a:fld>
            <a:endParaRPr kumimoji="0" lang="en-US" sz="3600" b="1" i="0" u="none" strike="noStrike" kern="1200" cap="none" spc="-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8027988" y="5145088"/>
            <a:ext cx="704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cycle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365250" y="3519488"/>
            <a:ext cx="1249363" cy="406400"/>
          </a:xfrm>
          <a:prstGeom prst="rect">
            <a:avLst/>
          </a:prstGeom>
          <a:solidFill>
            <a:srgbClr val="FFFF00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Fetch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611438" y="3519488"/>
            <a:ext cx="1290637" cy="406400"/>
          </a:xfrm>
          <a:prstGeom prst="rect">
            <a:avLst/>
          </a:prstGeom>
          <a:solidFill>
            <a:srgbClr val="CCFF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Decode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3849688" y="3519488"/>
            <a:ext cx="1290637" cy="4064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Execute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608263" y="4203700"/>
            <a:ext cx="1270000" cy="406400"/>
          </a:xfrm>
          <a:prstGeom prst="rect">
            <a:avLst/>
          </a:prstGeom>
          <a:solidFill>
            <a:srgbClr val="FFFF00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Fetch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3873500" y="4203700"/>
            <a:ext cx="1271588" cy="406400"/>
          </a:xfrm>
          <a:prstGeom prst="rect">
            <a:avLst/>
          </a:prstGeom>
          <a:solidFill>
            <a:srgbClr val="CCFF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Decode</a:t>
            </a: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5140325" y="4203700"/>
            <a:ext cx="1271588" cy="4064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Execute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3849688" y="4830763"/>
            <a:ext cx="1293812" cy="406400"/>
          </a:xfrm>
          <a:prstGeom prst="rect">
            <a:avLst/>
          </a:prstGeom>
          <a:solidFill>
            <a:srgbClr val="FFFF00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Fetch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135563" y="4830763"/>
            <a:ext cx="1265237" cy="406400"/>
          </a:xfrm>
          <a:prstGeom prst="rect">
            <a:avLst/>
          </a:prstGeom>
          <a:solidFill>
            <a:srgbClr val="CCFF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Decode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6394450" y="4838700"/>
            <a:ext cx="1249363" cy="4064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000" b="1"/>
              <a:t>Execute</a:t>
            </a:r>
          </a:p>
        </p:txBody>
      </p:sp>
      <p:sp>
        <p:nvSpPr>
          <p:cNvPr id="16" name="Line 42"/>
          <p:cNvSpPr>
            <a:spLocks noChangeShapeType="1"/>
          </p:cNvSpPr>
          <p:nvPr/>
        </p:nvSpPr>
        <p:spPr bwMode="auto">
          <a:xfrm flipV="1">
            <a:off x="942975" y="2667000"/>
            <a:ext cx="0" cy="31115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942975" y="5778500"/>
            <a:ext cx="76612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452438" y="2747963"/>
            <a:ext cx="288925" cy="3113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2608263" y="2935288"/>
            <a:ext cx="4762" cy="3074987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52"/>
          <p:cNvSpPr>
            <a:spLocks noChangeShapeType="1"/>
          </p:cNvSpPr>
          <p:nvPr/>
        </p:nvSpPr>
        <p:spPr bwMode="auto">
          <a:xfrm flipH="1">
            <a:off x="3822700" y="2944813"/>
            <a:ext cx="36513" cy="3065462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54"/>
          <p:cNvSpPr>
            <a:spLocks noChangeShapeType="1"/>
          </p:cNvSpPr>
          <p:nvPr/>
        </p:nvSpPr>
        <p:spPr bwMode="auto">
          <a:xfrm>
            <a:off x="5126038" y="2944813"/>
            <a:ext cx="22225" cy="3122612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6408738" y="2952750"/>
            <a:ext cx="6350" cy="3114675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1346200" y="2955925"/>
            <a:ext cx="0" cy="305435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57"/>
          <p:cNvSpPr txBox="1">
            <a:spLocks noChangeArrowheads="1"/>
          </p:cNvSpPr>
          <p:nvPr/>
        </p:nvSpPr>
        <p:spPr bwMode="auto">
          <a:xfrm>
            <a:off x="1806575" y="5778500"/>
            <a:ext cx="24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3009900" y="5778500"/>
            <a:ext cx="508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t+1</a:t>
            </a: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4173538" y="5778500"/>
            <a:ext cx="508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t+2</a:t>
            </a: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5386388" y="5778500"/>
            <a:ext cx="508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t+3</a:t>
            </a: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6761163" y="5778500"/>
            <a:ext cx="508000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t+4</a:t>
            </a:r>
          </a:p>
        </p:txBody>
      </p:sp>
      <p:sp>
        <p:nvSpPr>
          <p:cNvPr id="29" name="Text Box 65"/>
          <p:cNvSpPr txBox="1">
            <a:spLocks noChangeArrowheads="1"/>
          </p:cNvSpPr>
          <p:nvPr/>
        </p:nvSpPr>
        <p:spPr bwMode="auto">
          <a:xfrm>
            <a:off x="1025525" y="3459163"/>
            <a:ext cx="234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2006600" y="4246563"/>
            <a:ext cx="4953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i+1</a:t>
            </a:r>
          </a:p>
        </p:txBody>
      </p:sp>
      <p:sp>
        <p:nvSpPr>
          <p:cNvPr id="31" name="Text Box 67"/>
          <p:cNvSpPr txBox="1">
            <a:spLocks noChangeArrowheads="1"/>
          </p:cNvSpPr>
          <p:nvPr/>
        </p:nvSpPr>
        <p:spPr bwMode="auto">
          <a:xfrm>
            <a:off x="3044825" y="4879975"/>
            <a:ext cx="495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i+2</a:t>
            </a:r>
          </a:p>
        </p:txBody>
      </p:sp>
    </p:spTree>
    <p:extLst>
      <p:ext uri="{BB962C8B-B14F-4D97-AF65-F5344CB8AC3E}">
        <p14:creationId xmlns:p14="http://schemas.microsoft.com/office/powerpoint/2010/main" val="17833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5181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1200" b="1" dirty="0" smtClean="0"/>
              <a:t>Structural Hazards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/>
              <a:t>These occur when a single piece of hardware is used in more than one stage of the pipeline, so it's possible for two instructions to need it at the same time.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/>
              <a:t>Example: One memory unit being shared by subsequent instructions)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IN" sz="12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1200" b="1" dirty="0" smtClean="0"/>
              <a:t>Data Hazards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/>
              <a:t>This is when reads and writes of data occur in a different order in the pipeline than in the program code.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>
                <a:solidFill>
                  <a:srgbClr val="3514F8"/>
                </a:solidFill>
              </a:rPr>
              <a:t>RAW</a:t>
            </a:r>
            <a:r>
              <a:rPr lang="en-IN" sz="1200" dirty="0" smtClean="0"/>
              <a:t> (</a:t>
            </a:r>
            <a:r>
              <a:rPr lang="en-IN" sz="1200" dirty="0" smtClean="0">
                <a:solidFill>
                  <a:srgbClr val="3514F8"/>
                </a:solidFill>
              </a:rPr>
              <a:t>Read After Write):</a:t>
            </a:r>
            <a:r>
              <a:rPr lang="en-IN" sz="1200" dirty="0" smtClean="0"/>
              <a:t> Occurs when, one instruction reads a location after an earlier instruction writes new data to it, but in the pipeline the write occurs after the read.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>
                <a:solidFill>
                  <a:srgbClr val="3514F8"/>
                </a:solidFill>
              </a:rPr>
              <a:t>WAR</a:t>
            </a:r>
            <a:r>
              <a:rPr lang="en-IN" sz="1200" dirty="0" smtClean="0"/>
              <a:t> (</a:t>
            </a:r>
            <a:r>
              <a:rPr lang="en-IN" sz="1200" dirty="0" smtClean="0">
                <a:solidFill>
                  <a:srgbClr val="3514F8"/>
                </a:solidFill>
              </a:rPr>
              <a:t>Write After Read): A</a:t>
            </a:r>
            <a:r>
              <a:rPr lang="en-IN" sz="1200" dirty="0" smtClean="0"/>
              <a:t> write occurs after a read, but the pipeline causes write to happen first.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>
                <a:solidFill>
                  <a:srgbClr val="3514F8"/>
                </a:solidFill>
              </a:rPr>
              <a:t>WAW</a:t>
            </a:r>
            <a:r>
              <a:rPr lang="en-IN" sz="1200" dirty="0" smtClean="0"/>
              <a:t> (</a:t>
            </a:r>
            <a:r>
              <a:rPr lang="en-IN" sz="1200" dirty="0" smtClean="0">
                <a:solidFill>
                  <a:srgbClr val="3514F8"/>
                </a:solidFill>
              </a:rPr>
              <a:t>Write After Write): </a:t>
            </a:r>
            <a:r>
              <a:rPr lang="en-IN" sz="1200" dirty="0" smtClean="0"/>
              <a:t>Two writes occur out of order.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endParaRPr lang="en-IN" sz="1200" dirty="0" smtClean="0"/>
          </a:p>
          <a:p>
            <a:pPr lvl="1">
              <a:lnSpc>
                <a:spcPct val="120000"/>
              </a:lnSpc>
              <a:buNone/>
            </a:pPr>
            <a:r>
              <a:rPr lang="en-IN" sz="1200" b="1" dirty="0" smtClean="0"/>
              <a:t>In order to resolve these hazards, </a:t>
            </a:r>
            <a:r>
              <a:rPr lang="en-IN" sz="1200" b="1" dirty="0" smtClean="0">
                <a:solidFill>
                  <a:srgbClr val="3514F8"/>
                </a:solidFill>
              </a:rPr>
              <a:t>pipeline stall</a:t>
            </a:r>
            <a:r>
              <a:rPr lang="en-IN" sz="1200" b="1" dirty="0" smtClean="0"/>
              <a:t> happens.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1200" dirty="0" smtClean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1200" b="1" dirty="0" smtClean="0"/>
              <a:t>Control Hazards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/>
              <a:t>This is when a decision needs to be made, but the information needed to make the decision is not available yet. 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IN" sz="1200" dirty="0" smtClean="0"/>
              <a:t>Example: Branch instruction in a pipeline.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endParaRPr lang="en-IN" sz="1200" dirty="0" smtClean="0"/>
          </a:p>
          <a:p>
            <a:pPr lvl="1">
              <a:lnSpc>
                <a:spcPct val="120000"/>
              </a:lnSpc>
              <a:buNone/>
            </a:pPr>
            <a:r>
              <a:rPr lang="en-IN" sz="1200" b="1" i="1" dirty="0" smtClean="0"/>
              <a:t>	In some RISC architectures, the instruction following the branch is executed whether or not the branch is taken. It is called </a:t>
            </a:r>
            <a:r>
              <a:rPr lang="en-IN" sz="1200" b="1" i="1" dirty="0" smtClean="0">
                <a:solidFill>
                  <a:srgbClr val="3514F8"/>
                </a:solidFill>
              </a:rPr>
              <a:t>delayed branch</a:t>
            </a:r>
            <a:r>
              <a:rPr lang="en-IN" sz="1200" b="1" i="1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Pipeline Hazards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8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Where do Processors Spend Time ?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600200"/>
          <a:ext cx="480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Instruction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Dynamic Usage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 movement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Control flow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Arithmetic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Logical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62000" y="4343400"/>
            <a:ext cx="8077200" cy="381000"/>
          </a:xfrm>
        </p:spPr>
        <p:txBody>
          <a:bodyPr>
            <a:noAutofit/>
          </a:bodyPr>
          <a:lstStyle/>
          <a:p>
            <a:r>
              <a:rPr lang="en-IN" sz="1400" i="1" dirty="0" smtClean="0"/>
              <a:t>Source: </a:t>
            </a:r>
            <a:r>
              <a:rPr lang="en-IN" sz="1400" dirty="0" smtClean="0"/>
              <a:t>Steve </a:t>
            </a:r>
            <a:r>
              <a:rPr lang="en-IN" sz="1400" dirty="0" err="1" smtClean="0"/>
              <a:t>Furber</a:t>
            </a:r>
            <a:r>
              <a:rPr lang="en-IN" sz="1400" i="1" dirty="0" smtClean="0"/>
              <a:t>, ARM System-on-chip Architecture</a:t>
            </a:r>
            <a:r>
              <a:rPr lang="en-IN" sz="1400" dirty="0" smtClean="0"/>
              <a:t>, Second Edition, Pearson, 2007</a:t>
            </a:r>
          </a:p>
          <a:p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2612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CISC – </a:t>
            </a:r>
            <a:r>
              <a:rPr lang="en-IN" b="1" dirty="0" smtClean="0"/>
              <a:t>Complex Instruction Set Computer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Instructions are of variable format and length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Large number of instructions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Practically any instruction can reference memory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Single set of work registers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Micro-programmed instruction decode logic. Complexity of instruction is handled at this level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Great variety of addressing modes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No instruction pipelines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Programmer’s coding effort is simplified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Example: x86 Architecture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CISC Processor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0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RISC – </a:t>
            </a:r>
            <a:r>
              <a:rPr lang="en-IN" b="1" dirty="0" smtClean="0"/>
              <a:t>Reduced Instruction Set Computer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Fixed 32-bit instruction size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Load-store architecture – Instructions operating on data operates only on registers.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Large register bank of thirty-two 32-bit registers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Hard-wired instruction decode logic (CISC processors use large microcode ROMs)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Pipelined execution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Single-cycle execution (most of the instructions)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Performance is enhanced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Example: ARM Architecture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RISC Processor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7924800" cy="2697163"/>
          </a:xfrm>
        </p:spPr>
        <p:txBody>
          <a:bodyPr>
            <a:normAutofit fontScale="85000" lnSpcReduction="20000"/>
          </a:bodyPr>
          <a:lstStyle/>
          <a:p>
            <a:r>
              <a:rPr lang="en-IN" sz="2000" u="sng" dirty="0" smtClean="0">
                <a:latin typeface="+mn-lt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CPU architecture is evolving, with higher frequencies, longer pipelines.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As clock frequencies increases, power consumption increases.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Cooling such high speed processors is an costly affair.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Then why not have processors with multiple cores, operating in parallel ?</a:t>
            </a:r>
          </a:p>
          <a:p>
            <a:r>
              <a:rPr lang="en-IN" sz="2000" u="sng" dirty="0" smtClean="0">
                <a:latin typeface="+mn-lt"/>
              </a:rPr>
              <a:t>Multi-core processors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Have individual cores with private cache memory, separate instruction and data caches.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+mn-lt"/>
              </a:rPr>
              <a:t>These small on-chip caches are interfaced to larger on-chip common cache memories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2000" y="4191000"/>
            <a:ext cx="67056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66800" y="4343400"/>
            <a:ext cx="1219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Core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4876800"/>
            <a:ext cx="838200" cy="3810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I &amp; D Caches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5715000"/>
            <a:ext cx="6096000" cy="1588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4600" y="5943600"/>
            <a:ext cx="2971800" cy="3810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Common I &amp; D Caches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447006" y="5486400"/>
            <a:ext cx="4572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67000" y="4343400"/>
            <a:ext cx="1219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Core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5600" y="4876800"/>
            <a:ext cx="838200" cy="3810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I &amp; D Caches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047206" y="5486400"/>
            <a:ext cx="4572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67200" y="4343400"/>
            <a:ext cx="1219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Core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5800" y="4876800"/>
            <a:ext cx="838200" cy="3810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I &amp; D Caches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647406" y="5486400"/>
            <a:ext cx="4572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7400" y="4343400"/>
            <a:ext cx="1219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Core 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4876800"/>
            <a:ext cx="838200" cy="3810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I &amp; D Caches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6247606" y="5486400"/>
            <a:ext cx="4572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86400" y="6094412"/>
            <a:ext cx="29718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48400" y="575744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System Bus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731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79248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From HW Perspective: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latin typeface="+mn-lt"/>
              </a:rPr>
              <a:t>Homogenous: If all CPU cores are of same architecture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latin typeface="+mn-lt"/>
              </a:rPr>
              <a:t>Heterogeneous: If all CPU cores are of different architecture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From SW Perspective: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latin typeface="+mn-lt"/>
              </a:rPr>
              <a:t>AMP: Asymmetric Multi-processing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latin typeface="+mn-lt"/>
              </a:rPr>
              <a:t>SMP: Symmetric Multi-processing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Multi-core Processor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9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Text Book / References</a:t>
            </a:r>
            <a:endParaRPr lang="en-IN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Text Book (T1) </a:t>
            </a:r>
            <a:endParaRPr lang="en-IN" sz="1600" b="1" dirty="0"/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Reference (R1) </a:t>
            </a:r>
            <a:endParaRPr lang="en-IN" sz="1600" b="1" dirty="0"/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 smtClean="0">
                <a:latin typeface="Arial Narrow" panose="020B0606020202030204" pitchFamily="34" charset="0"/>
              </a:rPr>
              <a:t>Note</a:t>
            </a:r>
            <a:r>
              <a:rPr lang="en-IN" sz="1300" dirty="0" smtClean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 smtClean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  <a:endParaRPr lang="en-IN" sz="13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114800" cy="4754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CPU cores can be of homogenous or heterogeneous architectures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Each core has own address space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Used when different architectures are optimal for specific activities, such as: one is for DSP and other one is for MCU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There is an opportunity to deploy different O/</a:t>
            </a:r>
            <a:r>
              <a:rPr lang="en-IN" dirty="0" err="1" smtClean="0">
                <a:latin typeface="+mn-lt"/>
              </a:rPr>
              <a:t>Ses</a:t>
            </a:r>
            <a:r>
              <a:rPr lang="en-IN" dirty="0" smtClean="0">
                <a:latin typeface="+mn-lt"/>
              </a:rPr>
              <a:t> on different 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Multi-core Processor System - AMP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334000" y="4191000"/>
            <a:ext cx="2971800" cy="1371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N" sz="1400" dirty="0" smtClean="0"/>
              <a:t>AMP Multi-core processor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4343400"/>
            <a:ext cx="3048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Core  1</a:t>
            </a:r>
            <a:endParaRPr lang="en-IN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696200" y="4343400"/>
            <a:ext cx="3048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Core  n</a:t>
            </a:r>
            <a:endParaRPr lang="en-IN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77000" y="4800600"/>
            <a:ext cx="762000" cy="1588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81600" y="3581400"/>
            <a:ext cx="1600200" cy="5334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400" dirty="0" smtClean="0"/>
              <a:t>Linux</a:t>
            </a:r>
            <a:endParaRPr lang="en-IN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3581400"/>
            <a:ext cx="16002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400" dirty="0" smtClean="0"/>
              <a:t>Nucleus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181600" y="2971800"/>
            <a:ext cx="1600200" cy="5334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400" dirty="0" smtClean="0"/>
              <a:t>Android</a:t>
            </a:r>
            <a:endParaRPr lang="en-IN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0" y="2971800"/>
            <a:ext cx="16002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400" dirty="0" smtClean="0"/>
              <a:t>Middleware</a:t>
            </a:r>
            <a:endParaRPr lang="en-IN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81600" y="1524000"/>
            <a:ext cx="1600200" cy="1371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400" dirty="0" smtClean="0"/>
              <a:t>Application 1</a:t>
            </a:r>
            <a:endParaRPr lang="en-IN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858000" y="1524000"/>
            <a:ext cx="1600200" cy="1371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400" dirty="0" smtClean="0"/>
              <a:t>Application 2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257800" y="1905000"/>
            <a:ext cx="304800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Thread 1</a:t>
            </a:r>
            <a:endParaRPr lang="en-IN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400800" y="1905000"/>
            <a:ext cx="304800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Thread k</a:t>
            </a:r>
            <a:endParaRPr lang="en-IN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6934200" y="1905000"/>
            <a:ext cx="304800" cy="914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Thread 1</a:t>
            </a:r>
            <a:endParaRPr lang="en-IN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8077200" y="1905000"/>
            <a:ext cx="304800" cy="9144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Thread m</a:t>
            </a:r>
            <a:endParaRPr lang="en-IN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315200" y="2362200"/>
            <a:ext cx="762000" cy="1588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38800" y="2362200"/>
            <a:ext cx="762000" cy="1588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495800" cy="4830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CPU cores are of homogenous architecture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CPU cores share the memory space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A single O/S runs on all the cores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Some kind of communication facility between the CPUs is provided this is normally through shared memory, but accessed through the API of the OS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dirty="0" smtClean="0">
                <a:latin typeface="+mn-lt"/>
              </a:rPr>
              <a:t>Typically, SMP is used when an embedded application simply needs more CPU power to manage its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Multi-core Processor System - SMP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334000" y="4191000"/>
            <a:ext cx="2438400" cy="1371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IN" sz="1400" dirty="0" smtClean="0"/>
              <a:t>SMP Multi-core processor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4343400"/>
            <a:ext cx="3048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Core  1</a:t>
            </a:r>
            <a:endParaRPr lang="en-IN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4343400"/>
            <a:ext cx="3048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Core  n</a:t>
            </a:r>
            <a:endParaRPr lang="en-IN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48400" y="4800600"/>
            <a:ext cx="762000" cy="1588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334000" y="3581400"/>
            <a:ext cx="2438400" cy="5334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400" dirty="0" smtClean="0"/>
              <a:t>SMP Linux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0" y="2971800"/>
            <a:ext cx="2438400" cy="5334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400" dirty="0" smtClean="0"/>
              <a:t>Android 3.0 or later</a:t>
            </a:r>
            <a:endParaRPr lang="en-IN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1524000"/>
            <a:ext cx="2438400" cy="1371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400" dirty="0" smtClean="0"/>
              <a:t>Application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562600" y="1905000"/>
            <a:ext cx="304800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Thread 1</a:t>
            </a:r>
            <a:endParaRPr lang="en-IN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239000" y="1905000"/>
            <a:ext cx="304800" cy="9144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200" dirty="0" smtClean="0"/>
              <a:t>Thread k</a:t>
            </a:r>
            <a:endParaRPr lang="en-IN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72200" y="2362200"/>
            <a:ext cx="762000" cy="1588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19800"/>
            <a:ext cx="8610600" cy="5334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Source: </a:t>
            </a:r>
            <a:r>
              <a:rPr lang="en-IN" dirty="0" smtClean="0">
                <a:hlinkClick r:id="rId2"/>
              </a:rPr>
              <a:t>http://www.arm.com/products/processors/classic/arm11/arm11-mpcore.php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ARM11MPCore Architecture</a:t>
            </a:r>
            <a:endParaRPr lang="en-IN" dirty="0"/>
          </a:p>
        </p:txBody>
      </p:sp>
      <p:pic>
        <p:nvPicPr>
          <p:cNvPr id="4" name="Picture 3" descr="ARM11MPCORE_chip_Bi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1348740"/>
            <a:ext cx="4953000" cy="4507230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04800" y="1493837"/>
            <a:ext cx="33528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SMP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Architecture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Shared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L1 cache is managed by Snoop Control Unit: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Each CPU’s snooping unit looks at writes from other processors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lang="en-IN" sz="2400" baseline="0" dirty="0" smtClean="0"/>
              <a:t>If a write modifies a location in this CPU’s level 1 cache, the snoop unit modifies the locally cached value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Interrupt Distributer 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lang="en-IN" sz="2400" baseline="0" dirty="0" smtClean="0"/>
              <a:t>Masks</a:t>
            </a:r>
            <a:r>
              <a:rPr lang="en-IN" sz="2400" dirty="0" smtClean="0"/>
              <a:t> and prioritizes the interrupts as in standard interrupt system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Identifies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set of CPUs that can handle the interrupts</a:t>
            </a:r>
          </a:p>
          <a:p>
            <a:pPr marL="800100" lvl="1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Sends each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CPU its highest priority pending interrupt</a:t>
            </a:r>
          </a:p>
        </p:txBody>
      </p:sp>
    </p:spTree>
    <p:extLst>
      <p:ext uri="{BB962C8B-B14F-4D97-AF65-F5344CB8AC3E}">
        <p14:creationId xmlns:p14="http://schemas.microsoft.com/office/powerpoint/2010/main" val="9926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Harvard architecture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Needed for accessing multiple memory locations simultaneously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>
              <a:latin typeface="+mn-lt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Dedicated single-cycle Multiply-Accumulate (MAC) instruction (hardware MAC units)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Required for processing arithmetic operations like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>
              <a:latin typeface="+mn-lt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Single-Instruction Multiple Data (SIMD)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Very Large Instruction Word (VLIW) architecture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Pipelining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Saturation arithmetic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Special Execution Units with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Minimum overhead looping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Low interrupt and branch latency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Fast context switching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Register banking / stacking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Cache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DMA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l-GR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Common DSP Processor features</a:t>
            </a:r>
            <a:endParaRPr lang="en-IN" dirty="0"/>
          </a:p>
        </p:txBody>
      </p:sp>
      <p:grpSp>
        <p:nvGrpSpPr>
          <p:cNvPr id="4" name="Group 1031"/>
          <p:cNvGrpSpPr>
            <a:grpSpLocks/>
          </p:cNvGrpSpPr>
          <p:nvPr/>
        </p:nvGrpSpPr>
        <p:grpSpPr bwMode="auto">
          <a:xfrm>
            <a:off x="5400675" y="2438400"/>
            <a:ext cx="2981325" cy="958850"/>
            <a:chOff x="3530" y="528"/>
            <a:chExt cx="1830" cy="604"/>
          </a:xfrm>
        </p:grpSpPr>
        <p:sp>
          <p:nvSpPr>
            <p:cNvPr id="6" name="Rectangle 1032"/>
            <p:cNvSpPr>
              <a:spLocks noChangeArrowheads="1"/>
            </p:cNvSpPr>
            <p:nvPr/>
          </p:nvSpPr>
          <p:spPr bwMode="auto">
            <a:xfrm>
              <a:off x="3530" y="720"/>
              <a:ext cx="55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1125" tIns="55562" rIns="111125" bIns="55562">
              <a:spAutoFit/>
            </a:bodyPr>
            <a:lstStyle/>
            <a:p>
              <a:pPr defTabSz="1316038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   =</a:t>
              </a:r>
            </a:p>
          </p:txBody>
        </p: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4059" y="528"/>
              <a:ext cx="37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1125" tIns="55562" rIns="111125" bIns="55562">
              <a:spAutoFit/>
            </a:bodyPr>
            <a:lstStyle/>
            <a:p>
              <a:pPr algn="ctr" defTabSz="1316038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3855" y="717"/>
              <a:ext cx="150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1125" tIns="55562" rIns="111125" bIns="55562">
              <a:spAutoFit/>
            </a:bodyPr>
            <a:lstStyle/>
            <a:p>
              <a:pPr algn="ctr" defTabSz="1316038">
                <a:buClr>
                  <a:schemeClr val="tx1"/>
                </a:buClr>
                <a:buSzPct val="105000"/>
                <a:buFont typeface="Symbol" pitchFamily="18" charset="2"/>
                <a:buChar char="å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a</a:t>
              </a:r>
              <a:r>
                <a:rPr lang="en-US" sz="24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sz="24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sz="24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sz="2400" baseline="-250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endPara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>
              <a:off x="3558" y="939"/>
              <a:ext cx="1376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1125" tIns="55562" rIns="111125" bIns="55562">
              <a:spAutoFit/>
            </a:bodyPr>
            <a:lstStyle/>
            <a:p>
              <a:pPr algn="ctr" defTabSz="1316038"/>
              <a:r>
                <a:rPr lang="en-US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 =  1</a:t>
              </a:r>
            </a:p>
          </p:txBody>
        </p:sp>
        <p:sp>
          <p:nvSpPr>
            <p:cNvPr id="10" name="Rectangle 1036"/>
            <p:cNvSpPr>
              <a:spLocks noChangeArrowheads="1"/>
            </p:cNvSpPr>
            <p:nvPr/>
          </p:nvSpPr>
          <p:spPr bwMode="auto">
            <a:xfrm>
              <a:off x="4650" y="742"/>
              <a:ext cx="2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0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SIMD – Single Instruction Multiple Data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944563"/>
          </a:xfrm>
        </p:spPr>
        <p:txBody>
          <a:bodyPr/>
          <a:lstStyle/>
          <a:p>
            <a:r>
              <a:rPr lang="en-IN" dirty="0" smtClean="0"/>
              <a:t>One instruction operates on multiple data simultaneously.</a:t>
            </a:r>
          </a:p>
          <a:p>
            <a:r>
              <a:rPr lang="en-IN" dirty="0" smtClean="0"/>
              <a:t>Example: Addition of two row vectors: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5" descr="225px-SIMD">
            <a:hlinkClick r:id="rId3" tooltip="SIMD.sv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514600"/>
            <a:ext cx="3429000" cy="3429000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2576945"/>
          <a:ext cx="1873250" cy="245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698400" imgH="914400" progId="Equation.3">
                  <p:embed/>
                </p:oleObj>
              </mc:Choice>
              <mc:Fallback>
                <p:oleObj name="Equation" r:id="rId5" imgW="69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76945"/>
                        <a:ext cx="1873250" cy="2452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762000" y="5151437"/>
            <a:ext cx="39624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400" dirty="0" smtClean="0"/>
              <a:t>Same ADD operation on 4 separate data in parallel</a:t>
            </a:r>
          </a:p>
        </p:txBody>
      </p:sp>
    </p:spTree>
    <p:extLst>
      <p:ext uri="{BB962C8B-B14F-4D97-AF65-F5344CB8AC3E}">
        <p14:creationId xmlns:p14="http://schemas.microsoft.com/office/powerpoint/2010/main" val="9107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VLIW Architecture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2060"/>
                </a:solidFill>
              </a:rPr>
              <a:t>VLIW</a:t>
            </a:r>
            <a:r>
              <a:rPr lang="en-IN" dirty="0" smtClean="0">
                <a:solidFill>
                  <a:srgbClr val="002060"/>
                </a:solidFill>
              </a:rPr>
              <a:t> - </a:t>
            </a:r>
            <a:r>
              <a:rPr lang="en-US" b="1" dirty="0" smtClean="0">
                <a:solidFill>
                  <a:srgbClr val="002060"/>
                </a:solidFill>
              </a:rPr>
              <a:t>Very Long Instruction Word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Exploits instruction level parallelism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Has </a:t>
            </a:r>
            <a:r>
              <a:rPr lang="en-IN" b="1" dirty="0" smtClean="0"/>
              <a:t>multiple execution units</a:t>
            </a:r>
            <a:r>
              <a:rPr lang="en-IN" dirty="0" smtClean="0"/>
              <a:t> executing in parallel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Hence has </a:t>
            </a:r>
            <a:r>
              <a:rPr lang="en-IN" b="1" dirty="0" smtClean="0"/>
              <a:t>multiple register files</a:t>
            </a:r>
            <a:r>
              <a:rPr lang="en-IN" dirty="0" smtClean="0"/>
              <a:t> to help parallel execution of instructions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Instruction word is a combination of multiple instructions, hence it is very long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Compiler reorders the instructions </a:t>
            </a:r>
            <a:r>
              <a:rPr lang="en-IN" dirty="0" smtClean="0"/>
              <a:t>in order to achieve maximum parallel execution possible. Hence VLIW compiler is very complex.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VLIW Architecture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667000" y="1676400"/>
            <a:ext cx="3124200" cy="304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w="152400"/>
            <a:bevelB w="152400"/>
          </a:sp3d>
        </p:spPr>
        <p:txBody>
          <a:bodyPr/>
          <a:lstStyle/>
          <a:p>
            <a:pPr algn="ctr">
              <a:defRPr/>
            </a:pPr>
            <a:r>
              <a:rPr lang="en-US" sz="1200" dirty="0"/>
              <a:t>Internal </a:t>
            </a:r>
            <a:r>
              <a:rPr lang="en-US" sz="1200" dirty="0" smtClean="0"/>
              <a:t>Program Memory </a:t>
            </a:r>
            <a:r>
              <a:rPr lang="en-US" sz="1200" dirty="0"/>
              <a:t>(Cache)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667000" y="2514600"/>
            <a:ext cx="3124200" cy="3809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w="152400"/>
            <a:bevelB w="152400"/>
          </a:sp3d>
        </p:spPr>
        <p:txBody>
          <a:bodyPr/>
          <a:lstStyle/>
          <a:p>
            <a:pPr algn="ctr">
              <a:defRPr/>
            </a:pPr>
            <a:r>
              <a:rPr lang="en-US" sz="1200" dirty="0"/>
              <a:t>Inst fetch, </a:t>
            </a:r>
            <a:r>
              <a:rPr lang="en-US" sz="1200" dirty="0" smtClean="0"/>
              <a:t>decode &amp; </a:t>
            </a:r>
            <a:r>
              <a:rPr lang="en-US" sz="1200" dirty="0"/>
              <a:t>dispatch</a:t>
            </a:r>
          </a:p>
        </p:txBody>
      </p:sp>
      <p:sp>
        <p:nvSpPr>
          <p:cNvPr id="8" name="Down Arrow 3"/>
          <p:cNvSpPr>
            <a:spLocks noChangeArrowheads="1"/>
          </p:cNvSpPr>
          <p:nvPr/>
        </p:nvSpPr>
        <p:spPr bwMode="auto">
          <a:xfrm>
            <a:off x="4038600" y="1981200"/>
            <a:ext cx="304800" cy="533400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cxnSp>
        <p:nvCxnSpPr>
          <p:cNvPr id="9" name="Straight Connector 5"/>
          <p:cNvCxnSpPr>
            <a:cxnSpLocks noChangeShapeType="1"/>
          </p:cNvCxnSpPr>
          <p:nvPr/>
        </p:nvCxnSpPr>
        <p:spPr bwMode="auto">
          <a:xfrm flipV="1">
            <a:off x="3886200" y="1981200"/>
            <a:ext cx="609600" cy="304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572000" y="2100262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sz="1600" dirty="0"/>
              <a:t>8x32</a:t>
            </a:r>
          </a:p>
        </p:txBody>
      </p:sp>
      <p:sp>
        <p:nvSpPr>
          <p:cNvPr id="12" name="Rounded Rectangle 8"/>
          <p:cNvSpPr>
            <a:spLocks noChangeArrowheads="1"/>
          </p:cNvSpPr>
          <p:nvPr/>
        </p:nvSpPr>
        <p:spPr bwMode="auto">
          <a:xfrm>
            <a:off x="1219200" y="4038600"/>
            <a:ext cx="6248400" cy="1066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cxnSp>
        <p:nvCxnSpPr>
          <p:cNvPr id="13" name="Straight Connector 10"/>
          <p:cNvCxnSpPr>
            <a:cxnSpLocks noChangeShapeType="1"/>
          </p:cNvCxnSpPr>
          <p:nvPr/>
        </p:nvCxnSpPr>
        <p:spPr bwMode="auto">
          <a:xfrm rot="5400000">
            <a:off x="3886200" y="3124199"/>
            <a:ext cx="457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rot="5400000">
            <a:off x="4038600" y="3124199"/>
            <a:ext cx="457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10800000" flipV="1">
            <a:off x="2819400" y="3352799"/>
            <a:ext cx="1295400" cy="685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6"/>
          <p:cNvCxnSpPr>
            <a:cxnSpLocks noChangeShapeType="1"/>
          </p:cNvCxnSpPr>
          <p:nvPr/>
        </p:nvCxnSpPr>
        <p:spPr bwMode="auto">
          <a:xfrm>
            <a:off x="4267200" y="3352799"/>
            <a:ext cx="1447800" cy="685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8"/>
          <p:cNvCxnSpPr>
            <a:cxnSpLocks noChangeShapeType="1"/>
          </p:cNvCxnSpPr>
          <p:nvPr/>
        </p:nvCxnSpPr>
        <p:spPr bwMode="auto">
          <a:xfrm rot="10800000" flipV="1">
            <a:off x="3200400" y="3505199"/>
            <a:ext cx="990600" cy="533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25"/>
          <p:cNvCxnSpPr>
            <a:cxnSpLocks noChangeShapeType="1"/>
          </p:cNvCxnSpPr>
          <p:nvPr/>
        </p:nvCxnSpPr>
        <p:spPr bwMode="auto">
          <a:xfrm>
            <a:off x="4191000" y="3505199"/>
            <a:ext cx="1066800" cy="533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371600" y="4221718"/>
          <a:ext cx="2590800" cy="54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13519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</a:tr>
              <a:tr h="21351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Register File A</a:t>
                      </a:r>
                      <a:endParaRPr lang="en-US" sz="1200" dirty="0"/>
                    </a:p>
                  </a:txBody>
                  <a:tcPr marT="45740" marB="4574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648200" y="4176117"/>
          <a:ext cx="2590800" cy="57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50265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40" marB="45740"/>
                </a:tc>
              </a:tr>
              <a:tr h="23785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Register File B</a:t>
                      </a:r>
                      <a:endParaRPr lang="en-US" sz="1200" dirty="0"/>
                    </a:p>
                  </a:txBody>
                  <a:tcPr marT="45740" marB="4574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Up-Down Arrow 29"/>
          <p:cNvSpPr>
            <a:spLocks noChangeArrowheads="1"/>
          </p:cNvSpPr>
          <p:nvPr/>
        </p:nvSpPr>
        <p:spPr bwMode="auto">
          <a:xfrm>
            <a:off x="5410200" y="4749800"/>
            <a:ext cx="381000" cy="685800"/>
          </a:xfrm>
          <a:prstGeom prst="upDownArrow">
            <a:avLst>
              <a:gd name="adj1" fmla="val 50000"/>
              <a:gd name="adj2" fmla="val 49998"/>
            </a:avLst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  <p:cxnSp>
        <p:nvCxnSpPr>
          <p:cNvPr id="22" name="Straight Connector 30"/>
          <p:cNvCxnSpPr>
            <a:cxnSpLocks noChangeShapeType="1"/>
          </p:cNvCxnSpPr>
          <p:nvPr/>
        </p:nvCxnSpPr>
        <p:spPr bwMode="auto">
          <a:xfrm flipV="1">
            <a:off x="3810000" y="2971799"/>
            <a:ext cx="609600" cy="304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/>
          <p:cNvSpPr/>
          <p:nvPr/>
        </p:nvSpPr>
        <p:spPr bwMode="auto">
          <a:xfrm>
            <a:off x="2743200" y="5486400"/>
            <a:ext cx="3124200" cy="457200"/>
          </a:xfrm>
          <a:prstGeom prst="roundRect">
            <a:avLst/>
          </a:prstGeom>
          <a:solidFill>
            <a:srgbClr val="CCFFCC"/>
          </a:solidFill>
          <a:ln w="2857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w="152400"/>
            <a:bevelB w="152400"/>
          </a:sp3d>
        </p:spPr>
        <p:txBody>
          <a:bodyPr/>
          <a:lstStyle/>
          <a:p>
            <a:pPr algn="ctr">
              <a:defRPr/>
            </a:pPr>
            <a:r>
              <a:rPr lang="en-US" sz="1200" dirty="0"/>
              <a:t>Internal</a:t>
            </a:r>
          </a:p>
          <a:p>
            <a:pPr algn="ctr">
              <a:defRPr/>
            </a:pPr>
            <a:r>
              <a:rPr lang="en-US" sz="1200" dirty="0"/>
              <a:t>Data RAM</a:t>
            </a:r>
          </a:p>
        </p:txBody>
      </p:sp>
      <p:sp>
        <p:nvSpPr>
          <p:cNvPr id="24" name="Up-Down Arrow 29"/>
          <p:cNvSpPr>
            <a:spLocks noChangeArrowheads="1"/>
          </p:cNvSpPr>
          <p:nvPr/>
        </p:nvSpPr>
        <p:spPr bwMode="auto">
          <a:xfrm>
            <a:off x="2895600" y="4749800"/>
            <a:ext cx="381000" cy="685800"/>
          </a:xfrm>
          <a:prstGeom prst="upDownArrow">
            <a:avLst>
              <a:gd name="adj1" fmla="val 50000"/>
              <a:gd name="adj2" fmla="val 49998"/>
            </a:avLst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6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VLIW Architecture</a:t>
            </a: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800600" y="4617720"/>
          <a:ext cx="3429000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29000"/>
              </a:tblGrid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Register File</a:t>
                      </a:r>
                      <a:endParaRPr lang="en-IN" sz="20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800600" y="3124200"/>
            <a:ext cx="990600" cy="838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EU1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6019800" y="3124200"/>
            <a:ext cx="914400" cy="838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EU2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7162800" y="3124200"/>
            <a:ext cx="990600" cy="838200"/>
          </a:xfrm>
          <a:prstGeom prst="rect">
            <a:avLst/>
          </a:prstGeom>
          <a:solidFill>
            <a:srgbClr val="FF6699"/>
          </a:solidFill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EU3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953000" y="39624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400800" y="39624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81600" y="39624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72200" y="39624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543800" y="39624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15200" y="39624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86400" y="39624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05600" y="39624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39624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4343400" y="1905000"/>
          <a:ext cx="4038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55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5105400" y="2209800"/>
            <a:ext cx="0" cy="914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77000" y="2209800"/>
            <a:ext cx="0" cy="914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96200" y="2209800"/>
            <a:ext cx="0" cy="914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14400" y="1828800"/>
            <a:ext cx="2057400" cy="8382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Instruction Fetch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71800" y="2133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Superscalar Architecture</a:t>
            </a:r>
            <a:endParaRPr lang="en-IN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800600" y="4693920"/>
          <a:ext cx="3429000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29000"/>
              </a:tblGrid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Register File</a:t>
                      </a:r>
                      <a:endParaRPr lang="en-IN" sz="20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800600" y="3200400"/>
            <a:ext cx="990600" cy="838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EU1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19800" y="3200400"/>
            <a:ext cx="914400" cy="838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EU2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7162800" y="3200400"/>
            <a:ext cx="990600" cy="838200"/>
          </a:xfrm>
          <a:prstGeom prst="rect">
            <a:avLst/>
          </a:prstGeom>
          <a:solidFill>
            <a:srgbClr val="FF6699"/>
          </a:solidFill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EU3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953000" y="40386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400800" y="40386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181600" y="40386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172200" y="40386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543800" y="40386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315200" y="4038600"/>
            <a:ext cx="0" cy="60960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86400" y="40386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5600" y="40386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48600" y="40386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05400" y="251460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477000" y="2286000"/>
            <a:ext cx="0" cy="914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696200" y="2057400"/>
            <a:ext cx="0" cy="11430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4800" y="1905000"/>
            <a:ext cx="1600200" cy="8382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Instruction Fetch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09800" y="1905000"/>
            <a:ext cx="1371600" cy="8382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 contourW="12700">
            <a:bevelT prst="angle"/>
            <a:bevelB/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Dispatch unit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905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81400" y="2514600"/>
            <a:ext cx="152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581400" y="2286000"/>
            <a:ext cx="2895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505200" y="2057400"/>
            <a:ext cx="4191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VLIW and Superscalar Architectures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93837"/>
            <a:ext cx="3733800" cy="4525963"/>
          </a:xfrm>
        </p:spPr>
        <p:txBody>
          <a:bodyPr/>
          <a:lstStyle/>
          <a:p>
            <a:pPr algn="ctr"/>
            <a:r>
              <a:rPr lang="en-IN" b="1" u="sng" dirty="0" smtClean="0"/>
              <a:t>VLIW</a:t>
            </a:r>
          </a:p>
          <a:p>
            <a:pPr algn="ctr"/>
            <a:endParaRPr lang="en-IN" b="1" u="sng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Single and very long instruction word containing multiple instructions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CC"/>
                </a:solidFill>
              </a:rPr>
              <a:t>Compiler does instruction reordering </a:t>
            </a:r>
            <a:r>
              <a:rPr lang="en-IN" sz="2000" dirty="0" smtClean="0"/>
              <a:t>(Static instruction scheduling)</a:t>
            </a:r>
            <a:endParaRPr lang="en-IN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00600" y="1493837"/>
            <a:ext cx="373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Superscalar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/>
            </a:pPr>
            <a:endParaRPr kumimoji="0" lang="en-IN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Multiple instructions are issued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separately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IN" sz="20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Hardware does instruction reordering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(Dynamic instruction scheduling)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 smtClean="0"/>
              <a:t>Excellent MOOCs Videos</a:t>
            </a:r>
          </a:p>
          <a:p>
            <a:r>
              <a:rPr lang="en-IN" sz="2800" b="0" dirty="0" smtClean="0"/>
              <a:t>(Coursera, </a:t>
            </a:r>
            <a:r>
              <a:rPr lang="en-IN" sz="2800" b="0" dirty="0" err="1" smtClean="0"/>
              <a:t>edX</a:t>
            </a:r>
            <a:r>
              <a:rPr lang="en-IN" sz="2800" b="0" dirty="0" smtClean="0"/>
              <a:t>,…)</a:t>
            </a:r>
            <a:endParaRPr lang="en-IN" sz="2800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371600" y="2286000"/>
            <a:ext cx="6324600" cy="1143000"/>
          </a:xfrm>
        </p:spPr>
        <p:txBody>
          <a:bodyPr/>
          <a:lstStyle/>
          <a:p>
            <a:pPr algn="ctr"/>
            <a:r>
              <a:rPr lang="en-IN" b="0" dirty="0" smtClean="0">
                <a:latin typeface="+mj-lt"/>
              </a:rPr>
              <a:t>Any Questions </a:t>
            </a:r>
            <a:r>
              <a:rPr lang="en-IN" b="0" dirty="0" smtClean="0"/>
              <a:t>on </a:t>
            </a:r>
          </a:p>
          <a:p>
            <a:pPr algn="ctr"/>
            <a:r>
              <a:rPr lang="en-IN" b="0" dirty="0" smtClean="0"/>
              <a:t>Processor Architectures?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43286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Memory access has major contribution in latency.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It becomes important when the utilization factor is in dangerous zone (83% - 99%) (Refer to lecture 2)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In such systems hierarchical memory architecture may cause </a:t>
            </a:r>
            <a:r>
              <a:rPr lang="en-US" sz="2000" dirty="0" err="1" smtClean="0">
                <a:latin typeface="+mn-lt"/>
              </a:rPr>
              <a:t>aperidic</a:t>
            </a:r>
            <a:r>
              <a:rPr lang="en-US" sz="2000" dirty="0" smtClean="0">
                <a:latin typeface="+mn-lt"/>
              </a:rPr>
              <a:t> jobs to miss deadlines with considerable delays.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So it is necessary to understand memory technologies, so that appropriate design decision can be taken</a:t>
            </a:r>
            <a:endParaRPr lang="en-US" sz="14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Memory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Traditional Distinction between Memories: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dirty="0" smtClean="0">
                <a:latin typeface="+mn-lt"/>
              </a:rPr>
              <a:t>ROM (Read Only Memory) – Non-volatile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dirty="0" smtClean="0">
                <a:latin typeface="+mn-lt"/>
              </a:rPr>
              <a:t>RAM (Random Access Memory) – Volatile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ROMS used to get programmed once at the beginning using a special programming units.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But at present, EEPROM and Flash memories can be rewritten without any special programming units.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At present following types of Memories are widely used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+mn-lt"/>
              </a:rPr>
              <a:t>Non Volatile</a:t>
            </a:r>
          </a:p>
          <a:p>
            <a:pPr lvl="2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EEPROM</a:t>
            </a:r>
          </a:p>
          <a:p>
            <a:pPr lvl="2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Flash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+mn-lt"/>
              </a:rPr>
              <a:t>Volatile</a:t>
            </a:r>
          </a:p>
          <a:p>
            <a:pPr lvl="2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SRAM</a:t>
            </a:r>
          </a:p>
          <a:p>
            <a:pPr lvl="2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1600" dirty="0" smtClean="0">
                <a:latin typeface="+mn-lt"/>
              </a:rPr>
              <a:t>DRAM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4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Different Classes of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Erasing is slower than RAMs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Each device can be rewritten 1000,000 – 1,000,000 times only.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EEPROMs are usually used for storing nonvolatile programs and parameters.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Flash memory is usually used for storing both application programs (including operating system) and large data records.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These are slower to read compared to RAM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So it is a common practice in many real-time systems to  load the application-program (including the operating system) from a flash memory to the RAM and then run it from the RAM.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In many cases the flash memory used is a movable one (e.g. a SD Card or a USB Memory stick)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Non-Volatile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SRAM-type memory cell requires typically 6 transistors, while DRAM cell requires a single transistor and a capacitor only.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So SRAM takes mores chip area compared to DRAM.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Hence SRAMs are costlier than DRAMs.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But SRAMs are faster than DRAMs.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DRAM has the issue of leakage in their storage capacitors. So DRAMs need to be refreshed periodically (typical refresh cycle is 3-4 ms).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	</a:t>
            </a:r>
            <a:r>
              <a:rPr lang="en-US" sz="2000" i="1" dirty="0" smtClean="0">
                <a:solidFill>
                  <a:srgbClr val="0000CC"/>
                </a:solidFill>
                <a:latin typeface="+mn-lt"/>
              </a:rPr>
              <a:t>While designing a RAM subsystem of a real-time system, the basic rule of thumb is that if you need a large amount of memory, then use DRAM, otherwise go for SRAM.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SRAM and DRAM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First page mode (FPM) DRAM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Extended data output (EDO) DRAM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Synchronous DRAM (SDRAM)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Direct </a:t>
            </a:r>
            <a:r>
              <a:rPr lang="en-US" dirty="0" err="1" smtClean="0"/>
              <a:t>Rambus</a:t>
            </a:r>
            <a:r>
              <a:rPr lang="en-US" dirty="0" smtClean="0"/>
              <a:t> DRAM (DRDRAM)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Double data rate 3 synchronous DRAM (DDR3 DRAM)</a:t>
            </a:r>
            <a:endParaRPr lang="en-US" sz="2400" i="1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Evolution of DRAM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CPU Clock Rates are increasing at a faster rate compared to DRAM access times.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Programmers always desire faster and infinite memory.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Solution is Memory Hierarchy.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In order of fastest to slowest, memory should be assigned, considering cost as follows: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internal CPU memory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registers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cache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main memory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latin typeface="+mn-lt"/>
              </a:rPr>
              <a:t>memory on board external devices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657600"/>
            <a:ext cx="8229600" cy="2971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A cache is a relatively small storage of fast memory where frequently used instructions and data are kept.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Basic operations of Cache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Suppose CPU requests the content of a DRAM.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+mn-lt"/>
              </a:rPr>
              <a:t>First the cache controller checks the address to see if the particular location is in the cache.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If present, the data is immediately retrieved from the cache, which is significantly faster.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+mn-lt"/>
              </a:rPr>
              <a:t>If the address is not in the cache, then a cache miss occurs. Subsequently the cach</a:t>
            </a:r>
            <a:r>
              <a:rPr lang="en-US" dirty="0" smtClean="0">
                <a:latin typeface="+mn-lt"/>
              </a:rPr>
              <a:t>e </a:t>
            </a:r>
            <a:r>
              <a:rPr lang="en-US" sz="1600" dirty="0" smtClean="0">
                <a:latin typeface="+mn-lt"/>
              </a:rPr>
              <a:t>content gets written back to the main memory and the new block is loaded into the cache.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Cache Hierarchy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+mn-lt"/>
              </a:rPr>
              <a:t>L1 Cache: Nearest cache to CPU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L2 Cache: Next level cache between L1 cache and Main Memory</a:t>
            </a:r>
            <a:endParaRPr lang="en-US" sz="16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29200" y="1447801"/>
            <a:ext cx="1905000" cy="1905000"/>
          </a:xfrm>
          <a:prstGeom prst="rect">
            <a:avLst/>
          </a:prstGeom>
          <a:solidFill>
            <a:srgbClr val="CC99FF">
              <a:alpha val="32941"/>
            </a:srgbClr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943600" y="2514600"/>
            <a:ext cx="990600" cy="838200"/>
          </a:xfrm>
          <a:prstGeom prst="rect">
            <a:avLst/>
          </a:prstGeom>
          <a:solidFill>
            <a:srgbClr val="CC0000">
              <a:alpha val="18823"/>
            </a:srgbClr>
          </a:solidFill>
          <a:ln w="28575">
            <a:solidFill>
              <a:srgbClr val="FF00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1400" dirty="0"/>
              <a:t>L1 </a:t>
            </a:r>
            <a:endParaRPr lang="en-US" sz="1400" dirty="0" smtClean="0"/>
          </a:p>
          <a:p>
            <a:pPr algn="ctr"/>
            <a:r>
              <a:rPr lang="en-US" sz="1400" dirty="0" smtClean="0"/>
              <a:t>Cache</a:t>
            </a:r>
            <a:endParaRPr lang="en-US" sz="14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620000" y="1449388"/>
            <a:ext cx="1295400" cy="1141412"/>
          </a:xfrm>
          <a:prstGeom prst="rect">
            <a:avLst/>
          </a:prstGeom>
          <a:solidFill>
            <a:schemeClr val="accent2">
              <a:alpha val="32941"/>
            </a:schemeClr>
          </a:solidFill>
          <a:ln w="2857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L2 Cache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934200" y="17541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934200" y="19827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019800" y="1447800"/>
            <a:ext cx="914400" cy="762000"/>
          </a:xfrm>
          <a:prstGeom prst="rect">
            <a:avLst/>
          </a:prstGeom>
          <a:solidFill>
            <a:srgbClr val="CC99FF">
              <a:alpha val="32941"/>
            </a:srgbClr>
          </a:solidFill>
          <a:ln w="28575">
            <a:solidFill>
              <a:schemeClr val="hlink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Cache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248400" y="220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477000" y="220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" y="1447800"/>
            <a:ext cx="449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Cache memories rely on the ‘locality of reference’ principle.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Locality of reference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Refers to the address distance between memory between consecutive code and data access.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If the code or data fetched tends to reside close in memory, then the locality of reference is low.</a:t>
            </a:r>
          </a:p>
        </p:txBody>
      </p:sp>
    </p:spTree>
    <p:extLst>
      <p:ext uri="{BB962C8B-B14F-4D97-AF65-F5344CB8AC3E}">
        <p14:creationId xmlns:p14="http://schemas.microsoft.com/office/powerpoint/2010/main" val="7716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IN" dirty="0" err="1" smtClean="0">
                <a:latin typeface="+mn-lt"/>
              </a:rPr>
              <a:t>t</a:t>
            </a:r>
            <a:r>
              <a:rPr lang="en-IN" baseline="-25000" dirty="0" err="1" smtClean="0">
                <a:latin typeface="+mn-lt"/>
              </a:rPr>
              <a:t>main</a:t>
            </a:r>
            <a:r>
              <a:rPr lang="en-IN" dirty="0" smtClean="0">
                <a:latin typeface="+mn-lt"/>
              </a:rPr>
              <a:t> – access time for main memory</a:t>
            </a:r>
          </a:p>
          <a:p>
            <a:r>
              <a:rPr lang="en-IN" dirty="0" smtClean="0">
                <a:latin typeface="+mn-lt"/>
              </a:rPr>
              <a:t>t</a:t>
            </a:r>
            <a:r>
              <a:rPr lang="en-IN" baseline="-25000" dirty="0" smtClean="0">
                <a:latin typeface="+mn-lt"/>
              </a:rPr>
              <a:t>L1</a:t>
            </a:r>
            <a:r>
              <a:rPr lang="en-IN" dirty="0" smtClean="0">
                <a:latin typeface="+mn-lt"/>
              </a:rPr>
              <a:t> – access time for primary cache</a:t>
            </a:r>
          </a:p>
          <a:p>
            <a:r>
              <a:rPr lang="en-IN" dirty="0" smtClean="0">
                <a:latin typeface="+mn-lt"/>
              </a:rPr>
              <a:t>h</a:t>
            </a:r>
            <a:r>
              <a:rPr lang="en-IN" baseline="-25000" dirty="0" smtClean="0">
                <a:latin typeface="+mn-lt"/>
              </a:rPr>
              <a:t>1</a:t>
            </a:r>
            <a:r>
              <a:rPr lang="en-IN" dirty="0" smtClean="0">
                <a:latin typeface="+mn-lt"/>
              </a:rPr>
              <a:t> – hit ratio of primary cache</a:t>
            </a:r>
          </a:p>
          <a:p>
            <a:r>
              <a:rPr lang="en-IN" dirty="0" smtClean="0">
                <a:latin typeface="+mn-lt"/>
              </a:rPr>
              <a:t>t</a:t>
            </a:r>
            <a:r>
              <a:rPr lang="en-IN" baseline="-25000" dirty="0" smtClean="0">
                <a:latin typeface="+mn-lt"/>
              </a:rPr>
              <a:t>L2</a:t>
            </a:r>
            <a:r>
              <a:rPr lang="en-IN" dirty="0" smtClean="0">
                <a:latin typeface="+mn-lt"/>
              </a:rPr>
              <a:t> – access time </a:t>
            </a:r>
            <a:r>
              <a:rPr lang="en-IN" smtClean="0">
                <a:latin typeface="+mn-lt"/>
              </a:rPr>
              <a:t>for secondary cache</a:t>
            </a:r>
            <a:endParaRPr lang="en-IN" dirty="0" smtClean="0">
              <a:latin typeface="+mn-lt"/>
            </a:endParaRPr>
          </a:p>
          <a:p>
            <a:r>
              <a:rPr lang="en-IN" dirty="0" smtClean="0">
                <a:latin typeface="+mn-lt"/>
              </a:rPr>
              <a:t>h</a:t>
            </a:r>
            <a:r>
              <a:rPr lang="en-IN" baseline="-25000" dirty="0" smtClean="0">
                <a:latin typeface="+mn-lt"/>
              </a:rPr>
              <a:t>2</a:t>
            </a:r>
            <a:r>
              <a:rPr lang="en-IN" dirty="0" smtClean="0">
                <a:latin typeface="+mn-lt"/>
              </a:rPr>
              <a:t> – hit ratio of secondary cache but not primary</a:t>
            </a:r>
          </a:p>
          <a:p>
            <a:endParaRPr lang="en-IN" dirty="0" smtClean="0">
              <a:latin typeface="+mn-lt"/>
            </a:endParaRPr>
          </a:p>
          <a:p>
            <a:r>
              <a:rPr lang="en-IN" dirty="0" smtClean="0">
                <a:latin typeface="+mn-lt"/>
              </a:rPr>
              <a:t>If system has only L1 cache</a:t>
            </a:r>
          </a:p>
          <a:p>
            <a:r>
              <a:rPr lang="en-IN" dirty="0" smtClean="0">
                <a:latin typeface="+mn-lt"/>
              </a:rPr>
              <a:t>	Average access time, </a:t>
            </a:r>
            <a:r>
              <a:rPr lang="en-IN" i="1" dirty="0" err="1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IN" i="1" baseline="-25000" dirty="0" err="1" smtClean="0">
                <a:solidFill>
                  <a:srgbClr val="0000CC"/>
                </a:solidFill>
                <a:latin typeface="+mn-lt"/>
              </a:rPr>
              <a:t>av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 = h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L1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 + (1-h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en-IN" i="1" dirty="0" err="1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IN" i="1" baseline="-25000" dirty="0" err="1" smtClean="0">
                <a:solidFill>
                  <a:srgbClr val="0000CC"/>
                </a:solidFill>
                <a:latin typeface="+mn-lt"/>
              </a:rPr>
              <a:t>main</a:t>
            </a:r>
            <a:endParaRPr lang="en-IN" i="1" baseline="-25000" dirty="0" smtClean="0">
              <a:solidFill>
                <a:srgbClr val="0000CC"/>
              </a:solidFill>
              <a:latin typeface="+mn-lt"/>
            </a:endParaRPr>
          </a:p>
          <a:p>
            <a:endParaRPr lang="en-IN" dirty="0" smtClean="0">
              <a:latin typeface="+mn-lt"/>
            </a:endParaRPr>
          </a:p>
          <a:p>
            <a:r>
              <a:rPr lang="en-IN" dirty="0" smtClean="0">
                <a:latin typeface="+mn-lt"/>
              </a:rPr>
              <a:t>If system has L1 and L2 cache</a:t>
            </a:r>
            <a:endParaRPr lang="en-IN" baseline="-25000" dirty="0" smtClean="0">
              <a:latin typeface="+mn-lt"/>
            </a:endParaRPr>
          </a:p>
          <a:p>
            <a:r>
              <a:rPr lang="en-IN" dirty="0" smtClean="0">
                <a:latin typeface="+mn-lt"/>
              </a:rPr>
              <a:t>	Average access time, </a:t>
            </a:r>
            <a:r>
              <a:rPr lang="en-IN" i="1" dirty="0" err="1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IN" i="1" baseline="-25000" dirty="0" err="1" smtClean="0">
                <a:solidFill>
                  <a:srgbClr val="0000CC"/>
                </a:solidFill>
                <a:latin typeface="+mn-lt"/>
              </a:rPr>
              <a:t>av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 = h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L1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 + h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L2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 + (1-h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 -h</a:t>
            </a:r>
            <a:r>
              <a:rPr lang="en-IN" i="1" baseline="-2500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en-IN" i="1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en-IN" i="1" dirty="0" err="1" smtClean="0">
                <a:solidFill>
                  <a:srgbClr val="0000CC"/>
                </a:solidFill>
                <a:latin typeface="+mn-lt"/>
              </a:rPr>
              <a:t>t</a:t>
            </a:r>
            <a:r>
              <a:rPr lang="en-IN" i="1" baseline="-25000" dirty="0" err="1" smtClean="0">
                <a:solidFill>
                  <a:srgbClr val="0000CC"/>
                </a:solidFill>
                <a:latin typeface="+mn-lt"/>
              </a:rPr>
              <a:t>main</a:t>
            </a:r>
            <a:endParaRPr lang="en-IN" i="1" baseline="-25000" dirty="0" smtClean="0">
              <a:solidFill>
                <a:srgbClr val="0000CC"/>
              </a:solidFill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Cache Access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Problem: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	Assume that the system has a two-level cache. The level-1 cache has a hit rate of 90% and the level-2 cache has a hit rate of 97%. The level 1 cache access time is 4 ns, the level 2 cache access time is 15 ns and access time of main memory is 80 ns. What is the average memory access time?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Solution: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	h</a:t>
            </a:r>
            <a:r>
              <a:rPr lang="en-IN" baseline="-25000" dirty="0" smtClean="0">
                <a:latin typeface="+mn-lt"/>
              </a:rPr>
              <a:t>1 	</a:t>
            </a:r>
            <a:r>
              <a:rPr lang="en-IN" dirty="0" smtClean="0">
                <a:latin typeface="+mn-lt"/>
              </a:rPr>
              <a:t>= 0.9, 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	h</a:t>
            </a:r>
            <a:r>
              <a:rPr lang="en-IN" baseline="-25000" dirty="0" smtClean="0">
                <a:latin typeface="+mn-lt"/>
              </a:rPr>
              <a:t>2 	</a:t>
            </a:r>
            <a:r>
              <a:rPr lang="en-IN" dirty="0" smtClean="0">
                <a:latin typeface="+mn-lt"/>
              </a:rPr>
              <a:t>= (1-0.9) X 0.97 = 0.1 X 0.97 = 0.097, 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	t</a:t>
            </a:r>
            <a:r>
              <a:rPr lang="en-IN" baseline="-25000" dirty="0" smtClean="0">
                <a:latin typeface="+mn-lt"/>
              </a:rPr>
              <a:t>L1</a:t>
            </a:r>
            <a:r>
              <a:rPr lang="en-IN" dirty="0" smtClean="0">
                <a:latin typeface="+mn-lt"/>
              </a:rPr>
              <a:t> 	= 4 ns, t</a:t>
            </a:r>
            <a:r>
              <a:rPr lang="en-IN" baseline="-25000" dirty="0" smtClean="0">
                <a:latin typeface="+mn-lt"/>
              </a:rPr>
              <a:t>L2</a:t>
            </a:r>
            <a:r>
              <a:rPr lang="en-IN" dirty="0" smtClean="0">
                <a:latin typeface="+mn-lt"/>
              </a:rPr>
              <a:t> = 15 ns, </a:t>
            </a:r>
            <a:r>
              <a:rPr lang="en-IN" dirty="0" err="1" smtClean="0">
                <a:latin typeface="+mn-lt"/>
              </a:rPr>
              <a:t>t</a:t>
            </a:r>
            <a:r>
              <a:rPr lang="en-IN" baseline="-25000" dirty="0" err="1" smtClean="0">
                <a:latin typeface="+mn-lt"/>
              </a:rPr>
              <a:t>main</a:t>
            </a:r>
            <a:r>
              <a:rPr lang="en-IN" dirty="0" smtClean="0">
                <a:latin typeface="+mn-lt"/>
              </a:rPr>
              <a:t> = 80 ns.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	</a:t>
            </a:r>
            <a:r>
              <a:rPr lang="en-IN" dirty="0" err="1" smtClean="0">
                <a:latin typeface="+mn-lt"/>
              </a:rPr>
              <a:t>t</a:t>
            </a:r>
            <a:r>
              <a:rPr lang="en-IN" baseline="-25000" dirty="0" err="1" smtClean="0">
                <a:latin typeface="+mn-lt"/>
              </a:rPr>
              <a:t>av</a:t>
            </a:r>
            <a:r>
              <a:rPr lang="en-IN" baseline="-25000" dirty="0" smtClean="0">
                <a:latin typeface="+mn-lt"/>
              </a:rPr>
              <a:t>	</a:t>
            </a:r>
            <a:r>
              <a:rPr lang="en-IN" dirty="0" smtClean="0">
                <a:latin typeface="+mn-lt"/>
              </a:rPr>
              <a:t>= h</a:t>
            </a:r>
            <a:r>
              <a:rPr lang="en-IN" baseline="-25000" dirty="0" smtClean="0">
                <a:latin typeface="+mn-lt"/>
              </a:rPr>
              <a:t>1</a:t>
            </a:r>
            <a:r>
              <a:rPr lang="en-IN" dirty="0" smtClean="0">
                <a:latin typeface="+mn-lt"/>
              </a:rPr>
              <a:t>t</a:t>
            </a:r>
            <a:r>
              <a:rPr lang="en-IN" baseline="-25000" dirty="0" smtClean="0">
                <a:latin typeface="+mn-lt"/>
              </a:rPr>
              <a:t>L1</a:t>
            </a:r>
            <a:r>
              <a:rPr lang="en-IN" dirty="0" smtClean="0">
                <a:latin typeface="+mn-lt"/>
              </a:rPr>
              <a:t> + h</a:t>
            </a:r>
            <a:r>
              <a:rPr lang="en-IN" baseline="-25000" dirty="0" smtClean="0">
                <a:latin typeface="+mn-lt"/>
              </a:rPr>
              <a:t>2</a:t>
            </a:r>
            <a:r>
              <a:rPr lang="en-IN" dirty="0" smtClean="0">
                <a:latin typeface="+mn-lt"/>
              </a:rPr>
              <a:t>t</a:t>
            </a:r>
            <a:r>
              <a:rPr lang="en-IN" baseline="-25000" dirty="0" smtClean="0">
                <a:latin typeface="+mn-lt"/>
              </a:rPr>
              <a:t>L2</a:t>
            </a:r>
            <a:r>
              <a:rPr lang="en-IN" dirty="0" smtClean="0">
                <a:latin typeface="+mn-lt"/>
              </a:rPr>
              <a:t> + (1-h</a:t>
            </a:r>
            <a:r>
              <a:rPr lang="en-IN" baseline="-25000" dirty="0" smtClean="0">
                <a:latin typeface="+mn-lt"/>
              </a:rPr>
              <a:t>1</a:t>
            </a:r>
            <a:r>
              <a:rPr lang="en-IN" dirty="0" smtClean="0">
                <a:latin typeface="+mn-lt"/>
              </a:rPr>
              <a:t>-h</a:t>
            </a:r>
            <a:r>
              <a:rPr lang="en-IN" baseline="-25000" dirty="0" smtClean="0">
                <a:latin typeface="+mn-lt"/>
              </a:rPr>
              <a:t>2</a:t>
            </a:r>
            <a:r>
              <a:rPr lang="en-IN" dirty="0" smtClean="0">
                <a:latin typeface="+mn-lt"/>
              </a:rPr>
              <a:t>)</a:t>
            </a:r>
            <a:r>
              <a:rPr lang="en-IN" dirty="0" err="1" smtClean="0">
                <a:latin typeface="+mn-lt"/>
              </a:rPr>
              <a:t>t</a:t>
            </a:r>
            <a:r>
              <a:rPr lang="en-IN" baseline="-25000" dirty="0" err="1" smtClean="0">
                <a:latin typeface="+mn-lt"/>
              </a:rPr>
              <a:t>main</a:t>
            </a:r>
            <a:endParaRPr lang="en-IN" baseline="-25000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IN" baseline="-25000" dirty="0" smtClean="0">
                <a:latin typeface="+mn-lt"/>
              </a:rPr>
              <a:t>		</a:t>
            </a:r>
            <a:r>
              <a:rPr lang="en-IN" dirty="0" smtClean="0">
                <a:latin typeface="+mn-lt"/>
              </a:rPr>
              <a:t>= 0.9 X 4 ns + 0.097 X 15 ns + (1 – 0.9 – 0.097) X 80 ns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		= 0.9 X 4 ns + 0.097 X 15 ns + 0.003 X 80 ns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latin typeface="+mn-lt"/>
              </a:rPr>
              <a:t>		= 3.6 ns + 1.455 ns + 0.24 ns</a:t>
            </a:r>
          </a:p>
          <a:p>
            <a:pPr>
              <a:lnSpc>
                <a:spcPct val="120000"/>
              </a:lnSpc>
            </a:pPr>
            <a:r>
              <a:rPr lang="en-IN" baseline="-25000" dirty="0" smtClean="0">
                <a:latin typeface="+mn-lt"/>
              </a:rPr>
              <a:t>	</a:t>
            </a:r>
            <a:r>
              <a:rPr lang="en-IN" dirty="0" smtClean="0">
                <a:latin typeface="+mn-lt"/>
              </a:rPr>
              <a:t> 	= 5.295 ns</a:t>
            </a:r>
          </a:p>
          <a:p>
            <a:pPr>
              <a:lnSpc>
                <a:spcPct val="120000"/>
              </a:lnSpc>
            </a:pPr>
            <a:endParaRPr lang="en-IN" dirty="0" smtClean="0">
              <a:latin typeface="+mn-lt"/>
            </a:endParaRPr>
          </a:p>
          <a:p>
            <a:pPr>
              <a:lnSpc>
                <a:spcPct val="120000"/>
              </a:lnSpc>
            </a:pPr>
            <a:endParaRPr lang="en-IN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Cache Access Time -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 smtClean="0"/>
              <a:t>RTS Primer – For Light Reading </a:t>
            </a:r>
            <a:endParaRPr lang="en-IN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1371600" y="2286000"/>
            <a:ext cx="6324600" cy="1143000"/>
          </a:xfrm>
        </p:spPr>
        <p:txBody>
          <a:bodyPr/>
          <a:lstStyle/>
          <a:p>
            <a:pPr algn="ctr"/>
            <a:r>
              <a:rPr lang="en-IN" b="0" dirty="0" smtClean="0">
                <a:latin typeface="+mj-lt"/>
              </a:rPr>
              <a:t>Any Questions </a:t>
            </a:r>
            <a:r>
              <a:rPr lang="en-IN" b="0" dirty="0" smtClean="0"/>
              <a:t>on </a:t>
            </a:r>
          </a:p>
          <a:p>
            <a:pPr algn="ctr"/>
            <a:r>
              <a:rPr lang="en-IN" b="0" dirty="0" smtClean="0"/>
              <a:t>Memory Systems?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646822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An hardware interrupt is an external hardware signal that initiates an event.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Each interrupt is associated with an interrupt vector address, which contains the interrupt handler routine.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Interrupt handler routine is a program for the desired action to be taken when the interrupt occurs.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There are software interrupts as well, which are generated internally.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A typical interrupt service process </a:t>
            </a:r>
            <a:r>
              <a:rPr lang="en-US" sz="2000" dirty="0" smtClean="0">
                <a:latin typeface="+mn-lt"/>
              </a:rPr>
              <a:t>is as follows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interrupt request line is activated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interrupt request is latched by the CPU hardware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processing of ongoing instruction is completed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content of program counter register (PCR) is pushed to the stack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content of status register (SR) is pushed to the stack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PCR is loaded with the interrupt handler’s address.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interrupt handler is executed.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original content of the SR is popped back from the stack.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 smtClean="0">
                <a:latin typeface="+mn-lt"/>
              </a:rPr>
              <a:t>The original content of the PCR is popped back from the stack.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sz="1400" dirty="0" smtClean="0">
              <a:latin typeface="+mn-lt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endParaRPr lang="en-US" sz="14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05600" cy="1143000"/>
          </a:xfrm>
        </p:spPr>
        <p:txBody>
          <a:bodyPr/>
          <a:lstStyle/>
          <a:p>
            <a:r>
              <a:rPr lang="en-US" dirty="0" smtClean="0"/>
              <a:t>Peripheral Interfacing:</a:t>
            </a:r>
          </a:p>
          <a:p>
            <a:r>
              <a:rPr lang="en-US" b="0" dirty="0" smtClean="0"/>
              <a:t>Interrupts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44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When number of interrupt sources are more than the available external interrupt inputs on a microprocessor/microcontroller, then PIC chips are used.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Priorities can be assigned among the interrupts.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Example: 8059 for x86</a:t>
            </a:r>
            <a:endParaRPr lang="en-US" sz="1400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Programmable Interrupt Controller (PIC)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3124200"/>
            <a:ext cx="16002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CC"/>
                </a:solidFill>
              </a:rPr>
              <a:t>Programmable Interrupt Controller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3124200"/>
            <a:ext cx="16002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00CC"/>
                </a:solidFill>
              </a:rPr>
              <a:t>CPU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2743200"/>
            <a:ext cx="16002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smtClean="0">
                <a:solidFill>
                  <a:srgbClr val="0000CC"/>
                </a:solidFill>
              </a:rPr>
              <a:t>Memory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3429000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0000CC"/>
                </a:solidFill>
              </a:rPr>
              <a:t>Vector 2</a:t>
            </a:r>
            <a:endParaRPr lang="en-IN" sz="120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3200400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0000CC"/>
                </a:solidFill>
              </a:rPr>
              <a:t>Vector 1</a:t>
            </a:r>
            <a:endParaRPr lang="en-IN" sz="1200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4114800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0000CC"/>
                </a:solidFill>
              </a:rPr>
              <a:t>Vector 3</a:t>
            </a:r>
            <a:endParaRPr lang="en-IN" sz="1200" dirty="0">
              <a:solidFill>
                <a:srgbClr val="0000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5257800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0000CC"/>
                </a:solidFill>
              </a:rPr>
              <a:t>Interrupt Handler</a:t>
            </a:r>
            <a:endParaRPr lang="en-IN" sz="1000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5943600"/>
            <a:ext cx="1143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0000CC"/>
                </a:solidFill>
              </a:rPr>
              <a:t>Interrupt Handler</a:t>
            </a:r>
            <a:endParaRPr lang="en-IN" sz="1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35814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IN" sz="800" b="1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IN" sz="800" b="1" dirty="0" smtClean="0">
                <a:solidFill>
                  <a:srgbClr val="0000CC"/>
                </a:solidFill>
              </a:rPr>
              <a:t>.</a:t>
            </a:r>
            <a:endParaRPr lang="en-IN" sz="8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54819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IN" sz="800" b="1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IN" sz="800" b="1" dirty="0" smtClean="0">
                <a:solidFill>
                  <a:srgbClr val="0000CC"/>
                </a:solidFill>
              </a:rPr>
              <a:t>.</a:t>
            </a:r>
            <a:endParaRPr lang="en-IN" sz="800" b="1" dirty="0">
              <a:solidFill>
                <a:srgbClr val="0000CC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9600" y="3429000"/>
            <a:ext cx="609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9600" y="3581400"/>
            <a:ext cx="609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9600" y="3733800"/>
            <a:ext cx="609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9600" y="4799012"/>
            <a:ext cx="6096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2819400" y="4305300"/>
            <a:ext cx="1066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38100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6" name="Freeform 25"/>
          <p:cNvSpPr/>
          <p:nvPr/>
        </p:nvSpPr>
        <p:spPr>
          <a:xfrm>
            <a:off x="5257800" y="3352800"/>
            <a:ext cx="1524000" cy="241300"/>
          </a:xfrm>
          <a:custGeom>
            <a:avLst/>
            <a:gdLst>
              <a:gd name="connsiteX0" fmla="*/ 0 w 1536700"/>
              <a:gd name="connsiteY0" fmla="*/ 241300 h 241300"/>
              <a:gd name="connsiteX1" fmla="*/ 711200 w 1536700"/>
              <a:gd name="connsiteY1" fmla="*/ 241300 h 241300"/>
              <a:gd name="connsiteX2" fmla="*/ 711200 w 1536700"/>
              <a:gd name="connsiteY2" fmla="*/ 0 h 241300"/>
              <a:gd name="connsiteX3" fmla="*/ 1536700 w 1536700"/>
              <a:gd name="connsiteY3" fmla="*/ 0 h 241300"/>
              <a:gd name="connsiteX4" fmla="*/ 1536700 w 1536700"/>
              <a:gd name="connsiteY4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700" h="241300">
                <a:moveTo>
                  <a:pt x="0" y="241300"/>
                </a:moveTo>
                <a:lnTo>
                  <a:pt x="711200" y="241300"/>
                </a:lnTo>
                <a:lnTo>
                  <a:pt x="711200" y="0"/>
                </a:lnTo>
                <a:lnTo>
                  <a:pt x="1536700" y="0"/>
                </a:lnTo>
                <a:lnTo>
                  <a:pt x="1536700" y="0"/>
                </a:lnTo>
              </a:path>
            </a:pathLst>
          </a:cu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7924800" y="3327400"/>
            <a:ext cx="431800" cy="2082800"/>
          </a:xfrm>
          <a:custGeom>
            <a:avLst/>
            <a:gdLst>
              <a:gd name="connsiteX0" fmla="*/ 0 w 431800"/>
              <a:gd name="connsiteY0" fmla="*/ 0 h 2171700"/>
              <a:gd name="connsiteX1" fmla="*/ 431800 w 431800"/>
              <a:gd name="connsiteY1" fmla="*/ 0 h 2171700"/>
              <a:gd name="connsiteX2" fmla="*/ 431800 w 431800"/>
              <a:gd name="connsiteY2" fmla="*/ 2146300 h 2171700"/>
              <a:gd name="connsiteX3" fmla="*/ 25400 w 4318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2171700">
                <a:moveTo>
                  <a:pt x="0" y="0"/>
                </a:moveTo>
                <a:lnTo>
                  <a:pt x="431800" y="0"/>
                </a:lnTo>
                <a:lnTo>
                  <a:pt x="431800" y="2146300"/>
                </a:lnTo>
                <a:lnTo>
                  <a:pt x="25400" y="2171700"/>
                </a:lnTo>
              </a:path>
            </a:pathLst>
          </a:cu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191000" y="3505200"/>
            <a:ext cx="1143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rgbClr val="0000CC"/>
                </a:solidFill>
              </a:rPr>
              <a:t>PCR</a:t>
            </a:r>
            <a:endParaRPr lang="en-IN" sz="1200" dirty="0">
              <a:solidFill>
                <a:srgbClr val="0000CC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334000" y="3746500"/>
            <a:ext cx="1447800" cy="1663700"/>
          </a:xfrm>
          <a:custGeom>
            <a:avLst/>
            <a:gdLst>
              <a:gd name="connsiteX0" fmla="*/ 1333500 w 1333500"/>
              <a:gd name="connsiteY0" fmla="*/ 1701800 h 1701800"/>
              <a:gd name="connsiteX1" fmla="*/ 673100 w 1333500"/>
              <a:gd name="connsiteY1" fmla="*/ 1701800 h 1701800"/>
              <a:gd name="connsiteX2" fmla="*/ 673100 w 1333500"/>
              <a:gd name="connsiteY2" fmla="*/ 0 h 1701800"/>
              <a:gd name="connsiteX3" fmla="*/ 0 w 1333500"/>
              <a:gd name="connsiteY3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1701800">
                <a:moveTo>
                  <a:pt x="1333500" y="1701800"/>
                </a:moveTo>
                <a:lnTo>
                  <a:pt x="673100" y="1701800"/>
                </a:lnTo>
                <a:lnTo>
                  <a:pt x="673100" y="0"/>
                </a:lnTo>
                <a:lnTo>
                  <a:pt x="0" y="0"/>
                </a:lnTo>
              </a:path>
            </a:pathLst>
          </a:cu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52400" y="396240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External </a:t>
            </a:r>
          </a:p>
          <a:p>
            <a:r>
              <a:rPr lang="en-IN" sz="1200" dirty="0" smtClean="0"/>
              <a:t>Interrupts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62181" y="3729335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External </a:t>
            </a:r>
          </a:p>
          <a:p>
            <a:r>
              <a:rPr lang="en-IN" sz="1200" dirty="0" smtClean="0"/>
              <a:t>Interrupt </a:t>
            </a:r>
          </a:p>
          <a:p>
            <a:r>
              <a:rPr lang="en-IN" sz="1200" dirty="0" smtClean="0"/>
              <a:t>Line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654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001000" cy="4191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Access to the computer’s memory is given to other devices in the system without CPU intervention. 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Information is transferred directly into main memory by the external device. 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DMA controller is required unless the DMA circuitry is integrated into the CPU.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Because CPU participation is not required, data transfer is fast.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DMA is the most preferred method for data transfer in real-time systems.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001000" cy="2057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/>
              <a:t>I/O Device requests DMA transfer by activating DMA-request signal (D_REQ)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/>
              <a:t>This cause the DMA Controller issue a bus-request signal (B_REQ) to the CPU.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/>
              <a:t>Then the CPU finishes its present bus cycle and activates a bus-acknowledgement signal (B_ACK).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smtClean="0"/>
              <a:t>After recognizing </a:t>
            </a:r>
            <a:r>
              <a:rPr lang="en-US" sz="2000" dirty="0" smtClean="0"/>
              <a:t>B_ACK signal, DMA Controller activates a DMA-acknowledgement signal (D_ACK) to the I/O device.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/>
              <a:t>Then I/O device performs the data transfer to the memory.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 smtClean="0"/>
              <a:t>One the transfer is done, the DMA controller deactivates the B_REQ signal, giving the bus back to the CPU.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DMA Transfer 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962400"/>
            <a:ext cx="304800" cy="22098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38600" y="3962400"/>
            <a:ext cx="304800" cy="22098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172200" y="3962400"/>
            <a:ext cx="304800" cy="22098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9800" y="5181600"/>
            <a:ext cx="1828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5637212"/>
            <a:ext cx="1828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3400" y="4419600"/>
            <a:ext cx="18288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9800" y="4951412"/>
            <a:ext cx="18288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0221" y="3581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CPU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3581400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DMA Controller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3581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I/O Device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9706" y="4914900"/>
            <a:ext cx="2209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9858" y="4507468"/>
            <a:ext cx="5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Time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3458" y="464522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B_REQ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41960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D_REQ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7011" y="5334000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D_ACK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83029" y="51816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B_ACK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0" y="3962400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smtClean="0"/>
              <a:t>CPU controls </a:t>
            </a:r>
          </a:p>
          <a:p>
            <a:r>
              <a:rPr lang="en-IN" sz="1400" i="1" dirty="0" smtClean="0"/>
              <a:t>the system bus</a:t>
            </a:r>
            <a:endParaRPr lang="en-IN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55078" y="5648980"/>
            <a:ext cx="140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smtClean="0"/>
              <a:t>DMA </a:t>
            </a:r>
            <a:r>
              <a:rPr lang="en-IN" sz="1400" i="1" dirty="0" smtClean="0"/>
              <a:t>Controller</a:t>
            </a:r>
          </a:p>
          <a:p>
            <a:r>
              <a:rPr lang="en-IN" sz="1400" i="1" dirty="0" smtClean="0"/>
              <a:t>controls the </a:t>
            </a:r>
          </a:p>
          <a:p>
            <a:r>
              <a:rPr lang="en-IN" sz="1400" i="1" dirty="0" smtClean="0"/>
              <a:t>system bus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24631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Any Questions?</a:t>
            </a:r>
            <a:endParaRPr lang="en-IN" sz="320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3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dirty="0" smtClean="0"/>
              <a:t>L-9: Hardware for Real Time Systems</a:t>
            </a:r>
          </a:p>
          <a:p>
            <a:pPr algn="r">
              <a:lnSpc>
                <a:spcPct val="100000"/>
              </a:lnSpc>
            </a:pPr>
            <a:r>
              <a:rPr lang="en-US" sz="2400" b="0" dirty="0" smtClean="0"/>
              <a:t>[Processor Architecture, Memory, Peripheral Interfacing]</a:t>
            </a:r>
            <a:r>
              <a:rPr lang="en-US" sz="1800" b="0" dirty="0" smtClean="0"/>
              <a:t>  </a:t>
            </a:r>
            <a:r>
              <a:rPr lang="en-US" sz="2000" b="0" dirty="0" smtClean="0"/>
              <a:t>  </a:t>
            </a:r>
            <a:endParaRPr lang="en-US" sz="20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[Ref: </a:t>
            </a:r>
            <a:r>
              <a:rPr lang="en-US" sz="1800" b="0" dirty="0" smtClean="0"/>
              <a:t>Notes/PPT</a:t>
            </a:r>
            <a:r>
              <a:rPr lang="en-US" sz="1800" b="0" dirty="0" smtClean="0"/>
              <a:t>]</a:t>
            </a:r>
            <a:endParaRPr lang="en-US" sz="1800" b="0" dirty="0"/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153537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 Narrow" panose="020B0606020202030204" pitchFamily="34" charset="0"/>
              </a:rPr>
              <a:t>Note</a:t>
            </a:r>
            <a:r>
              <a:rPr lang="en-IN" sz="1200" dirty="0" smtClean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 smtClean="0">
                <a:latin typeface="Arial Narrow" panose="020B0606020202030204" pitchFamily="34" charset="0"/>
              </a:rPr>
              <a:t>PLEASE DO NOT PRINT PPTs</a:t>
            </a:r>
            <a:r>
              <a:rPr lang="en-IN" sz="1200" dirty="0" smtClean="0">
                <a:latin typeface="Arial Narrow" panose="020B0606020202030204" pitchFamily="34" charset="0"/>
              </a:rPr>
              <a:t>, Save the Environment!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8592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PPT </a:t>
            </a:r>
            <a:r>
              <a:rPr lang="en-IN" sz="1050" dirty="0" smtClean="0"/>
              <a:t>Courtesy</a:t>
            </a:r>
            <a:r>
              <a:rPr lang="en-IN" sz="1000" dirty="0" smtClean="0"/>
              <a:t>: Some of the contents of this PPT is sourced from </a:t>
            </a:r>
            <a:r>
              <a:rPr lang="en-IN" sz="1000" dirty="0" err="1" smtClean="0"/>
              <a:t>Presentatoons</a:t>
            </a:r>
            <a:r>
              <a:rPr lang="en-IN" sz="1000" dirty="0" smtClean="0"/>
              <a:t> of  Prof K R </a:t>
            </a:r>
            <a:r>
              <a:rPr lang="en-IN" sz="1000" dirty="0" err="1" smtClean="0"/>
              <a:t>Anupa</a:t>
            </a:r>
            <a:r>
              <a:rPr lang="en-IN" sz="1000" dirty="0" smtClean="0"/>
              <a:t> / Prof B Mishra, BITS-Pilani WILP Division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01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Many real-time systems are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embedded</a:t>
            </a:r>
            <a:r>
              <a:rPr lang="en-US" sz="2000" dirty="0" smtClean="0">
                <a:latin typeface="+mn-lt"/>
              </a:rPr>
              <a:t> systems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Embedded systems interact closely with specialize input and output devices including sensors and actuators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Hardware structure can affect timing and require special software design techniques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Real-time systems engineers must have some familiarity with hardware and do some “low level”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Von Neumann Architecture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Harvard Architecture</a:t>
            </a:r>
            <a:endParaRPr lang="en-US" dirty="0" smtClean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Processor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220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500" dirty="0" smtClean="0">
                <a:latin typeface="+mn-lt"/>
              </a:rPr>
              <a:t>Described in 1945 by the mathematician and physicist </a:t>
            </a:r>
            <a:r>
              <a:rPr lang="en-IN" sz="2500" dirty="0" smtClean="0">
                <a:solidFill>
                  <a:srgbClr val="0000CC"/>
                </a:solidFill>
                <a:latin typeface="+mn-lt"/>
              </a:rPr>
              <a:t>John von Neumann</a:t>
            </a:r>
            <a:r>
              <a:rPr lang="en-IN" sz="2500" dirty="0" smtClean="0">
                <a:latin typeface="+mn-lt"/>
              </a:rPr>
              <a:t> and others in the First Draft of a Report on the EDVAC.</a:t>
            </a:r>
            <a:endParaRPr lang="en-US" sz="2500" dirty="0" smtClean="0">
              <a:latin typeface="+mn-lt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Also known as </a:t>
            </a:r>
            <a:r>
              <a:rPr lang="en-US" sz="2500" dirty="0" smtClean="0">
                <a:solidFill>
                  <a:srgbClr val="0000CC"/>
                </a:solidFill>
                <a:latin typeface="+mn-lt"/>
              </a:rPr>
              <a:t>Princeton Architecture.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CPU is connected to Memory and I/O through the System Bus.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500" dirty="0" smtClean="0">
                <a:latin typeface="+mn-lt"/>
              </a:rPr>
              <a:t>In a Von Neumann Architecture, </a:t>
            </a:r>
            <a:r>
              <a:rPr lang="en-US" sz="2500" dirty="0" smtClean="0">
                <a:solidFill>
                  <a:srgbClr val="0000CC"/>
                </a:solidFill>
                <a:latin typeface="+mn-lt"/>
              </a:rPr>
              <a:t>I/O is Memory Mapped.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50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733800"/>
            <a:ext cx="1600200" cy="99060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CPU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81400" y="51816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I/O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505200" y="3733800"/>
            <a:ext cx="13716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Memory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600" y="4038600"/>
            <a:ext cx="1371600" cy="158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781300" y="4038600"/>
            <a:ext cx="787400" cy="1485900"/>
          </a:xfrm>
          <a:custGeom>
            <a:avLst/>
            <a:gdLst>
              <a:gd name="connsiteX0" fmla="*/ 0 w 787400"/>
              <a:gd name="connsiteY0" fmla="*/ 0 h 1485900"/>
              <a:gd name="connsiteX1" fmla="*/ 0 w 787400"/>
              <a:gd name="connsiteY1" fmla="*/ 1485900 h 1485900"/>
              <a:gd name="connsiteX2" fmla="*/ 787400 w 787400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485900">
                <a:moveTo>
                  <a:pt x="0" y="0"/>
                </a:moveTo>
                <a:lnTo>
                  <a:pt x="0" y="1485900"/>
                </a:lnTo>
                <a:lnTo>
                  <a:pt x="787400" y="1485900"/>
                </a:lnTo>
              </a:path>
            </a:pathLst>
          </a:cu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0" y="362384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+mn-lt"/>
              </a:rPr>
              <a:t>System Bus</a:t>
            </a:r>
            <a:endParaRPr lang="en-IN" sz="1600" b="1" dirty="0"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914900" y="3733800"/>
            <a:ext cx="4229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System Bus constitutes: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lang="en-IN" sz="2500" dirty="0" smtClean="0">
                <a:latin typeface="+mn-lt"/>
              </a:rPr>
              <a:t>Unidirectional </a:t>
            </a:r>
            <a:r>
              <a:rPr lang="en-IN" sz="2500" dirty="0" smtClean="0">
                <a:solidFill>
                  <a:srgbClr val="0000CC"/>
                </a:solidFill>
                <a:latin typeface="+mn-lt"/>
              </a:rPr>
              <a:t>Address Bus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Bidirectional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Data Bus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Font typeface="Wingdings" pitchFamily="2" charset="2"/>
              <a:buChar char="§"/>
            </a:pP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Control Bus, 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which is a heterogeneous collection of independent lines such as control, status and power lines.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The name Harvard Architecture comes from the Harvard Mark I relay-based computer. 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CC"/>
                </a:solidFill>
                <a:latin typeface="+mn-lt"/>
              </a:rPr>
              <a:t>Separate data and address bus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It is possible to access program memory and data memory simultaneously.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Typically, code (or program) memory is read-only and data memory is read-write. Therefore, it is impossible for program contents to be modified by the program itself.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1800" dirty="0" smtClean="0">
                <a:latin typeface="+mn-lt"/>
              </a:rPr>
              <a:t>But the price paid is increase in chip area (therefore power consumption</a:t>
            </a:r>
            <a:r>
              <a:rPr lang="en-US" sz="1800" dirty="0" smtClean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00CC"/>
                </a:solidFill>
                <a:latin typeface="+mn-lt"/>
              </a:rPr>
              <a:t>Many modern CPUs comprises both Harvard and von Neumann characteristics: the separate on-chip instruction and data caches have a Harvard type interface, while the common off-chip cache memory is interfaced through a single system bus.</a:t>
            </a:r>
            <a:endParaRPr lang="en-IN" sz="180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Harvard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2770</Words>
  <Application>Microsoft Office PowerPoint</Application>
  <PresentationFormat>తెరపై ప్రదర్శన (4:3)</PresentationFormat>
  <Paragraphs>552</Paragraphs>
  <Slides>45</Slides>
  <Notes>20</Notes>
  <HiddenSlides>0</HiddenSlides>
  <MMClips>0</MMClips>
  <ScaleCrop>false</ScaleCrop>
  <HeadingPairs>
    <vt:vector size="8" baseType="variant">
      <vt:variant>
        <vt:lpstr>ఉపయోగించిన ఫాంట్‌లు</vt:lpstr>
      </vt:variant>
      <vt:variant>
        <vt:i4>7</vt:i4>
      </vt:variant>
      <vt:variant>
        <vt:lpstr>నేపథ్యం</vt:lpstr>
      </vt:variant>
      <vt:variant>
        <vt:i4>1</vt:i4>
      </vt:variant>
      <vt:variant>
        <vt:lpstr>ఎంబెడెడ్ OLE సర్వర్‌లు</vt:lpstr>
      </vt:variant>
      <vt:variant>
        <vt:i4>1</vt:i4>
      </vt:variant>
      <vt:variant>
        <vt:lpstr>స్లయిడ్ శీర్షికలు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Calibri</vt:lpstr>
      <vt:lpstr>Comic Sans MS</vt:lpstr>
      <vt:lpstr>Courier New</vt:lpstr>
      <vt:lpstr>Symbol</vt:lpstr>
      <vt:lpstr>Wingdings</vt:lpstr>
      <vt:lpstr>Office Theme</vt:lpstr>
      <vt:lpstr>Equation</vt:lpstr>
      <vt:lpstr>BITS ZG553: Real Time Systems L9 –  Hardware for Real Time Systems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కోనేరు గోపాలకృష్ణ</cp:lastModifiedBy>
  <cp:revision>351</cp:revision>
  <dcterms:created xsi:type="dcterms:W3CDTF">2011-09-14T09:42:05Z</dcterms:created>
  <dcterms:modified xsi:type="dcterms:W3CDTF">2018-10-05T20:40:02Z</dcterms:modified>
</cp:coreProperties>
</file>