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Lst>
  <p:notesMasterIdLst>
    <p:notesMasterId r:id="rId44"/>
  </p:notesMasterIdLst>
  <p:sldIdLst>
    <p:sldId id="260" r:id="rId3"/>
    <p:sldId id="285" r:id="rId4"/>
    <p:sldId id="289" r:id="rId5"/>
    <p:sldId id="288" r:id="rId6"/>
    <p:sldId id="349" r:id="rId7"/>
    <p:sldId id="350" r:id="rId8"/>
    <p:sldId id="351" r:id="rId9"/>
    <p:sldId id="257"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స్వయంసిద్ధ విభాగం" id="{22B834E8-E82E-45AA-BA56-B2AFCB6D26BE}">
          <p14:sldIdLst>
            <p14:sldId id="260"/>
            <p14:sldId id="285"/>
            <p14:sldId id="289"/>
            <p14:sldId id="288"/>
            <p14:sldId id="349"/>
            <p14:sldId id="350"/>
            <p14:sldId id="351"/>
            <p14:sldId id="257"/>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15"/>
          </p14:sldIdLst>
        </p14:section>
        <p14:section name="శీర్షిక లేని విభాగం" id="{6A470B83-73EB-4327-AD9C-8C3CEB0ECA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423030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228082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3071668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110078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175421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2595134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44633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87522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245186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420645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213683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1623802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945227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253255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64138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33</a:t>
            </a:fld>
            <a:endParaRPr lang="en-IN"/>
          </a:p>
        </p:txBody>
      </p:sp>
    </p:spTree>
    <p:extLst>
      <p:ext uri="{BB962C8B-B14F-4D97-AF65-F5344CB8AC3E}">
        <p14:creationId xmlns:p14="http://schemas.microsoft.com/office/powerpoint/2010/main" val="335558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34</a:t>
            </a:fld>
            <a:endParaRPr lang="en-IN"/>
          </a:p>
        </p:txBody>
      </p:sp>
    </p:spTree>
    <p:extLst>
      <p:ext uri="{BB962C8B-B14F-4D97-AF65-F5344CB8AC3E}">
        <p14:creationId xmlns:p14="http://schemas.microsoft.com/office/powerpoint/2010/main" val="2979538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283807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1346692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21599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786699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39</a:t>
            </a:fld>
            <a:endParaRPr lang="en-IN"/>
          </a:p>
        </p:txBody>
      </p:sp>
    </p:spTree>
    <p:extLst>
      <p:ext uri="{BB962C8B-B14F-4D97-AF65-F5344CB8AC3E}">
        <p14:creationId xmlns:p14="http://schemas.microsoft.com/office/powerpoint/2010/main" val="375368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1029766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40</a:t>
            </a:fld>
            <a:endParaRPr lang="en-IN"/>
          </a:p>
        </p:txBody>
      </p:sp>
    </p:spTree>
    <p:extLst>
      <p:ext uri="{BB962C8B-B14F-4D97-AF65-F5344CB8AC3E}">
        <p14:creationId xmlns:p14="http://schemas.microsoft.com/office/powerpoint/2010/main" val="2390450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116402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102444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17151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217301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189314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3527033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9783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992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4251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38568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03717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25752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1778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9054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95277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378742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1205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1777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341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4724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3371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4964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8961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7872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31742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6946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51895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513956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33114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5904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10453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9392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0694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61012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82128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866310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60832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540122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627219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790154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3884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653008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8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495683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1657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5136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28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507797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21505" y="260796"/>
            <a:ext cx="6526336" cy="596653"/>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65681" lvl="5" algn="l" rtl="0">
              <a:spcBef>
                <a:spcPts val="0"/>
              </a:spcBef>
              <a:spcAft>
                <a:spcPts val="0"/>
              </a:spcAft>
              <a:defRPr/>
            </a:lvl6pPr>
            <a:lvl7pPr marL="931383" lvl="6" algn="l" rtl="0">
              <a:spcBef>
                <a:spcPts val="0"/>
              </a:spcBef>
              <a:spcAft>
                <a:spcPts val="0"/>
              </a:spcAft>
              <a:defRPr/>
            </a:lvl7pPr>
            <a:lvl8pPr marL="1397075" lvl="7" algn="l" rtl="0">
              <a:spcBef>
                <a:spcPts val="0"/>
              </a:spcBef>
              <a:spcAft>
                <a:spcPts val="0"/>
              </a:spcAft>
              <a:defRPr/>
            </a:lvl8pPr>
            <a:lvl9pPr marL="1862760" lvl="8" algn="l" rtl="0">
              <a:spcBef>
                <a:spcPts val="0"/>
              </a:spcBef>
              <a:spcAft>
                <a:spcPts val="0"/>
              </a:spcAft>
              <a:defRPr/>
            </a:lvl9pPr>
          </a:lstStyle>
          <a:p>
            <a:endParaRPr/>
          </a:p>
        </p:txBody>
      </p:sp>
    </p:spTree>
    <p:extLst>
      <p:ext uri="{BB962C8B-B14F-4D97-AF65-F5344CB8AC3E}">
        <p14:creationId xmlns:p14="http://schemas.microsoft.com/office/powerpoint/2010/main" val="2728517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 id="2147483737" r:id="rId41"/>
    <p:sldLayoutId id="2147483738" r:id="rId42"/>
    <p:sldLayoutId id="2147483739" r:id="rId43"/>
    <p:sldLayoutId id="2147483740" r:id="rId44"/>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solidFill>
                  <a:prstClr val="black">
                    <a:tint val="75000"/>
                  </a:prstClr>
                </a:solidFill>
              </a:rPr>
              <a:pPr>
                <a:defRPr/>
              </a:pPr>
              <a:t>9/10/2022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78528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18.w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2.wmf"/><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1.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1.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6.xml"/><Relationship Id="rId1" Type="http://schemas.openxmlformats.org/officeDocument/2006/relationships/vmlDrawing" Target="../drawings/vmlDrawing12.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7.xml"/><Relationship Id="rId1" Type="http://schemas.openxmlformats.org/officeDocument/2006/relationships/vmlDrawing" Target="../drawings/vmlDrawing13.vml"/><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8.xml"/><Relationship Id="rId1" Type="http://schemas.openxmlformats.org/officeDocument/2006/relationships/vmlDrawing" Target="../drawings/vmlDrawing14.vml"/><Relationship Id="rId5" Type="http://schemas.openxmlformats.org/officeDocument/2006/relationships/image" Target="../media/image16.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0.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1.xml"/><Relationship Id="rId1" Type="http://schemas.openxmlformats.org/officeDocument/2006/relationships/vmlDrawing" Target="../drawings/vmlDrawing16.vml"/><Relationship Id="rId5" Type="http://schemas.openxmlformats.org/officeDocument/2006/relationships/image" Target="../media/image16.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2.xml"/><Relationship Id="rId1" Type="http://schemas.openxmlformats.org/officeDocument/2006/relationships/vmlDrawing" Target="../drawings/vmlDrawing17.vml"/><Relationship Id="rId5" Type="http://schemas.openxmlformats.org/officeDocument/2006/relationships/image" Target="../media/image16.w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3.xml"/><Relationship Id="rId1" Type="http://schemas.openxmlformats.org/officeDocument/2006/relationships/vmlDrawing" Target="../drawings/vmlDrawing18.vml"/><Relationship Id="rId5" Type="http://schemas.openxmlformats.org/officeDocument/2006/relationships/image" Target="../media/image16.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4.xml"/><Relationship Id="rId1" Type="http://schemas.openxmlformats.org/officeDocument/2006/relationships/vmlDrawing" Target="../drawings/vmlDrawing19.vml"/><Relationship Id="rId5" Type="http://schemas.openxmlformats.org/officeDocument/2006/relationships/image" Target="../media/image16.w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pPr algn="r"/>
            <a:r>
              <a:rPr lang="en-US" sz="3600" dirty="0" smtClean="0"/>
              <a:t>BITS ZG553: </a:t>
            </a:r>
            <a:r>
              <a:rPr lang="en-US" sz="3600" b="0" dirty="0" smtClean="0"/>
              <a:t>Real Time Systems</a:t>
            </a:r>
            <a:br>
              <a:rPr lang="en-US" sz="3600" b="0" dirty="0" smtClean="0"/>
            </a:br>
            <a:r>
              <a:rPr lang="en-US" sz="2800" b="0" dirty="0" smtClean="0"/>
              <a:t>[L-3a: Clock-driven Scheduler Examples]</a:t>
            </a:r>
            <a:endParaRPr lang="en-US" sz="28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295400"/>
          </a:xfrm>
        </p:spPr>
        <p:txBody>
          <a:bodyPr>
            <a:normAutofit fontScale="62500" lnSpcReduction="20000"/>
          </a:bodyPr>
          <a:lstStyle/>
          <a:p>
            <a:pPr>
              <a:lnSpc>
                <a:spcPct val="120000"/>
              </a:lnSpc>
              <a:buFont typeface="Wingdings" pitchFamily="2" charset="2"/>
              <a:buChar char="q"/>
            </a:pPr>
            <a:r>
              <a:rPr lang="en-IN" dirty="0" smtClean="0"/>
              <a:t>Consider 4 tasks: T1 = (4,1);T2 = (5, 2); T3 = (20, 1); T4 = (20, 1)</a:t>
            </a:r>
          </a:p>
          <a:p>
            <a:pPr>
              <a:lnSpc>
                <a:spcPct val="120000"/>
              </a:lnSpc>
              <a:buFont typeface="Wingdings" pitchFamily="2" charset="2"/>
              <a:buChar char="q"/>
            </a:pPr>
            <a:r>
              <a:rPr lang="en-IN" dirty="0" err="1" smtClean="0"/>
              <a:t>Hyperperiod</a:t>
            </a:r>
            <a:r>
              <a:rPr lang="en-IN" dirty="0" smtClean="0"/>
              <a:t> = LCM (4, 5, 20, 20) = 20 -&gt; Schedules can repeat every 20 time units</a:t>
            </a:r>
          </a:p>
          <a:p>
            <a:pPr>
              <a:lnSpc>
                <a:spcPct val="120000"/>
              </a:lnSpc>
              <a:buFont typeface="Wingdings" pitchFamily="2" charset="2"/>
              <a:buChar char="q"/>
            </a:pPr>
            <a:r>
              <a:rPr lang="en-IN" dirty="0" smtClean="0"/>
              <a:t>Max no of jobs in each </a:t>
            </a:r>
            <a:r>
              <a:rPr lang="en-IN" dirty="0" err="1" smtClean="0"/>
              <a:t>hyperperiod</a:t>
            </a:r>
            <a:r>
              <a:rPr lang="en-IN" dirty="0" smtClean="0"/>
              <a:t> (No of entries in the schedule) = (20 / 4) + (20 / 5) + (20 /20) + (20 /20) = 5 + 4 + 1 + 1 = 11</a:t>
            </a:r>
          </a:p>
        </p:txBody>
      </p:sp>
      <p:sp>
        <p:nvSpPr>
          <p:cNvPr id="6" name="Content Placeholder 5"/>
          <p:cNvSpPr>
            <a:spLocks noGrp="1"/>
          </p:cNvSpPr>
          <p:nvPr>
            <p:ph sz="quarter" idx="10"/>
          </p:nvPr>
        </p:nvSpPr>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nvGraphicFramePr>
        <p:xfrm>
          <a:off x="381000" y="2590800"/>
          <a:ext cx="8458191" cy="2225040"/>
        </p:xfrm>
        <a:graphic>
          <a:graphicData uri="http://schemas.openxmlformats.org/drawingml/2006/table">
            <a:tbl>
              <a:tblPr firstRow="1" bandRow="1">
                <a:tableStyleId>{5C22544A-7EE6-4342-B048-85BDC9FD1C3A}</a:tableStyleId>
              </a:tblPr>
              <a:tblGrid>
                <a:gridCol w="402771">
                  <a:extLst>
                    <a:ext uri="{9D8B030D-6E8A-4147-A177-3AD203B41FA5}">
                      <a16:colId xmlns:a16="http://schemas.microsoft.com/office/drawing/2014/main" val="20000"/>
                    </a:ext>
                  </a:extLst>
                </a:gridCol>
                <a:gridCol w="402771">
                  <a:extLst>
                    <a:ext uri="{9D8B030D-6E8A-4147-A177-3AD203B41FA5}">
                      <a16:colId xmlns:a16="http://schemas.microsoft.com/office/drawing/2014/main" val="20001"/>
                    </a:ext>
                  </a:extLst>
                </a:gridCol>
                <a:gridCol w="402771">
                  <a:extLst>
                    <a:ext uri="{9D8B030D-6E8A-4147-A177-3AD203B41FA5}">
                      <a16:colId xmlns:a16="http://schemas.microsoft.com/office/drawing/2014/main" val="20002"/>
                    </a:ext>
                  </a:extLst>
                </a:gridCol>
                <a:gridCol w="402771">
                  <a:extLst>
                    <a:ext uri="{9D8B030D-6E8A-4147-A177-3AD203B41FA5}">
                      <a16:colId xmlns:a16="http://schemas.microsoft.com/office/drawing/2014/main" val="20003"/>
                    </a:ext>
                  </a:extLst>
                </a:gridCol>
                <a:gridCol w="402771">
                  <a:extLst>
                    <a:ext uri="{9D8B030D-6E8A-4147-A177-3AD203B41FA5}">
                      <a16:colId xmlns:a16="http://schemas.microsoft.com/office/drawing/2014/main" val="20004"/>
                    </a:ext>
                  </a:extLst>
                </a:gridCol>
                <a:gridCol w="402771">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gridCol w="402771">
                  <a:extLst>
                    <a:ext uri="{9D8B030D-6E8A-4147-A177-3AD203B41FA5}">
                      <a16:colId xmlns:a16="http://schemas.microsoft.com/office/drawing/2014/main" val="20007"/>
                    </a:ext>
                  </a:extLst>
                </a:gridCol>
                <a:gridCol w="402771">
                  <a:extLst>
                    <a:ext uri="{9D8B030D-6E8A-4147-A177-3AD203B41FA5}">
                      <a16:colId xmlns:a16="http://schemas.microsoft.com/office/drawing/2014/main" val="20008"/>
                    </a:ext>
                  </a:extLst>
                </a:gridCol>
                <a:gridCol w="402771">
                  <a:extLst>
                    <a:ext uri="{9D8B030D-6E8A-4147-A177-3AD203B41FA5}">
                      <a16:colId xmlns:a16="http://schemas.microsoft.com/office/drawing/2014/main" val="20009"/>
                    </a:ext>
                  </a:extLst>
                </a:gridCol>
                <a:gridCol w="402771">
                  <a:extLst>
                    <a:ext uri="{9D8B030D-6E8A-4147-A177-3AD203B41FA5}">
                      <a16:colId xmlns:a16="http://schemas.microsoft.com/office/drawing/2014/main" val="20010"/>
                    </a:ext>
                  </a:extLst>
                </a:gridCol>
                <a:gridCol w="402771">
                  <a:extLst>
                    <a:ext uri="{9D8B030D-6E8A-4147-A177-3AD203B41FA5}">
                      <a16:colId xmlns:a16="http://schemas.microsoft.com/office/drawing/2014/main" val="20011"/>
                    </a:ext>
                  </a:extLst>
                </a:gridCol>
                <a:gridCol w="402771">
                  <a:extLst>
                    <a:ext uri="{9D8B030D-6E8A-4147-A177-3AD203B41FA5}">
                      <a16:colId xmlns:a16="http://schemas.microsoft.com/office/drawing/2014/main" val="20012"/>
                    </a:ext>
                  </a:extLst>
                </a:gridCol>
                <a:gridCol w="402771">
                  <a:extLst>
                    <a:ext uri="{9D8B030D-6E8A-4147-A177-3AD203B41FA5}">
                      <a16:colId xmlns:a16="http://schemas.microsoft.com/office/drawing/2014/main" val="20013"/>
                    </a:ext>
                  </a:extLst>
                </a:gridCol>
                <a:gridCol w="402771">
                  <a:extLst>
                    <a:ext uri="{9D8B030D-6E8A-4147-A177-3AD203B41FA5}">
                      <a16:colId xmlns:a16="http://schemas.microsoft.com/office/drawing/2014/main" val="20014"/>
                    </a:ext>
                  </a:extLst>
                </a:gridCol>
                <a:gridCol w="402771">
                  <a:extLst>
                    <a:ext uri="{9D8B030D-6E8A-4147-A177-3AD203B41FA5}">
                      <a16:colId xmlns:a16="http://schemas.microsoft.com/office/drawing/2014/main" val="20015"/>
                    </a:ext>
                  </a:extLst>
                </a:gridCol>
                <a:gridCol w="402771">
                  <a:extLst>
                    <a:ext uri="{9D8B030D-6E8A-4147-A177-3AD203B41FA5}">
                      <a16:colId xmlns:a16="http://schemas.microsoft.com/office/drawing/2014/main" val="20016"/>
                    </a:ext>
                  </a:extLst>
                </a:gridCol>
                <a:gridCol w="402771">
                  <a:extLst>
                    <a:ext uri="{9D8B030D-6E8A-4147-A177-3AD203B41FA5}">
                      <a16:colId xmlns:a16="http://schemas.microsoft.com/office/drawing/2014/main" val="20017"/>
                    </a:ext>
                  </a:extLst>
                </a:gridCol>
                <a:gridCol w="402771">
                  <a:extLst>
                    <a:ext uri="{9D8B030D-6E8A-4147-A177-3AD203B41FA5}">
                      <a16:colId xmlns:a16="http://schemas.microsoft.com/office/drawing/2014/main" val="20018"/>
                    </a:ext>
                  </a:extLst>
                </a:gridCol>
                <a:gridCol w="402771">
                  <a:extLst>
                    <a:ext uri="{9D8B030D-6E8A-4147-A177-3AD203B41FA5}">
                      <a16:colId xmlns:a16="http://schemas.microsoft.com/office/drawing/2014/main" val="20019"/>
                    </a:ext>
                  </a:extLst>
                </a:gridCol>
                <a:gridCol w="402771">
                  <a:extLst>
                    <a:ext uri="{9D8B030D-6E8A-4147-A177-3AD203B41FA5}">
                      <a16:colId xmlns:a16="http://schemas.microsoft.com/office/drawing/2014/main" val="20020"/>
                    </a:ext>
                  </a:extLst>
                </a:gridCol>
              </a:tblGrid>
              <a:tr h="370840">
                <a:tc>
                  <a:txBody>
                    <a:bodyPr/>
                    <a:lstStyle/>
                    <a:p>
                      <a:endParaRPr lang="en-IN" sz="1100" b="0" baseline="0" dirty="0">
                        <a:solidFill>
                          <a:schemeClr val="bg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kern="1200" baseline="0" dirty="0" smtClean="0">
                          <a:solidFill>
                            <a:schemeClr val="bg1"/>
                          </a:solidFill>
                          <a:latin typeface="+mn-lt"/>
                          <a:ea typeface="+mn-ea"/>
                          <a:cs typeface="+mn-cs"/>
                        </a:rPr>
                        <a:t>T1</a:t>
                      </a:r>
                      <a:endParaRPr lang="en-IN" sz="1100" b="0" kern="1200" baseline="0" dirty="0">
                        <a:solidFill>
                          <a:schemeClr val="bg1"/>
                        </a:solidFill>
                        <a:latin typeface="+mn-lt"/>
                        <a:ea typeface="+mn-ea"/>
                        <a:cs typeface="+mn-cs"/>
                      </a:endParaRPr>
                    </a:p>
                  </a:txBody>
                  <a:tcPr>
                    <a:solidFill>
                      <a:srgbClr val="0000CC"/>
                    </a:solidFill>
                  </a:tcPr>
                </a:tc>
                <a:extLst>
                  <a:ext uri="{0D108BD9-81ED-4DB2-BD59-A6C34878D82A}">
                    <a16:rowId xmlns:a16="http://schemas.microsoft.com/office/drawing/2014/main" val="10001"/>
                  </a:ext>
                </a:extLst>
              </a:tr>
              <a:tr h="370840">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extLst>
                  <a:ext uri="{0D108BD9-81ED-4DB2-BD59-A6C34878D82A}">
                    <a16:rowId xmlns:a16="http://schemas.microsoft.com/office/drawing/2014/main" val="10002"/>
                  </a:ext>
                </a:extLst>
              </a:tr>
              <a:tr h="370840">
                <a:tc>
                  <a:txBody>
                    <a:bodyPr/>
                    <a:lstStyle/>
                    <a:p>
                      <a:r>
                        <a:rPr lang="en-IN" sz="1100" b="0" baseline="0" dirty="0" smtClean="0">
                          <a:solidFill>
                            <a:schemeClr val="bg1"/>
                          </a:solidFill>
                        </a:rPr>
                        <a:t>T3</a:t>
                      </a:r>
                      <a:endParaRPr lang="en-IN" sz="1100" b="0" baseline="0" dirty="0">
                        <a:solidFill>
                          <a:schemeClr val="bg1"/>
                        </a:solidFill>
                      </a:endParaRPr>
                    </a:p>
                  </a:txBody>
                  <a:tcPr>
                    <a:solidFill>
                      <a:srgbClr val="00B05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rgbClr val="00B050"/>
                    </a:solidFill>
                  </a:tcPr>
                </a:tc>
                <a:extLst>
                  <a:ext uri="{0D108BD9-81ED-4DB2-BD59-A6C34878D82A}">
                    <a16:rowId xmlns:a16="http://schemas.microsoft.com/office/drawing/2014/main" val="10003"/>
                  </a:ext>
                </a:extLst>
              </a:tr>
              <a:tr h="370840">
                <a:tc>
                  <a:txBody>
                    <a:bodyPr/>
                    <a:lstStyle/>
                    <a:p>
                      <a:r>
                        <a:rPr lang="en-IN" sz="1100" b="0" baseline="0" dirty="0" smtClean="0">
                          <a:solidFill>
                            <a:schemeClr val="bg1"/>
                          </a:solidFill>
                        </a:rPr>
                        <a:t>T4</a:t>
                      </a:r>
                      <a:endParaRPr lang="en-IN" sz="1100" b="0" baseline="0" dirty="0">
                        <a:solidFill>
                          <a:schemeClr val="bg1"/>
                        </a:solidFill>
                      </a:endParaRPr>
                    </a:p>
                  </a:txBody>
                  <a:tcPr>
                    <a:solidFill>
                      <a:srgbClr val="FFC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T4</a:t>
                      </a:r>
                      <a:endParaRPr lang="en-IN" sz="1100" b="0" baseline="0" dirty="0">
                        <a:solidFill>
                          <a:schemeClr val="bg1"/>
                        </a:solidFill>
                      </a:endParaRPr>
                    </a:p>
                  </a:txBody>
                  <a:tcPr>
                    <a:solidFill>
                      <a:srgbClr val="FFC000"/>
                    </a:solidFill>
                  </a:tcPr>
                </a:tc>
                <a:extLst>
                  <a:ext uri="{0D108BD9-81ED-4DB2-BD59-A6C34878D82A}">
                    <a16:rowId xmlns:a16="http://schemas.microsoft.com/office/drawing/2014/main" val="10004"/>
                  </a:ext>
                </a:extLst>
              </a:tr>
              <a:tr h="370840">
                <a:tc>
                  <a:txBody>
                    <a:bodyPr/>
                    <a:lstStyle/>
                    <a:p>
                      <a:pPr algn="r"/>
                      <a:r>
                        <a:rPr lang="en-IN" sz="1100" b="0" dirty="0" smtClean="0">
                          <a:solidFill>
                            <a:schemeClr val="tx1"/>
                          </a:solidFill>
                        </a:rPr>
                        <a:t>1</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3</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4</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5</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6</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7</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8</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9</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10</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11</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12</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13</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14</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15</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16</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17</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18</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19</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20</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21</a:t>
                      </a:r>
                      <a:endParaRPr lang="en-IN" sz="1100" b="0" dirty="0">
                        <a:solidFill>
                          <a:schemeClr val="tx1"/>
                        </a:solidFill>
                      </a:endParaRPr>
                    </a:p>
                  </a:txBody>
                  <a:tcPr>
                    <a:solidFill>
                      <a:schemeClr val="bg1">
                        <a:lumMod val="85000"/>
                      </a:schemeClr>
                    </a:solidFill>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a:off x="360220" y="4433455"/>
            <a:ext cx="86868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381000" y="5029200"/>
          <a:ext cx="8458191" cy="1112520"/>
        </p:xfrm>
        <a:graphic>
          <a:graphicData uri="http://schemas.openxmlformats.org/drawingml/2006/table">
            <a:tbl>
              <a:tblPr firstRow="1" bandRow="1">
                <a:tableStyleId>{5C22544A-7EE6-4342-B048-85BDC9FD1C3A}</a:tableStyleId>
              </a:tblPr>
              <a:tblGrid>
                <a:gridCol w="402771">
                  <a:extLst>
                    <a:ext uri="{9D8B030D-6E8A-4147-A177-3AD203B41FA5}">
                      <a16:colId xmlns:a16="http://schemas.microsoft.com/office/drawing/2014/main" val="20000"/>
                    </a:ext>
                  </a:extLst>
                </a:gridCol>
                <a:gridCol w="402771">
                  <a:extLst>
                    <a:ext uri="{9D8B030D-6E8A-4147-A177-3AD203B41FA5}">
                      <a16:colId xmlns:a16="http://schemas.microsoft.com/office/drawing/2014/main" val="20001"/>
                    </a:ext>
                  </a:extLst>
                </a:gridCol>
                <a:gridCol w="402771">
                  <a:extLst>
                    <a:ext uri="{9D8B030D-6E8A-4147-A177-3AD203B41FA5}">
                      <a16:colId xmlns:a16="http://schemas.microsoft.com/office/drawing/2014/main" val="20002"/>
                    </a:ext>
                  </a:extLst>
                </a:gridCol>
                <a:gridCol w="402771">
                  <a:extLst>
                    <a:ext uri="{9D8B030D-6E8A-4147-A177-3AD203B41FA5}">
                      <a16:colId xmlns:a16="http://schemas.microsoft.com/office/drawing/2014/main" val="20003"/>
                    </a:ext>
                  </a:extLst>
                </a:gridCol>
                <a:gridCol w="402771">
                  <a:extLst>
                    <a:ext uri="{9D8B030D-6E8A-4147-A177-3AD203B41FA5}">
                      <a16:colId xmlns:a16="http://schemas.microsoft.com/office/drawing/2014/main" val="20004"/>
                    </a:ext>
                  </a:extLst>
                </a:gridCol>
                <a:gridCol w="402771">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gridCol w="402771">
                  <a:extLst>
                    <a:ext uri="{9D8B030D-6E8A-4147-A177-3AD203B41FA5}">
                      <a16:colId xmlns:a16="http://schemas.microsoft.com/office/drawing/2014/main" val="20007"/>
                    </a:ext>
                  </a:extLst>
                </a:gridCol>
                <a:gridCol w="402771">
                  <a:extLst>
                    <a:ext uri="{9D8B030D-6E8A-4147-A177-3AD203B41FA5}">
                      <a16:colId xmlns:a16="http://schemas.microsoft.com/office/drawing/2014/main" val="20008"/>
                    </a:ext>
                  </a:extLst>
                </a:gridCol>
                <a:gridCol w="402771">
                  <a:extLst>
                    <a:ext uri="{9D8B030D-6E8A-4147-A177-3AD203B41FA5}">
                      <a16:colId xmlns:a16="http://schemas.microsoft.com/office/drawing/2014/main" val="20009"/>
                    </a:ext>
                  </a:extLst>
                </a:gridCol>
                <a:gridCol w="402771">
                  <a:extLst>
                    <a:ext uri="{9D8B030D-6E8A-4147-A177-3AD203B41FA5}">
                      <a16:colId xmlns:a16="http://schemas.microsoft.com/office/drawing/2014/main" val="20010"/>
                    </a:ext>
                  </a:extLst>
                </a:gridCol>
                <a:gridCol w="402771">
                  <a:extLst>
                    <a:ext uri="{9D8B030D-6E8A-4147-A177-3AD203B41FA5}">
                      <a16:colId xmlns:a16="http://schemas.microsoft.com/office/drawing/2014/main" val="20011"/>
                    </a:ext>
                  </a:extLst>
                </a:gridCol>
                <a:gridCol w="402771">
                  <a:extLst>
                    <a:ext uri="{9D8B030D-6E8A-4147-A177-3AD203B41FA5}">
                      <a16:colId xmlns:a16="http://schemas.microsoft.com/office/drawing/2014/main" val="20012"/>
                    </a:ext>
                  </a:extLst>
                </a:gridCol>
                <a:gridCol w="402771">
                  <a:extLst>
                    <a:ext uri="{9D8B030D-6E8A-4147-A177-3AD203B41FA5}">
                      <a16:colId xmlns:a16="http://schemas.microsoft.com/office/drawing/2014/main" val="20013"/>
                    </a:ext>
                  </a:extLst>
                </a:gridCol>
                <a:gridCol w="402771">
                  <a:extLst>
                    <a:ext uri="{9D8B030D-6E8A-4147-A177-3AD203B41FA5}">
                      <a16:colId xmlns:a16="http://schemas.microsoft.com/office/drawing/2014/main" val="20014"/>
                    </a:ext>
                  </a:extLst>
                </a:gridCol>
                <a:gridCol w="402771">
                  <a:extLst>
                    <a:ext uri="{9D8B030D-6E8A-4147-A177-3AD203B41FA5}">
                      <a16:colId xmlns:a16="http://schemas.microsoft.com/office/drawing/2014/main" val="20015"/>
                    </a:ext>
                  </a:extLst>
                </a:gridCol>
                <a:gridCol w="402771">
                  <a:extLst>
                    <a:ext uri="{9D8B030D-6E8A-4147-A177-3AD203B41FA5}">
                      <a16:colId xmlns:a16="http://schemas.microsoft.com/office/drawing/2014/main" val="20016"/>
                    </a:ext>
                  </a:extLst>
                </a:gridCol>
                <a:gridCol w="402771">
                  <a:extLst>
                    <a:ext uri="{9D8B030D-6E8A-4147-A177-3AD203B41FA5}">
                      <a16:colId xmlns:a16="http://schemas.microsoft.com/office/drawing/2014/main" val="20017"/>
                    </a:ext>
                  </a:extLst>
                </a:gridCol>
                <a:gridCol w="402771">
                  <a:extLst>
                    <a:ext uri="{9D8B030D-6E8A-4147-A177-3AD203B41FA5}">
                      <a16:colId xmlns:a16="http://schemas.microsoft.com/office/drawing/2014/main" val="20018"/>
                    </a:ext>
                  </a:extLst>
                </a:gridCol>
                <a:gridCol w="402771">
                  <a:extLst>
                    <a:ext uri="{9D8B030D-6E8A-4147-A177-3AD203B41FA5}">
                      <a16:colId xmlns:a16="http://schemas.microsoft.com/office/drawing/2014/main" val="20019"/>
                    </a:ext>
                  </a:extLst>
                </a:gridCol>
                <a:gridCol w="402771">
                  <a:extLst>
                    <a:ext uri="{9D8B030D-6E8A-4147-A177-3AD203B41FA5}">
                      <a16:colId xmlns:a16="http://schemas.microsoft.com/office/drawing/2014/main" val="20020"/>
                    </a:ext>
                  </a:extLst>
                </a:gridCol>
              </a:tblGrid>
              <a:tr h="370840">
                <a:tc>
                  <a:txBody>
                    <a:bodyPr/>
                    <a:lstStyle/>
                    <a:p>
                      <a:endParaRPr lang="en-IN" sz="1100" b="0" baseline="0" dirty="0">
                        <a:solidFill>
                          <a:schemeClr val="bg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T3</a:t>
                      </a:r>
                      <a:endParaRPr lang="en-IN" sz="1100" b="0" baseline="0" dirty="0">
                        <a:solidFill>
                          <a:schemeClr val="bg1"/>
                        </a:solidFill>
                      </a:endParaRPr>
                    </a:p>
                  </a:txBody>
                  <a:tcPr>
                    <a:solidFill>
                      <a:srgbClr val="00B05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T4</a:t>
                      </a:r>
                      <a:endParaRPr lang="en-IN" sz="1100" b="0" baseline="0" dirty="0">
                        <a:solidFill>
                          <a:schemeClr val="bg1"/>
                        </a:solidFill>
                      </a:endParaRPr>
                    </a:p>
                  </a:txBody>
                  <a:tcPr>
                    <a:solidFill>
                      <a:srgbClr val="FFC000"/>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smtClean="0">
                          <a:solidFill>
                            <a:schemeClr val="bg1"/>
                          </a:solidFill>
                        </a:rPr>
                        <a:t>T1</a:t>
                      </a:r>
                      <a:endParaRPr lang="en-IN" sz="1100" b="0" baseline="0" dirty="0">
                        <a:solidFill>
                          <a:schemeClr val="bg1"/>
                        </a:solidFill>
                      </a:endParaRPr>
                    </a:p>
                  </a:txBody>
                  <a:tcPr>
                    <a:solidFill>
                      <a:srgbClr val="0000CC"/>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r>
                        <a:rPr lang="en-IN" sz="1100" b="0" baseline="0" dirty="0" smtClean="0">
                          <a:solidFill>
                            <a:schemeClr val="bg1"/>
                          </a:solidFill>
                        </a:rPr>
                        <a:t>T2</a:t>
                      </a:r>
                      <a:endParaRPr lang="en-IN" sz="1100" b="0" baseline="0" dirty="0">
                        <a:solidFill>
                          <a:schemeClr val="bg1"/>
                        </a:solidFill>
                      </a:endParaRP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kern="1200" baseline="0" dirty="0" smtClean="0">
                          <a:solidFill>
                            <a:schemeClr val="bg1"/>
                          </a:solidFill>
                          <a:latin typeface="+mn-lt"/>
                          <a:ea typeface="+mn-ea"/>
                          <a:cs typeface="+mn-cs"/>
                        </a:rPr>
                        <a:t>T1</a:t>
                      </a:r>
                      <a:endParaRPr lang="en-IN" sz="1100" b="0" kern="1200" baseline="0" dirty="0">
                        <a:solidFill>
                          <a:schemeClr val="bg1"/>
                        </a:solidFill>
                        <a:latin typeface="+mn-lt"/>
                        <a:ea typeface="+mn-ea"/>
                        <a:cs typeface="+mn-cs"/>
                      </a:endParaRPr>
                    </a:p>
                  </a:txBody>
                  <a:tcPr>
                    <a:solidFill>
                      <a:srgbClr val="0000CC"/>
                    </a:solidFill>
                  </a:tcPr>
                </a:tc>
                <a:extLst>
                  <a:ext uri="{0D108BD9-81ED-4DB2-BD59-A6C34878D82A}">
                    <a16:rowId xmlns:a16="http://schemas.microsoft.com/office/drawing/2014/main" val="10001"/>
                  </a:ext>
                </a:extLst>
              </a:tr>
              <a:tr h="370840">
                <a:tc>
                  <a:txBody>
                    <a:bodyPr/>
                    <a:lstStyle/>
                    <a:p>
                      <a:pPr algn="r"/>
                      <a:r>
                        <a:rPr lang="en-IN" sz="1100" b="0" dirty="0" smtClean="0">
                          <a:solidFill>
                            <a:schemeClr val="tx1"/>
                          </a:solidFill>
                        </a:rPr>
                        <a:t>1</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3</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4</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5</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6</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7</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8</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9</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10</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11</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12</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13</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14</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15</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16</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17</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18</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19</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20</a:t>
                      </a:r>
                      <a:endParaRPr lang="en-IN" sz="1100" b="0" dirty="0">
                        <a:solidFill>
                          <a:schemeClr val="tx1"/>
                        </a:solidFill>
                      </a:endParaRPr>
                    </a:p>
                  </a:txBody>
                  <a:tcPr>
                    <a:solidFill>
                      <a:schemeClr val="bg1">
                        <a:lumMod val="85000"/>
                      </a:schemeClr>
                    </a:solidFill>
                  </a:tcPr>
                </a:tc>
                <a:tc>
                  <a:txBody>
                    <a:bodyPr/>
                    <a:lstStyle/>
                    <a:p>
                      <a:pPr algn="r"/>
                      <a:r>
                        <a:rPr lang="en-IN" sz="1100" b="0" dirty="0" smtClean="0">
                          <a:solidFill>
                            <a:schemeClr val="tx1"/>
                          </a:solidFill>
                        </a:rPr>
                        <a:t>21</a:t>
                      </a:r>
                      <a:endParaRPr lang="en-IN" sz="1100" b="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1" name="Down Arrow 10"/>
          <p:cNvSpPr/>
          <p:nvPr/>
        </p:nvSpPr>
        <p:spPr>
          <a:xfrm>
            <a:off x="4267200" y="49530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600200" y="6248400"/>
            <a:ext cx="3121367" cy="369332"/>
          </a:xfrm>
          <a:prstGeom prst="rect">
            <a:avLst/>
          </a:prstGeom>
          <a:noFill/>
        </p:spPr>
        <p:txBody>
          <a:bodyPr wrap="none" rtlCol="0">
            <a:spAutoFit/>
          </a:bodyPr>
          <a:lstStyle/>
          <a:p>
            <a:r>
              <a:rPr lang="en-IN" dirty="0" smtClean="0"/>
              <a:t>(An arbitrary static schedule)</a:t>
            </a:r>
            <a:endParaRPr lang="en-IN" dirty="0"/>
          </a:p>
        </p:txBody>
      </p:sp>
    </p:spTree>
    <p:extLst>
      <p:ext uri="{BB962C8B-B14F-4D97-AF65-F5344CB8AC3E}">
        <p14:creationId xmlns:p14="http://schemas.microsoft.com/office/powerpoint/2010/main" val="33661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20000"/>
          </a:bodyPr>
          <a:lstStyle/>
          <a:p>
            <a:pPr>
              <a:lnSpc>
                <a:spcPct val="110000"/>
              </a:lnSpc>
              <a:buFont typeface="Wingdings" pitchFamily="2" charset="2"/>
              <a:buChar char="§"/>
            </a:pPr>
            <a:r>
              <a:rPr lang="en-IN" dirty="0" smtClean="0">
                <a:latin typeface="+mn-lt"/>
              </a:rPr>
              <a:t>Whenever the parameters of the jobs are known a priori (As in case of Hard Real-time Systems), it is better to construct a </a:t>
            </a:r>
            <a:r>
              <a:rPr lang="en-IN" dirty="0" smtClean="0">
                <a:solidFill>
                  <a:srgbClr val="0000CC"/>
                </a:solidFill>
                <a:latin typeface="+mn-lt"/>
              </a:rPr>
              <a:t>static schedule offline</a:t>
            </a:r>
            <a:r>
              <a:rPr lang="en-IN" dirty="0" smtClean="0">
                <a:latin typeface="+mn-lt"/>
              </a:rPr>
              <a:t>.</a:t>
            </a:r>
          </a:p>
          <a:p>
            <a:pPr>
              <a:lnSpc>
                <a:spcPct val="110000"/>
              </a:lnSpc>
              <a:buFont typeface="Wingdings" pitchFamily="2" charset="2"/>
              <a:buChar char="§"/>
            </a:pPr>
            <a:r>
              <a:rPr lang="en-IN" dirty="0" smtClean="0">
                <a:latin typeface="+mn-lt"/>
              </a:rPr>
              <a:t>We call a periodic static schedule a </a:t>
            </a:r>
            <a:r>
              <a:rPr lang="en-IN" b="1" i="1" dirty="0" smtClean="0">
                <a:solidFill>
                  <a:srgbClr val="0000CC"/>
                </a:solidFill>
                <a:latin typeface="+mn-lt"/>
              </a:rPr>
              <a:t>cyclic schedule </a:t>
            </a:r>
            <a:r>
              <a:rPr lang="en-IN" dirty="0" smtClean="0">
                <a:latin typeface="+mn-lt"/>
              </a:rPr>
              <a:t>as well.</a:t>
            </a:r>
          </a:p>
          <a:p>
            <a:pPr>
              <a:lnSpc>
                <a:spcPct val="110000"/>
              </a:lnSpc>
              <a:buFont typeface="Wingdings" pitchFamily="2" charset="2"/>
              <a:buChar char="§"/>
            </a:pPr>
            <a:r>
              <a:rPr lang="en-IN" dirty="0" smtClean="0">
                <a:latin typeface="+mn-lt"/>
              </a:rPr>
              <a:t>Store the pre-computed schedule in a table</a:t>
            </a:r>
          </a:p>
          <a:p>
            <a:pPr>
              <a:lnSpc>
                <a:spcPct val="110000"/>
              </a:lnSpc>
              <a:buFont typeface="Wingdings" pitchFamily="2" charset="2"/>
              <a:buChar char="§"/>
            </a:pPr>
            <a:r>
              <a:rPr lang="en-IN" dirty="0" smtClean="0">
                <a:latin typeface="+mn-lt"/>
              </a:rPr>
              <a:t>Each entry </a:t>
            </a:r>
            <a:r>
              <a:rPr lang="en-IN" i="1" dirty="0" smtClean="0">
                <a:solidFill>
                  <a:srgbClr val="0000CC"/>
                </a:solidFill>
                <a:latin typeface="+mn-lt"/>
              </a:rPr>
              <a:t>(t</a:t>
            </a:r>
            <a:r>
              <a:rPr lang="en-IN" i="1" baseline="-25000" dirty="0" smtClean="0">
                <a:solidFill>
                  <a:srgbClr val="0000CC"/>
                </a:solidFill>
                <a:latin typeface="+mn-lt"/>
              </a:rPr>
              <a:t>k</a:t>
            </a:r>
            <a:r>
              <a:rPr lang="en-IN" i="1" dirty="0" smtClean="0">
                <a:solidFill>
                  <a:srgbClr val="0000CC"/>
                </a:solidFill>
                <a:latin typeface="+mn-lt"/>
              </a:rPr>
              <a:t>, T(t</a:t>
            </a:r>
            <a:r>
              <a:rPr lang="en-IN" i="1" baseline="-25000" dirty="0" smtClean="0">
                <a:solidFill>
                  <a:srgbClr val="0000CC"/>
                </a:solidFill>
                <a:latin typeface="+mn-lt"/>
              </a:rPr>
              <a:t>k</a:t>
            </a:r>
            <a:r>
              <a:rPr lang="en-IN" i="1" dirty="0" smtClean="0">
                <a:solidFill>
                  <a:srgbClr val="0000CC"/>
                </a:solidFill>
                <a:latin typeface="+mn-lt"/>
              </a:rPr>
              <a:t>)) </a:t>
            </a:r>
            <a:r>
              <a:rPr lang="en-IN" dirty="0" smtClean="0">
                <a:latin typeface="+mn-lt"/>
              </a:rPr>
              <a:t>in the table gives a time </a:t>
            </a:r>
            <a:r>
              <a:rPr lang="en-IN" i="1" dirty="0" smtClean="0">
                <a:solidFill>
                  <a:srgbClr val="0000CC"/>
                </a:solidFill>
                <a:latin typeface="+mn-lt"/>
              </a:rPr>
              <a:t>t</a:t>
            </a:r>
            <a:r>
              <a:rPr lang="en-IN" i="1" baseline="-25000" dirty="0" smtClean="0">
                <a:solidFill>
                  <a:srgbClr val="0000CC"/>
                </a:solidFill>
                <a:latin typeface="+mn-lt"/>
              </a:rPr>
              <a:t>k</a:t>
            </a:r>
            <a:r>
              <a:rPr lang="en-IN" dirty="0" smtClean="0">
                <a:latin typeface="+mn-lt"/>
              </a:rPr>
              <a:t>, and the task </a:t>
            </a:r>
            <a:r>
              <a:rPr lang="en-IN" i="1" dirty="0" smtClean="0">
                <a:solidFill>
                  <a:srgbClr val="0000CC"/>
                </a:solidFill>
                <a:latin typeface="+mn-lt"/>
              </a:rPr>
              <a:t>T</a:t>
            </a:r>
            <a:r>
              <a:rPr lang="en-IN" i="1" baseline="-25000" dirty="0" smtClean="0">
                <a:solidFill>
                  <a:srgbClr val="0000CC"/>
                </a:solidFill>
                <a:latin typeface="+mn-lt"/>
              </a:rPr>
              <a:t>k</a:t>
            </a:r>
            <a:r>
              <a:rPr lang="en-IN" dirty="0" smtClean="0">
                <a:latin typeface="+mn-lt"/>
              </a:rPr>
              <a:t> or </a:t>
            </a:r>
            <a:r>
              <a:rPr lang="en-IN" i="1" dirty="0" smtClean="0">
                <a:solidFill>
                  <a:srgbClr val="0000CC"/>
                </a:solidFill>
                <a:latin typeface="+mn-lt"/>
              </a:rPr>
              <a:t>I</a:t>
            </a:r>
            <a:r>
              <a:rPr lang="en-IN" dirty="0" smtClean="0">
                <a:solidFill>
                  <a:srgbClr val="0000CC"/>
                </a:solidFill>
                <a:latin typeface="+mn-lt"/>
              </a:rPr>
              <a:t> </a:t>
            </a:r>
            <a:r>
              <a:rPr lang="en-IN" dirty="0" smtClean="0">
                <a:latin typeface="+mn-lt"/>
              </a:rPr>
              <a:t>to be scheduled at that time.</a:t>
            </a:r>
          </a:p>
          <a:p>
            <a:pPr>
              <a:lnSpc>
                <a:spcPct val="110000"/>
              </a:lnSpc>
              <a:buFont typeface="Wingdings" pitchFamily="2" charset="2"/>
              <a:buChar char="§"/>
            </a:pPr>
            <a:r>
              <a:rPr lang="en-IN" i="1" dirty="0" smtClean="0">
                <a:solidFill>
                  <a:srgbClr val="0000CC"/>
                </a:solidFill>
                <a:latin typeface="+mn-lt"/>
              </a:rPr>
              <a:t>T</a:t>
            </a:r>
            <a:r>
              <a:rPr lang="en-IN" i="1" baseline="-25000" dirty="0" smtClean="0">
                <a:solidFill>
                  <a:srgbClr val="0000CC"/>
                </a:solidFill>
                <a:latin typeface="+mn-lt"/>
              </a:rPr>
              <a:t>k </a:t>
            </a:r>
            <a:r>
              <a:rPr lang="en-IN" i="1" baseline="-25000" dirty="0" smtClean="0">
                <a:latin typeface="+mn-lt"/>
              </a:rPr>
              <a:t> </a:t>
            </a:r>
            <a:r>
              <a:rPr lang="en-IN" dirty="0" smtClean="0">
                <a:latin typeface="+mn-lt"/>
              </a:rPr>
              <a:t>is a periodic job and </a:t>
            </a:r>
            <a:r>
              <a:rPr lang="en-IN" i="1" dirty="0" smtClean="0">
                <a:solidFill>
                  <a:srgbClr val="0000CC"/>
                </a:solidFill>
                <a:latin typeface="+mn-lt"/>
              </a:rPr>
              <a:t>I</a:t>
            </a:r>
            <a:r>
              <a:rPr lang="en-IN" dirty="0" smtClean="0">
                <a:latin typeface="+mn-lt"/>
              </a:rPr>
              <a:t> is idle interval.</a:t>
            </a:r>
          </a:p>
          <a:p>
            <a:pPr>
              <a:lnSpc>
                <a:spcPct val="110000"/>
              </a:lnSpc>
              <a:buFont typeface="Wingdings" pitchFamily="2" charset="2"/>
              <a:buChar char="§"/>
            </a:pPr>
            <a:r>
              <a:rPr lang="en-IN" dirty="0" smtClean="0">
                <a:latin typeface="+mn-lt"/>
              </a:rPr>
              <a:t>There should be a </a:t>
            </a:r>
            <a:r>
              <a:rPr lang="en-IN" dirty="0" smtClean="0">
                <a:solidFill>
                  <a:srgbClr val="0000CC"/>
                </a:solidFill>
                <a:latin typeface="+mn-lt"/>
              </a:rPr>
              <a:t>timer</a:t>
            </a:r>
            <a:r>
              <a:rPr lang="en-IN" dirty="0" smtClean="0">
                <a:latin typeface="+mn-lt"/>
              </a:rPr>
              <a:t>, which expires at the decision times </a:t>
            </a:r>
            <a:r>
              <a:rPr lang="en-IN" i="1" dirty="0" smtClean="0">
                <a:solidFill>
                  <a:srgbClr val="0000CC"/>
                </a:solidFill>
                <a:latin typeface="+mn-lt"/>
              </a:rPr>
              <a:t>t</a:t>
            </a:r>
            <a:r>
              <a:rPr lang="en-IN" i="1" baseline="-25000" dirty="0" smtClean="0">
                <a:solidFill>
                  <a:srgbClr val="0000CC"/>
                </a:solidFill>
                <a:latin typeface="+mn-lt"/>
              </a:rPr>
              <a:t>k</a:t>
            </a:r>
            <a:r>
              <a:rPr lang="en-IN" dirty="0" smtClean="0">
                <a:latin typeface="+mn-lt"/>
              </a:rPr>
              <a:t> and raises an interrupt as it expires.</a:t>
            </a:r>
          </a:p>
          <a:p>
            <a:pPr>
              <a:lnSpc>
                <a:spcPct val="110000"/>
              </a:lnSpc>
              <a:buFont typeface="Wingdings" pitchFamily="2" charset="2"/>
              <a:buChar char="§"/>
            </a:pPr>
            <a:r>
              <a:rPr lang="en-IN" dirty="0" smtClean="0">
                <a:latin typeface="+mn-lt"/>
              </a:rPr>
              <a:t>This interrupt wakes up the scheduler, which schedules the appropriate job from the off-line schedule.</a:t>
            </a:r>
          </a:p>
          <a:p>
            <a:pPr>
              <a:lnSpc>
                <a:spcPct val="110000"/>
              </a:lnSpc>
              <a:buFont typeface="Wingdings" pitchFamily="2" charset="2"/>
              <a:buChar char="§"/>
            </a:pPr>
            <a:r>
              <a:rPr lang="en-IN" dirty="0" smtClean="0">
                <a:latin typeface="+mn-lt"/>
              </a:rPr>
              <a:t>If the job to be scheduled is </a:t>
            </a:r>
            <a:r>
              <a:rPr lang="en-IN" i="1" dirty="0" smtClean="0">
                <a:solidFill>
                  <a:srgbClr val="0000CC"/>
                </a:solidFill>
                <a:latin typeface="+mn-lt"/>
              </a:rPr>
              <a:t>I</a:t>
            </a:r>
            <a:r>
              <a:rPr lang="en-IN" dirty="0" smtClean="0">
                <a:latin typeface="+mn-lt"/>
              </a:rPr>
              <a:t>, then it is the idle time (no periodic job is available to be scheduled). Hence the job at the head of the </a:t>
            </a:r>
            <a:r>
              <a:rPr lang="en-IN" dirty="0" err="1" smtClean="0">
                <a:solidFill>
                  <a:srgbClr val="0000CC"/>
                </a:solidFill>
                <a:latin typeface="+mn-lt"/>
              </a:rPr>
              <a:t>aperiodic</a:t>
            </a:r>
            <a:r>
              <a:rPr lang="en-IN" dirty="0" smtClean="0">
                <a:latin typeface="+mn-lt"/>
              </a:rPr>
              <a:t> queue is scheduled.  </a:t>
            </a:r>
          </a:p>
          <a:p>
            <a:pPr>
              <a:lnSpc>
                <a:spcPct val="110000"/>
              </a:lnSpc>
              <a:buFont typeface="Wingdings" pitchFamily="2" charset="2"/>
              <a:buChar char="§"/>
            </a:pPr>
            <a:endParaRPr lang="en-IN" dirty="0" smtClean="0">
              <a:latin typeface="+mn-lt"/>
            </a:endParaRPr>
          </a:p>
          <a:p>
            <a:pPr>
              <a:lnSpc>
                <a:spcPct val="110000"/>
              </a:lnSpc>
              <a:buFont typeface="Wingdings" pitchFamily="2" charset="2"/>
              <a:buChar char="§"/>
            </a:pPr>
            <a:endParaRPr lang="en-IN" dirty="0" smtClean="0">
              <a:latin typeface="+mn-lt"/>
            </a:endParaRPr>
          </a:p>
        </p:txBody>
      </p:sp>
      <p:sp>
        <p:nvSpPr>
          <p:cNvPr id="6" name="Content Placeholder 5"/>
          <p:cNvSpPr>
            <a:spLocks noGrp="1"/>
          </p:cNvSpPr>
          <p:nvPr>
            <p:ph sz="quarter" idx="10"/>
          </p:nvPr>
        </p:nvSpPr>
        <p:spPr/>
        <p:txBody>
          <a:bodyPr/>
          <a:lstStyle/>
          <a:p>
            <a:r>
              <a:rPr lang="en-US" dirty="0" smtClean="0"/>
              <a:t>A Clock-Driven Scheduler</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2"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078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5867400" cy="4876800"/>
          </a:xfrm>
        </p:spPr>
        <p:txBody>
          <a:bodyPr>
            <a:normAutofit fontScale="85000" lnSpcReduction="10000"/>
          </a:bodyPr>
          <a:lstStyle/>
          <a:p>
            <a:pPr>
              <a:lnSpc>
                <a:spcPct val="110000"/>
              </a:lnSpc>
              <a:buFont typeface="Wingdings" pitchFamily="2" charset="2"/>
              <a:buChar char="Ø"/>
            </a:pPr>
            <a:r>
              <a:rPr lang="en-IN" dirty="0" smtClean="0">
                <a:latin typeface="+mn-lt"/>
              </a:rPr>
              <a:t>A cyclic scheduler repeats a </a:t>
            </a:r>
            <a:r>
              <a:rPr lang="en-IN" dirty="0" smtClean="0">
                <a:solidFill>
                  <a:srgbClr val="0000CC"/>
                </a:solidFill>
                <a:latin typeface="+mn-lt"/>
              </a:rPr>
              <a:t>pre-computed schedule</a:t>
            </a:r>
            <a:r>
              <a:rPr lang="en-IN" dirty="0" smtClean="0">
                <a:latin typeface="+mn-lt"/>
              </a:rPr>
              <a:t>. </a:t>
            </a:r>
          </a:p>
          <a:p>
            <a:pPr>
              <a:lnSpc>
                <a:spcPct val="110000"/>
              </a:lnSpc>
              <a:buFont typeface="Wingdings" pitchFamily="2" charset="2"/>
              <a:buChar char="Ø"/>
            </a:pPr>
            <a:r>
              <a:rPr lang="en-IN" dirty="0" smtClean="0">
                <a:solidFill>
                  <a:srgbClr val="0000CC"/>
                </a:solidFill>
                <a:latin typeface="+mn-lt"/>
              </a:rPr>
              <a:t>The pre-computed schedule needs to be stored only for one major cycle</a:t>
            </a:r>
            <a:r>
              <a:rPr lang="en-IN" dirty="0" smtClean="0">
                <a:latin typeface="+mn-lt"/>
              </a:rPr>
              <a:t>.</a:t>
            </a:r>
          </a:p>
          <a:p>
            <a:pPr>
              <a:lnSpc>
                <a:spcPct val="110000"/>
              </a:lnSpc>
              <a:buFont typeface="Wingdings" pitchFamily="2" charset="2"/>
              <a:buChar char="Ø"/>
            </a:pPr>
            <a:r>
              <a:rPr lang="en-IN" dirty="0" smtClean="0">
                <a:latin typeface="+mn-lt"/>
              </a:rPr>
              <a:t>Usually the major cycle is the </a:t>
            </a:r>
            <a:r>
              <a:rPr lang="en-IN" dirty="0" err="1" smtClean="0">
                <a:solidFill>
                  <a:srgbClr val="0000CC"/>
                </a:solidFill>
                <a:latin typeface="+mn-lt"/>
              </a:rPr>
              <a:t>Hyperperiod</a:t>
            </a:r>
            <a:r>
              <a:rPr lang="en-IN" dirty="0" smtClean="0">
                <a:latin typeface="+mn-lt"/>
              </a:rPr>
              <a:t>.</a:t>
            </a:r>
          </a:p>
          <a:p>
            <a:pPr>
              <a:lnSpc>
                <a:spcPct val="110000"/>
              </a:lnSpc>
              <a:buFont typeface="Wingdings" pitchFamily="2" charset="2"/>
              <a:buChar char="Ø"/>
            </a:pPr>
            <a:r>
              <a:rPr lang="en-IN" dirty="0" smtClean="0">
                <a:latin typeface="+mn-lt"/>
              </a:rPr>
              <a:t>Each task in the task set to be scheduled repeats identically in every major cycle. </a:t>
            </a:r>
          </a:p>
          <a:p>
            <a:pPr>
              <a:lnSpc>
                <a:spcPct val="110000"/>
              </a:lnSpc>
              <a:buFont typeface="Wingdings" pitchFamily="2" charset="2"/>
              <a:buChar char="Ø"/>
            </a:pPr>
            <a:r>
              <a:rPr lang="en-IN" dirty="0" smtClean="0">
                <a:latin typeface="+mn-lt"/>
              </a:rPr>
              <a:t>The </a:t>
            </a:r>
            <a:r>
              <a:rPr lang="en-IN" dirty="0" smtClean="0">
                <a:solidFill>
                  <a:srgbClr val="0000CC"/>
                </a:solidFill>
                <a:latin typeface="+mn-lt"/>
              </a:rPr>
              <a:t>major cycle </a:t>
            </a:r>
            <a:r>
              <a:rPr lang="en-IN" dirty="0" smtClean="0">
                <a:latin typeface="+mn-lt"/>
              </a:rPr>
              <a:t>is divided into one or more </a:t>
            </a:r>
            <a:r>
              <a:rPr lang="en-IN" dirty="0" smtClean="0">
                <a:solidFill>
                  <a:srgbClr val="0000CC"/>
                </a:solidFill>
                <a:latin typeface="+mn-lt"/>
              </a:rPr>
              <a:t>frames</a:t>
            </a:r>
          </a:p>
          <a:p>
            <a:pPr>
              <a:lnSpc>
                <a:spcPct val="110000"/>
              </a:lnSpc>
              <a:buFont typeface="Wingdings" pitchFamily="2" charset="2"/>
              <a:buChar char="Ø"/>
            </a:pPr>
            <a:r>
              <a:rPr lang="en-IN" dirty="0" smtClean="0">
                <a:latin typeface="+mn-lt"/>
              </a:rPr>
              <a:t>The </a:t>
            </a:r>
            <a:r>
              <a:rPr lang="en-IN" dirty="0" smtClean="0">
                <a:solidFill>
                  <a:srgbClr val="0000CC"/>
                </a:solidFill>
                <a:latin typeface="+mn-lt"/>
              </a:rPr>
              <a:t>scheduling points of a cyclic scheduler occur at frame boundaries</a:t>
            </a:r>
            <a:r>
              <a:rPr lang="en-IN" dirty="0" smtClean="0">
                <a:latin typeface="+mn-lt"/>
              </a:rPr>
              <a:t>. This means that a task can start executing only at the beginning of a frame. </a:t>
            </a:r>
          </a:p>
          <a:p>
            <a:pPr>
              <a:lnSpc>
                <a:spcPct val="110000"/>
              </a:lnSpc>
              <a:buFont typeface="Wingdings" pitchFamily="2" charset="2"/>
              <a:buChar char="Ø"/>
            </a:pPr>
            <a:r>
              <a:rPr lang="en-IN" dirty="0" smtClean="0">
                <a:latin typeface="+mn-lt"/>
              </a:rPr>
              <a:t>The frame boundaries are defined through the interrupts generated by a periodic timer. Each task is assigned to run in one or more frames. </a:t>
            </a:r>
          </a:p>
        </p:txBody>
      </p:sp>
      <p:sp>
        <p:nvSpPr>
          <p:cNvPr id="6" name="Content Placeholder 5"/>
          <p:cNvSpPr>
            <a:spLocks noGrp="1"/>
          </p:cNvSpPr>
          <p:nvPr>
            <p:ph sz="quarter" idx="10"/>
          </p:nvPr>
        </p:nvSpPr>
        <p:spPr/>
        <p:txBody>
          <a:bodyPr/>
          <a:lstStyle/>
          <a:p>
            <a:r>
              <a:rPr lang="en-US" dirty="0" smtClean="0"/>
              <a:t>General Structure of Cyclic Schedules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graphicFrame>
        <p:nvGraphicFramePr>
          <p:cNvPr id="7" name="Table 6"/>
          <p:cNvGraphicFramePr>
            <a:graphicFrameLocks noGrp="1"/>
          </p:cNvGraphicFramePr>
          <p:nvPr/>
        </p:nvGraphicFramePr>
        <p:xfrm>
          <a:off x="6172200" y="2438400"/>
          <a:ext cx="2743200" cy="2225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a:r>
                        <a:rPr lang="en-IN" dirty="0" smtClean="0"/>
                        <a:t>Tasks</a:t>
                      </a:r>
                      <a:endParaRPr lang="en-IN" dirty="0"/>
                    </a:p>
                  </a:txBody>
                  <a:tcPr/>
                </a:tc>
                <a:tc>
                  <a:txBody>
                    <a:bodyPr/>
                    <a:lstStyle/>
                    <a:p>
                      <a:pPr algn="ctr"/>
                      <a:r>
                        <a:rPr lang="en-IN" dirty="0" smtClean="0"/>
                        <a:t>Frame</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T</a:t>
                      </a:r>
                      <a:r>
                        <a:rPr lang="en-IN" baseline="-25000" dirty="0" smtClean="0"/>
                        <a:t>1</a:t>
                      </a:r>
                      <a:endParaRPr lang="en-IN" baseline="-25000" dirty="0"/>
                    </a:p>
                  </a:txBody>
                  <a:tcPr/>
                </a:tc>
                <a:tc>
                  <a:txBody>
                    <a:bodyPr/>
                    <a:lstStyle/>
                    <a:p>
                      <a:pPr marL="0" algn="ctr" defTabSz="914400" rtl="0" eaLnBrk="1" latinLnBrk="0" hangingPunct="1"/>
                      <a:r>
                        <a:rPr lang="en-IN" dirty="0" smtClean="0"/>
                        <a:t>f</a:t>
                      </a:r>
                      <a:r>
                        <a:rPr lang="en-IN" sz="1800" kern="1200" baseline="-25000" dirty="0" smtClean="0">
                          <a:solidFill>
                            <a:schemeClr val="dk1"/>
                          </a:solidFill>
                          <a:latin typeface="+mn-lt"/>
                          <a:ea typeface="+mn-ea"/>
                          <a:cs typeface="+mn-cs"/>
                        </a:rPr>
                        <a:t>1</a:t>
                      </a:r>
                    </a:p>
                  </a:txBody>
                  <a:tcPr/>
                </a:tc>
                <a:extLst>
                  <a:ext uri="{0D108BD9-81ED-4DB2-BD59-A6C34878D82A}">
                    <a16:rowId xmlns:a16="http://schemas.microsoft.com/office/drawing/2014/main" val="10001"/>
                  </a:ext>
                </a:extLst>
              </a:tr>
              <a:tr h="370840">
                <a:tc>
                  <a:txBody>
                    <a:bodyPr/>
                    <a:lstStyle/>
                    <a:p>
                      <a:pPr algn="ctr"/>
                      <a:r>
                        <a:rPr lang="en-IN" dirty="0" smtClean="0"/>
                        <a:t>T</a:t>
                      </a:r>
                      <a:r>
                        <a:rPr lang="en-IN" sz="1800" kern="1200" baseline="-25000" dirty="0" smtClean="0">
                          <a:solidFill>
                            <a:schemeClr val="dk1"/>
                          </a:solidFill>
                          <a:latin typeface="+mn-lt"/>
                          <a:ea typeface="+mn-ea"/>
                          <a:cs typeface="+mn-cs"/>
                        </a:rPr>
                        <a:t>3</a:t>
                      </a:r>
                    </a:p>
                  </a:txBody>
                  <a:tcPr/>
                </a:tc>
                <a:tc>
                  <a:txBody>
                    <a:bodyPr/>
                    <a:lstStyle/>
                    <a:p>
                      <a:pPr algn="ctr"/>
                      <a:r>
                        <a:rPr lang="en-IN" dirty="0" smtClean="0"/>
                        <a:t>f</a:t>
                      </a:r>
                      <a:r>
                        <a:rPr lang="en-IN" sz="1800" kern="1200" baseline="-25000" dirty="0" smtClean="0">
                          <a:solidFill>
                            <a:schemeClr val="dk1"/>
                          </a:solidFill>
                          <a:latin typeface="+mn-lt"/>
                          <a:ea typeface="+mn-ea"/>
                          <a:cs typeface="+mn-cs"/>
                        </a:rPr>
                        <a:t>2</a:t>
                      </a:r>
                    </a:p>
                  </a:txBody>
                  <a:tcPr/>
                </a:tc>
                <a:extLst>
                  <a:ext uri="{0D108BD9-81ED-4DB2-BD59-A6C34878D82A}">
                    <a16:rowId xmlns:a16="http://schemas.microsoft.com/office/drawing/2014/main" val="10002"/>
                  </a:ext>
                </a:extLst>
              </a:tr>
              <a:tr h="370840">
                <a:tc>
                  <a:txBody>
                    <a:bodyPr/>
                    <a:lstStyle/>
                    <a:p>
                      <a:pPr algn="ctr"/>
                      <a:r>
                        <a:rPr lang="en-IN" dirty="0" smtClean="0"/>
                        <a:t>T</a:t>
                      </a:r>
                      <a:r>
                        <a:rPr lang="en-IN" sz="1800" kern="1200" baseline="-25000" dirty="0" smtClean="0">
                          <a:solidFill>
                            <a:schemeClr val="dk1"/>
                          </a:solidFill>
                          <a:latin typeface="+mn-lt"/>
                          <a:ea typeface="+mn-ea"/>
                          <a:cs typeface="+mn-cs"/>
                        </a:rPr>
                        <a:t>5</a:t>
                      </a:r>
                    </a:p>
                  </a:txBody>
                  <a:tcPr/>
                </a:tc>
                <a:tc>
                  <a:txBody>
                    <a:bodyPr/>
                    <a:lstStyle/>
                    <a:p>
                      <a:pPr algn="ctr"/>
                      <a:r>
                        <a:rPr lang="en-IN" sz="1800" kern="1200" dirty="0" smtClean="0">
                          <a:solidFill>
                            <a:schemeClr val="dk1"/>
                          </a:solidFill>
                          <a:latin typeface="+mn-lt"/>
                          <a:ea typeface="+mn-ea"/>
                          <a:cs typeface="+mn-cs"/>
                        </a:rPr>
                        <a:t>f</a:t>
                      </a:r>
                      <a:r>
                        <a:rPr lang="en-IN" sz="1800" kern="1200" baseline="-25000" dirty="0" smtClean="0">
                          <a:solidFill>
                            <a:schemeClr val="dk1"/>
                          </a:solidFill>
                          <a:latin typeface="+mn-lt"/>
                          <a:ea typeface="+mn-ea"/>
                          <a:cs typeface="+mn-cs"/>
                        </a:rPr>
                        <a:t>3</a:t>
                      </a:r>
                    </a:p>
                  </a:txBody>
                  <a:tcPr/>
                </a:tc>
                <a:extLst>
                  <a:ext uri="{0D108BD9-81ED-4DB2-BD59-A6C34878D82A}">
                    <a16:rowId xmlns:a16="http://schemas.microsoft.com/office/drawing/2014/main" val="10003"/>
                  </a:ext>
                </a:extLst>
              </a:tr>
              <a:tr h="370840">
                <a:tc>
                  <a:txBody>
                    <a:bodyPr/>
                    <a:lstStyle/>
                    <a:p>
                      <a:pPr algn="ctr"/>
                      <a:r>
                        <a:rPr lang="en-IN" dirty="0" smtClean="0"/>
                        <a:t>T</a:t>
                      </a:r>
                      <a:r>
                        <a:rPr lang="en-IN" sz="1800" kern="1200" baseline="-25000" dirty="0" smtClean="0">
                          <a:solidFill>
                            <a:schemeClr val="dk1"/>
                          </a:solidFill>
                          <a:latin typeface="+mn-lt"/>
                          <a:ea typeface="+mn-ea"/>
                          <a:cs typeface="+mn-cs"/>
                        </a:rPr>
                        <a:t>4</a:t>
                      </a:r>
                    </a:p>
                  </a:txBody>
                  <a:tcPr/>
                </a:tc>
                <a:tc>
                  <a:txBody>
                    <a:bodyPr/>
                    <a:lstStyle/>
                    <a:p>
                      <a:pPr algn="ctr"/>
                      <a:r>
                        <a:rPr lang="en-IN" dirty="0" smtClean="0"/>
                        <a:t>f</a:t>
                      </a:r>
                      <a:r>
                        <a:rPr lang="en-IN" sz="1800" kern="1200" baseline="-25000" dirty="0" smtClean="0">
                          <a:solidFill>
                            <a:schemeClr val="dk1"/>
                          </a:solidFill>
                          <a:latin typeface="+mn-lt"/>
                          <a:ea typeface="+mn-ea"/>
                          <a:cs typeface="+mn-cs"/>
                        </a:rPr>
                        <a:t>4</a:t>
                      </a:r>
                    </a:p>
                  </a:txBody>
                  <a:tcPr/>
                </a:tc>
                <a:extLst>
                  <a:ext uri="{0D108BD9-81ED-4DB2-BD59-A6C34878D82A}">
                    <a16:rowId xmlns:a16="http://schemas.microsoft.com/office/drawing/2014/main" val="10004"/>
                  </a:ext>
                </a:extLst>
              </a:tr>
              <a:tr h="370840">
                <a:tc>
                  <a:txBody>
                    <a:bodyPr/>
                    <a:lstStyle/>
                    <a:p>
                      <a:pPr algn="ctr"/>
                      <a:r>
                        <a:rPr lang="en-IN" dirty="0" smtClean="0"/>
                        <a:t>I</a:t>
                      </a:r>
                      <a:endParaRPr lang="en-IN" dirty="0"/>
                    </a:p>
                  </a:txBody>
                  <a:tcPr/>
                </a:tc>
                <a:tc>
                  <a:txBody>
                    <a:bodyPr/>
                    <a:lstStyle/>
                    <a:p>
                      <a:pPr algn="ctr"/>
                      <a:r>
                        <a:rPr lang="en-IN" dirty="0" smtClean="0"/>
                        <a:t>f</a:t>
                      </a:r>
                      <a:r>
                        <a:rPr lang="en-IN" sz="1800" kern="1200" baseline="-25000" dirty="0" smtClean="0">
                          <a:solidFill>
                            <a:schemeClr val="dk1"/>
                          </a:solidFill>
                          <a:latin typeface="+mn-lt"/>
                          <a:ea typeface="+mn-ea"/>
                          <a:cs typeface="+mn-cs"/>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2587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62500" lnSpcReduction="20000"/>
          </a:bodyPr>
          <a:lstStyle/>
          <a:p>
            <a:r>
              <a:rPr lang="en-IN" dirty="0" smtClean="0"/>
              <a:t>H = Length of the </a:t>
            </a:r>
            <a:r>
              <a:rPr lang="en-IN" dirty="0" err="1" smtClean="0"/>
              <a:t>hyperperiod</a:t>
            </a:r>
            <a:endParaRPr lang="en-IN" dirty="0" smtClean="0"/>
          </a:p>
          <a:p>
            <a:r>
              <a:rPr lang="en-IN" dirty="0" smtClean="0"/>
              <a:t>N = Number of entries in the schedule of each </a:t>
            </a:r>
            <a:r>
              <a:rPr lang="en-IN" dirty="0" err="1" smtClean="0"/>
              <a:t>hyperperiod</a:t>
            </a:r>
            <a:endParaRPr lang="en-IN" dirty="0" smtClean="0"/>
          </a:p>
          <a:p>
            <a:r>
              <a:rPr lang="en-IN" dirty="0" smtClean="0"/>
              <a:t>I = Idle Interval</a:t>
            </a:r>
          </a:p>
          <a:p>
            <a:r>
              <a:rPr lang="en-IN" dirty="0" smtClean="0"/>
              <a:t>Input: Stored schedule </a:t>
            </a:r>
            <a:r>
              <a:rPr lang="en-IN" i="1" dirty="0" smtClean="0">
                <a:solidFill>
                  <a:srgbClr val="0000CC"/>
                </a:solidFill>
              </a:rPr>
              <a:t>(t</a:t>
            </a:r>
            <a:r>
              <a:rPr lang="en-IN" i="1" baseline="-25000" dirty="0" smtClean="0">
                <a:solidFill>
                  <a:srgbClr val="0000CC"/>
                </a:solidFill>
              </a:rPr>
              <a:t>k</a:t>
            </a:r>
            <a:r>
              <a:rPr lang="en-IN" i="1" dirty="0" smtClean="0">
                <a:solidFill>
                  <a:srgbClr val="0000CC"/>
                </a:solidFill>
              </a:rPr>
              <a:t>, T(t</a:t>
            </a:r>
            <a:r>
              <a:rPr lang="en-IN" i="1" baseline="-25000" dirty="0" smtClean="0">
                <a:solidFill>
                  <a:srgbClr val="0000CC"/>
                </a:solidFill>
              </a:rPr>
              <a:t>k</a:t>
            </a:r>
            <a:r>
              <a:rPr lang="en-IN" i="1" dirty="0" smtClean="0">
                <a:solidFill>
                  <a:srgbClr val="0000CC"/>
                </a:solidFill>
              </a:rPr>
              <a:t>)), </a:t>
            </a:r>
            <a:r>
              <a:rPr lang="en-IN" dirty="0" smtClean="0">
                <a:solidFill>
                  <a:srgbClr val="0000CC"/>
                </a:solidFill>
              </a:rPr>
              <a:t>for</a:t>
            </a:r>
            <a:r>
              <a:rPr lang="en-IN" i="1" dirty="0" smtClean="0">
                <a:solidFill>
                  <a:srgbClr val="0000CC"/>
                </a:solidFill>
              </a:rPr>
              <a:t> k = 0, 1, …, N-1</a:t>
            </a:r>
          </a:p>
          <a:p>
            <a:r>
              <a:rPr lang="en-IN" i="1" dirty="0" smtClean="0"/>
              <a:t>-------------------------------------------------------------------------------------------------------------------------</a:t>
            </a:r>
          </a:p>
          <a:p>
            <a:r>
              <a:rPr lang="en-IN" dirty="0" smtClean="0"/>
              <a:t>Task: SCHEDULER:</a:t>
            </a:r>
          </a:p>
          <a:p>
            <a:r>
              <a:rPr lang="en-IN" dirty="0" smtClean="0"/>
              <a:t>	set the next decision point </a:t>
            </a:r>
            <a:r>
              <a:rPr lang="en-IN" i="1" dirty="0" err="1" smtClean="0">
                <a:solidFill>
                  <a:srgbClr val="0000CC"/>
                </a:solidFill>
              </a:rPr>
              <a:t>i</a:t>
            </a:r>
            <a:r>
              <a:rPr lang="en-IN" dirty="0" smtClean="0">
                <a:solidFill>
                  <a:srgbClr val="0000CC"/>
                </a:solidFill>
              </a:rPr>
              <a:t> </a:t>
            </a:r>
            <a:r>
              <a:rPr lang="en-IN" dirty="0" smtClean="0"/>
              <a:t>and table entry </a:t>
            </a:r>
            <a:r>
              <a:rPr lang="en-IN" i="1" dirty="0" smtClean="0">
                <a:solidFill>
                  <a:srgbClr val="0000CC"/>
                </a:solidFill>
              </a:rPr>
              <a:t>k</a:t>
            </a:r>
            <a:r>
              <a:rPr lang="en-IN" dirty="0" smtClean="0">
                <a:solidFill>
                  <a:srgbClr val="0000CC"/>
                </a:solidFill>
              </a:rPr>
              <a:t> </a:t>
            </a:r>
            <a:r>
              <a:rPr lang="en-IN" dirty="0" smtClean="0"/>
              <a:t>to</a:t>
            </a:r>
            <a:r>
              <a:rPr lang="en-IN" dirty="0" smtClean="0">
                <a:solidFill>
                  <a:srgbClr val="0000CC"/>
                </a:solidFill>
              </a:rPr>
              <a:t> 0</a:t>
            </a:r>
            <a:r>
              <a:rPr lang="en-IN" dirty="0" smtClean="0"/>
              <a:t>;</a:t>
            </a:r>
          </a:p>
          <a:p>
            <a:r>
              <a:rPr lang="en-IN" dirty="0" smtClean="0"/>
              <a:t>	set the timer to expire at </a:t>
            </a:r>
            <a:r>
              <a:rPr lang="en-IN" i="1" dirty="0" smtClean="0">
                <a:solidFill>
                  <a:srgbClr val="0000CC"/>
                </a:solidFill>
              </a:rPr>
              <a:t>t</a:t>
            </a:r>
            <a:r>
              <a:rPr lang="en-IN" i="1" baseline="-25000" dirty="0" smtClean="0">
                <a:solidFill>
                  <a:srgbClr val="0000CC"/>
                </a:solidFill>
              </a:rPr>
              <a:t>k</a:t>
            </a:r>
            <a:endParaRPr lang="en-IN" dirty="0" smtClean="0">
              <a:solidFill>
                <a:srgbClr val="0000CC"/>
              </a:solidFill>
            </a:endParaRPr>
          </a:p>
          <a:p>
            <a:r>
              <a:rPr lang="en-IN" dirty="0" smtClean="0"/>
              <a:t>	do {</a:t>
            </a:r>
          </a:p>
          <a:p>
            <a:r>
              <a:rPr lang="en-IN" dirty="0" smtClean="0"/>
              <a:t>		accept the timer interrupt;</a:t>
            </a:r>
          </a:p>
          <a:p>
            <a:r>
              <a:rPr lang="en-IN" dirty="0" smtClean="0"/>
              <a:t>		if(an </a:t>
            </a:r>
            <a:r>
              <a:rPr lang="en-IN" dirty="0" err="1" smtClean="0"/>
              <a:t>aperiodic</a:t>
            </a:r>
            <a:r>
              <a:rPr lang="en-IN" dirty="0" smtClean="0"/>
              <a:t> job is executing) </a:t>
            </a:r>
            <a:r>
              <a:rPr lang="en-IN" dirty="0" err="1" smtClean="0"/>
              <a:t>preempt</a:t>
            </a:r>
            <a:r>
              <a:rPr lang="en-IN" dirty="0" smtClean="0"/>
              <a:t> it;</a:t>
            </a:r>
          </a:p>
          <a:p>
            <a:r>
              <a:rPr lang="en-IN" dirty="0" smtClean="0"/>
              <a:t>		current task </a:t>
            </a:r>
            <a:r>
              <a:rPr lang="en-IN" i="1" dirty="0" smtClean="0">
                <a:solidFill>
                  <a:srgbClr val="0000CC"/>
                </a:solidFill>
              </a:rPr>
              <a:t>T</a:t>
            </a:r>
            <a:r>
              <a:rPr lang="en-IN" dirty="0" smtClean="0">
                <a:solidFill>
                  <a:srgbClr val="0000CC"/>
                </a:solidFill>
              </a:rPr>
              <a:t> = </a:t>
            </a:r>
            <a:r>
              <a:rPr lang="en-IN" i="1" dirty="0" smtClean="0">
                <a:solidFill>
                  <a:srgbClr val="0000CC"/>
                </a:solidFill>
              </a:rPr>
              <a:t>T(t</a:t>
            </a:r>
            <a:r>
              <a:rPr lang="en-IN" i="1" baseline="-25000" dirty="0" smtClean="0">
                <a:solidFill>
                  <a:srgbClr val="0000CC"/>
                </a:solidFill>
              </a:rPr>
              <a:t>k</a:t>
            </a:r>
            <a:r>
              <a:rPr lang="en-IN" i="1" dirty="0" smtClean="0">
                <a:solidFill>
                  <a:srgbClr val="0000CC"/>
                </a:solidFill>
              </a:rPr>
              <a:t>)</a:t>
            </a:r>
          </a:p>
          <a:p>
            <a:r>
              <a:rPr lang="en-IN" dirty="0" smtClean="0"/>
              <a:t>		</a:t>
            </a:r>
            <a:r>
              <a:rPr lang="en-IN" i="1" dirty="0" err="1" smtClean="0">
                <a:solidFill>
                  <a:srgbClr val="0000CC"/>
                </a:solidFill>
              </a:rPr>
              <a:t>i</a:t>
            </a:r>
            <a:r>
              <a:rPr lang="en-IN" i="1" dirty="0" smtClean="0">
                <a:solidFill>
                  <a:srgbClr val="0000CC"/>
                </a:solidFill>
              </a:rPr>
              <a:t> = </a:t>
            </a:r>
            <a:r>
              <a:rPr lang="en-IN" i="1" dirty="0" err="1" smtClean="0">
                <a:solidFill>
                  <a:srgbClr val="0000CC"/>
                </a:solidFill>
              </a:rPr>
              <a:t>i</a:t>
            </a:r>
            <a:r>
              <a:rPr lang="en-IN" i="1" dirty="0" smtClean="0">
                <a:solidFill>
                  <a:srgbClr val="0000CC"/>
                </a:solidFill>
              </a:rPr>
              <a:t>++;</a:t>
            </a:r>
          </a:p>
          <a:p>
            <a:r>
              <a:rPr lang="en-IN" dirty="0" smtClean="0"/>
              <a:t>		compute the next table entry </a:t>
            </a:r>
            <a:r>
              <a:rPr lang="en-IN" i="1" dirty="0" smtClean="0">
                <a:solidFill>
                  <a:srgbClr val="0000CC"/>
                </a:solidFill>
              </a:rPr>
              <a:t>k = </a:t>
            </a:r>
            <a:r>
              <a:rPr lang="en-IN" i="1" dirty="0" err="1" smtClean="0">
                <a:solidFill>
                  <a:srgbClr val="0000CC"/>
                </a:solidFill>
              </a:rPr>
              <a:t>i</a:t>
            </a:r>
            <a:r>
              <a:rPr lang="en-IN" i="1" dirty="0" smtClean="0">
                <a:solidFill>
                  <a:srgbClr val="0000CC"/>
                </a:solidFill>
              </a:rPr>
              <a:t> mod(N)</a:t>
            </a:r>
          </a:p>
          <a:p>
            <a:r>
              <a:rPr lang="en-IN" i="1" dirty="0" smtClean="0"/>
              <a:t>		</a:t>
            </a:r>
            <a:r>
              <a:rPr lang="en-IN" dirty="0" smtClean="0"/>
              <a:t>set the timer to expire at </a:t>
            </a:r>
            <a:r>
              <a:rPr lang="en-IN" sz="4400" i="1" baseline="-25000" dirty="0" smtClean="0">
                <a:solidFill>
                  <a:srgbClr val="0000CC"/>
                </a:solidFill>
              </a:rPr>
              <a:t>└</a:t>
            </a:r>
            <a:r>
              <a:rPr lang="en-IN" i="1" dirty="0" err="1" smtClean="0">
                <a:solidFill>
                  <a:srgbClr val="0000CC"/>
                </a:solidFill>
              </a:rPr>
              <a:t>i</a:t>
            </a:r>
            <a:r>
              <a:rPr lang="en-IN" i="1" dirty="0" smtClean="0">
                <a:solidFill>
                  <a:srgbClr val="0000CC"/>
                </a:solidFill>
              </a:rPr>
              <a:t>/N</a:t>
            </a:r>
            <a:r>
              <a:rPr lang="en-IN" sz="4400" i="1" baseline="-25000" dirty="0" smtClean="0">
                <a:solidFill>
                  <a:srgbClr val="0000CC"/>
                </a:solidFill>
              </a:rPr>
              <a:t>┘</a:t>
            </a:r>
            <a:r>
              <a:rPr lang="en-IN" i="1" dirty="0" smtClean="0">
                <a:solidFill>
                  <a:srgbClr val="0000CC"/>
                </a:solidFill>
              </a:rPr>
              <a:t> H + t</a:t>
            </a:r>
            <a:r>
              <a:rPr lang="en-IN" i="1" baseline="-25000" dirty="0" smtClean="0">
                <a:solidFill>
                  <a:srgbClr val="0000CC"/>
                </a:solidFill>
              </a:rPr>
              <a:t>k</a:t>
            </a:r>
          </a:p>
          <a:p>
            <a:r>
              <a:rPr lang="en-IN" dirty="0" smtClean="0"/>
              <a:t>		if(the current task </a:t>
            </a:r>
            <a:r>
              <a:rPr lang="en-IN" i="1" dirty="0" smtClean="0">
                <a:solidFill>
                  <a:srgbClr val="0000CC"/>
                </a:solidFill>
              </a:rPr>
              <a:t>T == I</a:t>
            </a:r>
            <a:r>
              <a:rPr lang="en-IN" dirty="0" smtClean="0"/>
              <a:t>) </a:t>
            </a:r>
          </a:p>
          <a:p>
            <a:r>
              <a:rPr lang="en-IN" dirty="0" smtClean="0"/>
              <a:t>			schedule the job at the head of the </a:t>
            </a:r>
            <a:r>
              <a:rPr lang="en-IN" dirty="0" err="1" smtClean="0"/>
              <a:t>aperiodic</a:t>
            </a:r>
            <a:r>
              <a:rPr lang="en-IN" dirty="0" smtClean="0"/>
              <a:t> queue</a:t>
            </a:r>
          </a:p>
          <a:p>
            <a:r>
              <a:rPr lang="en-IN" dirty="0" smtClean="0"/>
              <a:t>		else</a:t>
            </a:r>
          </a:p>
          <a:p>
            <a:r>
              <a:rPr lang="en-IN" dirty="0" smtClean="0"/>
              <a:t>			schedule the task T</a:t>
            </a:r>
          </a:p>
          <a:p>
            <a:r>
              <a:rPr lang="en-IN" dirty="0" smtClean="0"/>
              <a:t>	}</a:t>
            </a:r>
          </a:p>
          <a:p>
            <a:r>
              <a:rPr lang="en-IN" dirty="0" smtClean="0"/>
              <a:t>End SCHEDULER</a:t>
            </a:r>
          </a:p>
          <a:p>
            <a:endParaRPr lang="en-IN" i="1" dirty="0" smtClean="0"/>
          </a:p>
        </p:txBody>
      </p:sp>
      <p:sp>
        <p:nvSpPr>
          <p:cNvPr id="6" name="Content Placeholder 5"/>
          <p:cNvSpPr>
            <a:spLocks noGrp="1"/>
          </p:cNvSpPr>
          <p:nvPr>
            <p:ph sz="quarter" idx="10"/>
          </p:nvPr>
        </p:nvSpPr>
        <p:spPr/>
        <p:txBody>
          <a:bodyPr/>
          <a:lstStyle/>
          <a:p>
            <a:r>
              <a:rPr lang="en-US" dirty="0" smtClean="0"/>
              <a:t>A Clock-Driven Scheduler</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7"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523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839200" cy="4648200"/>
          </a:xfrm>
        </p:spPr>
        <p:txBody>
          <a:bodyPr>
            <a:normAutofit/>
          </a:bodyPr>
          <a:lstStyle/>
          <a:p>
            <a:pPr>
              <a:lnSpc>
                <a:spcPct val="110000"/>
              </a:lnSpc>
            </a:pPr>
            <a:r>
              <a:rPr lang="en-IN" b="1" u="sng" dirty="0" smtClean="0">
                <a:latin typeface="+mn-lt"/>
              </a:rPr>
              <a:t>Frames</a:t>
            </a:r>
          </a:p>
          <a:p>
            <a:pPr>
              <a:lnSpc>
                <a:spcPct val="110000"/>
              </a:lnSpc>
              <a:buFont typeface="Wingdings" panose="05000000000000000000" pitchFamily="2" charset="2"/>
              <a:buChar char="Ø"/>
            </a:pPr>
            <a:r>
              <a:rPr lang="en-IN" dirty="0" smtClean="0">
                <a:latin typeface="+mn-lt"/>
              </a:rPr>
              <a:t>Scheduling time is divided into multiple frames of size </a:t>
            </a:r>
            <a:r>
              <a:rPr lang="en-IN" i="1" dirty="0" smtClean="0">
                <a:solidFill>
                  <a:srgbClr val="0000CC"/>
                </a:solidFill>
                <a:latin typeface="+mn-lt"/>
              </a:rPr>
              <a:t>‘f’</a:t>
            </a:r>
            <a:r>
              <a:rPr lang="en-IN" dirty="0" smtClean="0">
                <a:latin typeface="+mn-lt"/>
              </a:rPr>
              <a:t>.</a:t>
            </a:r>
          </a:p>
          <a:p>
            <a:pPr>
              <a:lnSpc>
                <a:spcPct val="110000"/>
              </a:lnSpc>
              <a:buFont typeface="Wingdings" panose="05000000000000000000" pitchFamily="2" charset="2"/>
              <a:buChar char="Ø"/>
            </a:pPr>
            <a:r>
              <a:rPr lang="en-IN" dirty="0" smtClean="0">
                <a:solidFill>
                  <a:srgbClr val="0000CC"/>
                </a:solidFill>
                <a:latin typeface="+mn-lt"/>
              </a:rPr>
              <a:t>Scheduling is done at starting of each frame</a:t>
            </a:r>
            <a:r>
              <a:rPr lang="en-IN" dirty="0" smtClean="0">
                <a:latin typeface="+mn-lt"/>
              </a:rPr>
              <a:t>, not at any other time.</a:t>
            </a:r>
          </a:p>
          <a:p>
            <a:pPr>
              <a:lnSpc>
                <a:spcPct val="110000"/>
              </a:lnSpc>
              <a:buFont typeface="Wingdings" panose="05000000000000000000" pitchFamily="2" charset="2"/>
              <a:buChar char="Ø"/>
            </a:pPr>
            <a:r>
              <a:rPr lang="en-IN" dirty="0" smtClean="0">
                <a:latin typeface="+mn-lt"/>
              </a:rPr>
              <a:t>Hence there is </a:t>
            </a:r>
            <a:r>
              <a:rPr lang="en-IN" dirty="0" smtClean="0">
                <a:solidFill>
                  <a:srgbClr val="0000CC"/>
                </a:solidFill>
                <a:latin typeface="+mn-lt"/>
              </a:rPr>
              <a:t>no </a:t>
            </a:r>
            <a:r>
              <a:rPr lang="en-IN" dirty="0" err="1" smtClean="0">
                <a:solidFill>
                  <a:srgbClr val="0000CC"/>
                </a:solidFill>
                <a:latin typeface="+mn-lt"/>
              </a:rPr>
              <a:t>preemption</a:t>
            </a:r>
            <a:r>
              <a:rPr lang="en-IN" dirty="0" smtClean="0">
                <a:solidFill>
                  <a:srgbClr val="0000CC"/>
                </a:solidFill>
                <a:latin typeface="+mn-lt"/>
              </a:rPr>
              <a:t> within a frame</a:t>
            </a:r>
            <a:r>
              <a:rPr lang="en-IN" dirty="0" smtClean="0">
                <a:latin typeface="+mn-lt"/>
              </a:rPr>
              <a:t>.</a:t>
            </a:r>
          </a:p>
          <a:p>
            <a:pPr>
              <a:lnSpc>
                <a:spcPct val="110000"/>
              </a:lnSpc>
              <a:buFont typeface="Wingdings" panose="05000000000000000000" pitchFamily="2" charset="2"/>
              <a:buChar char="Ø"/>
            </a:pPr>
            <a:r>
              <a:rPr lang="en-IN" dirty="0" smtClean="0">
                <a:latin typeface="+mn-lt"/>
              </a:rPr>
              <a:t>The phase of each periodic task is a nonnegative integer multiple of a frame. In other words, the </a:t>
            </a:r>
            <a:r>
              <a:rPr lang="en-IN" dirty="0" smtClean="0">
                <a:solidFill>
                  <a:srgbClr val="0000CC"/>
                </a:solidFill>
                <a:latin typeface="+mn-lt"/>
              </a:rPr>
              <a:t>first job of every task is released at the beginning of some frame</a:t>
            </a:r>
            <a:r>
              <a:rPr lang="en-IN" dirty="0" smtClean="0">
                <a:latin typeface="+mn-lt"/>
              </a:rPr>
              <a:t>.</a:t>
            </a:r>
          </a:p>
          <a:p>
            <a:pPr>
              <a:lnSpc>
                <a:spcPct val="110000"/>
              </a:lnSpc>
              <a:buFont typeface="Wingdings" panose="05000000000000000000" pitchFamily="2" charset="2"/>
              <a:buChar char="Ø"/>
            </a:pPr>
            <a:r>
              <a:rPr lang="en-IN" dirty="0" smtClean="0">
                <a:latin typeface="+mn-lt"/>
              </a:rPr>
              <a:t>Apart from scheduling decision, schedule carries out monitoring and enforcement actions at the beginning of each frame.</a:t>
            </a:r>
          </a:p>
        </p:txBody>
      </p:sp>
      <p:sp>
        <p:nvSpPr>
          <p:cNvPr id="6" name="Content Placeholder 5"/>
          <p:cNvSpPr>
            <a:spLocks noGrp="1"/>
          </p:cNvSpPr>
          <p:nvPr>
            <p:ph sz="quarter" idx="10"/>
          </p:nvPr>
        </p:nvSpPr>
        <p:spPr/>
        <p:txBody>
          <a:bodyPr/>
          <a:lstStyle/>
          <a:p>
            <a:r>
              <a:rPr lang="en-US" dirty="0" smtClean="0"/>
              <a:t>General Structure of Cyclic Schedules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09315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429000"/>
          </a:xfrm>
        </p:spPr>
        <p:txBody>
          <a:bodyPr>
            <a:normAutofit/>
          </a:bodyPr>
          <a:lstStyle/>
          <a:p>
            <a:pPr>
              <a:lnSpc>
                <a:spcPct val="110000"/>
              </a:lnSpc>
            </a:pPr>
            <a:r>
              <a:rPr lang="en-IN" u="sng" dirty="0" smtClean="0"/>
              <a:t>Floor</a:t>
            </a:r>
            <a:r>
              <a:rPr lang="en-IN" dirty="0" smtClean="0"/>
              <a:t> </a:t>
            </a:r>
          </a:p>
          <a:p>
            <a:pPr>
              <a:lnSpc>
                <a:spcPct val="110000"/>
              </a:lnSpc>
            </a:pPr>
            <a:r>
              <a:rPr lang="en-IN" dirty="0" smtClean="0"/>
              <a:t>	floor(</a:t>
            </a:r>
            <a:r>
              <a:rPr lang="en-IN" i="1" dirty="0" smtClean="0"/>
              <a:t>x</a:t>
            </a:r>
            <a:r>
              <a:rPr lang="en-IN" dirty="0" smtClean="0"/>
              <a:t>) =       is the largest integer not greater than </a:t>
            </a:r>
            <a:r>
              <a:rPr lang="en-IN" i="1" dirty="0" smtClean="0"/>
              <a:t>x</a:t>
            </a:r>
          </a:p>
          <a:p>
            <a:pPr>
              <a:lnSpc>
                <a:spcPct val="110000"/>
              </a:lnSpc>
            </a:pPr>
            <a:r>
              <a:rPr lang="en-IN" u="sng" dirty="0" smtClean="0"/>
              <a:t>Ceiling</a:t>
            </a:r>
          </a:p>
          <a:p>
            <a:pPr>
              <a:lnSpc>
                <a:spcPct val="110000"/>
              </a:lnSpc>
            </a:pPr>
            <a:r>
              <a:rPr lang="en-IN" dirty="0" smtClean="0"/>
              <a:t>	ceiling(</a:t>
            </a:r>
            <a:r>
              <a:rPr lang="en-IN" i="1" dirty="0" smtClean="0"/>
              <a:t>x</a:t>
            </a:r>
            <a:r>
              <a:rPr lang="en-IN" dirty="0" smtClean="0"/>
              <a:t>) =      is the smallest integer not less than </a:t>
            </a:r>
            <a:r>
              <a:rPr lang="en-IN" i="1" dirty="0" smtClean="0"/>
              <a:t>x</a:t>
            </a:r>
          </a:p>
          <a:p>
            <a:pPr>
              <a:lnSpc>
                <a:spcPct val="110000"/>
              </a:lnSpc>
            </a:pPr>
            <a:endParaRPr lang="en-IN" dirty="0" smtClean="0"/>
          </a:p>
          <a:p>
            <a:pPr>
              <a:lnSpc>
                <a:spcPct val="110000"/>
              </a:lnSpc>
            </a:pPr>
            <a:r>
              <a:rPr lang="en-IN" dirty="0" smtClean="0"/>
              <a:t>Example:</a:t>
            </a:r>
          </a:p>
        </p:txBody>
      </p:sp>
      <p:sp>
        <p:nvSpPr>
          <p:cNvPr id="6" name="Content Placeholder 5"/>
          <p:cNvSpPr>
            <a:spLocks noGrp="1"/>
          </p:cNvSpPr>
          <p:nvPr>
            <p:ph sz="quarter" idx="10"/>
          </p:nvPr>
        </p:nvSpPr>
        <p:spPr/>
        <p:txBody>
          <a:bodyPr/>
          <a:lstStyle/>
          <a:p>
            <a:r>
              <a:rPr lang="en-US" dirty="0" smtClean="0"/>
              <a:t>Floor and Ceiling Functions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graphicFrame>
        <p:nvGraphicFramePr>
          <p:cNvPr id="7" name="Object 6"/>
          <p:cNvGraphicFramePr>
            <a:graphicFrameLocks noChangeAspect="1"/>
          </p:cNvGraphicFramePr>
          <p:nvPr/>
        </p:nvGraphicFramePr>
        <p:xfrm>
          <a:off x="2125133" y="1876927"/>
          <a:ext cx="541867" cy="513347"/>
        </p:xfrm>
        <a:graphic>
          <a:graphicData uri="http://schemas.openxmlformats.org/presentationml/2006/ole">
            <mc:AlternateContent xmlns:mc="http://schemas.openxmlformats.org/markup-compatibility/2006">
              <mc:Choice xmlns:v="urn:schemas-microsoft-com:vml" Requires="v">
                <p:oleObj spid="_x0000_s3102" name="Equation" r:id="rId4" imgW="241200" imgH="228600" progId="Equation.3">
                  <p:embed/>
                </p:oleObj>
              </mc:Choice>
              <mc:Fallback>
                <p:oleObj name="Equation" r:id="rId4" imgW="241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133" y="1876927"/>
                        <a:ext cx="541867" cy="513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362200" y="2847474"/>
          <a:ext cx="533400" cy="505326"/>
        </p:xfrm>
        <a:graphic>
          <a:graphicData uri="http://schemas.openxmlformats.org/presentationml/2006/ole">
            <mc:AlternateContent xmlns:mc="http://schemas.openxmlformats.org/markup-compatibility/2006">
              <mc:Choice xmlns:v="urn:schemas-microsoft-com:vml" Requires="v">
                <p:oleObj spid="_x0000_s3103" name="Equation" r:id="rId6" imgW="241200" imgH="228600" progId="Equation.3">
                  <p:embed/>
                </p:oleObj>
              </mc:Choice>
              <mc:Fallback>
                <p:oleObj name="Equation" r:id="rId6" imgW="241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847474"/>
                        <a:ext cx="533400" cy="505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4343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smtClean="0">
                          <a:solidFill>
                            <a:schemeClr val="tx1"/>
                          </a:solidFill>
                        </a:rPr>
                        <a:t>x</a:t>
                      </a:r>
                      <a:endParaRPr lang="en-IN" dirty="0">
                        <a:solidFill>
                          <a:schemeClr val="tx1"/>
                        </a:solidFill>
                      </a:endParaRPr>
                    </a:p>
                  </a:txBody>
                  <a:tcPr/>
                </a:tc>
                <a:tc>
                  <a:txBody>
                    <a:bodyPr/>
                    <a:lstStyle/>
                    <a:p>
                      <a:pPr algn="ctr"/>
                      <a:endParaRPr lang="en-IN" dirty="0"/>
                    </a:p>
                  </a:txBody>
                  <a:tcPr/>
                </a:tc>
                <a:tc>
                  <a:txBody>
                    <a:bodyPr/>
                    <a:lstStyle/>
                    <a:p>
                      <a:pPr algn="ctr"/>
                      <a:endParaRPr lang="en-IN"/>
                    </a:p>
                  </a:txBody>
                  <a:tcPr/>
                </a:tc>
                <a:extLst>
                  <a:ext uri="{0D108BD9-81ED-4DB2-BD59-A6C34878D82A}">
                    <a16:rowId xmlns:a16="http://schemas.microsoft.com/office/drawing/2014/main" val="10000"/>
                  </a:ext>
                </a:extLst>
              </a:tr>
              <a:tr h="370840">
                <a:tc>
                  <a:txBody>
                    <a:bodyPr/>
                    <a:lstStyle/>
                    <a:p>
                      <a:pPr algn="ctr"/>
                      <a:r>
                        <a:rPr lang="en-IN" dirty="0" smtClean="0"/>
                        <a:t>2.4</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5.5</a:t>
                      </a:r>
                      <a:endParaRPr lang="en-IN" dirty="0"/>
                    </a:p>
                  </a:txBody>
                  <a:tcPr/>
                </a:tc>
                <a:tc>
                  <a:txBody>
                    <a:bodyPr/>
                    <a:lstStyle/>
                    <a:p>
                      <a:pPr algn="ctr"/>
                      <a:r>
                        <a:rPr lang="en-IN" dirty="0" smtClean="0"/>
                        <a:t>5</a:t>
                      </a:r>
                      <a:endParaRPr lang="en-IN" dirty="0"/>
                    </a:p>
                  </a:txBody>
                  <a:tcPr/>
                </a:tc>
                <a:tc>
                  <a:txBody>
                    <a:bodyPr/>
                    <a:lstStyle/>
                    <a:p>
                      <a:pPr algn="ctr"/>
                      <a:r>
                        <a:rPr lang="en-IN" dirty="0" smtClean="0"/>
                        <a:t>6</a:t>
                      </a:r>
                      <a:endParaRPr lang="en-IN" dirty="0"/>
                    </a:p>
                  </a:txBody>
                  <a:tcPr/>
                </a:tc>
                <a:extLst>
                  <a:ext uri="{0D108BD9-81ED-4DB2-BD59-A6C34878D82A}">
                    <a16:rowId xmlns:a16="http://schemas.microsoft.com/office/drawing/2014/main" val="10002"/>
                  </a:ext>
                </a:extLst>
              </a:tr>
              <a:tr h="370840">
                <a:tc>
                  <a:txBody>
                    <a:bodyPr/>
                    <a:lstStyle/>
                    <a:p>
                      <a:pPr algn="ctr"/>
                      <a:r>
                        <a:rPr lang="en-IN" dirty="0" smtClean="0"/>
                        <a:t>-2.1</a:t>
                      </a:r>
                      <a:endParaRPr lang="en-IN" dirty="0"/>
                    </a:p>
                  </a:txBody>
                  <a:tcPr/>
                </a:tc>
                <a:tc>
                  <a:txBody>
                    <a:bodyPr/>
                    <a:lstStyle/>
                    <a:p>
                      <a:pPr algn="ctr"/>
                      <a:r>
                        <a:rPr lang="en-IN" dirty="0" smtClean="0"/>
                        <a:t>-3</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0003"/>
                  </a:ext>
                </a:extLst>
              </a:tr>
              <a:tr h="370840">
                <a:tc>
                  <a:txBody>
                    <a:bodyPr/>
                    <a:lstStyle/>
                    <a:p>
                      <a:pPr algn="ctr"/>
                      <a:r>
                        <a:rPr lang="en-IN" dirty="0" smtClean="0"/>
                        <a:t>-2</a:t>
                      </a:r>
                      <a:endParaRPr lang="en-IN" dirty="0"/>
                    </a:p>
                  </a:txBody>
                  <a:tcPr/>
                </a:tc>
                <a:tc>
                  <a:txBody>
                    <a:bodyPr/>
                    <a:lstStyle/>
                    <a:p>
                      <a:pPr algn="ctr"/>
                      <a:r>
                        <a:rPr lang="en-IN" dirty="0" smtClean="0"/>
                        <a:t>-2</a:t>
                      </a:r>
                      <a:endParaRPr lang="en-IN" dirty="0"/>
                    </a:p>
                  </a:txBody>
                  <a:tcPr/>
                </a:tc>
                <a:tc>
                  <a:txBody>
                    <a:bodyPr/>
                    <a:lstStyle/>
                    <a:p>
                      <a:pPr algn="ctr"/>
                      <a:r>
                        <a:rPr lang="en-IN" dirty="0" smtClean="0"/>
                        <a:t>-2</a:t>
                      </a:r>
                      <a:endParaRPr lang="en-IN" dirty="0"/>
                    </a:p>
                  </a:txBody>
                  <a:tcPr/>
                </a:tc>
                <a:extLst>
                  <a:ext uri="{0D108BD9-81ED-4DB2-BD59-A6C34878D82A}">
                    <a16:rowId xmlns:a16="http://schemas.microsoft.com/office/drawing/2014/main" val="10004"/>
                  </a:ext>
                </a:extLst>
              </a:tr>
            </a:tbl>
          </a:graphicData>
        </a:graphic>
      </p:graphicFrame>
      <p:graphicFrame>
        <p:nvGraphicFramePr>
          <p:cNvPr id="10" name="Object 9"/>
          <p:cNvGraphicFramePr>
            <a:graphicFrameLocks noChangeAspect="1"/>
          </p:cNvGraphicFramePr>
          <p:nvPr/>
        </p:nvGraphicFramePr>
        <p:xfrm>
          <a:off x="4267200" y="4343400"/>
          <a:ext cx="381000" cy="360947"/>
        </p:xfrm>
        <a:graphic>
          <a:graphicData uri="http://schemas.openxmlformats.org/presentationml/2006/ole">
            <mc:AlternateContent xmlns:mc="http://schemas.openxmlformats.org/markup-compatibility/2006">
              <mc:Choice xmlns:v="urn:schemas-microsoft-com:vml" Requires="v">
                <p:oleObj spid="_x0000_s3104" name="Equation" r:id="rId8" imgW="241200" imgH="228600" progId="Equation.3">
                  <p:embed/>
                </p:oleObj>
              </mc:Choice>
              <mc:Fallback>
                <p:oleObj name="Equation" r:id="rId8" imgW="241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343400"/>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324600" y="4371474"/>
          <a:ext cx="381000" cy="360947"/>
        </p:xfrm>
        <a:graphic>
          <a:graphicData uri="http://schemas.openxmlformats.org/presentationml/2006/ole">
            <mc:AlternateContent xmlns:mc="http://schemas.openxmlformats.org/markup-compatibility/2006">
              <mc:Choice xmlns:v="urn:schemas-microsoft-com:vml" Requires="v">
                <p:oleObj spid="_x0000_s3105" name="Equation" r:id="rId10" imgW="241200" imgH="228600" progId="Equation.3">
                  <p:embed/>
                </p:oleObj>
              </mc:Choice>
              <mc:Fallback>
                <p:oleObj name="Equation" r:id="rId10" imgW="2412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4371474"/>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1551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334000"/>
          </a:xfrm>
        </p:spPr>
        <p:txBody>
          <a:bodyPr>
            <a:normAutofit/>
          </a:bodyPr>
          <a:lstStyle/>
          <a:p>
            <a:pPr>
              <a:lnSpc>
                <a:spcPct val="120000"/>
              </a:lnSpc>
            </a:pPr>
            <a:r>
              <a:rPr lang="en-IN" sz="2000" dirty="0" smtClean="0">
                <a:latin typeface="+mn-lt"/>
              </a:rPr>
              <a:t>A selected frame size should satisfy the following three constraints. </a:t>
            </a:r>
          </a:p>
          <a:p>
            <a:endParaRPr lang="en-IN" sz="2000" dirty="0" smtClean="0">
              <a:latin typeface="+mn-lt"/>
            </a:endParaRPr>
          </a:p>
          <a:p>
            <a:pPr marL="457200" indent="-457200">
              <a:buFont typeface="+mj-lt"/>
              <a:buAutoNum type="arabicPeriod"/>
            </a:pPr>
            <a:r>
              <a:rPr lang="en-IN" sz="2000" b="1" dirty="0" smtClean="0">
                <a:latin typeface="+mn-lt"/>
              </a:rPr>
              <a:t>Minimum Context Switching </a:t>
            </a:r>
          </a:p>
          <a:p>
            <a:pPr marL="857250" lvl="1" indent="-457200">
              <a:buFont typeface="Wingdings" pitchFamily="2" charset="2"/>
              <a:buChar char="§"/>
            </a:pPr>
            <a:r>
              <a:rPr lang="en-IN" sz="1800" dirty="0" smtClean="0">
                <a:latin typeface="+mn-lt"/>
              </a:rPr>
              <a:t>To avoid unnecessary context switches, the selected frame size should be larger than the execution time of each task, so that when a task starts at a frame boundary it should be able to complete within the same frame. </a:t>
            </a:r>
          </a:p>
          <a:p>
            <a:pPr marL="857250" lvl="1" indent="-457200">
              <a:buFont typeface="Wingdings" pitchFamily="2" charset="2"/>
              <a:buChar char="§"/>
            </a:pPr>
            <a:r>
              <a:rPr lang="en-IN" sz="1800" dirty="0" smtClean="0">
                <a:latin typeface="+mn-lt"/>
              </a:rPr>
              <a:t>It means, </a:t>
            </a:r>
            <a:r>
              <a:rPr lang="en-IN" sz="1800" dirty="0" smtClean="0">
                <a:solidFill>
                  <a:srgbClr val="0000CC"/>
                </a:solidFill>
                <a:latin typeface="+mn-lt"/>
              </a:rPr>
              <a:t>the frame size should be larger than maximum execution time.</a:t>
            </a:r>
            <a:endParaRPr lang="en-IN" sz="1800" dirty="0" smtClean="0">
              <a:latin typeface="+mn-lt"/>
            </a:endParaRPr>
          </a:p>
          <a:p>
            <a:pPr marL="457200" indent="-457200">
              <a:buFont typeface="+mj-lt"/>
              <a:buAutoNum type="arabicPeriod"/>
            </a:pPr>
            <a:r>
              <a:rPr lang="en-IN" sz="2000" b="1" dirty="0" smtClean="0">
                <a:latin typeface="+mn-lt"/>
              </a:rPr>
              <a:t>Minimization of Table Size</a:t>
            </a:r>
          </a:p>
          <a:p>
            <a:pPr marL="857250" lvl="1" indent="-457200">
              <a:buFont typeface="Wingdings" pitchFamily="2" charset="2"/>
              <a:buChar char="§"/>
            </a:pPr>
            <a:r>
              <a:rPr lang="en-IN" sz="1800" dirty="0" smtClean="0">
                <a:latin typeface="+mn-lt"/>
              </a:rPr>
              <a:t>This constraint requires that the number of entries in the schedule table should be minimum </a:t>
            </a:r>
          </a:p>
          <a:p>
            <a:pPr marL="857250" lvl="1" indent="-457200">
              <a:buFont typeface="Wingdings" pitchFamily="2" charset="2"/>
              <a:buChar char="§"/>
            </a:pPr>
            <a:r>
              <a:rPr lang="en-IN" sz="1800" dirty="0" smtClean="0">
                <a:latin typeface="+mn-lt"/>
              </a:rPr>
              <a:t>Unless a frame divides the major cycle, the number of entries in a major cycle will not be sufficient for the schedule.</a:t>
            </a:r>
          </a:p>
          <a:p>
            <a:pPr marL="857250" lvl="1" indent="-457200">
              <a:buFont typeface="Wingdings" pitchFamily="2" charset="2"/>
              <a:buChar char="§"/>
            </a:pPr>
            <a:r>
              <a:rPr lang="en-IN" sz="1800" dirty="0" smtClean="0">
                <a:solidFill>
                  <a:srgbClr val="0000CC"/>
                </a:solidFill>
                <a:latin typeface="+mn-lt"/>
              </a:rPr>
              <a:t>Hence the frame should divide the major cycle i.e. Hyper period of the tasks.</a:t>
            </a:r>
            <a:endParaRPr lang="en-IN" sz="1800" dirty="0" smtClean="0">
              <a:latin typeface="+mn-lt"/>
            </a:endParaRPr>
          </a:p>
        </p:txBody>
      </p:sp>
      <p:sp>
        <p:nvSpPr>
          <p:cNvPr id="6" name="Content Placeholder 5"/>
          <p:cNvSpPr>
            <a:spLocks noGrp="1"/>
          </p:cNvSpPr>
          <p:nvPr>
            <p:ph sz="quarter" idx="10"/>
          </p:nvPr>
        </p:nvSpPr>
        <p:spPr/>
        <p:txBody>
          <a:bodyPr/>
          <a:lstStyle/>
          <a:p>
            <a:r>
              <a:rPr lang="en-US" dirty="0" smtClean="0"/>
              <a:t>Size of a Frame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615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20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733800"/>
            <a:ext cx="8229600" cy="2895600"/>
          </a:xfrm>
        </p:spPr>
        <p:txBody>
          <a:bodyPr>
            <a:normAutofit lnSpcReduction="10000"/>
          </a:bodyPr>
          <a:lstStyle/>
          <a:p>
            <a:pPr marL="457200" indent="-457200">
              <a:buFont typeface="+mj-lt"/>
              <a:buAutoNum type="arabicPeriod" startAt="3"/>
            </a:pPr>
            <a:r>
              <a:rPr lang="en-IN" sz="2200" b="1" dirty="0" smtClean="0">
                <a:latin typeface="+mn-lt"/>
              </a:rPr>
              <a:t>Satisfaction of Task Deadline</a:t>
            </a:r>
          </a:p>
          <a:p>
            <a:pPr marL="857250" lvl="1" indent="-457200">
              <a:buFont typeface="Wingdings" pitchFamily="2" charset="2"/>
              <a:buChar char="§"/>
            </a:pPr>
            <a:r>
              <a:rPr lang="en-IN" sz="2000" dirty="0" smtClean="0">
                <a:solidFill>
                  <a:srgbClr val="0000CC"/>
                </a:solidFill>
                <a:latin typeface="+mn-lt"/>
              </a:rPr>
              <a:t>At least one frame should be there between the time job is released and its deadline.</a:t>
            </a:r>
          </a:p>
          <a:p>
            <a:pPr marL="857250" lvl="1" indent="-457200">
              <a:buFont typeface="Wingdings" pitchFamily="2" charset="2"/>
              <a:buChar char="§"/>
            </a:pPr>
            <a:r>
              <a:rPr lang="en-IN" sz="2000" dirty="0" smtClean="0">
                <a:latin typeface="+mn-lt"/>
              </a:rPr>
              <a:t>Otherwise it will miss the deadline, just because it gets scheduled late in the next frame boundary (as shown in the diagram)</a:t>
            </a:r>
          </a:p>
          <a:p>
            <a:pPr marL="857250" lvl="1" indent="-457200">
              <a:buFont typeface="Wingdings" pitchFamily="2" charset="2"/>
              <a:buChar char="§"/>
            </a:pPr>
            <a:endParaRPr lang="en-IN" sz="1800" dirty="0" smtClean="0">
              <a:latin typeface="+mn-lt"/>
            </a:endParaRPr>
          </a:p>
          <a:p>
            <a:pPr marL="457200" indent="-457200"/>
            <a:r>
              <a:rPr lang="en-IN" sz="2600" dirty="0" smtClean="0">
                <a:latin typeface="+mn-lt"/>
              </a:rPr>
              <a:t>	</a:t>
            </a:r>
            <a:r>
              <a:rPr lang="en-IN" sz="2600" i="1" dirty="0" smtClean="0">
                <a:latin typeface="+mn-lt"/>
              </a:rPr>
              <a:t>These three conditions are formulated into three equations in the next slides.</a:t>
            </a:r>
            <a:endParaRPr lang="en-IN" dirty="0" smtClean="0">
              <a:latin typeface="+mn-lt"/>
            </a:endParaRPr>
          </a:p>
        </p:txBody>
      </p:sp>
      <p:sp>
        <p:nvSpPr>
          <p:cNvPr id="6" name="Content Placeholder 5"/>
          <p:cNvSpPr>
            <a:spLocks noGrp="1"/>
          </p:cNvSpPr>
          <p:nvPr>
            <p:ph sz="quarter" idx="10"/>
          </p:nvPr>
        </p:nvSpPr>
        <p:spPr/>
        <p:txBody>
          <a:bodyPr/>
          <a:lstStyle/>
          <a:p>
            <a:r>
              <a:rPr lang="en-US" dirty="0" smtClean="0"/>
              <a:t>Size of a Frame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sp>
        <p:nvSpPr>
          <p:cNvPr id="7" name="Rectangle 6"/>
          <p:cNvSpPr/>
          <p:nvPr/>
        </p:nvSpPr>
        <p:spPr>
          <a:xfrm>
            <a:off x="19812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9718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9624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a:off x="1143000" y="3191469"/>
            <a:ext cx="5334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37506" y="2543769"/>
            <a:ext cx="1295400" cy="15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2475706" y="2542975"/>
            <a:ext cx="1295400" cy="15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08710" y="2429469"/>
            <a:ext cx="1524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26362" y="3264692"/>
            <a:ext cx="383438" cy="307777"/>
          </a:xfrm>
          <a:prstGeom prst="rect">
            <a:avLst/>
          </a:prstGeom>
          <a:noFill/>
        </p:spPr>
        <p:txBody>
          <a:bodyPr wrap="none" rtlCol="0">
            <a:spAutoFit/>
          </a:bodyPr>
          <a:lstStyle/>
          <a:p>
            <a:r>
              <a:rPr lang="en-IN" sz="1400" dirty="0" err="1" smtClean="0"/>
              <a:t>kF</a:t>
            </a:r>
            <a:endParaRPr lang="en-IN" sz="1400" dirty="0"/>
          </a:p>
        </p:txBody>
      </p:sp>
      <p:sp>
        <p:nvSpPr>
          <p:cNvPr id="18" name="TextBox 17"/>
          <p:cNvSpPr txBox="1"/>
          <p:nvPr/>
        </p:nvSpPr>
        <p:spPr>
          <a:xfrm>
            <a:off x="2740762" y="3267669"/>
            <a:ext cx="705642" cy="307777"/>
          </a:xfrm>
          <a:prstGeom prst="rect">
            <a:avLst/>
          </a:prstGeom>
          <a:noFill/>
        </p:spPr>
        <p:txBody>
          <a:bodyPr wrap="none" rtlCol="0">
            <a:spAutoFit/>
          </a:bodyPr>
          <a:lstStyle/>
          <a:p>
            <a:r>
              <a:rPr lang="en-IN" sz="1400" dirty="0" smtClean="0"/>
              <a:t>(k+1)F</a:t>
            </a:r>
            <a:endParaRPr lang="en-IN" sz="1400" dirty="0"/>
          </a:p>
        </p:txBody>
      </p:sp>
      <p:sp>
        <p:nvSpPr>
          <p:cNvPr id="19" name="TextBox 18"/>
          <p:cNvSpPr txBox="1"/>
          <p:nvPr/>
        </p:nvSpPr>
        <p:spPr>
          <a:xfrm>
            <a:off x="3655162" y="3270646"/>
            <a:ext cx="705642" cy="307777"/>
          </a:xfrm>
          <a:prstGeom prst="rect">
            <a:avLst/>
          </a:prstGeom>
          <a:noFill/>
        </p:spPr>
        <p:txBody>
          <a:bodyPr wrap="none" rtlCol="0">
            <a:spAutoFit/>
          </a:bodyPr>
          <a:lstStyle/>
          <a:p>
            <a:r>
              <a:rPr lang="en-IN" sz="1400" dirty="0" smtClean="0"/>
              <a:t>(k+2)F</a:t>
            </a:r>
            <a:endParaRPr lang="en-IN" sz="1400" dirty="0"/>
          </a:p>
        </p:txBody>
      </p:sp>
      <p:sp>
        <p:nvSpPr>
          <p:cNvPr id="20" name="TextBox 19"/>
          <p:cNvSpPr txBox="1"/>
          <p:nvPr/>
        </p:nvSpPr>
        <p:spPr>
          <a:xfrm>
            <a:off x="4569562" y="3273623"/>
            <a:ext cx="705642" cy="307777"/>
          </a:xfrm>
          <a:prstGeom prst="rect">
            <a:avLst/>
          </a:prstGeom>
          <a:noFill/>
        </p:spPr>
        <p:txBody>
          <a:bodyPr wrap="none" rtlCol="0">
            <a:spAutoFit/>
          </a:bodyPr>
          <a:lstStyle/>
          <a:p>
            <a:r>
              <a:rPr lang="en-IN" sz="1400" dirty="0" smtClean="0"/>
              <a:t>(k+3)F</a:t>
            </a:r>
            <a:endParaRPr lang="en-IN" sz="1400" dirty="0"/>
          </a:p>
        </p:txBody>
      </p:sp>
      <p:sp>
        <p:nvSpPr>
          <p:cNvPr id="21" name="TextBox 20"/>
          <p:cNvSpPr txBox="1"/>
          <p:nvPr/>
        </p:nvSpPr>
        <p:spPr>
          <a:xfrm>
            <a:off x="2014257" y="1434404"/>
            <a:ext cx="652743" cy="461665"/>
          </a:xfrm>
          <a:prstGeom prst="rect">
            <a:avLst/>
          </a:prstGeom>
          <a:noFill/>
        </p:spPr>
        <p:txBody>
          <a:bodyPr wrap="none" rtlCol="0">
            <a:spAutoFit/>
          </a:bodyPr>
          <a:lstStyle/>
          <a:p>
            <a:r>
              <a:rPr lang="en-IN" sz="1200" dirty="0" smtClean="0"/>
              <a:t>Task </a:t>
            </a:r>
          </a:p>
          <a:p>
            <a:r>
              <a:rPr lang="en-IN" sz="1200" dirty="0" smtClean="0"/>
              <a:t>arrived</a:t>
            </a:r>
            <a:endParaRPr lang="en-IN" sz="1200" dirty="0"/>
          </a:p>
        </p:txBody>
      </p:sp>
      <p:sp>
        <p:nvSpPr>
          <p:cNvPr id="22" name="TextBox 21"/>
          <p:cNvSpPr txBox="1"/>
          <p:nvPr/>
        </p:nvSpPr>
        <p:spPr>
          <a:xfrm>
            <a:off x="2776257" y="1542870"/>
            <a:ext cx="787395" cy="276999"/>
          </a:xfrm>
          <a:prstGeom prst="rect">
            <a:avLst/>
          </a:prstGeom>
          <a:noFill/>
        </p:spPr>
        <p:txBody>
          <a:bodyPr wrap="none" rtlCol="0">
            <a:spAutoFit/>
          </a:bodyPr>
          <a:lstStyle/>
          <a:p>
            <a:r>
              <a:rPr lang="en-IN" sz="1200" dirty="0" smtClean="0"/>
              <a:t>Deadline</a:t>
            </a:r>
          </a:p>
        </p:txBody>
      </p:sp>
      <p:sp>
        <p:nvSpPr>
          <p:cNvPr id="23" name="TextBox 22"/>
          <p:cNvSpPr txBox="1"/>
          <p:nvPr/>
        </p:nvSpPr>
        <p:spPr>
          <a:xfrm>
            <a:off x="3708405" y="1932801"/>
            <a:ext cx="2992101" cy="276999"/>
          </a:xfrm>
          <a:prstGeom prst="rect">
            <a:avLst/>
          </a:prstGeom>
          <a:noFill/>
        </p:spPr>
        <p:txBody>
          <a:bodyPr wrap="none" rtlCol="0">
            <a:spAutoFit/>
          </a:bodyPr>
          <a:lstStyle/>
          <a:p>
            <a:r>
              <a:rPr lang="en-IN" sz="1200" dirty="0" smtClean="0"/>
              <a:t>Task will be scheduled at this time instant</a:t>
            </a:r>
          </a:p>
        </p:txBody>
      </p:sp>
      <p:cxnSp>
        <p:nvCxnSpPr>
          <p:cNvPr id="25" name="Straight Arrow Connector 24"/>
          <p:cNvCxnSpPr>
            <a:stCxn id="23" idx="1"/>
            <a:endCxn id="8" idx="1"/>
          </p:cNvCxnSpPr>
          <p:nvPr/>
        </p:nvCxnSpPr>
        <p:spPr>
          <a:xfrm rot="10800000" flipV="1">
            <a:off x="2971801" y="2071301"/>
            <a:ext cx="736605" cy="739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5334000"/>
          </a:xfrm>
        </p:spPr>
        <p:txBody>
          <a:bodyPr>
            <a:normAutofit fontScale="55000" lnSpcReduction="20000"/>
          </a:bodyPr>
          <a:lstStyle/>
          <a:p>
            <a:pPr marL="457200" indent="-457200">
              <a:lnSpc>
                <a:spcPct val="120000"/>
              </a:lnSpc>
            </a:pPr>
            <a:r>
              <a:rPr lang="en-IN" b="1" u="sng" dirty="0" smtClean="0"/>
              <a:t>Minimum Context Switching</a:t>
            </a:r>
            <a:r>
              <a:rPr lang="en-IN" dirty="0" smtClean="0"/>
              <a:t> </a:t>
            </a:r>
          </a:p>
          <a:p>
            <a:pPr>
              <a:lnSpc>
                <a:spcPct val="120000"/>
              </a:lnSpc>
              <a:buFont typeface="Wingdings" pitchFamily="2" charset="2"/>
              <a:buChar char="§"/>
            </a:pPr>
            <a:r>
              <a:rPr lang="en-IN" dirty="0" smtClean="0">
                <a:solidFill>
                  <a:srgbClr val="0000CC"/>
                </a:solidFill>
              </a:rPr>
              <a:t>Frame size should be larger than maximum execution time</a:t>
            </a:r>
            <a:r>
              <a:rPr lang="en-IN" dirty="0" smtClean="0"/>
              <a:t>, i.e.</a:t>
            </a:r>
          </a:p>
          <a:p>
            <a:pPr>
              <a:lnSpc>
                <a:spcPct val="120000"/>
              </a:lnSpc>
            </a:pPr>
            <a:r>
              <a:rPr lang="en-IN" dirty="0" smtClean="0"/>
              <a:t>                                                                                                       ... (1)</a:t>
            </a:r>
          </a:p>
          <a:p>
            <a:pPr>
              <a:lnSpc>
                <a:spcPct val="120000"/>
              </a:lnSpc>
              <a:buFont typeface="Wingdings" pitchFamily="2" charset="2"/>
              <a:buChar char="§"/>
            </a:pPr>
            <a:endParaRPr lang="en-IN" dirty="0" smtClean="0"/>
          </a:p>
          <a:p>
            <a:pPr marL="457200" indent="-457200">
              <a:lnSpc>
                <a:spcPct val="120000"/>
              </a:lnSpc>
            </a:pPr>
            <a:r>
              <a:rPr lang="en-IN" b="1" u="sng" dirty="0" smtClean="0"/>
              <a:t>Minimization of Table Size</a:t>
            </a:r>
          </a:p>
          <a:p>
            <a:pPr>
              <a:lnSpc>
                <a:spcPct val="120000"/>
              </a:lnSpc>
              <a:buFont typeface="Wingdings" pitchFamily="2" charset="2"/>
              <a:buChar char="§"/>
            </a:pPr>
            <a:endParaRPr lang="en-IN" dirty="0" smtClean="0"/>
          </a:p>
          <a:p>
            <a:pPr>
              <a:lnSpc>
                <a:spcPct val="120000"/>
              </a:lnSpc>
              <a:buFont typeface="Wingdings" pitchFamily="2" charset="2"/>
              <a:buChar char="§"/>
            </a:pPr>
            <a:r>
              <a:rPr lang="en-IN" dirty="0" smtClean="0"/>
              <a:t>Length of a </a:t>
            </a:r>
            <a:r>
              <a:rPr lang="en-IN" dirty="0" smtClean="0">
                <a:solidFill>
                  <a:srgbClr val="0000CC"/>
                </a:solidFill>
              </a:rPr>
              <a:t>major cycle</a:t>
            </a:r>
            <a:r>
              <a:rPr lang="en-IN" dirty="0" smtClean="0"/>
              <a:t> is equal to the </a:t>
            </a:r>
            <a:r>
              <a:rPr lang="en-IN" dirty="0" err="1" smtClean="0">
                <a:solidFill>
                  <a:srgbClr val="0000CC"/>
                </a:solidFill>
              </a:rPr>
              <a:t>Hyperperiod</a:t>
            </a:r>
            <a:r>
              <a:rPr lang="en-IN" dirty="0" smtClean="0">
                <a:solidFill>
                  <a:srgbClr val="0000CC"/>
                </a:solidFill>
              </a:rPr>
              <a:t> H</a:t>
            </a:r>
            <a:r>
              <a:rPr lang="en-IN" dirty="0" smtClean="0"/>
              <a:t>.</a:t>
            </a:r>
          </a:p>
          <a:p>
            <a:pPr>
              <a:lnSpc>
                <a:spcPct val="120000"/>
              </a:lnSpc>
              <a:buFont typeface="Wingdings" pitchFamily="2" charset="2"/>
              <a:buChar char="§"/>
            </a:pPr>
            <a:r>
              <a:rPr lang="en-IN" dirty="0" smtClean="0"/>
              <a:t>The frame size should be as short as possible so that there are integer number of frames in an </a:t>
            </a:r>
            <a:r>
              <a:rPr lang="en-IN" dirty="0" err="1" smtClean="0"/>
              <a:t>Hyperperiod</a:t>
            </a:r>
            <a:r>
              <a:rPr lang="en-IN" dirty="0" smtClean="0"/>
              <a:t> </a:t>
            </a:r>
            <a:r>
              <a:rPr lang="en-IN" i="1" dirty="0" smtClean="0">
                <a:solidFill>
                  <a:srgbClr val="0000CC"/>
                </a:solidFill>
              </a:rPr>
              <a:t>H</a:t>
            </a:r>
            <a:r>
              <a:rPr lang="en-IN" dirty="0" smtClean="0"/>
              <a:t>. For this </a:t>
            </a:r>
            <a:r>
              <a:rPr lang="en-IN" dirty="0" smtClean="0">
                <a:solidFill>
                  <a:srgbClr val="0000CC"/>
                </a:solidFill>
              </a:rPr>
              <a:t>it needs to divide the </a:t>
            </a:r>
            <a:r>
              <a:rPr lang="en-IN" dirty="0" err="1" smtClean="0">
                <a:solidFill>
                  <a:srgbClr val="0000CC"/>
                </a:solidFill>
              </a:rPr>
              <a:t>Hyperperiod</a:t>
            </a:r>
            <a:r>
              <a:rPr lang="en-IN" dirty="0" smtClean="0">
                <a:solidFill>
                  <a:srgbClr val="0000CC"/>
                </a:solidFill>
              </a:rPr>
              <a:t>, which in turn implies that it should divide the period </a:t>
            </a:r>
            <a:r>
              <a:rPr lang="en-IN" i="1" dirty="0" smtClean="0">
                <a:solidFill>
                  <a:srgbClr val="0000CC"/>
                </a:solidFill>
              </a:rPr>
              <a:t>p</a:t>
            </a:r>
            <a:r>
              <a:rPr lang="en-IN" i="1" baseline="-25000" dirty="0" smtClean="0">
                <a:solidFill>
                  <a:srgbClr val="0000CC"/>
                </a:solidFill>
              </a:rPr>
              <a:t>i</a:t>
            </a:r>
            <a:r>
              <a:rPr lang="en-IN" i="1" dirty="0" smtClean="0">
                <a:solidFill>
                  <a:srgbClr val="0000CC"/>
                </a:solidFill>
              </a:rPr>
              <a:t> </a:t>
            </a:r>
            <a:r>
              <a:rPr lang="en-IN" dirty="0" smtClean="0">
                <a:solidFill>
                  <a:srgbClr val="0000CC"/>
                </a:solidFill>
              </a:rPr>
              <a:t>of at least one task </a:t>
            </a:r>
            <a:r>
              <a:rPr lang="en-IN" i="1" dirty="0" smtClean="0">
                <a:solidFill>
                  <a:srgbClr val="0000CC"/>
                </a:solidFill>
              </a:rPr>
              <a:t>T</a:t>
            </a:r>
            <a:r>
              <a:rPr lang="en-IN" i="1" baseline="-25000" dirty="0" smtClean="0">
                <a:solidFill>
                  <a:srgbClr val="0000CC"/>
                </a:solidFill>
              </a:rPr>
              <a:t>i</a:t>
            </a:r>
            <a:r>
              <a:rPr lang="en-IN" dirty="0" smtClean="0"/>
              <a:t>. i.e.</a:t>
            </a:r>
          </a:p>
          <a:p>
            <a:pPr>
              <a:lnSpc>
                <a:spcPct val="120000"/>
              </a:lnSpc>
              <a:buFont typeface="Wingdings" pitchFamily="2" charset="2"/>
              <a:buChar char="§"/>
            </a:pPr>
            <a:endParaRPr lang="en-IN" dirty="0" smtClean="0"/>
          </a:p>
          <a:p>
            <a:pPr>
              <a:lnSpc>
                <a:spcPct val="120000"/>
              </a:lnSpc>
            </a:pPr>
            <a:r>
              <a:rPr lang="en-IN" dirty="0" smtClean="0"/>
              <a:t>                                                                                                       ... (2)</a:t>
            </a:r>
          </a:p>
          <a:p>
            <a:pPr>
              <a:lnSpc>
                <a:spcPct val="120000"/>
              </a:lnSpc>
            </a:pPr>
            <a:endParaRPr lang="en-IN" dirty="0" smtClean="0"/>
          </a:p>
          <a:p>
            <a:pPr>
              <a:lnSpc>
                <a:spcPct val="120000"/>
              </a:lnSpc>
            </a:pPr>
            <a:endParaRPr lang="en-IN" dirty="0" smtClean="0"/>
          </a:p>
          <a:p>
            <a:pPr>
              <a:lnSpc>
                <a:spcPct val="120000"/>
              </a:lnSpc>
              <a:buFont typeface="Wingdings" pitchFamily="2" charset="2"/>
              <a:buChar char="§"/>
            </a:pPr>
            <a:r>
              <a:rPr lang="en-IN" dirty="0" smtClean="0"/>
              <a:t>Let </a:t>
            </a:r>
            <a:r>
              <a:rPr lang="en-IN" i="1" dirty="0" smtClean="0">
                <a:solidFill>
                  <a:srgbClr val="0000CC"/>
                </a:solidFill>
              </a:rPr>
              <a:t>F</a:t>
            </a:r>
            <a:r>
              <a:rPr lang="en-IN" dirty="0" smtClean="0"/>
              <a:t> = No of frames in an </a:t>
            </a:r>
            <a:r>
              <a:rPr lang="en-IN" dirty="0" err="1" smtClean="0"/>
              <a:t>Hyperperiod</a:t>
            </a:r>
            <a:r>
              <a:rPr lang="en-IN" dirty="0" smtClean="0"/>
              <a:t> (should be an integer, as per the previous equation)</a:t>
            </a:r>
          </a:p>
          <a:p>
            <a:pPr>
              <a:lnSpc>
                <a:spcPct val="120000"/>
              </a:lnSpc>
              <a:buFont typeface="Wingdings" pitchFamily="2" charset="2"/>
              <a:buChar char="§"/>
            </a:pPr>
            <a:r>
              <a:rPr lang="en-IN" dirty="0" smtClean="0"/>
              <a:t>The </a:t>
            </a:r>
            <a:r>
              <a:rPr lang="en-IN" dirty="0" err="1" smtClean="0"/>
              <a:t>Hyperperiod</a:t>
            </a:r>
            <a:r>
              <a:rPr lang="en-IN" dirty="0" smtClean="0"/>
              <a:t>, which begins at the beginning of </a:t>
            </a:r>
            <a:r>
              <a:rPr lang="en-IN" i="1" dirty="0" smtClean="0">
                <a:solidFill>
                  <a:srgbClr val="0000CC"/>
                </a:solidFill>
              </a:rPr>
              <a:t>(</a:t>
            </a:r>
            <a:r>
              <a:rPr lang="en-IN" i="1" dirty="0" err="1" smtClean="0">
                <a:solidFill>
                  <a:srgbClr val="0000CC"/>
                </a:solidFill>
              </a:rPr>
              <a:t>kF</a:t>
            </a:r>
            <a:r>
              <a:rPr lang="en-IN" i="1" dirty="0" smtClean="0">
                <a:solidFill>
                  <a:srgbClr val="0000CC"/>
                </a:solidFill>
              </a:rPr>
              <a:t> + 1)</a:t>
            </a:r>
            <a:r>
              <a:rPr lang="en-IN" dirty="0" err="1" smtClean="0"/>
              <a:t>st</a:t>
            </a:r>
            <a:r>
              <a:rPr lang="en-IN" dirty="0" smtClean="0"/>
              <a:t> frame, is called a ‘</a:t>
            </a:r>
            <a:r>
              <a:rPr lang="en-IN" i="1" dirty="0" smtClean="0">
                <a:solidFill>
                  <a:srgbClr val="0000CC"/>
                </a:solidFill>
              </a:rPr>
              <a:t>major cycle</a:t>
            </a:r>
            <a:r>
              <a:rPr lang="en-IN" dirty="0" smtClean="0"/>
              <a:t>’, for </a:t>
            </a:r>
            <a:r>
              <a:rPr lang="en-IN" i="1" dirty="0" smtClean="0">
                <a:solidFill>
                  <a:srgbClr val="0000CC"/>
                </a:solidFill>
              </a:rPr>
              <a:t>k = 0, 1, …</a:t>
            </a:r>
          </a:p>
          <a:p>
            <a:pPr>
              <a:lnSpc>
                <a:spcPct val="120000"/>
              </a:lnSpc>
            </a:pPr>
            <a:endParaRPr lang="en-IN" i="1" dirty="0" smtClean="0">
              <a:solidFill>
                <a:srgbClr val="0000CC"/>
              </a:solidFill>
            </a:endParaRPr>
          </a:p>
          <a:p>
            <a:pPr marL="457200" indent="-457200">
              <a:lnSpc>
                <a:spcPct val="120000"/>
              </a:lnSpc>
            </a:pPr>
            <a:r>
              <a:rPr lang="en-IN" b="1" u="sng" dirty="0" smtClean="0"/>
              <a:t>Satisfaction of Task Deadline</a:t>
            </a:r>
          </a:p>
          <a:p>
            <a:pPr marL="457200" indent="-457200">
              <a:lnSpc>
                <a:spcPct val="120000"/>
              </a:lnSpc>
            </a:pPr>
            <a:endParaRPr lang="en-IN" dirty="0" smtClean="0"/>
          </a:p>
          <a:p>
            <a:pPr>
              <a:lnSpc>
                <a:spcPct val="120000"/>
              </a:lnSpc>
              <a:buFont typeface="Wingdings" pitchFamily="2" charset="2"/>
              <a:buChar char="§"/>
            </a:pPr>
            <a:r>
              <a:rPr lang="en-IN" dirty="0" smtClean="0"/>
              <a:t>Hence </a:t>
            </a:r>
            <a:r>
              <a:rPr lang="en-IN" dirty="0" smtClean="0">
                <a:solidFill>
                  <a:srgbClr val="0000CC"/>
                </a:solidFill>
              </a:rPr>
              <a:t>frame size should be small enough so that between the release time and deadline of a job, there should be at least one frame</a:t>
            </a:r>
            <a:r>
              <a:rPr lang="en-IN" dirty="0" smtClean="0"/>
              <a:t>.</a:t>
            </a:r>
          </a:p>
        </p:txBody>
      </p:sp>
      <p:sp>
        <p:nvSpPr>
          <p:cNvPr id="6" name="Content Placeholder 5"/>
          <p:cNvSpPr>
            <a:spLocks noGrp="1"/>
          </p:cNvSpPr>
          <p:nvPr>
            <p:ph sz="quarter" idx="10"/>
          </p:nvPr>
        </p:nvSpPr>
        <p:spPr/>
        <p:txBody>
          <a:bodyPr/>
          <a:lstStyle/>
          <a:p>
            <a:r>
              <a:rPr lang="en-US" dirty="0" smtClean="0"/>
              <a:t>Frame Size Constraints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graphicFrame>
        <p:nvGraphicFramePr>
          <p:cNvPr id="7" name="Object 6"/>
          <p:cNvGraphicFramePr>
            <a:graphicFrameLocks noChangeAspect="1"/>
          </p:cNvGraphicFramePr>
          <p:nvPr/>
        </p:nvGraphicFramePr>
        <p:xfrm>
          <a:off x="3200400" y="1905000"/>
          <a:ext cx="1786128" cy="457200"/>
        </p:xfrm>
        <a:graphic>
          <a:graphicData uri="http://schemas.openxmlformats.org/presentationml/2006/ole">
            <mc:AlternateContent xmlns:mc="http://schemas.openxmlformats.org/markup-compatibility/2006">
              <mc:Choice xmlns:v="urn:schemas-microsoft-com:vml" Requires="v">
                <p:oleObj spid="_x0000_s4112" name="Equation" r:id="rId4" imgW="774360" imgH="317160" progId="Equation.3">
                  <p:embed/>
                </p:oleObj>
              </mc:Choice>
              <mc:Fallback>
                <p:oleObj name="Equation" r:id="rId4" imgW="77436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905000"/>
                        <a:ext cx="178612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209800" y="3810000"/>
          <a:ext cx="2785533" cy="381000"/>
        </p:xfrm>
        <a:graphic>
          <a:graphicData uri="http://schemas.openxmlformats.org/presentationml/2006/ole">
            <mc:AlternateContent xmlns:mc="http://schemas.openxmlformats.org/markup-compatibility/2006">
              <mc:Choice xmlns:v="urn:schemas-microsoft-com:vml" Requires="v">
                <p:oleObj spid="_x0000_s4113" name="Equation" r:id="rId6" imgW="1193760" imgH="228600" progId="Equation.3">
                  <p:embed/>
                </p:oleObj>
              </mc:Choice>
              <mc:Fallback>
                <p:oleObj name="Equation" r:id="rId6" imgW="11937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810000"/>
                        <a:ext cx="278553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20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0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2000"/>
                                        <p:tgtEl>
                                          <p:spTgt spid="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Effect transition="in" filter="fade">
                                      <p:cBhvr>
                                        <p:cTn id="67" dur="2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Frame Size Constraints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grpSp>
        <p:nvGrpSpPr>
          <p:cNvPr id="26" name="Group 25"/>
          <p:cNvGrpSpPr/>
          <p:nvPr/>
        </p:nvGrpSpPr>
        <p:grpSpPr>
          <a:xfrm>
            <a:off x="1046614" y="1371600"/>
            <a:ext cx="7487786" cy="1436132"/>
            <a:chOff x="1046614" y="3276600"/>
            <a:chExt cx="7487786" cy="1436132"/>
          </a:xfrm>
        </p:grpSpPr>
        <p:sp>
          <p:nvSpPr>
            <p:cNvPr id="9" name="Rectangle 8"/>
            <p:cNvSpPr/>
            <p:nvPr/>
          </p:nvSpPr>
          <p:spPr>
            <a:xfrm>
              <a:off x="58674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5052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1430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14478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770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152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6614" y="4343400"/>
              <a:ext cx="261610" cy="369332"/>
            </a:xfrm>
            <a:prstGeom prst="rect">
              <a:avLst/>
            </a:prstGeom>
            <a:noFill/>
          </p:spPr>
          <p:txBody>
            <a:bodyPr wrap="none" rtlCol="0">
              <a:spAutoFit/>
            </a:bodyPr>
            <a:lstStyle/>
            <a:p>
              <a:r>
                <a:rPr lang="en-IN" i="1" dirty="0" smtClean="0">
                  <a:latin typeface="+mj-lt"/>
                </a:rPr>
                <a:t>t</a:t>
              </a:r>
              <a:endParaRPr lang="en-IN" i="1" dirty="0">
                <a:latin typeface="+mj-lt"/>
              </a:endParaRPr>
            </a:p>
          </p:txBody>
        </p:sp>
        <p:sp>
          <p:nvSpPr>
            <p:cNvPr id="17" name="TextBox 16"/>
            <p:cNvSpPr txBox="1"/>
            <p:nvPr/>
          </p:nvSpPr>
          <p:spPr>
            <a:xfrm>
              <a:off x="1351414" y="4343400"/>
              <a:ext cx="327334" cy="369332"/>
            </a:xfrm>
            <a:prstGeom prst="rect">
              <a:avLst/>
            </a:prstGeom>
            <a:noFill/>
          </p:spPr>
          <p:txBody>
            <a:bodyPr wrap="none" rtlCol="0">
              <a:spAutoFit/>
            </a:bodyPr>
            <a:lstStyle/>
            <a:p>
              <a:r>
                <a:rPr lang="en-IN" i="1" dirty="0" smtClean="0">
                  <a:latin typeface="+mn-lt"/>
                </a:rPr>
                <a:t>t’</a:t>
              </a:r>
              <a:endParaRPr lang="en-IN" i="1" dirty="0">
                <a:latin typeface="+mn-lt"/>
              </a:endParaRPr>
            </a:p>
          </p:txBody>
        </p:sp>
        <p:sp>
          <p:nvSpPr>
            <p:cNvPr id="18" name="TextBox 17"/>
            <p:cNvSpPr txBox="1"/>
            <p:nvPr/>
          </p:nvSpPr>
          <p:spPr>
            <a:xfrm>
              <a:off x="3330266" y="4343400"/>
              <a:ext cx="447558" cy="369332"/>
            </a:xfrm>
            <a:prstGeom prst="rect">
              <a:avLst/>
            </a:prstGeom>
            <a:noFill/>
          </p:spPr>
          <p:txBody>
            <a:bodyPr wrap="none" rtlCol="0">
              <a:spAutoFit/>
            </a:bodyPr>
            <a:lstStyle/>
            <a:p>
              <a:r>
                <a:rPr lang="en-IN" i="1" dirty="0" err="1" smtClean="0">
                  <a:latin typeface="+mn-lt"/>
                </a:rPr>
                <a:t>t+f</a:t>
              </a:r>
              <a:endParaRPr lang="en-IN" i="1" dirty="0">
                <a:latin typeface="+mn-lt"/>
              </a:endParaRPr>
            </a:p>
          </p:txBody>
        </p:sp>
        <p:sp>
          <p:nvSpPr>
            <p:cNvPr id="19" name="TextBox 18"/>
            <p:cNvSpPr txBox="1"/>
            <p:nvPr/>
          </p:nvSpPr>
          <p:spPr>
            <a:xfrm>
              <a:off x="5562600" y="4343400"/>
              <a:ext cx="564578" cy="369332"/>
            </a:xfrm>
            <a:prstGeom prst="rect">
              <a:avLst/>
            </a:prstGeom>
            <a:noFill/>
          </p:spPr>
          <p:txBody>
            <a:bodyPr wrap="none" rtlCol="0">
              <a:spAutoFit/>
            </a:bodyPr>
            <a:lstStyle/>
            <a:p>
              <a:r>
                <a:rPr lang="en-IN" i="1" dirty="0" smtClean="0">
                  <a:latin typeface="+mn-lt"/>
                </a:rPr>
                <a:t>t+2f</a:t>
              </a:r>
              <a:endParaRPr lang="en-IN" i="1" dirty="0">
                <a:latin typeface="+mn-lt"/>
              </a:endParaRPr>
            </a:p>
          </p:txBody>
        </p:sp>
        <p:sp>
          <p:nvSpPr>
            <p:cNvPr id="20" name="TextBox 19"/>
            <p:cNvSpPr txBox="1"/>
            <p:nvPr/>
          </p:nvSpPr>
          <p:spPr>
            <a:xfrm>
              <a:off x="7969822" y="4343400"/>
              <a:ext cx="564578" cy="369332"/>
            </a:xfrm>
            <a:prstGeom prst="rect">
              <a:avLst/>
            </a:prstGeom>
            <a:noFill/>
          </p:spPr>
          <p:txBody>
            <a:bodyPr wrap="none" rtlCol="0">
              <a:spAutoFit/>
            </a:bodyPr>
            <a:lstStyle/>
            <a:p>
              <a:r>
                <a:rPr lang="en-IN" i="1" dirty="0" smtClean="0">
                  <a:latin typeface="+mn-lt"/>
                </a:rPr>
                <a:t>t+3f</a:t>
              </a:r>
              <a:endParaRPr lang="en-IN" i="1" dirty="0">
                <a:latin typeface="+mn-lt"/>
              </a:endParaRPr>
            </a:p>
          </p:txBody>
        </p:sp>
        <p:sp>
          <p:nvSpPr>
            <p:cNvPr id="21" name="TextBox 20"/>
            <p:cNvSpPr txBox="1"/>
            <p:nvPr/>
          </p:nvSpPr>
          <p:spPr>
            <a:xfrm>
              <a:off x="7162800" y="4343400"/>
              <a:ext cx="660758" cy="369332"/>
            </a:xfrm>
            <a:prstGeom prst="rect">
              <a:avLst/>
            </a:prstGeom>
            <a:noFill/>
          </p:spPr>
          <p:txBody>
            <a:bodyPr wrap="none" rtlCol="0">
              <a:spAutoFit/>
            </a:bodyPr>
            <a:lstStyle/>
            <a:p>
              <a:r>
                <a:rPr lang="en-IN" i="1" dirty="0" smtClean="0"/>
                <a:t>t’+ p</a:t>
              </a:r>
              <a:r>
                <a:rPr lang="en-US" i="1" baseline="-25000" dirty="0" err="1" smtClean="0"/>
                <a:t>i</a:t>
              </a:r>
              <a:endParaRPr lang="en-IN" i="1" baseline="-25000" dirty="0" smtClean="0"/>
            </a:p>
          </p:txBody>
        </p:sp>
        <p:sp>
          <p:nvSpPr>
            <p:cNvPr id="22" name="TextBox 21"/>
            <p:cNvSpPr txBox="1"/>
            <p:nvPr/>
          </p:nvSpPr>
          <p:spPr>
            <a:xfrm>
              <a:off x="6172200" y="4343400"/>
              <a:ext cx="707245" cy="369332"/>
            </a:xfrm>
            <a:prstGeom prst="rect">
              <a:avLst/>
            </a:prstGeom>
            <a:noFill/>
          </p:spPr>
          <p:txBody>
            <a:bodyPr wrap="none" rtlCol="0">
              <a:spAutoFit/>
            </a:bodyPr>
            <a:lstStyle/>
            <a:p>
              <a:r>
                <a:rPr lang="en-IN" i="1" dirty="0" smtClean="0">
                  <a:latin typeface="+mn-lt"/>
                </a:rPr>
                <a:t>t’+</a:t>
              </a:r>
              <a:r>
                <a:rPr lang="en-IN" i="1" dirty="0" smtClean="0">
                  <a:solidFill>
                    <a:srgbClr val="0000CC"/>
                  </a:solidFill>
                </a:rPr>
                <a:t> </a:t>
              </a:r>
              <a:r>
                <a:rPr lang="en-IN" i="1" dirty="0" smtClean="0"/>
                <a:t>D</a:t>
              </a:r>
              <a:r>
                <a:rPr lang="en-US" i="1" baseline="-25000" dirty="0" err="1" smtClean="0"/>
                <a:t>i</a:t>
              </a:r>
              <a:endParaRPr lang="en-IN" i="1" baseline="-25000" dirty="0">
                <a:latin typeface="+mn-lt"/>
              </a:endParaRPr>
            </a:p>
          </p:txBody>
        </p:sp>
        <p:sp>
          <p:nvSpPr>
            <p:cNvPr id="23" name="TextBox 22"/>
            <p:cNvSpPr txBox="1"/>
            <p:nvPr/>
          </p:nvSpPr>
          <p:spPr>
            <a:xfrm>
              <a:off x="6324600" y="3352800"/>
              <a:ext cx="1217000" cy="369332"/>
            </a:xfrm>
            <a:prstGeom prst="rect">
              <a:avLst/>
            </a:prstGeom>
            <a:noFill/>
          </p:spPr>
          <p:txBody>
            <a:bodyPr wrap="none" rtlCol="0">
              <a:spAutoFit/>
            </a:bodyPr>
            <a:lstStyle/>
            <a:p>
              <a:r>
                <a:rPr lang="en-IN" i="1" dirty="0" smtClean="0"/>
                <a:t>frame k+2</a:t>
              </a:r>
              <a:endParaRPr lang="en-IN" i="1" dirty="0">
                <a:latin typeface="+mn-lt"/>
              </a:endParaRPr>
            </a:p>
          </p:txBody>
        </p:sp>
        <p:sp>
          <p:nvSpPr>
            <p:cNvPr id="24" name="TextBox 23"/>
            <p:cNvSpPr txBox="1"/>
            <p:nvPr/>
          </p:nvSpPr>
          <p:spPr>
            <a:xfrm>
              <a:off x="4114800" y="3364468"/>
              <a:ext cx="1335107" cy="369332"/>
            </a:xfrm>
            <a:prstGeom prst="rect">
              <a:avLst/>
            </a:prstGeom>
            <a:noFill/>
          </p:spPr>
          <p:txBody>
            <a:bodyPr wrap="square" rtlCol="0">
              <a:spAutoFit/>
            </a:bodyPr>
            <a:lstStyle/>
            <a:p>
              <a:r>
                <a:rPr lang="en-IN" i="1" dirty="0" smtClean="0"/>
                <a:t>frame k</a:t>
              </a:r>
              <a:r>
                <a:rPr lang="en-IN" i="1" dirty="0" smtClean="0">
                  <a:latin typeface="+mn-lt"/>
                </a:rPr>
                <a:t>+1</a:t>
              </a:r>
              <a:endParaRPr lang="en-IN" i="1" dirty="0">
                <a:latin typeface="+mn-lt"/>
              </a:endParaRPr>
            </a:p>
          </p:txBody>
        </p:sp>
        <p:sp>
          <p:nvSpPr>
            <p:cNvPr id="25" name="TextBox 24"/>
            <p:cNvSpPr txBox="1"/>
            <p:nvPr/>
          </p:nvSpPr>
          <p:spPr>
            <a:xfrm>
              <a:off x="2156134" y="3376136"/>
              <a:ext cx="902811" cy="369332"/>
            </a:xfrm>
            <a:prstGeom prst="rect">
              <a:avLst/>
            </a:prstGeom>
            <a:noFill/>
          </p:spPr>
          <p:txBody>
            <a:bodyPr wrap="none" rtlCol="0">
              <a:spAutoFit/>
            </a:bodyPr>
            <a:lstStyle/>
            <a:p>
              <a:r>
                <a:rPr lang="en-IN" i="1" dirty="0" smtClean="0">
                  <a:latin typeface="+mn-lt"/>
                </a:rPr>
                <a:t>frame k</a:t>
              </a:r>
              <a:endParaRPr lang="en-IN" i="1" dirty="0">
                <a:latin typeface="+mn-lt"/>
              </a:endParaRPr>
            </a:p>
          </p:txBody>
        </p:sp>
      </p:grpSp>
      <p:sp>
        <p:nvSpPr>
          <p:cNvPr id="27" name="Content Placeholder 2"/>
          <p:cNvSpPr txBox="1">
            <a:spLocks/>
          </p:cNvSpPr>
          <p:nvPr/>
        </p:nvSpPr>
        <p:spPr bwMode="auto">
          <a:xfrm>
            <a:off x="381000" y="2743200"/>
            <a:ext cx="8458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smtClean="0"/>
              <a:t>t</a:t>
            </a:r>
            <a:r>
              <a:rPr kumimoji="0" lang="en-IN"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 Beginning of the frame in which a job in T</a:t>
            </a:r>
            <a:r>
              <a:rPr kumimoji="0" lang="en-IN" sz="2400" b="0" i="0"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i</a:t>
            </a:r>
            <a:r>
              <a:rPr kumimoji="0" lang="en-IN"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is released</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smtClean="0"/>
              <a:t>t’ = Release time of the job</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If(t’ &gt; t), we need frame k+1 to be in t’ and t’+D</a:t>
            </a:r>
            <a:r>
              <a:rPr lang="en-IN" sz="2400" baseline="-25000" dirty="0" smtClean="0"/>
              <a:t>i</a:t>
            </a:r>
            <a:r>
              <a:rPr kumimoji="0" lang="en-IN"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smtClean="0"/>
              <a:t>For this to happen, </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smtClean="0"/>
              <a:t>		</a:t>
            </a:r>
            <a:r>
              <a:rPr lang="en-IN" sz="2400" i="1" dirty="0" smtClean="0"/>
              <a:t>t + 2f ≤ t’+D</a:t>
            </a:r>
            <a:r>
              <a:rPr lang="en-IN" sz="2400" i="1" baseline="-25000" dirty="0" smtClean="0"/>
              <a:t>i</a:t>
            </a:r>
          </a:p>
          <a:p>
            <a:pPr marL="342900" lvl="0" indent="-342900" fontAlgn="auto">
              <a:lnSpc>
                <a:spcPct val="110000"/>
              </a:lnSpc>
              <a:spcBef>
                <a:spcPct val="20000"/>
              </a:spcBef>
              <a:spcAft>
                <a:spcPts val="0"/>
              </a:spcAft>
              <a:buClr>
                <a:srgbClr val="101141"/>
              </a:buClr>
            </a:pPr>
            <a:r>
              <a:rPr kumimoji="0" lang="en-IN" sz="24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=&gt; 	2f – (t’-t) </a:t>
            </a:r>
            <a:r>
              <a:rPr lang="en-IN" sz="2400" i="1" dirty="0" smtClean="0"/>
              <a:t>≤ D</a:t>
            </a:r>
            <a:r>
              <a:rPr lang="en-IN" sz="2400" i="1" baseline="-25000" dirty="0" smtClean="0"/>
              <a:t>i</a:t>
            </a:r>
          </a:p>
          <a:p>
            <a:pPr marL="342900" indent="-342900" fontAlgn="auto">
              <a:lnSpc>
                <a:spcPct val="110000"/>
              </a:lnSpc>
              <a:spcBef>
                <a:spcPct val="20000"/>
              </a:spcBef>
              <a:spcAft>
                <a:spcPts val="0"/>
              </a:spcAft>
              <a:buClr>
                <a:srgbClr val="101141"/>
              </a:buClr>
            </a:pPr>
            <a:r>
              <a:rPr lang="en-IN" sz="2400" i="1" dirty="0" smtClean="0"/>
              <a:t>t’  </a:t>
            </a:r>
            <a:r>
              <a:rPr lang="en-IN" sz="2400" dirty="0" smtClean="0"/>
              <a:t>is an integer multiple of period</a:t>
            </a:r>
            <a:r>
              <a:rPr lang="en-IN" sz="2400" i="1" dirty="0" smtClean="0"/>
              <a:t> p</a:t>
            </a:r>
            <a:r>
              <a:rPr lang="en-US" sz="2400" i="1" baseline="-25000" dirty="0" err="1" smtClean="0"/>
              <a:t>i</a:t>
            </a:r>
            <a:r>
              <a:rPr lang="en-IN" sz="2400" i="1" dirty="0" smtClean="0"/>
              <a:t> (say </a:t>
            </a:r>
            <a:r>
              <a:rPr lang="en-IN" sz="2400" i="1" dirty="0" err="1" smtClean="0"/>
              <a:t>lp</a:t>
            </a:r>
            <a:r>
              <a:rPr lang="en-US" sz="2400" i="1" baseline="-25000" dirty="0" err="1" smtClean="0"/>
              <a:t>i</a:t>
            </a:r>
            <a:r>
              <a:rPr lang="en-IN" sz="2400" i="1" dirty="0" smtClean="0"/>
              <a:t>) </a:t>
            </a:r>
            <a:r>
              <a:rPr lang="en-IN" sz="2400" dirty="0" smtClean="0"/>
              <a:t>and</a:t>
            </a:r>
            <a:r>
              <a:rPr lang="en-IN" sz="2400" i="1" dirty="0" smtClean="0"/>
              <a:t> t </a:t>
            </a:r>
            <a:r>
              <a:rPr lang="en-IN" sz="2400" i="1" dirty="0"/>
              <a:t> </a:t>
            </a:r>
            <a:r>
              <a:rPr lang="en-IN" sz="2400" dirty="0" smtClean="0"/>
              <a:t>is an integer multiple of frame </a:t>
            </a:r>
            <a:r>
              <a:rPr lang="en-IN" sz="2400" i="1" dirty="0" smtClean="0"/>
              <a:t>f (say </a:t>
            </a:r>
            <a:r>
              <a:rPr lang="en-IN" sz="2400" i="1" dirty="0" err="1" smtClean="0"/>
              <a:t>kf</a:t>
            </a:r>
            <a:r>
              <a:rPr lang="en-IN" sz="2400" i="1" dirty="0" smtClean="0"/>
              <a:t>).</a:t>
            </a:r>
          </a:p>
          <a:p>
            <a:pPr marL="342900" indent="-342900" fontAlgn="auto">
              <a:lnSpc>
                <a:spcPct val="110000"/>
              </a:lnSpc>
              <a:spcBef>
                <a:spcPct val="20000"/>
              </a:spcBef>
              <a:spcAft>
                <a:spcPts val="0"/>
              </a:spcAft>
              <a:buClr>
                <a:srgbClr val="101141"/>
              </a:buClr>
            </a:pPr>
            <a:r>
              <a:rPr lang="en-IN" sz="2400" i="1" dirty="0" smtClean="0"/>
              <a:t>So, t’ - t= </a:t>
            </a:r>
            <a:r>
              <a:rPr lang="en-IN" sz="2400" i="1" dirty="0" err="1" smtClean="0"/>
              <a:t>lp</a:t>
            </a:r>
            <a:r>
              <a:rPr lang="en-US" sz="2400" i="1" baseline="-25000" dirty="0" err="1" smtClean="0"/>
              <a:t>i</a:t>
            </a:r>
            <a:r>
              <a:rPr lang="en-IN" sz="2400" i="1" baseline="-25000" dirty="0" smtClean="0"/>
              <a:t> </a:t>
            </a:r>
            <a:r>
              <a:rPr lang="en-IN" sz="2400" i="1" dirty="0" smtClean="0"/>
              <a:t>-</a:t>
            </a:r>
            <a:r>
              <a:rPr lang="en-IN" sz="2400" i="1" dirty="0" err="1" smtClean="0"/>
              <a:t>kf</a:t>
            </a:r>
            <a:r>
              <a:rPr lang="en-IN" sz="2400" i="1" dirty="0" smtClean="0"/>
              <a:t>,  </a:t>
            </a:r>
            <a:r>
              <a:rPr lang="en-IN" sz="2400" dirty="0" smtClean="0"/>
              <a:t>where</a:t>
            </a:r>
            <a:r>
              <a:rPr lang="en-IN" sz="2400" i="1" dirty="0" smtClean="0"/>
              <a:t> k, l </a:t>
            </a:r>
            <a:r>
              <a:rPr lang="en-IN" sz="2400" dirty="0" smtClean="0"/>
              <a:t>are positive integers.</a:t>
            </a:r>
          </a:p>
          <a:p>
            <a:pPr marL="342900" indent="-342900" fontAlgn="auto">
              <a:lnSpc>
                <a:spcPct val="110000"/>
              </a:lnSpc>
              <a:spcBef>
                <a:spcPct val="20000"/>
              </a:spcBef>
              <a:spcAft>
                <a:spcPts val="0"/>
              </a:spcAft>
              <a:buClr>
                <a:srgbClr val="101141"/>
              </a:buClr>
            </a:pPr>
            <a:r>
              <a:rPr lang="en-IN" sz="2400" i="1" dirty="0" err="1" smtClean="0"/>
              <a:t>kf</a:t>
            </a:r>
            <a:r>
              <a:rPr lang="en-IN" sz="2400" i="1" dirty="0" smtClean="0"/>
              <a:t> – </a:t>
            </a:r>
            <a:r>
              <a:rPr lang="en-IN" sz="2400" i="1" dirty="0" err="1" smtClean="0"/>
              <a:t>lp</a:t>
            </a:r>
            <a:r>
              <a:rPr lang="en-US" sz="2400" i="1" baseline="-25000" dirty="0" err="1" smtClean="0"/>
              <a:t>i</a:t>
            </a:r>
            <a:r>
              <a:rPr lang="en-US" sz="2400" i="1" baseline="-25000" dirty="0" smtClean="0"/>
              <a:t>  </a:t>
            </a:r>
            <a:r>
              <a:rPr lang="en-IN" sz="2400" dirty="0" smtClean="0"/>
              <a:t>will be at least be equal to GCD of</a:t>
            </a:r>
            <a:r>
              <a:rPr lang="en-IN" sz="2400" i="1" dirty="0" smtClean="0"/>
              <a:t> f </a:t>
            </a:r>
            <a:r>
              <a:rPr lang="en-IN" sz="2400" dirty="0" smtClean="0"/>
              <a:t>and</a:t>
            </a:r>
            <a:r>
              <a:rPr lang="en-IN" sz="2400" i="1" dirty="0" smtClean="0"/>
              <a:t> p</a:t>
            </a:r>
            <a:r>
              <a:rPr lang="en-US" sz="2400" i="1" baseline="-25000" dirty="0" err="1" smtClean="0"/>
              <a:t>i</a:t>
            </a:r>
            <a:r>
              <a:rPr lang="en-IN" sz="2400" i="1" dirty="0" smtClean="0"/>
              <a:t>.</a:t>
            </a:r>
          </a:p>
          <a:p>
            <a:pPr marL="342900" indent="-342900" fontAlgn="auto">
              <a:lnSpc>
                <a:spcPct val="110000"/>
              </a:lnSpc>
              <a:spcBef>
                <a:spcPct val="20000"/>
              </a:spcBef>
              <a:spcAft>
                <a:spcPts val="0"/>
              </a:spcAft>
              <a:buClr>
                <a:srgbClr val="101141"/>
              </a:buClr>
            </a:pPr>
            <a:endParaRPr lang="en-IN" sz="2400" dirty="0" smtClean="0"/>
          </a:p>
          <a:p>
            <a:pPr marL="342900" indent="-342900" fontAlgn="auto">
              <a:lnSpc>
                <a:spcPct val="110000"/>
              </a:lnSpc>
              <a:spcBef>
                <a:spcPct val="20000"/>
              </a:spcBef>
              <a:spcAft>
                <a:spcPts val="0"/>
              </a:spcAft>
              <a:buClr>
                <a:srgbClr val="101141"/>
              </a:buClr>
            </a:pPr>
            <a:r>
              <a:rPr lang="en-IN" sz="2400" dirty="0" smtClean="0"/>
              <a:t>Hence</a:t>
            </a:r>
            <a:r>
              <a:rPr lang="en-IN" sz="2400" i="1" dirty="0" smtClean="0"/>
              <a:t> t’ –t ≥ </a:t>
            </a:r>
            <a:r>
              <a:rPr lang="en-IN" sz="2400" i="1" dirty="0" err="1" smtClean="0"/>
              <a:t>gcd</a:t>
            </a:r>
            <a:r>
              <a:rPr lang="en-IN" sz="2400" i="1" dirty="0" smtClean="0"/>
              <a:t>(f, p</a:t>
            </a:r>
            <a:r>
              <a:rPr lang="en-US" sz="2400" i="1" baseline="-25000" dirty="0" err="1" smtClean="0"/>
              <a:t>i</a:t>
            </a:r>
            <a:r>
              <a:rPr lang="en-IN" sz="2400" i="1" dirty="0" smtClean="0"/>
              <a:t>)</a:t>
            </a:r>
          </a:p>
          <a:p>
            <a:pPr marL="342900" indent="-342900" fontAlgn="auto">
              <a:lnSpc>
                <a:spcPct val="110000"/>
              </a:lnSpc>
              <a:spcBef>
                <a:spcPct val="20000"/>
              </a:spcBef>
              <a:spcAft>
                <a:spcPts val="0"/>
              </a:spcAft>
              <a:buClr>
                <a:srgbClr val="101141"/>
              </a:buClr>
            </a:pPr>
            <a:r>
              <a:rPr lang="en-IN" sz="2400" dirty="0" smtClean="0"/>
              <a:t>Then </a:t>
            </a:r>
            <a:r>
              <a:rPr lang="en-IN" sz="2400" dirty="0" smtClean="0"/>
              <a:t>the above inequality becomes</a:t>
            </a:r>
          </a:p>
          <a:p>
            <a:pPr marL="342900" indent="-342900" fontAlgn="auto">
              <a:lnSpc>
                <a:spcPct val="110000"/>
              </a:lnSpc>
              <a:spcBef>
                <a:spcPct val="20000"/>
              </a:spcBef>
              <a:spcAft>
                <a:spcPts val="0"/>
              </a:spcAft>
              <a:buClr>
                <a:srgbClr val="101141"/>
              </a:buClr>
            </a:pPr>
            <a:r>
              <a:rPr lang="en-IN" sz="2400" i="1" dirty="0" smtClean="0"/>
              <a:t>		</a:t>
            </a:r>
            <a:r>
              <a:rPr lang="en-IN" sz="3200" i="1" dirty="0" smtClean="0"/>
              <a:t>2f – </a:t>
            </a:r>
            <a:r>
              <a:rPr lang="en-IN" sz="3200" i="1" dirty="0" err="1" smtClean="0"/>
              <a:t>gcd</a:t>
            </a:r>
            <a:r>
              <a:rPr lang="en-IN" sz="3200" i="1" dirty="0" smtClean="0"/>
              <a:t>(f, p</a:t>
            </a:r>
            <a:r>
              <a:rPr lang="en-US" sz="3200" i="1" baseline="-25000" dirty="0" err="1" smtClean="0"/>
              <a:t>i</a:t>
            </a:r>
            <a:r>
              <a:rPr lang="en-IN" sz="3200" i="1" dirty="0" smtClean="0"/>
              <a:t>)≤ D</a:t>
            </a:r>
            <a:r>
              <a:rPr lang="en-IN" sz="2400" i="1" baseline="-25000" dirty="0" smtClean="0"/>
              <a:t>i</a:t>
            </a:r>
            <a:r>
              <a:rPr lang="en-IN" sz="3200" i="1" dirty="0" smtClean="0"/>
              <a:t>	</a:t>
            </a:r>
            <a:r>
              <a:rPr lang="en-IN" sz="2400" i="1" dirty="0" smtClean="0"/>
              <a:t>				</a:t>
            </a:r>
            <a:r>
              <a:rPr lang="en-IN" sz="2400" dirty="0" smtClean="0"/>
              <a:t>...(3)</a:t>
            </a:r>
          </a:p>
          <a:p>
            <a:pPr marL="342900" indent="-342900" fontAlgn="auto">
              <a:lnSpc>
                <a:spcPct val="110000"/>
              </a:lnSpc>
              <a:spcBef>
                <a:spcPct val="20000"/>
              </a:spcBef>
              <a:spcAft>
                <a:spcPts val="0"/>
              </a:spcAft>
              <a:buClr>
                <a:srgbClr val="101141"/>
              </a:buClr>
            </a:pPr>
            <a:endParaRPr lang="en-IN" sz="2400" dirty="0" smtClean="0"/>
          </a:p>
          <a:p>
            <a:pPr marL="34290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kumimoji="0" lang="en-IN" sz="24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421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xEl>
                                              <p:pRg st="3" end="3"/>
                                            </p:txEl>
                                          </p:spTgt>
                                        </p:tgtEl>
                                        <p:attrNameLst>
                                          <p:attrName>style.visibility</p:attrName>
                                        </p:attrNameLst>
                                      </p:cBhvr>
                                      <p:to>
                                        <p:strVal val="visible"/>
                                      </p:to>
                                    </p:set>
                                    <p:animEffect transition="in" filter="fade">
                                      <p:cBhvr>
                                        <p:cTn id="22" dur="2000"/>
                                        <p:tgtEl>
                                          <p:spTgt spid="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fade">
                                      <p:cBhvr>
                                        <p:cTn id="27" dur="2000"/>
                                        <p:tgtEl>
                                          <p:spTgt spid="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fade">
                                      <p:cBhvr>
                                        <p:cTn id="32" dur="20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xEl>
                                              <p:pRg st="6" end="6"/>
                                            </p:txEl>
                                          </p:spTgt>
                                        </p:tgtEl>
                                        <p:attrNameLst>
                                          <p:attrName>style.visibility</p:attrName>
                                        </p:attrNameLst>
                                      </p:cBhvr>
                                      <p:to>
                                        <p:strVal val="visible"/>
                                      </p:to>
                                    </p:set>
                                    <p:animEffect transition="in" filter="fade">
                                      <p:cBhvr>
                                        <p:cTn id="37" dur="2000"/>
                                        <p:tgtEl>
                                          <p:spTgt spid="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xEl>
                                              <p:pRg st="7" end="7"/>
                                            </p:txEl>
                                          </p:spTgt>
                                        </p:tgtEl>
                                        <p:attrNameLst>
                                          <p:attrName>style.visibility</p:attrName>
                                        </p:attrNameLst>
                                      </p:cBhvr>
                                      <p:to>
                                        <p:strVal val="visible"/>
                                      </p:to>
                                    </p:set>
                                    <p:animEffect transition="in" filter="fade">
                                      <p:cBhvr>
                                        <p:cTn id="42" dur="2000"/>
                                        <p:tgtEl>
                                          <p:spTgt spid="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fade">
                                      <p:cBhvr>
                                        <p:cTn id="47" dur="2000"/>
                                        <p:tgtEl>
                                          <p:spTgt spid="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xEl>
                                              <p:pRg st="10" end="10"/>
                                            </p:txEl>
                                          </p:spTgt>
                                        </p:tgtEl>
                                        <p:attrNameLst>
                                          <p:attrName>style.visibility</p:attrName>
                                        </p:attrNameLst>
                                      </p:cBhvr>
                                      <p:to>
                                        <p:strVal val="visible"/>
                                      </p:to>
                                    </p:set>
                                    <p:animEffect transition="in" filter="fade">
                                      <p:cBhvr>
                                        <p:cTn id="52" dur="2000"/>
                                        <p:tgtEl>
                                          <p:spTgt spid="2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xEl>
                                              <p:pRg st="11" end="11"/>
                                            </p:txEl>
                                          </p:spTgt>
                                        </p:tgtEl>
                                        <p:attrNameLst>
                                          <p:attrName>style.visibility</p:attrName>
                                        </p:attrNameLst>
                                      </p:cBhvr>
                                      <p:to>
                                        <p:strVal val="visible"/>
                                      </p:to>
                                    </p:set>
                                    <p:animEffect transition="in" filter="fade">
                                      <p:cBhvr>
                                        <p:cTn id="57" dur="2000"/>
                                        <p:tgtEl>
                                          <p:spTgt spid="2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12" end="12"/>
                                            </p:txEl>
                                          </p:spTgt>
                                        </p:tgtEl>
                                        <p:attrNameLst>
                                          <p:attrName>style.visibility</p:attrName>
                                        </p:attrNameLst>
                                      </p:cBhvr>
                                      <p:to>
                                        <p:strVal val="visible"/>
                                      </p:to>
                                    </p:set>
                                    <p:animEffect transition="in" filter="fade">
                                      <p:cBhvr>
                                        <p:cTn id="62" dur="2000"/>
                                        <p:tgtEl>
                                          <p:spTgt spid="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3461347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93837"/>
            <a:ext cx="7772400" cy="4525963"/>
          </a:xfrm>
        </p:spPr>
        <p:txBody>
          <a:bodyPr/>
          <a:lstStyle/>
          <a:p>
            <a:r>
              <a:rPr lang="en-IN" sz="1800" dirty="0" smtClean="0"/>
              <a:t>For t = t’, we need f </a:t>
            </a:r>
            <a:r>
              <a:rPr lang="en-IN" sz="1800" i="1" dirty="0" smtClean="0"/>
              <a:t>≤ </a:t>
            </a:r>
            <a:r>
              <a:rPr lang="en-IN" sz="1800" dirty="0" smtClean="0"/>
              <a:t>D</a:t>
            </a:r>
            <a:r>
              <a:rPr lang="en-IN" sz="1800" baseline="-25000" dirty="0" smtClean="0"/>
              <a:t>i </a:t>
            </a:r>
            <a:r>
              <a:rPr lang="en-IN" sz="1800" dirty="0" smtClean="0"/>
              <a:t> for a frame to be included between t’ and D</a:t>
            </a:r>
            <a:r>
              <a:rPr lang="en-IN" sz="1800" baseline="-25000" dirty="0" smtClean="0"/>
              <a:t>i</a:t>
            </a:r>
          </a:p>
          <a:p>
            <a:endParaRPr lang="en-IN" sz="1800" dirty="0" smtClean="0"/>
          </a:p>
          <a:p>
            <a:r>
              <a:rPr lang="en-IN" sz="1800" dirty="0" smtClean="0"/>
              <a:t>If eq. (3) is satisfied, then above condition will automatically be satisfied, since </a:t>
            </a:r>
            <a:r>
              <a:rPr lang="en-IN" sz="1800" i="1" dirty="0" err="1" smtClean="0"/>
              <a:t>gcd</a:t>
            </a:r>
            <a:r>
              <a:rPr lang="en-IN" sz="1800" i="1" dirty="0" smtClean="0"/>
              <a:t>(f, p</a:t>
            </a:r>
            <a:r>
              <a:rPr lang="en-US" sz="1800" i="1" baseline="-25000" dirty="0" err="1" smtClean="0"/>
              <a:t>i</a:t>
            </a:r>
            <a:r>
              <a:rPr lang="en-IN" sz="1800" i="1" dirty="0" smtClean="0"/>
              <a:t>) &lt; f.</a:t>
            </a:r>
          </a:p>
          <a:p>
            <a:r>
              <a:rPr lang="en-IN" sz="1800" dirty="0" smtClean="0"/>
              <a:t>	</a:t>
            </a:r>
          </a:p>
          <a:p>
            <a:r>
              <a:rPr lang="en-IN" sz="1800" dirty="0" smtClean="0"/>
              <a:t>So eq. (3) is sufficient for both the conditions t = t’ and t &lt; t’.</a:t>
            </a:r>
          </a:p>
          <a:p>
            <a:endParaRPr lang="en-IN" sz="1800" dirty="0" smtClean="0"/>
          </a:p>
          <a:p>
            <a:r>
              <a:rPr lang="en-IN" sz="1800" dirty="0" smtClean="0"/>
              <a:t>Equations (1), (2) and (3) are referred as ‘</a:t>
            </a:r>
            <a:r>
              <a:rPr lang="en-IN" sz="1800" dirty="0" smtClean="0">
                <a:solidFill>
                  <a:srgbClr val="0000CC"/>
                </a:solidFill>
              </a:rPr>
              <a:t>frame size constraints</a:t>
            </a:r>
            <a:r>
              <a:rPr lang="en-IN" sz="1800" dirty="0" smtClean="0"/>
              <a:t>’.</a:t>
            </a:r>
          </a:p>
          <a:p>
            <a:endParaRPr lang="en-IN" sz="1800" baseline="-25000" dirty="0" smtClean="0"/>
          </a:p>
          <a:p>
            <a:endParaRPr lang="en-IN" baseline="-25000" dirty="0"/>
          </a:p>
        </p:txBody>
      </p:sp>
      <p:sp>
        <p:nvSpPr>
          <p:cNvPr id="3" name="Content Placeholder 2"/>
          <p:cNvSpPr>
            <a:spLocks noGrp="1"/>
          </p:cNvSpPr>
          <p:nvPr>
            <p:ph sz="quarter" idx="10"/>
          </p:nvPr>
        </p:nvSpPr>
        <p:spPr/>
        <p:txBody>
          <a:bodyPr/>
          <a:lstStyle/>
          <a:p>
            <a:r>
              <a:rPr lang="en-US" dirty="0" smtClean="0"/>
              <a:t>Frame Size Constraints</a:t>
            </a:r>
            <a:endParaRPr lang="en-US" dirty="0"/>
          </a:p>
        </p:txBody>
      </p:sp>
    </p:spTree>
    <p:extLst>
      <p:ext uri="{BB962C8B-B14F-4D97-AF65-F5344CB8AC3E}">
        <p14:creationId xmlns:p14="http://schemas.microsoft.com/office/powerpoint/2010/main" val="1334053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endParaRPr lang="en-IN" dirty="0" smtClean="0">
              <a:latin typeface="+mn-lt"/>
            </a:endParaRPr>
          </a:p>
          <a:p>
            <a:pPr>
              <a:buFont typeface="Wingdings" pitchFamily="2" charset="2"/>
              <a:buChar char="Ø"/>
            </a:pPr>
            <a:r>
              <a:rPr lang="en-IN" dirty="0" smtClean="0">
                <a:latin typeface="+mn-lt"/>
              </a:rPr>
              <a:t>For a given task set it is possible that more than one frame size satisfies all the three constraints. </a:t>
            </a:r>
          </a:p>
          <a:p>
            <a:pPr>
              <a:buFont typeface="Wingdings" pitchFamily="2" charset="2"/>
              <a:buChar char="Ø"/>
            </a:pPr>
            <a:r>
              <a:rPr lang="en-IN" dirty="0" smtClean="0">
                <a:latin typeface="+mn-lt"/>
              </a:rPr>
              <a:t>In such cases, </a:t>
            </a:r>
            <a:r>
              <a:rPr lang="en-IN" dirty="0" smtClean="0">
                <a:solidFill>
                  <a:srgbClr val="0000CC"/>
                </a:solidFill>
                <a:latin typeface="+mn-lt"/>
              </a:rPr>
              <a:t>it is better to choose the shortest frame size. </a:t>
            </a:r>
          </a:p>
          <a:p>
            <a:pPr>
              <a:buFont typeface="Wingdings" pitchFamily="2" charset="2"/>
              <a:buChar char="Ø"/>
            </a:pPr>
            <a:r>
              <a:rPr lang="en-IN" dirty="0" smtClean="0">
                <a:latin typeface="+mn-lt"/>
              </a:rPr>
              <a:t>This is because of the fact that the </a:t>
            </a:r>
            <a:r>
              <a:rPr lang="en-IN" dirty="0" err="1" smtClean="0">
                <a:latin typeface="+mn-lt"/>
              </a:rPr>
              <a:t>schedulability</a:t>
            </a:r>
            <a:r>
              <a:rPr lang="en-IN" dirty="0" smtClean="0">
                <a:latin typeface="+mn-lt"/>
              </a:rPr>
              <a:t> of a task set increases as more frames become available over a major cycle.</a:t>
            </a:r>
          </a:p>
          <a:p>
            <a:pPr>
              <a:buFont typeface="Wingdings" pitchFamily="2" charset="2"/>
              <a:buChar char="Ø"/>
            </a:pPr>
            <a:endParaRPr lang="en-IN" dirty="0">
              <a:latin typeface="+mn-lt"/>
            </a:endParaRPr>
          </a:p>
        </p:txBody>
      </p:sp>
      <p:sp>
        <p:nvSpPr>
          <p:cNvPr id="3" name="Content Placeholder 2"/>
          <p:cNvSpPr>
            <a:spLocks noGrp="1"/>
          </p:cNvSpPr>
          <p:nvPr>
            <p:ph sz="quarter" idx="10"/>
          </p:nvPr>
        </p:nvSpPr>
        <p:spPr/>
        <p:txBody>
          <a:bodyPr/>
          <a:lstStyle/>
          <a:p>
            <a:r>
              <a:rPr lang="en-IN" dirty="0" smtClean="0"/>
              <a:t>Multiple frame sizes satisfying the Frame size constraints</a:t>
            </a:r>
            <a:endParaRPr lang="en-IN" dirty="0"/>
          </a:p>
        </p:txBody>
      </p:sp>
    </p:spTree>
    <p:extLst>
      <p:ext uri="{BB962C8B-B14F-4D97-AF65-F5344CB8AC3E}">
        <p14:creationId xmlns:p14="http://schemas.microsoft.com/office/powerpoint/2010/main" val="638592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Frame Size Constraints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
        <p:nvSpPr>
          <p:cNvPr id="27" name="Content Placeholder 2"/>
          <p:cNvSpPr txBox="1">
            <a:spLocks/>
          </p:cNvSpPr>
          <p:nvPr/>
        </p:nvSpPr>
        <p:spPr bwMode="auto">
          <a:xfrm>
            <a:off x="228600" y="1295400"/>
            <a:ext cx="8610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u="sng" noProof="0" dirty="0" smtClean="0"/>
              <a:t>Exercise 5.1 (a)</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strike="noStrike" kern="1200" cap="none" spc="0" normalizeH="0" baseline="0" dirty="0" smtClean="0">
                <a:ln>
                  <a:noFill/>
                </a:ln>
                <a:solidFill>
                  <a:schemeClr val="tx1"/>
                </a:solidFill>
                <a:effectLst/>
                <a:uLnTx/>
                <a:uFillTx/>
                <a:latin typeface="Arial" pitchFamily="34" charset="0"/>
                <a:ea typeface="+mn-ea"/>
                <a:cs typeface="Arial" pitchFamily="34" charset="0"/>
              </a:rPr>
              <a:t>	Find out an appropriate frame</a:t>
            </a:r>
            <a:r>
              <a:rPr kumimoji="0" lang="en-IN" sz="2400" b="0" strike="noStrike" kern="1200" cap="none" spc="0" normalizeH="0" dirty="0" smtClean="0">
                <a:ln>
                  <a:noFill/>
                </a:ln>
                <a:solidFill>
                  <a:schemeClr val="tx1"/>
                </a:solidFill>
                <a:effectLst/>
                <a:uLnTx/>
                <a:uFillTx/>
                <a:latin typeface="Arial" pitchFamily="34" charset="0"/>
                <a:ea typeface="+mn-ea"/>
                <a:cs typeface="Arial" pitchFamily="34" charset="0"/>
              </a:rPr>
              <a:t> size for the following system of periodic tasks to be scheduled executed according to a cyclic schedule.</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baseline="0" noProof="0" dirty="0" smtClean="0"/>
              <a:t>	{(6,1), (10,2)</a:t>
            </a:r>
            <a:r>
              <a:rPr lang="en-IN" sz="2400" noProof="0" dirty="0" smtClean="0"/>
              <a:t> and (18,2)}.</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u="sng" strike="noStrike" kern="1200" cap="none" spc="0" normalizeH="0" baseline="0" dirty="0" smtClean="0">
                <a:ln>
                  <a:noFill/>
                </a:ln>
                <a:solidFill>
                  <a:schemeClr val="tx1"/>
                </a:solidFill>
                <a:effectLst/>
                <a:uLnTx/>
                <a:uFillTx/>
                <a:latin typeface="Arial" pitchFamily="34" charset="0"/>
                <a:ea typeface="+mn-ea"/>
                <a:cs typeface="Arial" pitchFamily="34" charset="0"/>
              </a:rPr>
              <a:t>Solution:</a:t>
            </a:r>
          </a:p>
          <a:p>
            <a:pPr marL="800100" lvl="1" indent="-342900" fontAlgn="auto">
              <a:lnSpc>
                <a:spcPct val="110000"/>
              </a:lnSpc>
              <a:spcBef>
                <a:spcPct val="20000"/>
              </a:spcBef>
              <a:spcAft>
                <a:spcPts val="0"/>
              </a:spcAft>
              <a:buClr>
                <a:srgbClr val="101141"/>
              </a:buClr>
            </a:pPr>
            <a:r>
              <a:rPr lang="en-IN" sz="2400" noProof="0" dirty="0" smtClean="0"/>
              <a:t>Max execution time = 2.</a:t>
            </a:r>
          </a:p>
          <a:p>
            <a:pPr marL="800100" lvl="1" indent="-342900" fontAlgn="auto">
              <a:lnSpc>
                <a:spcPct val="110000"/>
              </a:lnSpc>
              <a:spcBef>
                <a:spcPct val="20000"/>
              </a:spcBef>
              <a:spcAft>
                <a:spcPts val="0"/>
              </a:spcAft>
              <a:buClr>
                <a:srgbClr val="101141"/>
              </a:buClr>
            </a:pPr>
            <a:r>
              <a:rPr kumimoji="0" lang="en-IN" sz="2400" b="0" strike="noStrike" kern="1200" cap="none" spc="0" normalizeH="0" baseline="0" dirty="0" smtClean="0">
                <a:ln>
                  <a:noFill/>
                </a:ln>
                <a:solidFill>
                  <a:schemeClr val="tx1"/>
                </a:solidFill>
                <a:effectLst/>
                <a:uLnTx/>
                <a:uFillTx/>
                <a:latin typeface="Arial" pitchFamily="34" charset="0"/>
                <a:ea typeface="+mn-ea"/>
                <a:cs typeface="Arial" pitchFamily="34" charset="0"/>
              </a:rPr>
              <a:t>So</a:t>
            </a:r>
            <a:r>
              <a:rPr kumimoji="0" lang="en-IN" sz="2400" b="0" strike="noStrike" kern="1200" cap="none" spc="0" normalizeH="0" dirty="0" smtClean="0">
                <a:ln>
                  <a:noFill/>
                </a:ln>
                <a:solidFill>
                  <a:schemeClr val="tx1"/>
                </a:solidFill>
                <a:effectLst/>
                <a:uLnTx/>
                <a:uFillTx/>
                <a:latin typeface="Arial" pitchFamily="34" charset="0"/>
                <a:ea typeface="+mn-ea"/>
                <a:cs typeface="Arial" pitchFamily="34" charset="0"/>
              </a:rPr>
              <a:t>  frame size f </a:t>
            </a:r>
            <a:r>
              <a:rPr lang="en-IN" sz="2400" i="1" dirty="0" smtClean="0"/>
              <a:t>≥ 2		</a:t>
            </a:r>
            <a:r>
              <a:rPr lang="en-IN" sz="2400" dirty="0" smtClean="0"/>
              <a:t>	... (1)</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dirty="0" smtClean="0"/>
              <a:t>Frame size should divide at least one period.</a:t>
            </a:r>
          </a:p>
          <a:p>
            <a:pPr marL="800100" lvl="1" indent="-342900" fontAlgn="auto">
              <a:lnSpc>
                <a:spcPct val="110000"/>
              </a:lnSpc>
              <a:spcBef>
                <a:spcPct val="20000"/>
              </a:spcBef>
              <a:spcAft>
                <a:spcPts val="0"/>
              </a:spcAft>
              <a:buClr>
                <a:srgbClr val="101141"/>
              </a:buClr>
            </a:pPr>
            <a:r>
              <a:rPr lang="en-IN" sz="2400" dirty="0" smtClean="0"/>
              <a:t>So, f = 2,3,5,6,10,18			... (2)</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i="1" dirty="0" smtClean="0"/>
              <a:t>2f – </a:t>
            </a:r>
            <a:r>
              <a:rPr lang="en-IN" sz="2400" i="1" dirty="0" err="1" smtClean="0"/>
              <a:t>gcd</a:t>
            </a:r>
            <a:r>
              <a:rPr lang="en-IN" sz="2400" i="1" dirty="0" smtClean="0"/>
              <a:t>(f, p</a:t>
            </a:r>
            <a:r>
              <a:rPr lang="en-US" sz="2400" i="1" baseline="-25000" dirty="0" err="1" smtClean="0"/>
              <a:t>i</a:t>
            </a:r>
            <a:r>
              <a:rPr lang="en-IN" sz="2400" i="1" dirty="0" smtClean="0"/>
              <a:t>)≤ Di</a:t>
            </a:r>
            <a:endParaRPr lang="en-IN" sz="2400" dirty="0" smtClean="0"/>
          </a:p>
          <a:p>
            <a:pPr marL="800100" lvl="1" indent="-342900" fontAlgn="auto">
              <a:lnSpc>
                <a:spcPct val="110000"/>
              </a:lnSpc>
              <a:spcBef>
                <a:spcPct val="20000"/>
              </a:spcBef>
              <a:spcAft>
                <a:spcPts val="0"/>
              </a:spcAft>
              <a:buClr>
                <a:srgbClr val="101141"/>
              </a:buClr>
            </a:pPr>
            <a:r>
              <a:rPr lang="en-IN" sz="2400" dirty="0" smtClean="0"/>
              <a:t>So for T1, 2f – </a:t>
            </a:r>
            <a:r>
              <a:rPr lang="en-IN" sz="2400" dirty="0" err="1" smtClean="0"/>
              <a:t>gcd</a:t>
            </a:r>
            <a:r>
              <a:rPr lang="en-IN" sz="2400" dirty="0" smtClean="0"/>
              <a:t>(f, 6) ≤ 6</a:t>
            </a:r>
          </a:p>
          <a:p>
            <a:pPr marL="800100" lvl="1" indent="-342900" fontAlgn="auto">
              <a:lnSpc>
                <a:spcPct val="110000"/>
              </a:lnSpc>
              <a:spcBef>
                <a:spcPct val="20000"/>
              </a:spcBef>
              <a:spcAft>
                <a:spcPts val="0"/>
              </a:spcAft>
              <a:buClr>
                <a:srgbClr val="101141"/>
              </a:buClr>
              <a:buFont typeface="Symbol"/>
              <a:buChar char="Þ"/>
            </a:pPr>
            <a:r>
              <a:rPr lang="en-IN" sz="2400" dirty="0" smtClean="0"/>
              <a:t>f = 1, 2, 3, 4, 6</a:t>
            </a:r>
          </a:p>
          <a:p>
            <a:pPr marL="800100" lvl="1" indent="-342900" fontAlgn="auto">
              <a:lnSpc>
                <a:spcPct val="110000"/>
              </a:lnSpc>
              <a:spcBef>
                <a:spcPct val="20000"/>
              </a:spcBef>
              <a:spcAft>
                <a:spcPts val="0"/>
              </a:spcAft>
              <a:buClr>
                <a:srgbClr val="101141"/>
              </a:buClr>
            </a:pPr>
            <a:r>
              <a:rPr lang="en-IN" sz="2400" dirty="0" smtClean="0"/>
              <a:t>For T2, 2f – </a:t>
            </a:r>
            <a:r>
              <a:rPr lang="en-IN" sz="2400" dirty="0" err="1" smtClean="0"/>
              <a:t>gcd</a:t>
            </a:r>
            <a:r>
              <a:rPr lang="en-IN" sz="2400" dirty="0" smtClean="0"/>
              <a:t>(f, 10) ≤ 10</a:t>
            </a:r>
          </a:p>
          <a:p>
            <a:pPr marL="800100" lvl="1" indent="-342900" fontAlgn="auto">
              <a:lnSpc>
                <a:spcPct val="110000"/>
              </a:lnSpc>
              <a:spcBef>
                <a:spcPct val="20000"/>
              </a:spcBef>
              <a:spcAft>
                <a:spcPts val="0"/>
              </a:spcAft>
              <a:buClr>
                <a:srgbClr val="101141"/>
              </a:buClr>
              <a:buFont typeface="Symbol"/>
              <a:buChar char="Þ"/>
            </a:pPr>
            <a:r>
              <a:rPr lang="en-IN" sz="2400" dirty="0" smtClean="0"/>
              <a:t>f = 1, 2, 3, 4, 5, 6, 10</a:t>
            </a:r>
          </a:p>
          <a:p>
            <a:pPr marL="800100" lvl="1" indent="-342900" fontAlgn="auto">
              <a:lnSpc>
                <a:spcPct val="110000"/>
              </a:lnSpc>
              <a:spcBef>
                <a:spcPct val="20000"/>
              </a:spcBef>
              <a:spcAft>
                <a:spcPts val="0"/>
              </a:spcAft>
              <a:buClr>
                <a:srgbClr val="101141"/>
              </a:buClr>
            </a:pPr>
            <a:r>
              <a:rPr lang="en-IN" sz="2400" dirty="0" smtClean="0"/>
              <a:t>For T3, 2f – </a:t>
            </a:r>
            <a:r>
              <a:rPr lang="en-IN" sz="2400" dirty="0" err="1" smtClean="0"/>
              <a:t>gcd</a:t>
            </a:r>
            <a:r>
              <a:rPr lang="en-IN" sz="2400" dirty="0" smtClean="0"/>
              <a:t>(f, 18) ≤ 18</a:t>
            </a:r>
          </a:p>
          <a:p>
            <a:pPr marL="800100" lvl="1" indent="-342900" fontAlgn="auto">
              <a:lnSpc>
                <a:spcPct val="110000"/>
              </a:lnSpc>
              <a:spcBef>
                <a:spcPct val="20000"/>
              </a:spcBef>
              <a:spcAft>
                <a:spcPts val="0"/>
              </a:spcAft>
              <a:buClr>
                <a:srgbClr val="101141"/>
              </a:buClr>
              <a:buFont typeface="Symbol"/>
              <a:buChar char="Þ"/>
            </a:pPr>
            <a:r>
              <a:rPr lang="en-IN" sz="2400" dirty="0" smtClean="0"/>
              <a:t>f = 1, 2, 3, 4, 5, 6, 7, 8, 9, 10, 12</a:t>
            </a:r>
          </a:p>
          <a:p>
            <a:pPr marL="800100" lvl="1" indent="-342900" fontAlgn="auto">
              <a:lnSpc>
                <a:spcPct val="110000"/>
              </a:lnSpc>
              <a:spcBef>
                <a:spcPct val="20000"/>
              </a:spcBef>
              <a:spcAft>
                <a:spcPts val="0"/>
              </a:spcAft>
              <a:buClr>
                <a:srgbClr val="101141"/>
              </a:buClr>
            </a:pPr>
            <a:r>
              <a:rPr lang="en-IN" sz="2400" dirty="0" smtClean="0"/>
              <a:t>Hence values of f, which will satisfy 2f – </a:t>
            </a:r>
            <a:r>
              <a:rPr lang="en-IN" sz="2400" dirty="0" err="1" smtClean="0"/>
              <a:t>gcd</a:t>
            </a:r>
            <a:r>
              <a:rPr lang="en-IN" sz="2400" dirty="0" smtClean="0"/>
              <a:t>(f, p</a:t>
            </a:r>
            <a:r>
              <a:rPr lang="en-US" sz="2400" baseline="-25000" dirty="0" err="1" smtClean="0"/>
              <a:t>i</a:t>
            </a:r>
            <a:r>
              <a:rPr lang="en-IN" sz="2400" dirty="0" smtClean="0"/>
              <a:t>)≤ Di</a:t>
            </a:r>
          </a:p>
          <a:p>
            <a:pPr marL="800100" lvl="1" indent="-342900" fontAlgn="auto">
              <a:lnSpc>
                <a:spcPct val="110000"/>
              </a:lnSpc>
              <a:spcBef>
                <a:spcPct val="20000"/>
              </a:spcBef>
              <a:spcAft>
                <a:spcPts val="0"/>
              </a:spcAft>
              <a:buClr>
                <a:srgbClr val="101141"/>
              </a:buClr>
            </a:pPr>
            <a:r>
              <a:rPr lang="en-IN" sz="2400" dirty="0" smtClean="0"/>
              <a:t>f = 1,2,3,4,6				... (3)</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dirty="0" smtClean="0"/>
              <a:t>The values of ‘f’, which will satisfy </a:t>
            </a:r>
            <a:r>
              <a:rPr lang="en-IN" sz="2400" dirty="0" err="1" smtClean="0"/>
              <a:t>eq</a:t>
            </a:r>
            <a:r>
              <a:rPr lang="en-IN" sz="2400" dirty="0" smtClean="0"/>
              <a:t> (1), (2) and (3) are: f = 2,3,6</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dirty="0" smtClean="0"/>
              <a:t>Hence, possible values for frame size are 2, 3 and 6. </a:t>
            </a:r>
          </a:p>
          <a:p>
            <a:pPr marL="800100" lvl="1" indent="-342900" fontAlgn="auto">
              <a:lnSpc>
                <a:spcPct val="110000"/>
              </a:lnSpc>
              <a:spcBef>
                <a:spcPct val="20000"/>
              </a:spcBef>
              <a:spcAft>
                <a:spcPts val="0"/>
              </a:spcAft>
              <a:buClr>
                <a:srgbClr val="101141"/>
              </a:buClr>
            </a:pPr>
            <a:r>
              <a:rPr lang="en-IN" sz="2400" dirty="0" smtClean="0"/>
              <a:t>So choose 2 (since it is smallest) as the frame size.</a:t>
            </a:r>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i="1" dirty="0" smtClean="0"/>
          </a:p>
          <a:p>
            <a:pPr marL="342900" lvl="0" indent="-342900" fontAlgn="auto">
              <a:lnSpc>
                <a:spcPct val="110000"/>
              </a:lnSpc>
              <a:spcBef>
                <a:spcPct val="20000"/>
              </a:spcBef>
              <a:spcAft>
                <a:spcPts val="0"/>
              </a:spcAft>
              <a:buClr>
                <a:srgbClr val="101141"/>
              </a:buClr>
            </a:pPr>
            <a:endParaRPr kumimoji="0" lang="en-IN" sz="2400" b="0"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graphicFrame>
        <p:nvGraphicFramePr>
          <p:cNvPr id="26" name="Table 25"/>
          <p:cNvGraphicFramePr>
            <a:graphicFrameLocks noGrp="1"/>
          </p:cNvGraphicFramePr>
          <p:nvPr/>
        </p:nvGraphicFramePr>
        <p:xfrm>
          <a:off x="6096000" y="2514600"/>
          <a:ext cx="2590800" cy="175260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370840">
                <a:tc>
                  <a:txBody>
                    <a:bodyPr/>
                    <a:lstStyle/>
                    <a:p>
                      <a:pPr algn="ctr"/>
                      <a:r>
                        <a:rPr lang="en-IN" sz="1200" dirty="0" smtClean="0"/>
                        <a:t>Tasks</a:t>
                      </a:r>
                      <a:endParaRPr lang="en-IN" sz="1200" dirty="0"/>
                    </a:p>
                  </a:txBody>
                  <a:tcPr/>
                </a:tc>
                <a:tc>
                  <a:txBody>
                    <a:bodyPr/>
                    <a:lstStyle/>
                    <a:p>
                      <a:pPr algn="ctr"/>
                      <a:r>
                        <a:rPr lang="en-IN" sz="1200" dirty="0" smtClean="0"/>
                        <a:t>Period /</a:t>
                      </a:r>
                      <a:r>
                        <a:rPr lang="en-IN" sz="1200" baseline="0" dirty="0" smtClean="0"/>
                        <a:t> Deadline</a:t>
                      </a:r>
                    </a:p>
                    <a:p>
                      <a:pPr algn="ctr"/>
                      <a:r>
                        <a:rPr lang="en-IN" sz="1200" dirty="0" smtClean="0"/>
                        <a:t>p</a:t>
                      </a:r>
                      <a:r>
                        <a:rPr lang="en-IN" sz="1200" baseline="-25000" dirty="0" smtClean="0"/>
                        <a:t>i</a:t>
                      </a:r>
                      <a:r>
                        <a:rPr lang="en-IN" sz="1200" dirty="0" smtClean="0"/>
                        <a:t> / D</a:t>
                      </a:r>
                      <a:r>
                        <a:rPr lang="en-IN" sz="1200" baseline="-25000" dirty="0" smtClean="0"/>
                        <a:t>i</a:t>
                      </a:r>
                      <a:endParaRPr lang="en-IN" sz="1200" baseline="-25000" dirty="0"/>
                    </a:p>
                  </a:txBody>
                  <a:tcPr/>
                </a:tc>
                <a:tc>
                  <a:txBody>
                    <a:bodyPr/>
                    <a:lstStyle/>
                    <a:p>
                      <a:pPr algn="ctr"/>
                      <a:r>
                        <a:rPr lang="en-IN" sz="1200" dirty="0" smtClean="0"/>
                        <a:t>Execution time</a:t>
                      </a:r>
                    </a:p>
                    <a:p>
                      <a:pPr algn="ctr"/>
                      <a:r>
                        <a:rPr lang="en-IN" sz="1200" dirty="0" smtClean="0"/>
                        <a:t>e</a:t>
                      </a:r>
                      <a:r>
                        <a:rPr lang="en-IN" sz="1200" baseline="-25000" dirty="0" smtClean="0"/>
                        <a:t>i</a:t>
                      </a:r>
                      <a:endParaRPr lang="en-IN" sz="1200" baseline="-25000" dirty="0"/>
                    </a:p>
                  </a:txBody>
                  <a:tcPr/>
                </a:tc>
                <a:extLst>
                  <a:ext uri="{0D108BD9-81ED-4DB2-BD59-A6C34878D82A}">
                    <a16:rowId xmlns:a16="http://schemas.microsoft.com/office/drawing/2014/main" val="10000"/>
                  </a:ext>
                </a:extLst>
              </a:tr>
              <a:tr h="370840">
                <a:tc>
                  <a:txBody>
                    <a:bodyPr/>
                    <a:lstStyle/>
                    <a:p>
                      <a:pPr algn="ctr"/>
                      <a:r>
                        <a:rPr lang="en-IN" sz="1200" dirty="0" smtClean="0"/>
                        <a:t>T1</a:t>
                      </a:r>
                      <a:endParaRPr lang="en-IN" sz="1200" dirty="0"/>
                    </a:p>
                  </a:txBody>
                  <a:tcPr/>
                </a:tc>
                <a:tc>
                  <a:txBody>
                    <a:bodyPr/>
                    <a:lstStyle/>
                    <a:p>
                      <a:pPr algn="ctr"/>
                      <a:r>
                        <a:rPr lang="en-IN" sz="1200" dirty="0" smtClean="0"/>
                        <a:t>6</a:t>
                      </a:r>
                      <a:endParaRPr lang="en-IN" sz="1200" dirty="0"/>
                    </a:p>
                  </a:txBody>
                  <a:tcPr/>
                </a:tc>
                <a:tc>
                  <a:txBody>
                    <a:bodyPr/>
                    <a:lstStyle/>
                    <a:p>
                      <a:pPr algn="ctr"/>
                      <a:r>
                        <a:rPr lang="en-IN" sz="1200" dirty="0" smtClean="0"/>
                        <a:t>1</a:t>
                      </a:r>
                      <a:endParaRPr lang="en-IN" sz="1200" dirty="0"/>
                    </a:p>
                  </a:txBody>
                  <a:tcPr/>
                </a:tc>
                <a:extLst>
                  <a:ext uri="{0D108BD9-81ED-4DB2-BD59-A6C34878D82A}">
                    <a16:rowId xmlns:a16="http://schemas.microsoft.com/office/drawing/2014/main" val="10001"/>
                  </a:ext>
                </a:extLst>
              </a:tr>
              <a:tr h="370840">
                <a:tc>
                  <a:txBody>
                    <a:bodyPr/>
                    <a:lstStyle/>
                    <a:p>
                      <a:pPr algn="ctr"/>
                      <a:r>
                        <a:rPr lang="en-IN" sz="1200" dirty="0" smtClean="0"/>
                        <a:t>T2</a:t>
                      </a:r>
                      <a:endParaRPr lang="en-IN" sz="1200" dirty="0"/>
                    </a:p>
                  </a:txBody>
                  <a:tcPr/>
                </a:tc>
                <a:tc>
                  <a:txBody>
                    <a:bodyPr/>
                    <a:lstStyle/>
                    <a:p>
                      <a:pPr algn="ctr"/>
                      <a:r>
                        <a:rPr lang="en-IN" sz="1200" dirty="0" smtClean="0"/>
                        <a:t>10</a:t>
                      </a:r>
                      <a:endParaRPr lang="en-IN" sz="1200" dirty="0"/>
                    </a:p>
                  </a:txBody>
                  <a:tcPr/>
                </a:tc>
                <a:tc>
                  <a:txBody>
                    <a:bodyPr/>
                    <a:lstStyle/>
                    <a:p>
                      <a:pPr algn="ctr"/>
                      <a:r>
                        <a:rPr lang="en-IN" sz="1200" dirty="0" smtClean="0"/>
                        <a:t>2</a:t>
                      </a:r>
                      <a:endParaRPr lang="en-IN" sz="1200" dirty="0"/>
                    </a:p>
                  </a:txBody>
                  <a:tcPr/>
                </a:tc>
                <a:extLst>
                  <a:ext uri="{0D108BD9-81ED-4DB2-BD59-A6C34878D82A}">
                    <a16:rowId xmlns:a16="http://schemas.microsoft.com/office/drawing/2014/main" val="10002"/>
                  </a:ext>
                </a:extLst>
              </a:tr>
              <a:tr h="370840">
                <a:tc>
                  <a:txBody>
                    <a:bodyPr/>
                    <a:lstStyle/>
                    <a:p>
                      <a:pPr algn="ctr"/>
                      <a:r>
                        <a:rPr lang="en-IN" sz="1200" dirty="0" smtClean="0"/>
                        <a:t>T3</a:t>
                      </a:r>
                      <a:endParaRPr lang="en-IN" sz="1200" dirty="0"/>
                    </a:p>
                  </a:txBody>
                  <a:tcPr/>
                </a:tc>
                <a:tc>
                  <a:txBody>
                    <a:bodyPr/>
                    <a:lstStyle/>
                    <a:p>
                      <a:pPr algn="ctr"/>
                      <a:r>
                        <a:rPr lang="en-IN" sz="1200" dirty="0" smtClean="0"/>
                        <a:t>18</a:t>
                      </a:r>
                      <a:endParaRPr lang="en-IN" sz="1200" dirty="0"/>
                    </a:p>
                  </a:txBody>
                  <a:tcPr/>
                </a:tc>
                <a:tc>
                  <a:txBody>
                    <a:bodyPr/>
                    <a:lstStyle/>
                    <a:p>
                      <a:pPr algn="ctr"/>
                      <a:r>
                        <a:rPr lang="en-IN" sz="1200" dirty="0" smtClean="0"/>
                        <a:t>2</a:t>
                      </a:r>
                      <a:endParaRPr lang="en-IN"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383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2000"/>
                                        <p:tgtEl>
                                          <p:spTgt spid="2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fade">
                                      <p:cBhvr>
                                        <p:cTn id="30" dur="2000"/>
                                        <p:tgtEl>
                                          <p:spTgt spid="2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xEl>
                                              <p:pRg st="5" end="5"/>
                                            </p:txEl>
                                          </p:spTgt>
                                        </p:tgtEl>
                                        <p:attrNameLst>
                                          <p:attrName>style.visibility</p:attrName>
                                        </p:attrNameLst>
                                      </p:cBhvr>
                                      <p:to>
                                        <p:strVal val="visible"/>
                                      </p:to>
                                    </p:set>
                                    <p:animEffect transition="in" filter="fade">
                                      <p:cBhvr>
                                        <p:cTn id="33" dur="2000"/>
                                        <p:tgtEl>
                                          <p:spTgt spid="27">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xEl>
                                              <p:pRg st="7" end="7"/>
                                            </p:txEl>
                                          </p:spTgt>
                                        </p:tgtEl>
                                        <p:attrNameLst>
                                          <p:attrName>style.visibility</p:attrName>
                                        </p:attrNameLst>
                                      </p:cBhvr>
                                      <p:to>
                                        <p:strVal val="visible"/>
                                      </p:to>
                                    </p:set>
                                    <p:animEffect transition="in" filter="fade">
                                      <p:cBhvr>
                                        <p:cTn id="36" dur="2000"/>
                                        <p:tgtEl>
                                          <p:spTgt spid="2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xEl>
                                              <p:pRg st="8" end="8"/>
                                            </p:txEl>
                                          </p:spTgt>
                                        </p:tgtEl>
                                        <p:attrNameLst>
                                          <p:attrName>style.visibility</p:attrName>
                                        </p:attrNameLst>
                                      </p:cBhvr>
                                      <p:to>
                                        <p:strVal val="visible"/>
                                      </p:to>
                                    </p:set>
                                    <p:animEffect transition="in" filter="fade">
                                      <p:cBhvr>
                                        <p:cTn id="39" dur="2000"/>
                                        <p:tgtEl>
                                          <p:spTgt spid="2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xEl>
                                              <p:pRg st="10" end="10"/>
                                            </p:txEl>
                                          </p:spTgt>
                                        </p:tgtEl>
                                        <p:attrNameLst>
                                          <p:attrName>style.visibility</p:attrName>
                                        </p:attrNameLst>
                                      </p:cBhvr>
                                      <p:to>
                                        <p:strVal val="visible"/>
                                      </p:to>
                                    </p:set>
                                    <p:animEffect transition="in" filter="fade">
                                      <p:cBhvr>
                                        <p:cTn id="42" dur="2000"/>
                                        <p:tgtEl>
                                          <p:spTgt spid="2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11" end="11"/>
                                            </p:txEl>
                                          </p:spTgt>
                                        </p:tgtEl>
                                        <p:attrNameLst>
                                          <p:attrName>style.visibility</p:attrName>
                                        </p:attrNameLst>
                                      </p:cBhvr>
                                      <p:to>
                                        <p:strVal val="visible"/>
                                      </p:to>
                                    </p:set>
                                    <p:animEffect transition="in" filter="fade">
                                      <p:cBhvr>
                                        <p:cTn id="45" dur="2000"/>
                                        <p:tgtEl>
                                          <p:spTgt spid="2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xEl>
                                              <p:pRg st="12" end="12"/>
                                            </p:txEl>
                                          </p:spTgt>
                                        </p:tgtEl>
                                        <p:attrNameLst>
                                          <p:attrName>style.visibility</p:attrName>
                                        </p:attrNameLst>
                                      </p:cBhvr>
                                      <p:to>
                                        <p:strVal val="visible"/>
                                      </p:to>
                                    </p:set>
                                    <p:animEffect transition="in" filter="fade">
                                      <p:cBhvr>
                                        <p:cTn id="48" dur="2000"/>
                                        <p:tgtEl>
                                          <p:spTgt spid="27">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xEl>
                                              <p:pRg st="13" end="13"/>
                                            </p:txEl>
                                          </p:spTgt>
                                        </p:tgtEl>
                                        <p:attrNameLst>
                                          <p:attrName>style.visibility</p:attrName>
                                        </p:attrNameLst>
                                      </p:cBhvr>
                                      <p:to>
                                        <p:strVal val="visible"/>
                                      </p:to>
                                    </p:set>
                                    <p:animEffect transition="in" filter="fade">
                                      <p:cBhvr>
                                        <p:cTn id="51" dur="2000"/>
                                        <p:tgtEl>
                                          <p:spTgt spid="27">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xEl>
                                              <p:pRg st="14" end="14"/>
                                            </p:txEl>
                                          </p:spTgt>
                                        </p:tgtEl>
                                        <p:attrNameLst>
                                          <p:attrName>style.visibility</p:attrName>
                                        </p:attrNameLst>
                                      </p:cBhvr>
                                      <p:to>
                                        <p:strVal val="visible"/>
                                      </p:to>
                                    </p:set>
                                    <p:animEffect transition="in" filter="fade">
                                      <p:cBhvr>
                                        <p:cTn id="54" dur="2000"/>
                                        <p:tgtEl>
                                          <p:spTgt spid="27">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xEl>
                                              <p:pRg st="15" end="15"/>
                                            </p:txEl>
                                          </p:spTgt>
                                        </p:tgtEl>
                                        <p:attrNameLst>
                                          <p:attrName>style.visibility</p:attrName>
                                        </p:attrNameLst>
                                      </p:cBhvr>
                                      <p:to>
                                        <p:strVal val="visible"/>
                                      </p:to>
                                    </p:set>
                                    <p:animEffect transition="in" filter="fade">
                                      <p:cBhvr>
                                        <p:cTn id="57" dur="2000"/>
                                        <p:tgtEl>
                                          <p:spTgt spid="27">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xEl>
                                              <p:pRg st="16" end="16"/>
                                            </p:txEl>
                                          </p:spTgt>
                                        </p:tgtEl>
                                        <p:attrNameLst>
                                          <p:attrName>style.visibility</p:attrName>
                                        </p:attrNameLst>
                                      </p:cBhvr>
                                      <p:to>
                                        <p:strVal val="visible"/>
                                      </p:to>
                                    </p:set>
                                    <p:animEffect transition="in" filter="fade">
                                      <p:cBhvr>
                                        <p:cTn id="60" dur="2000"/>
                                        <p:tgtEl>
                                          <p:spTgt spid="27">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xEl>
                                              <p:pRg st="17" end="17"/>
                                            </p:txEl>
                                          </p:spTgt>
                                        </p:tgtEl>
                                        <p:attrNameLst>
                                          <p:attrName>style.visibility</p:attrName>
                                        </p:attrNameLst>
                                      </p:cBhvr>
                                      <p:to>
                                        <p:strVal val="visible"/>
                                      </p:to>
                                    </p:set>
                                    <p:animEffect transition="in" filter="fade">
                                      <p:cBhvr>
                                        <p:cTn id="63" dur="2000"/>
                                        <p:tgtEl>
                                          <p:spTgt spid="27">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xEl>
                                              <p:pRg st="18" end="18"/>
                                            </p:txEl>
                                          </p:spTgt>
                                        </p:tgtEl>
                                        <p:attrNameLst>
                                          <p:attrName>style.visibility</p:attrName>
                                        </p:attrNameLst>
                                      </p:cBhvr>
                                      <p:to>
                                        <p:strVal val="visible"/>
                                      </p:to>
                                    </p:set>
                                    <p:animEffect transition="in" filter="fade">
                                      <p:cBhvr>
                                        <p:cTn id="66" dur="2000"/>
                                        <p:tgtEl>
                                          <p:spTgt spid="27">
                                            <p:txEl>
                                              <p:pRg st="18" end="18"/>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xEl>
                                              <p:pRg st="20" end="20"/>
                                            </p:txEl>
                                          </p:spTgt>
                                        </p:tgtEl>
                                        <p:attrNameLst>
                                          <p:attrName>style.visibility</p:attrName>
                                        </p:attrNameLst>
                                      </p:cBhvr>
                                      <p:to>
                                        <p:strVal val="visible"/>
                                      </p:to>
                                    </p:set>
                                    <p:animEffect transition="in" filter="fade">
                                      <p:cBhvr>
                                        <p:cTn id="69" dur="2000"/>
                                        <p:tgtEl>
                                          <p:spTgt spid="27">
                                            <p:txEl>
                                              <p:pRg st="20" end="2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xEl>
                                              <p:pRg st="22" end="22"/>
                                            </p:txEl>
                                          </p:spTgt>
                                        </p:tgtEl>
                                        <p:attrNameLst>
                                          <p:attrName>style.visibility</p:attrName>
                                        </p:attrNameLst>
                                      </p:cBhvr>
                                      <p:to>
                                        <p:strVal val="visible"/>
                                      </p:to>
                                    </p:set>
                                    <p:animEffect transition="in" filter="fade">
                                      <p:cBhvr>
                                        <p:cTn id="72" dur="2000"/>
                                        <p:tgtEl>
                                          <p:spTgt spid="27">
                                            <p:txEl>
                                              <p:pRg st="22" end="22"/>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xEl>
                                              <p:pRg st="23" end="23"/>
                                            </p:txEl>
                                          </p:spTgt>
                                        </p:tgtEl>
                                        <p:attrNameLst>
                                          <p:attrName>style.visibility</p:attrName>
                                        </p:attrNameLst>
                                      </p:cBhvr>
                                      <p:to>
                                        <p:strVal val="visible"/>
                                      </p:to>
                                    </p:set>
                                    <p:animEffect transition="in" filter="fade">
                                      <p:cBhvr>
                                        <p:cTn id="75" dur="2000"/>
                                        <p:tgtEl>
                                          <p:spTgt spid="27">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Job Slices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
        <p:nvSpPr>
          <p:cNvPr id="27" name="Content Placeholder 2"/>
          <p:cNvSpPr txBox="1">
            <a:spLocks/>
          </p:cNvSpPr>
          <p:nvPr/>
        </p:nvSpPr>
        <p:spPr bwMode="auto">
          <a:xfrm>
            <a:off x="381000" y="1295400"/>
            <a:ext cx="472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u="sng" dirty="0" smtClean="0"/>
              <a:t>Example</a:t>
            </a:r>
            <a:endParaRPr lang="en-IN" sz="2400" u="sng" noProof="0" dirty="0" smtClean="0"/>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strike="noStrike" kern="1200" cap="none" spc="0" normalizeH="0" baseline="0" dirty="0" smtClean="0">
                <a:ln>
                  <a:noFill/>
                </a:ln>
                <a:solidFill>
                  <a:schemeClr val="tx1"/>
                </a:solidFill>
                <a:effectLst/>
                <a:uLnTx/>
                <a:uFillTx/>
                <a:latin typeface="Arial" pitchFamily="34" charset="0"/>
                <a:ea typeface="+mn-ea"/>
                <a:cs typeface="Arial" pitchFamily="34" charset="0"/>
              </a:rPr>
              <a:t>	Find out an appropriate frame</a:t>
            </a:r>
            <a:r>
              <a:rPr kumimoji="0" lang="en-IN" sz="2400" b="0" strike="noStrike" kern="1200" cap="none" spc="0" normalizeH="0" dirty="0" smtClean="0">
                <a:ln>
                  <a:noFill/>
                </a:ln>
                <a:solidFill>
                  <a:schemeClr val="tx1"/>
                </a:solidFill>
                <a:effectLst/>
                <a:uLnTx/>
                <a:uFillTx/>
                <a:latin typeface="Arial" pitchFamily="34" charset="0"/>
                <a:ea typeface="+mn-ea"/>
                <a:cs typeface="Arial" pitchFamily="34" charset="0"/>
              </a:rPr>
              <a:t> size for the following system of periodic tasks to be scheduled executed according to a cyclic schedule.</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baseline="0" noProof="0" dirty="0" smtClean="0"/>
              <a:t>	{(</a:t>
            </a:r>
            <a:r>
              <a:rPr lang="en-IN" sz="2400" dirty="0" smtClean="0"/>
              <a:t>4</a:t>
            </a:r>
            <a:r>
              <a:rPr lang="en-IN" sz="2400" baseline="0" noProof="0" dirty="0" smtClean="0"/>
              <a:t>,1), (5,2,7)</a:t>
            </a:r>
            <a:r>
              <a:rPr lang="en-IN" sz="2400" noProof="0" dirty="0" smtClean="0"/>
              <a:t> and (20,5)}</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u="sng" strike="noStrike" kern="1200" cap="none" spc="0" normalizeH="0" baseline="0" dirty="0" smtClean="0">
                <a:ln>
                  <a:noFill/>
                </a:ln>
                <a:solidFill>
                  <a:schemeClr val="tx1"/>
                </a:solidFill>
                <a:effectLst/>
                <a:uLnTx/>
                <a:uFillTx/>
                <a:latin typeface="Arial" pitchFamily="34" charset="0"/>
                <a:ea typeface="+mn-ea"/>
                <a:cs typeface="Arial" pitchFamily="34" charset="0"/>
              </a:rPr>
              <a:t>Solution:</a:t>
            </a:r>
          </a:p>
          <a:p>
            <a:pPr marL="800100" lvl="1" indent="-342900" fontAlgn="auto">
              <a:lnSpc>
                <a:spcPct val="110000"/>
              </a:lnSpc>
              <a:spcBef>
                <a:spcPct val="20000"/>
              </a:spcBef>
              <a:spcAft>
                <a:spcPts val="0"/>
              </a:spcAft>
              <a:buClr>
                <a:srgbClr val="101141"/>
              </a:buClr>
            </a:pPr>
            <a:r>
              <a:rPr lang="en-IN" sz="2400" noProof="0" dirty="0" smtClean="0"/>
              <a:t>Max execution time = 5.</a:t>
            </a:r>
          </a:p>
          <a:p>
            <a:pPr marL="800100" lvl="1" indent="-342900" fontAlgn="auto">
              <a:lnSpc>
                <a:spcPct val="110000"/>
              </a:lnSpc>
              <a:spcBef>
                <a:spcPct val="20000"/>
              </a:spcBef>
              <a:spcAft>
                <a:spcPts val="0"/>
              </a:spcAft>
              <a:buClr>
                <a:srgbClr val="101141"/>
              </a:buClr>
            </a:pPr>
            <a:r>
              <a:rPr kumimoji="0" lang="en-IN" sz="2400" b="0" strike="noStrike" kern="1200" cap="none" spc="0" normalizeH="0" baseline="0" dirty="0" smtClean="0">
                <a:ln>
                  <a:noFill/>
                </a:ln>
                <a:solidFill>
                  <a:schemeClr val="tx1"/>
                </a:solidFill>
                <a:effectLst/>
                <a:uLnTx/>
                <a:uFillTx/>
                <a:latin typeface="Arial" pitchFamily="34" charset="0"/>
                <a:ea typeface="+mn-ea"/>
                <a:cs typeface="Arial" pitchFamily="34" charset="0"/>
              </a:rPr>
              <a:t>So</a:t>
            </a:r>
            <a:r>
              <a:rPr kumimoji="0" lang="en-IN" sz="2400" b="0" strike="noStrike" kern="1200" cap="none" spc="0" normalizeH="0" dirty="0" smtClean="0">
                <a:ln>
                  <a:noFill/>
                </a:ln>
                <a:solidFill>
                  <a:schemeClr val="tx1"/>
                </a:solidFill>
                <a:effectLst/>
                <a:uLnTx/>
                <a:uFillTx/>
                <a:latin typeface="Arial" pitchFamily="34" charset="0"/>
                <a:ea typeface="+mn-ea"/>
                <a:cs typeface="Arial" pitchFamily="34" charset="0"/>
              </a:rPr>
              <a:t>  frame size f </a:t>
            </a:r>
            <a:r>
              <a:rPr lang="en-IN" sz="2400" i="1" dirty="0" smtClean="0"/>
              <a:t>≥ 5	</a:t>
            </a:r>
            <a:r>
              <a:rPr lang="en-IN" sz="2400" dirty="0" smtClean="0"/>
              <a:t>... (1)</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dirty="0" smtClean="0"/>
              <a:t>Frame size should divide at least one period.</a:t>
            </a:r>
          </a:p>
          <a:p>
            <a:pPr marL="800100" lvl="1" indent="-342900" fontAlgn="auto">
              <a:lnSpc>
                <a:spcPct val="110000"/>
              </a:lnSpc>
              <a:spcBef>
                <a:spcPct val="20000"/>
              </a:spcBef>
              <a:spcAft>
                <a:spcPts val="0"/>
              </a:spcAft>
              <a:buClr>
                <a:srgbClr val="101141"/>
              </a:buClr>
            </a:pPr>
            <a:r>
              <a:rPr lang="en-IN" sz="2400" dirty="0" smtClean="0"/>
              <a:t>So, f = 1,2,4,5,10,20	... (2)</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i="1" dirty="0" smtClean="0"/>
              <a:t>2f – </a:t>
            </a:r>
            <a:r>
              <a:rPr lang="en-IN" sz="2400" i="1" dirty="0" err="1" smtClean="0"/>
              <a:t>gcd</a:t>
            </a:r>
            <a:r>
              <a:rPr lang="en-IN" sz="2400" i="1" dirty="0" smtClean="0"/>
              <a:t>(f, p</a:t>
            </a:r>
            <a:r>
              <a:rPr lang="en-US" sz="2400" i="1" baseline="-25000" dirty="0" err="1" smtClean="0"/>
              <a:t>i</a:t>
            </a:r>
            <a:r>
              <a:rPr lang="en-IN" sz="2400" i="1" dirty="0" smtClean="0"/>
              <a:t>)≤ Di</a:t>
            </a:r>
            <a:endParaRPr lang="en-IN" sz="2400" dirty="0" smtClean="0"/>
          </a:p>
          <a:p>
            <a:pPr marL="800100" lvl="1" indent="-342900" fontAlgn="auto">
              <a:lnSpc>
                <a:spcPct val="110000"/>
              </a:lnSpc>
              <a:spcBef>
                <a:spcPct val="20000"/>
              </a:spcBef>
              <a:spcAft>
                <a:spcPts val="0"/>
              </a:spcAft>
              <a:buClr>
                <a:srgbClr val="101141"/>
              </a:buClr>
            </a:pPr>
            <a:r>
              <a:rPr lang="en-IN" sz="2400" dirty="0" smtClean="0"/>
              <a:t>So for T1, 2f – </a:t>
            </a:r>
            <a:r>
              <a:rPr lang="en-IN" sz="2400" dirty="0" err="1" smtClean="0"/>
              <a:t>gcd</a:t>
            </a:r>
            <a:r>
              <a:rPr lang="en-IN" sz="2400" dirty="0" smtClean="0"/>
              <a:t>(f, 4) ≤ 4</a:t>
            </a:r>
          </a:p>
          <a:p>
            <a:pPr marL="800100" lvl="1" indent="-342900" fontAlgn="auto">
              <a:lnSpc>
                <a:spcPct val="110000"/>
              </a:lnSpc>
              <a:spcBef>
                <a:spcPct val="20000"/>
              </a:spcBef>
              <a:spcAft>
                <a:spcPts val="0"/>
              </a:spcAft>
              <a:buClr>
                <a:srgbClr val="101141"/>
              </a:buClr>
              <a:buFont typeface="Symbol"/>
              <a:buChar char="Þ"/>
            </a:pPr>
            <a:r>
              <a:rPr lang="en-IN" sz="2400" dirty="0" smtClean="0"/>
              <a:t>f = 1, 2, 4</a:t>
            </a:r>
          </a:p>
          <a:p>
            <a:pPr marL="800100" lvl="1" indent="-342900" fontAlgn="auto">
              <a:lnSpc>
                <a:spcPct val="110000"/>
              </a:lnSpc>
              <a:spcBef>
                <a:spcPct val="20000"/>
              </a:spcBef>
              <a:spcAft>
                <a:spcPts val="0"/>
              </a:spcAft>
              <a:buClr>
                <a:srgbClr val="101141"/>
              </a:buClr>
            </a:pPr>
            <a:r>
              <a:rPr lang="en-IN" sz="2400" dirty="0" smtClean="0"/>
              <a:t>For T2, 2f – </a:t>
            </a:r>
            <a:r>
              <a:rPr lang="en-IN" sz="2400" dirty="0" err="1" smtClean="0"/>
              <a:t>gcd</a:t>
            </a:r>
            <a:r>
              <a:rPr lang="en-IN" sz="2400" dirty="0" smtClean="0"/>
              <a:t>(f, 5) ≤ 7</a:t>
            </a:r>
          </a:p>
          <a:p>
            <a:pPr marL="800100" lvl="1" indent="-342900" fontAlgn="auto">
              <a:lnSpc>
                <a:spcPct val="110000"/>
              </a:lnSpc>
              <a:spcBef>
                <a:spcPct val="20000"/>
              </a:spcBef>
              <a:spcAft>
                <a:spcPts val="0"/>
              </a:spcAft>
              <a:buClr>
                <a:srgbClr val="101141"/>
              </a:buClr>
              <a:buFont typeface="Symbol"/>
              <a:buChar char="Þ"/>
            </a:pPr>
            <a:r>
              <a:rPr lang="en-IN" sz="2400" dirty="0" smtClean="0"/>
              <a:t>f = 1, 2, 3, 4, 5</a:t>
            </a:r>
          </a:p>
          <a:p>
            <a:pPr marL="800100" lvl="1" indent="-342900" fontAlgn="auto">
              <a:lnSpc>
                <a:spcPct val="110000"/>
              </a:lnSpc>
              <a:spcBef>
                <a:spcPct val="20000"/>
              </a:spcBef>
              <a:spcAft>
                <a:spcPts val="0"/>
              </a:spcAft>
              <a:buClr>
                <a:srgbClr val="101141"/>
              </a:buClr>
            </a:pPr>
            <a:r>
              <a:rPr lang="en-IN" sz="2400" dirty="0" smtClean="0"/>
              <a:t>For T3, 2f – </a:t>
            </a:r>
            <a:r>
              <a:rPr lang="en-IN" sz="2400" dirty="0" err="1" smtClean="0"/>
              <a:t>gcd</a:t>
            </a:r>
            <a:r>
              <a:rPr lang="en-IN" sz="2400" dirty="0" smtClean="0"/>
              <a:t>(f, 20) ≤ 20</a:t>
            </a:r>
          </a:p>
          <a:p>
            <a:pPr marL="800100" lvl="1" indent="-342900" fontAlgn="auto">
              <a:lnSpc>
                <a:spcPct val="110000"/>
              </a:lnSpc>
              <a:spcBef>
                <a:spcPct val="20000"/>
              </a:spcBef>
              <a:spcAft>
                <a:spcPts val="0"/>
              </a:spcAft>
              <a:buClr>
                <a:srgbClr val="101141"/>
              </a:buClr>
              <a:buFont typeface="Symbol"/>
              <a:buChar char="Þ"/>
            </a:pPr>
            <a:r>
              <a:rPr lang="en-IN" sz="2400" dirty="0" smtClean="0"/>
              <a:t>f = 1, 2, 3, 4, 5, 6</a:t>
            </a:r>
            <a:r>
              <a:rPr lang="en-IN" sz="2400" smtClean="0"/>
              <a:t>, 7, 8, 9, 10, </a:t>
            </a:r>
            <a:r>
              <a:rPr lang="en-IN" sz="2400" dirty="0" smtClean="0"/>
              <a:t>20</a:t>
            </a:r>
          </a:p>
          <a:p>
            <a:pPr marL="800100" lvl="1" indent="-342900" fontAlgn="auto">
              <a:lnSpc>
                <a:spcPct val="110000"/>
              </a:lnSpc>
              <a:spcBef>
                <a:spcPct val="20000"/>
              </a:spcBef>
              <a:spcAft>
                <a:spcPts val="0"/>
              </a:spcAft>
              <a:buClr>
                <a:srgbClr val="101141"/>
              </a:buClr>
            </a:pPr>
            <a:r>
              <a:rPr lang="en-IN" sz="2400" dirty="0" smtClean="0"/>
              <a:t>Hence values of f, which will satisfy 2f – </a:t>
            </a:r>
            <a:r>
              <a:rPr lang="en-IN" sz="2400" dirty="0" err="1" smtClean="0"/>
              <a:t>gcd</a:t>
            </a:r>
            <a:r>
              <a:rPr lang="en-IN" sz="2400" dirty="0" smtClean="0"/>
              <a:t>(f, p</a:t>
            </a:r>
            <a:r>
              <a:rPr lang="en-US" sz="2400" baseline="-25000" dirty="0" err="1" smtClean="0"/>
              <a:t>i</a:t>
            </a:r>
            <a:r>
              <a:rPr lang="en-IN" sz="2400" dirty="0" smtClean="0"/>
              <a:t>)≤ Di</a:t>
            </a:r>
          </a:p>
          <a:p>
            <a:pPr marL="800100" lvl="1" indent="-342900" fontAlgn="auto">
              <a:lnSpc>
                <a:spcPct val="110000"/>
              </a:lnSpc>
              <a:spcBef>
                <a:spcPct val="20000"/>
              </a:spcBef>
              <a:spcAft>
                <a:spcPts val="0"/>
              </a:spcAft>
              <a:buClr>
                <a:srgbClr val="101141"/>
              </a:buClr>
            </a:pPr>
            <a:r>
              <a:rPr lang="en-IN" sz="2400" dirty="0" smtClean="0"/>
              <a:t>f = 1,2,4		... (3)</a:t>
            </a:r>
          </a:p>
          <a:p>
            <a:pPr marL="800100" lvl="1" indent="-342900" fontAlgn="auto">
              <a:lnSpc>
                <a:spcPct val="110000"/>
              </a:lnSpc>
              <a:spcBef>
                <a:spcPct val="20000"/>
              </a:spcBef>
              <a:spcAft>
                <a:spcPts val="0"/>
              </a:spcAft>
              <a:buClr>
                <a:srgbClr val="101141"/>
              </a:buClr>
            </a:pPr>
            <a:endParaRPr lang="en-IN" sz="2400" dirty="0" smtClean="0"/>
          </a:p>
          <a:p>
            <a:pPr marL="800100" lvl="1" indent="-342900" fontAlgn="auto">
              <a:lnSpc>
                <a:spcPct val="110000"/>
              </a:lnSpc>
              <a:spcBef>
                <a:spcPct val="20000"/>
              </a:spcBef>
              <a:spcAft>
                <a:spcPts val="0"/>
              </a:spcAft>
              <a:buClr>
                <a:srgbClr val="101141"/>
              </a:buClr>
            </a:pPr>
            <a:r>
              <a:rPr lang="en-IN" sz="2400" dirty="0" smtClean="0"/>
              <a:t>Satisfying </a:t>
            </a:r>
            <a:r>
              <a:rPr lang="en-IN" sz="2400" dirty="0" err="1" smtClean="0"/>
              <a:t>eq</a:t>
            </a:r>
            <a:r>
              <a:rPr lang="en-IN" sz="2400" dirty="0" smtClean="0"/>
              <a:t> (1) and (3) is not possible.</a:t>
            </a:r>
          </a:p>
          <a:p>
            <a:pPr marL="800100" lvl="1"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dirty="0" smtClean="0"/>
          </a:p>
          <a:p>
            <a:pPr marL="342900" lvl="0" indent="-342900" fontAlgn="auto">
              <a:lnSpc>
                <a:spcPct val="110000"/>
              </a:lnSpc>
              <a:spcBef>
                <a:spcPct val="20000"/>
              </a:spcBef>
              <a:spcAft>
                <a:spcPts val="0"/>
              </a:spcAft>
              <a:buClr>
                <a:srgbClr val="101141"/>
              </a:buClr>
            </a:pPr>
            <a:endParaRPr lang="en-IN" sz="2400" i="1" dirty="0" smtClean="0"/>
          </a:p>
          <a:p>
            <a:pPr marL="342900" lvl="0" indent="-342900" fontAlgn="auto">
              <a:lnSpc>
                <a:spcPct val="110000"/>
              </a:lnSpc>
              <a:spcBef>
                <a:spcPct val="20000"/>
              </a:spcBef>
              <a:spcAft>
                <a:spcPts val="0"/>
              </a:spcAft>
              <a:buClr>
                <a:srgbClr val="101141"/>
              </a:buClr>
            </a:pPr>
            <a:endParaRPr kumimoji="0" lang="en-IN" sz="2400" b="0"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graphicFrame>
        <p:nvGraphicFramePr>
          <p:cNvPr id="26" name="Table 25"/>
          <p:cNvGraphicFramePr>
            <a:graphicFrameLocks noGrp="1"/>
          </p:cNvGraphicFramePr>
          <p:nvPr/>
        </p:nvGraphicFramePr>
        <p:xfrm>
          <a:off x="4876800" y="1371600"/>
          <a:ext cx="3276600" cy="1463040"/>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500063">
                <a:tc>
                  <a:txBody>
                    <a:bodyPr/>
                    <a:lstStyle/>
                    <a:p>
                      <a:pPr algn="ctr"/>
                      <a:r>
                        <a:rPr lang="en-IN" sz="1200" dirty="0" smtClean="0"/>
                        <a:t>Tasks</a:t>
                      </a:r>
                      <a:endParaRPr lang="en-IN" sz="1200" dirty="0"/>
                    </a:p>
                  </a:txBody>
                  <a:tcPr/>
                </a:tc>
                <a:tc>
                  <a:txBody>
                    <a:bodyPr/>
                    <a:lstStyle/>
                    <a:p>
                      <a:pPr algn="ctr"/>
                      <a:r>
                        <a:rPr lang="en-IN" sz="1200" dirty="0" smtClean="0"/>
                        <a:t>Period </a:t>
                      </a:r>
                      <a:endParaRPr lang="en-IN" sz="1200" baseline="0" dirty="0" smtClean="0"/>
                    </a:p>
                    <a:p>
                      <a:pPr algn="ctr"/>
                      <a:r>
                        <a:rPr lang="en-IN" sz="1200" dirty="0" smtClean="0"/>
                        <a:t>p</a:t>
                      </a:r>
                      <a:r>
                        <a:rPr lang="en-IN" sz="1200" baseline="-25000" dirty="0" smtClean="0"/>
                        <a:t>i</a:t>
                      </a:r>
                      <a:r>
                        <a:rPr lang="en-IN" sz="1200" dirty="0" smtClean="0"/>
                        <a:t> </a:t>
                      </a:r>
                      <a:endParaRPr lang="en-IN" sz="1200" baseline="-25000" dirty="0"/>
                    </a:p>
                  </a:txBody>
                  <a:tcPr/>
                </a:tc>
                <a:tc>
                  <a:txBody>
                    <a:bodyPr/>
                    <a:lstStyle/>
                    <a:p>
                      <a:pPr algn="ctr"/>
                      <a:r>
                        <a:rPr lang="en-IN" sz="1200" baseline="0" dirty="0" smtClean="0"/>
                        <a:t>Deadline</a:t>
                      </a:r>
                    </a:p>
                    <a:p>
                      <a:pPr algn="ctr"/>
                      <a:r>
                        <a:rPr lang="en-IN" sz="1200" dirty="0" smtClean="0"/>
                        <a:t>D</a:t>
                      </a:r>
                      <a:r>
                        <a:rPr lang="en-IN" sz="1200" baseline="-25000" dirty="0" smtClean="0"/>
                        <a:t>i</a:t>
                      </a:r>
                    </a:p>
                    <a:p>
                      <a:pPr algn="ctr"/>
                      <a:endParaRPr lang="en-IN" sz="1200" baseline="-25000" dirty="0"/>
                    </a:p>
                  </a:txBody>
                  <a:tcPr/>
                </a:tc>
                <a:tc>
                  <a:txBody>
                    <a:bodyPr/>
                    <a:lstStyle/>
                    <a:p>
                      <a:pPr algn="ctr"/>
                      <a:r>
                        <a:rPr lang="en-IN" sz="1200" dirty="0" smtClean="0"/>
                        <a:t>Execution time</a:t>
                      </a:r>
                    </a:p>
                    <a:p>
                      <a:pPr algn="ctr"/>
                      <a:r>
                        <a:rPr lang="en-IN" sz="1200" dirty="0" smtClean="0"/>
                        <a:t>e</a:t>
                      </a:r>
                      <a:r>
                        <a:rPr lang="en-IN" sz="1200" baseline="-25000" dirty="0" smtClean="0"/>
                        <a:t>i</a:t>
                      </a:r>
                      <a:endParaRPr lang="en-IN" sz="1200" baseline="-25000" dirty="0"/>
                    </a:p>
                  </a:txBody>
                  <a:tcPr/>
                </a:tc>
                <a:extLst>
                  <a:ext uri="{0D108BD9-81ED-4DB2-BD59-A6C34878D82A}">
                    <a16:rowId xmlns:a16="http://schemas.microsoft.com/office/drawing/2014/main" val="10000"/>
                  </a:ext>
                </a:extLst>
              </a:tr>
              <a:tr h="214313">
                <a:tc>
                  <a:txBody>
                    <a:bodyPr/>
                    <a:lstStyle/>
                    <a:p>
                      <a:pPr algn="ctr"/>
                      <a:r>
                        <a:rPr lang="en-IN" sz="1200" dirty="0" smtClean="0"/>
                        <a:t>T1</a:t>
                      </a:r>
                      <a:endParaRPr lang="en-IN" sz="1200" dirty="0"/>
                    </a:p>
                  </a:txBody>
                  <a:tcPr/>
                </a:tc>
                <a:tc>
                  <a:txBody>
                    <a:bodyPr/>
                    <a:lstStyle/>
                    <a:p>
                      <a:pPr algn="ctr"/>
                      <a:r>
                        <a:rPr lang="en-IN" sz="1200" dirty="0" smtClean="0"/>
                        <a:t>4</a:t>
                      </a:r>
                      <a:endParaRPr lang="en-IN" sz="1200" dirty="0"/>
                    </a:p>
                  </a:txBody>
                  <a:tcPr/>
                </a:tc>
                <a:tc>
                  <a:txBody>
                    <a:bodyPr/>
                    <a:lstStyle/>
                    <a:p>
                      <a:pPr algn="ctr"/>
                      <a:r>
                        <a:rPr lang="en-IN" sz="1200" dirty="0" smtClean="0"/>
                        <a:t>4</a:t>
                      </a:r>
                      <a:endParaRPr lang="en-IN" sz="1200" dirty="0"/>
                    </a:p>
                  </a:txBody>
                  <a:tcPr/>
                </a:tc>
                <a:tc>
                  <a:txBody>
                    <a:bodyPr/>
                    <a:lstStyle/>
                    <a:p>
                      <a:pPr algn="ctr"/>
                      <a:r>
                        <a:rPr lang="en-IN" sz="1200" dirty="0" smtClean="0"/>
                        <a:t>1</a:t>
                      </a:r>
                      <a:endParaRPr lang="en-IN" sz="1200" dirty="0"/>
                    </a:p>
                  </a:txBody>
                  <a:tcPr/>
                </a:tc>
                <a:extLst>
                  <a:ext uri="{0D108BD9-81ED-4DB2-BD59-A6C34878D82A}">
                    <a16:rowId xmlns:a16="http://schemas.microsoft.com/office/drawing/2014/main" val="10001"/>
                  </a:ext>
                </a:extLst>
              </a:tr>
              <a:tr h="214313">
                <a:tc>
                  <a:txBody>
                    <a:bodyPr/>
                    <a:lstStyle/>
                    <a:p>
                      <a:pPr algn="ctr"/>
                      <a:r>
                        <a:rPr lang="en-IN" sz="1200" dirty="0" smtClean="0"/>
                        <a:t>T2</a:t>
                      </a:r>
                      <a:endParaRPr lang="en-IN" sz="1200" dirty="0"/>
                    </a:p>
                  </a:txBody>
                  <a:tcPr/>
                </a:tc>
                <a:tc>
                  <a:txBody>
                    <a:bodyPr/>
                    <a:lstStyle/>
                    <a:p>
                      <a:pPr algn="ctr"/>
                      <a:r>
                        <a:rPr lang="en-IN" sz="1200" dirty="0" smtClean="0"/>
                        <a:t>5</a:t>
                      </a:r>
                      <a:endParaRPr lang="en-IN" sz="1200" dirty="0"/>
                    </a:p>
                  </a:txBody>
                  <a:tcPr/>
                </a:tc>
                <a:tc>
                  <a:txBody>
                    <a:bodyPr/>
                    <a:lstStyle/>
                    <a:p>
                      <a:pPr algn="ctr"/>
                      <a:r>
                        <a:rPr lang="en-IN" sz="1200" dirty="0" smtClean="0"/>
                        <a:t>7</a:t>
                      </a:r>
                      <a:endParaRPr lang="en-IN" sz="1200" dirty="0"/>
                    </a:p>
                  </a:txBody>
                  <a:tcPr/>
                </a:tc>
                <a:tc>
                  <a:txBody>
                    <a:bodyPr/>
                    <a:lstStyle/>
                    <a:p>
                      <a:pPr algn="ctr"/>
                      <a:r>
                        <a:rPr lang="en-IN" sz="1200" dirty="0" smtClean="0"/>
                        <a:t>2</a:t>
                      </a:r>
                      <a:endParaRPr lang="en-IN" sz="1200" dirty="0"/>
                    </a:p>
                  </a:txBody>
                  <a:tcPr/>
                </a:tc>
                <a:extLst>
                  <a:ext uri="{0D108BD9-81ED-4DB2-BD59-A6C34878D82A}">
                    <a16:rowId xmlns:a16="http://schemas.microsoft.com/office/drawing/2014/main" val="10002"/>
                  </a:ext>
                </a:extLst>
              </a:tr>
              <a:tr h="214313">
                <a:tc>
                  <a:txBody>
                    <a:bodyPr/>
                    <a:lstStyle/>
                    <a:p>
                      <a:pPr algn="ctr"/>
                      <a:r>
                        <a:rPr lang="en-IN" sz="1200" dirty="0" smtClean="0"/>
                        <a:t>T3</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5</a:t>
                      </a:r>
                      <a:endParaRPr lang="en-IN" sz="1200" dirty="0"/>
                    </a:p>
                  </a:txBody>
                  <a:tcPr/>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bwMode="auto">
          <a:xfrm>
            <a:off x="4724400" y="3048000"/>
            <a:ext cx="38862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342900" indent="-342900" algn="just" fontAlgn="auto">
              <a:lnSpc>
                <a:spcPct val="120000"/>
              </a:lnSpc>
              <a:spcBef>
                <a:spcPct val="20000"/>
              </a:spcBef>
              <a:spcAft>
                <a:spcPts val="0"/>
              </a:spcAft>
              <a:buClr>
                <a:srgbClr val="101141"/>
              </a:buClr>
            </a:pPr>
            <a:r>
              <a:rPr lang="en-IN" sz="2400" dirty="0" smtClean="0"/>
              <a:t>	So it is better, </a:t>
            </a:r>
            <a:r>
              <a:rPr lang="en-IN" sz="2400" dirty="0" smtClean="0">
                <a:solidFill>
                  <a:srgbClr val="0000CC"/>
                </a:solidFill>
              </a:rPr>
              <a:t>if we can slice the job with larger execution time T3 to 3 subtasks </a:t>
            </a:r>
            <a:r>
              <a:rPr lang="en-IN" sz="2400" dirty="0" smtClean="0"/>
              <a:t>(a job of computation can be broken into multiple procedures, a message transmission job can be broken into sending multiple smaller messages etc) so that all frame size constraints gets satisfied.</a:t>
            </a:r>
          </a:p>
          <a:p>
            <a:pPr marL="342900" indent="-342900" algn="just" fontAlgn="auto">
              <a:lnSpc>
                <a:spcPct val="120000"/>
              </a:lnSpc>
              <a:spcBef>
                <a:spcPct val="20000"/>
              </a:spcBef>
              <a:spcAft>
                <a:spcPts val="0"/>
              </a:spcAft>
              <a:buClr>
                <a:srgbClr val="101141"/>
              </a:buClr>
            </a:pPr>
            <a:endParaRPr lang="en-IN" sz="2400" dirty="0" smtClean="0"/>
          </a:p>
          <a:p>
            <a:pPr marL="342900" indent="-342900" algn="just" fontAlgn="auto">
              <a:lnSpc>
                <a:spcPct val="120000"/>
              </a:lnSpc>
              <a:spcBef>
                <a:spcPct val="20000"/>
              </a:spcBef>
              <a:spcAft>
                <a:spcPts val="0"/>
              </a:spcAft>
              <a:buClr>
                <a:srgbClr val="101141"/>
              </a:buClr>
            </a:pPr>
            <a:r>
              <a:rPr lang="en-IN" sz="2400" dirty="0" smtClean="0"/>
              <a:t>	In this case, if we slice T3 as, T3 = {(20,1), (20, 3), (20, 1)} , then </a:t>
            </a:r>
            <a:r>
              <a:rPr lang="en-IN" sz="2400" dirty="0" err="1" smtClean="0"/>
              <a:t>eq</a:t>
            </a:r>
            <a:r>
              <a:rPr lang="en-IN" sz="2400" dirty="0" smtClean="0"/>
              <a:t> (1) will become f </a:t>
            </a:r>
            <a:r>
              <a:rPr lang="en-IN" sz="2400" i="1" dirty="0" smtClean="0"/>
              <a:t>≥ </a:t>
            </a:r>
            <a:r>
              <a:rPr lang="en-IN" sz="2400" dirty="0" smtClean="0"/>
              <a:t>3. So frame size constrains will be satisfied e.g. f = 4.</a:t>
            </a:r>
          </a:p>
          <a:p>
            <a:pPr marL="342900" indent="-342900" algn="just" fontAlgn="auto">
              <a:lnSpc>
                <a:spcPct val="120000"/>
              </a:lnSpc>
              <a:spcBef>
                <a:spcPct val="20000"/>
              </a:spcBef>
              <a:spcAft>
                <a:spcPts val="0"/>
              </a:spcAft>
              <a:buClr>
                <a:srgbClr val="101141"/>
              </a:buClr>
            </a:pPr>
            <a:endParaRPr lang="en-IN" sz="2400" dirty="0" smtClean="0"/>
          </a:p>
          <a:p>
            <a:pPr marL="342900" indent="-342900" algn="just" fontAlgn="auto">
              <a:lnSpc>
                <a:spcPct val="120000"/>
              </a:lnSpc>
              <a:spcBef>
                <a:spcPct val="20000"/>
              </a:spcBef>
              <a:spcAft>
                <a:spcPts val="0"/>
              </a:spcAft>
              <a:buClr>
                <a:srgbClr val="101141"/>
              </a:buClr>
            </a:pPr>
            <a:r>
              <a:rPr lang="en-IN" sz="2400" dirty="0" smtClean="0"/>
              <a:t>	This process is called </a:t>
            </a:r>
            <a:r>
              <a:rPr lang="en-IN" sz="2400" b="1" i="1" dirty="0" smtClean="0">
                <a:solidFill>
                  <a:srgbClr val="0000CC"/>
                </a:solidFill>
              </a:rPr>
              <a:t>job slicing</a:t>
            </a:r>
            <a:r>
              <a:rPr lang="en-IN" sz="2400" i="1" dirty="0" smtClean="0"/>
              <a:t>. </a:t>
            </a:r>
            <a:endParaRPr kumimoji="0" lang="en-IN" sz="2400" b="0"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599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2000"/>
                                        <p:tgtEl>
                                          <p:spTgt spid="2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fade">
                                      <p:cBhvr>
                                        <p:cTn id="30" dur="2000"/>
                                        <p:tgtEl>
                                          <p:spTgt spid="2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xEl>
                                              <p:pRg st="5" end="5"/>
                                            </p:txEl>
                                          </p:spTgt>
                                        </p:tgtEl>
                                        <p:attrNameLst>
                                          <p:attrName>style.visibility</p:attrName>
                                        </p:attrNameLst>
                                      </p:cBhvr>
                                      <p:to>
                                        <p:strVal val="visible"/>
                                      </p:to>
                                    </p:set>
                                    <p:animEffect transition="in" filter="fade">
                                      <p:cBhvr>
                                        <p:cTn id="33" dur="2000"/>
                                        <p:tgtEl>
                                          <p:spTgt spid="27">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xEl>
                                              <p:pRg st="7" end="7"/>
                                            </p:txEl>
                                          </p:spTgt>
                                        </p:tgtEl>
                                        <p:attrNameLst>
                                          <p:attrName>style.visibility</p:attrName>
                                        </p:attrNameLst>
                                      </p:cBhvr>
                                      <p:to>
                                        <p:strVal val="visible"/>
                                      </p:to>
                                    </p:set>
                                    <p:animEffect transition="in" filter="fade">
                                      <p:cBhvr>
                                        <p:cTn id="36" dur="2000"/>
                                        <p:tgtEl>
                                          <p:spTgt spid="2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xEl>
                                              <p:pRg st="8" end="8"/>
                                            </p:txEl>
                                          </p:spTgt>
                                        </p:tgtEl>
                                        <p:attrNameLst>
                                          <p:attrName>style.visibility</p:attrName>
                                        </p:attrNameLst>
                                      </p:cBhvr>
                                      <p:to>
                                        <p:strVal val="visible"/>
                                      </p:to>
                                    </p:set>
                                    <p:animEffect transition="in" filter="fade">
                                      <p:cBhvr>
                                        <p:cTn id="39" dur="2000"/>
                                        <p:tgtEl>
                                          <p:spTgt spid="2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xEl>
                                              <p:pRg st="10" end="10"/>
                                            </p:txEl>
                                          </p:spTgt>
                                        </p:tgtEl>
                                        <p:attrNameLst>
                                          <p:attrName>style.visibility</p:attrName>
                                        </p:attrNameLst>
                                      </p:cBhvr>
                                      <p:to>
                                        <p:strVal val="visible"/>
                                      </p:to>
                                    </p:set>
                                    <p:animEffect transition="in" filter="fade">
                                      <p:cBhvr>
                                        <p:cTn id="42" dur="2000"/>
                                        <p:tgtEl>
                                          <p:spTgt spid="2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11" end="11"/>
                                            </p:txEl>
                                          </p:spTgt>
                                        </p:tgtEl>
                                        <p:attrNameLst>
                                          <p:attrName>style.visibility</p:attrName>
                                        </p:attrNameLst>
                                      </p:cBhvr>
                                      <p:to>
                                        <p:strVal val="visible"/>
                                      </p:to>
                                    </p:set>
                                    <p:animEffect transition="in" filter="fade">
                                      <p:cBhvr>
                                        <p:cTn id="45" dur="2000"/>
                                        <p:tgtEl>
                                          <p:spTgt spid="2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xEl>
                                              <p:pRg st="12" end="12"/>
                                            </p:txEl>
                                          </p:spTgt>
                                        </p:tgtEl>
                                        <p:attrNameLst>
                                          <p:attrName>style.visibility</p:attrName>
                                        </p:attrNameLst>
                                      </p:cBhvr>
                                      <p:to>
                                        <p:strVal val="visible"/>
                                      </p:to>
                                    </p:set>
                                    <p:animEffect transition="in" filter="fade">
                                      <p:cBhvr>
                                        <p:cTn id="48" dur="2000"/>
                                        <p:tgtEl>
                                          <p:spTgt spid="27">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xEl>
                                              <p:pRg st="13" end="13"/>
                                            </p:txEl>
                                          </p:spTgt>
                                        </p:tgtEl>
                                        <p:attrNameLst>
                                          <p:attrName>style.visibility</p:attrName>
                                        </p:attrNameLst>
                                      </p:cBhvr>
                                      <p:to>
                                        <p:strVal val="visible"/>
                                      </p:to>
                                    </p:set>
                                    <p:animEffect transition="in" filter="fade">
                                      <p:cBhvr>
                                        <p:cTn id="51" dur="2000"/>
                                        <p:tgtEl>
                                          <p:spTgt spid="27">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xEl>
                                              <p:pRg st="14" end="14"/>
                                            </p:txEl>
                                          </p:spTgt>
                                        </p:tgtEl>
                                        <p:attrNameLst>
                                          <p:attrName>style.visibility</p:attrName>
                                        </p:attrNameLst>
                                      </p:cBhvr>
                                      <p:to>
                                        <p:strVal val="visible"/>
                                      </p:to>
                                    </p:set>
                                    <p:animEffect transition="in" filter="fade">
                                      <p:cBhvr>
                                        <p:cTn id="54" dur="2000"/>
                                        <p:tgtEl>
                                          <p:spTgt spid="27">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xEl>
                                              <p:pRg st="15" end="15"/>
                                            </p:txEl>
                                          </p:spTgt>
                                        </p:tgtEl>
                                        <p:attrNameLst>
                                          <p:attrName>style.visibility</p:attrName>
                                        </p:attrNameLst>
                                      </p:cBhvr>
                                      <p:to>
                                        <p:strVal val="visible"/>
                                      </p:to>
                                    </p:set>
                                    <p:animEffect transition="in" filter="fade">
                                      <p:cBhvr>
                                        <p:cTn id="57" dur="2000"/>
                                        <p:tgtEl>
                                          <p:spTgt spid="27">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xEl>
                                              <p:pRg st="16" end="16"/>
                                            </p:txEl>
                                          </p:spTgt>
                                        </p:tgtEl>
                                        <p:attrNameLst>
                                          <p:attrName>style.visibility</p:attrName>
                                        </p:attrNameLst>
                                      </p:cBhvr>
                                      <p:to>
                                        <p:strVal val="visible"/>
                                      </p:to>
                                    </p:set>
                                    <p:animEffect transition="in" filter="fade">
                                      <p:cBhvr>
                                        <p:cTn id="60" dur="2000"/>
                                        <p:tgtEl>
                                          <p:spTgt spid="27">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xEl>
                                              <p:pRg st="17" end="17"/>
                                            </p:txEl>
                                          </p:spTgt>
                                        </p:tgtEl>
                                        <p:attrNameLst>
                                          <p:attrName>style.visibility</p:attrName>
                                        </p:attrNameLst>
                                      </p:cBhvr>
                                      <p:to>
                                        <p:strVal val="visible"/>
                                      </p:to>
                                    </p:set>
                                    <p:animEffect transition="in" filter="fade">
                                      <p:cBhvr>
                                        <p:cTn id="63" dur="2000"/>
                                        <p:tgtEl>
                                          <p:spTgt spid="27">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xEl>
                                              <p:pRg st="18" end="18"/>
                                            </p:txEl>
                                          </p:spTgt>
                                        </p:tgtEl>
                                        <p:attrNameLst>
                                          <p:attrName>style.visibility</p:attrName>
                                        </p:attrNameLst>
                                      </p:cBhvr>
                                      <p:to>
                                        <p:strVal val="visible"/>
                                      </p:to>
                                    </p:set>
                                    <p:animEffect transition="in" filter="fade">
                                      <p:cBhvr>
                                        <p:cTn id="66" dur="2000"/>
                                        <p:tgtEl>
                                          <p:spTgt spid="27">
                                            <p:txEl>
                                              <p:pRg st="18" end="18"/>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xEl>
                                              <p:pRg st="20" end="20"/>
                                            </p:txEl>
                                          </p:spTgt>
                                        </p:tgtEl>
                                        <p:attrNameLst>
                                          <p:attrName>style.visibility</p:attrName>
                                        </p:attrNameLst>
                                      </p:cBhvr>
                                      <p:to>
                                        <p:strVal val="visible"/>
                                      </p:to>
                                    </p:set>
                                    <p:animEffect transition="in" filter="fade">
                                      <p:cBhvr>
                                        <p:cTn id="69" dur="2000"/>
                                        <p:tgtEl>
                                          <p:spTgt spid="27">
                                            <p:txEl>
                                              <p:pRg st="20" end="2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xEl>
                                              <p:pRg st="0" end="0"/>
                                            </p:txEl>
                                          </p:spTgt>
                                        </p:tgtEl>
                                        <p:attrNameLst>
                                          <p:attrName>style.visibility</p:attrName>
                                        </p:attrNameLst>
                                      </p:cBhvr>
                                      <p:to>
                                        <p:strVal val="visible"/>
                                      </p:to>
                                    </p:set>
                                    <p:animEffect transition="in" filter="fade">
                                      <p:cBhvr>
                                        <p:cTn id="74" dur="2000"/>
                                        <p:tgtEl>
                                          <p:spTgt spid="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animEffect transition="in" filter="fade">
                                      <p:cBhvr>
                                        <p:cTn id="79" dur="2000"/>
                                        <p:tgtEl>
                                          <p:spTgt spid="7">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
                                            <p:txEl>
                                              <p:pRg st="4" end="4"/>
                                            </p:txEl>
                                          </p:spTgt>
                                        </p:tgtEl>
                                        <p:attrNameLst>
                                          <p:attrName>style.visibility</p:attrName>
                                        </p:attrNameLst>
                                      </p:cBhvr>
                                      <p:to>
                                        <p:strVal val="visible"/>
                                      </p:to>
                                    </p:set>
                                    <p:animEffect transition="in" filter="fade">
                                      <p:cBhvr>
                                        <p:cTn id="84"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2819400"/>
          </a:xfrm>
        </p:spPr>
        <p:txBody>
          <a:bodyPr>
            <a:normAutofit fontScale="62500" lnSpcReduction="20000"/>
          </a:bodyPr>
          <a:lstStyle/>
          <a:p>
            <a:pPr>
              <a:lnSpc>
                <a:spcPct val="110000"/>
              </a:lnSpc>
            </a:pPr>
            <a:r>
              <a:rPr lang="en-IN" b="1" u="sng" dirty="0" smtClean="0"/>
              <a:t>Process</a:t>
            </a:r>
          </a:p>
          <a:p>
            <a:pPr>
              <a:lnSpc>
                <a:spcPct val="110000"/>
              </a:lnSpc>
              <a:buFont typeface="Wingdings" pitchFamily="2" charset="2"/>
              <a:buChar char="§"/>
            </a:pPr>
            <a:r>
              <a:rPr lang="en-IN" dirty="0" smtClean="0">
                <a:solidFill>
                  <a:srgbClr val="0000CC"/>
                </a:solidFill>
              </a:rPr>
              <a:t>Choosing frame size</a:t>
            </a:r>
          </a:p>
          <a:p>
            <a:pPr>
              <a:lnSpc>
                <a:spcPct val="110000"/>
              </a:lnSpc>
              <a:buFont typeface="Wingdings" pitchFamily="2" charset="2"/>
              <a:buChar char="§"/>
            </a:pPr>
            <a:r>
              <a:rPr lang="en-IN" dirty="0" smtClean="0">
                <a:solidFill>
                  <a:srgbClr val="0000CC"/>
                </a:solidFill>
              </a:rPr>
              <a:t>Partitioning the jobs into slices</a:t>
            </a:r>
          </a:p>
          <a:p>
            <a:pPr>
              <a:lnSpc>
                <a:spcPct val="110000"/>
              </a:lnSpc>
              <a:buFont typeface="Wingdings" pitchFamily="2" charset="2"/>
              <a:buChar char="§"/>
            </a:pPr>
            <a:r>
              <a:rPr lang="en-IN" dirty="0" smtClean="0">
                <a:solidFill>
                  <a:srgbClr val="0000CC"/>
                </a:solidFill>
              </a:rPr>
              <a:t>Placing the slices in the frames</a:t>
            </a:r>
          </a:p>
          <a:p>
            <a:pPr>
              <a:lnSpc>
                <a:spcPct val="110000"/>
              </a:lnSpc>
              <a:buFont typeface="Wingdings" pitchFamily="2" charset="2"/>
              <a:buChar char="§"/>
            </a:pPr>
            <a:endParaRPr lang="en-IN" dirty="0" smtClean="0"/>
          </a:p>
          <a:p>
            <a:pPr>
              <a:lnSpc>
                <a:spcPct val="110000"/>
              </a:lnSpc>
            </a:pPr>
            <a:r>
              <a:rPr lang="en-IN" dirty="0" smtClean="0"/>
              <a:t>For the previous example, we have </a:t>
            </a:r>
          </a:p>
          <a:p>
            <a:pPr>
              <a:lnSpc>
                <a:spcPct val="110000"/>
              </a:lnSpc>
              <a:buFont typeface="Wingdings" pitchFamily="2" charset="2"/>
              <a:buChar char="§"/>
            </a:pPr>
            <a:r>
              <a:rPr lang="en-IN" dirty="0" smtClean="0"/>
              <a:t>Partitioned T3 into 3 job slices.</a:t>
            </a:r>
          </a:p>
          <a:p>
            <a:pPr>
              <a:lnSpc>
                <a:spcPct val="110000"/>
              </a:lnSpc>
              <a:buFont typeface="Wingdings" pitchFamily="2" charset="2"/>
              <a:buChar char="§"/>
            </a:pPr>
            <a:r>
              <a:rPr lang="en-IN" dirty="0" smtClean="0"/>
              <a:t>Fixed the frame size f = 4</a:t>
            </a:r>
          </a:p>
          <a:p>
            <a:pPr>
              <a:lnSpc>
                <a:spcPct val="110000"/>
              </a:lnSpc>
              <a:buFont typeface="Wingdings" pitchFamily="2" charset="2"/>
              <a:buChar char="§"/>
            </a:pPr>
            <a:r>
              <a:rPr lang="en-IN" dirty="0" smtClean="0"/>
              <a:t>Now we have to create the schedules by putting the jobs and job slices into fames.</a:t>
            </a:r>
          </a:p>
        </p:txBody>
      </p:sp>
      <p:sp>
        <p:nvSpPr>
          <p:cNvPr id="6" name="Content Placeholder 5"/>
          <p:cNvSpPr>
            <a:spLocks noGrp="1"/>
          </p:cNvSpPr>
          <p:nvPr>
            <p:ph sz="quarter" idx="10"/>
          </p:nvPr>
        </p:nvSpPr>
        <p:spPr/>
        <p:txBody>
          <a:bodyPr/>
          <a:lstStyle/>
          <a:p>
            <a:r>
              <a:rPr lang="en-US" dirty="0" smtClean="0"/>
              <a:t>Process of Constructing  Cyclic Schedules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graphicFrame>
        <p:nvGraphicFramePr>
          <p:cNvPr id="22" name="Table 21"/>
          <p:cNvGraphicFramePr>
            <a:graphicFrameLocks noGrp="1"/>
          </p:cNvGraphicFramePr>
          <p:nvPr/>
        </p:nvGraphicFramePr>
        <p:xfrm>
          <a:off x="5029200" y="1371600"/>
          <a:ext cx="3657600" cy="20116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500063">
                <a:tc>
                  <a:txBody>
                    <a:bodyPr/>
                    <a:lstStyle/>
                    <a:p>
                      <a:pPr algn="ctr"/>
                      <a:r>
                        <a:rPr lang="en-IN" sz="1200" dirty="0" smtClean="0"/>
                        <a:t>Tasks</a:t>
                      </a:r>
                      <a:endParaRPr lang="en-IN" sz="1200" dirty="0"/>
                    </a:p>
                  </a:txBody>
                  <a:tcPr/>
                </a:tc>
                <a:tc>
                  <a:txBody>
                    <a:bodyPr/>
                    <a:lstStyle/>
                    <a:p>
                      <a:pPr algn="ctr"/>
                      <a:r>
                        <a:rPr lang="en-IN" sz="1200" dirty="0" smtClean="0"/>
                        <a:t>Period </a:t>
                      </a:r>
                      <a:endParaRPr lang="en-IN" sz="1200" baseline="0" dirty="0" smtClean="0"/>
                    </a:p>
                    <a:p>
                      <a:pPr algn="ctr"/>
                      <a:r>
                        <a:rPr lang="en-IN" sz="1200" dirty="0" smtClean="0"/>
                        <a:t>p</a:t>
                      </a:r>
                      <a:r>
                        <a:rPr lang="en-IN" sz="1200" baseline="-25000" dirty="0" smtClean="0"/>
                        <a:t>i</a:t>
                      </a:r>
                      <a:r>
                        <a:rPr lang="en-IN" sz="1200" dirty="0" smtClean="0"/>
                        <a:t> </a:t>
                      </a:r>
                      <a:endParaRPr lang="en-IN" sz="1200" baseline="-25000" dirty="0"/>
                    </a:p>
                  </a:txBody>
                  <a:tcPr/>
                </a:tc>
                <a:tc>
                  <a:txBody>
                    <a:bodyPr/>
                    <a:lstStyle/>
                    <a:p>
                      <a:pPr algn="ctr"/>
                      <a:r>
                        <a:rPr lang="en-IN" sz="1200" baseline="0" dirty="0" smtClean="0"/>
                        <a:t>Deadline</a:t>
                      </a:r>
                    </a:p>
                    <a:p>
                      <a:pPr algn="ctr"/>
                      <a:r>
                        <a:rPr lang="en-IN" sz="1200" dirty="0" smtClean="0"/>
                        <a:t>D</a:t>
                      </a:r>
                      <a:r>
                        <a:rPr lang="en-IN" sz="1200" baseline="-25000" dirty="0" smtClean="0"/>
                        <a:t>i</a:t>
                      </a:r>
                      <a:endParaRPr lang="en-IN" sz="1200" baseline="-25000" dirty="0"/>
                    </a:p>
                  </a:txBody>
                  <a:tcPr/>
                </a:tc>
                <a:tc>
                  <a:txBody>
                    <a:bodyPr/>
                    <a:lstStyle/>
                    <a:p>
                      <a:pPr algn="ctr"/>
                      <a:r>
                        <a:rPr lang="en-IN" sz="1200" dirty="0" smtClean="0"/>
                        <a:t>Execution time</a:t>
                      </a:r>
                    </a:p>
                    <a:p>
                      <a:pPr algn="ctr"/>
                      <a:r>
                        <a:rPr lang="en-IN" sz="1200" dirty="0" smtClean="0"/>
                        <a:t>e</a:t>
                      </a:r>
                      <a:r>
                        <a:rPr lang="en-IN" sz="1200" baseline="-25000" dirty="0" smtClean="0"/>
                        <a:t>i</a:t>
                      </a:r>
                      <a:endParaRPr lang="en-IN" sz="1200" baseline="-25000" dirty="0"/>
                    </a:p>
                  </a:txBody>
                  <a:tcPr/>
                </a:tc>
                <a:extLst>
                  <a:ext uri="{0D108BD9-81ED-4DB2-BD59-A6C34878D82A}">
                    <a16:rowId xmlns:a16="http://schemas.microsoft.com/office/drawing/2014/main" val="10000"/>
                  </a:ext>
                </a:extLst>
              </a:tr>
              <a:tr h="214313">
                <a:tc>
                  <a:txBody>
                    <a:bodyPr/>
                    <a:lstStyle/>
                    <a:p>
                      <a:pPr algn="ctr"/>
                      <a:r>
                        <a:rPr lang="en-IN" sz="1200" dirty="0" smtClean="0"/>
                        <a:t>T1</a:t>
                      </a:r>
                      <a:endParaRPr lang="en-IN" sz="1200" dirty="0"/>
                    </a:p>
                  </a:txBody>
                  <a:tcPr/>
                </a:tc>
                <a:tc>
                  <a:txBody>
                    <a:bodyPr/>
                    <a:lstStyle/>
                    <a:p>
                      <a:pPr algn="ctr"/>
                      <a:r>
                        <a:rPr lang="en-IN" sz="1200" dirty="0" smtClean="0"/>
                        <a:t>4</a:t>
                      </a:r>
                      <a:endParaRPr lang="en-IN" sz="1200" dirty="0"/>
                    </a:p>
                  </a:txBody>
                  <a:tcPr/>
                </a:tc>
                <a:tc>
                  <a:txBody>
                    <a:bodyPr/>
                    <a:lstStyle/>
                    <a:p>
                      <a:pPr algn="ctr"/>
                      <a:r>
                        <a:rPr lang="en-IN" sz="1200" dirty="0" smtClean="0"/>
                        <a:t>4</a:t>
                      </a:r>
                      <a:endParaRPr lang="en-IN" sz="1200" dirty="0"/>
                    </a:p>
                  </a:txBody>
                  <a:tcPr/>
                </a:tc>
                <a:tc>
                  <a:txBody>
                    <a:bodyPr/>
                    <a:lstStyle/>
                    <a:p>
                      <a:pPr algn="ctr"/>
                      <a:r>
                        <a:rPr lang="en-IN" sz="1200" dirty="0" smtClean="0"/>
                        <a:t>1</a:t>
                      </a:r>
                      <a:endParaRPr lang="en-IN" sz="1200" dirty="0"/>
                    </a:p>
                  </a:txBody>
                  <a:tcPr/>
                </a:tc>
                <a:extLst>
                  <a:ext uri="{0D108BD9-81ED-4DB2-BD59-A6C34878D82A}">
                    <a16:rowId xmlns:a16="http://schemas.microsoft.com/office/drawing/2014/main" val="10001"/>
                  </a:ext>
                </a:extLst>
              </a:tr>
              <a:tr h="214313">
                <a:tc>
                  <a:txBody>
                    <a:bodyPr/>
                    <a:lstStyle/>
                    <a:p>
                      <a:pPr algn="ctr"/>
                      <a:r>
                        <a:rPr lang="en-IN" sz="1200" dirty="0" smtClean="0"/>
                        <a:t>T2</a:t>
                      </a:r>
                      <a:endParaRPr lang="en-IN" sz="1200" dirty="0"/>
                    </a:p>
                  </a:txBody>
                  <a:tcPr/>
                </a:tc>
                <a:tc>
                  <a:txBody>
                    <a:bodyPr/>
                    <a:lstStyle/>
                    <a:p>
                      <a:pPr algn="ctr"/>
                      <a:r>
                        <a:rPr lang="en-IN" sz="1200" dirty="0" smtClean="0"/>
                        <a:t>5</a:t>
                      </a:r>
                      <a:endParaRPr lang="en-IN" sz="1200" dirty="0"/>
                    </a:p>
                  </a:txBody>
                  <a:tcPr/>
                </a:tc>
                <a:tc>
                  <a:txBody>
                    <a:bodyPr/>
                    <a:lstStyle/>
                    <a:p>
                      <a:pPr algn="ctr"/>
                      <a:r>
                        <a:rPr lang="en-IN" sz="1200" dirty="0" smtClean="0"/>
                        <a:t>7</a:t>
                      </a:r>
                      <a:endParaRPr lang="en-IN" sz="1200" dirty="0"/>
                    </a:p>
                  </a:txBody>
                  <a:tcPr/>
                </a:tc>
                <a:tc>
                  <a:txBody>
                    <a:bodyPr/>
                    <a:lstStyle/>
                    <a:p>
                      <a:pPr algn="ctr"/>
                      <a:r>
                        <a:rPr lang="en-IN" sz="1200" dirty="0" smtClean="0"/>
                        <a:t>2</a:t>
                      </a:r>
                      <a:endParaRPr lang="en-IN" sz="1200" dirty="0"/>
                    </a:p>
                  </a:txBody>
                  <a:tcPr/>
                </a:tc>
                <a:extLst>
                  <a:ext uri="{0D108BD9-81ED-4DB2-BD59-A6C34878D82A}">
                    <a16:rowId xmlns:a16="http://schemas.microsoft.com/office/drawing/2014/main" val="10002"/>
                  </a:ext>
                </a:extLst>
              </a:tr>
              <a:tr h="214313">
                <a:tc>
                  <a:txBody>
                    <a:bodyPr/>
                    <a:lstStyle/>
                    <a:p>
                      <a:pPr algn="ctr"/>
                      <a:r>
                        <a:rPr lang="en-IN" sz="1200" dirty="0" smtClean="0"/>
                        <a:t>T3.1</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1</a:t>
                      </a:r>
                      <a:endParaRPr lang="en-IN" sz="1200" dirty="0"/>
                    </a:p>
                  </a:txBody>
                  <a:tcPr/>
                </a:tc>
                <a:extLst>
                  <a:ext uri="{0D108BD9-81ED-4DB2-BD59-A6C34878D82A}">
                    <a16:rowId xmlns:a16="http://schemas.microsoft.com/office/drawing/2014/main" val="10003"/>
                  </a:ext>
                </a:extLst>
              </a:tr>
              <a:tr h="214313">
                <a:tc>
                  <a:txBody>
                    <a:bodyPr/>
                    <a:lstStyle/>
                    <a:p>
                      <a:pPr algn="ctr"/>
                      <a:r>
                        <a:rPr lang="en-IN" sz="1200" dirty="0" smtClean="0"/>
                        <a:t>T3.2</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3</a:t>
                      </a:r>
                      <a:endParaRPr lang="en-IN" sz="1200" dirty="0"/>
                    </a:p>
                  </a:txBody>
                  <a:tcPr/>
                </a:tc>
                <a:extLst>
                  <a:ext uri="{0D108BD9-81ED-4DB2-BD59-A6C34878D82A}">
                    <a16:rowId xmlns:a16="http://schemas.microsoft.com/office/drawing/2014/main" val="10004"/>
                  </a:ext>
                </a:extLst>
              </a:tr>
              <a:tr h="214313">
                <a:tc>
                  <a:txBody>
                    <a:bodyPr/>
                    <a:lstStyle/>
                    <a:p>
                      <a:pPr algn="ctr"/>
                      <a:r>
                        <a:rPr lang="en-IN" sz="1200" dirty="0" smtClean="0"/>
                        <a:t>T3.3</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20</a:t>
                      </a:r>
                      <a:endParaRPr lang="en-IN" sz="1200" dirty="0"/>
                    </a:p>
                  </a:txBody>
                  <a:tcPr/>
                </a:tc>
                <a:tc>
                  <a:txBody>
                    <a:bodyPr/>
                    <a:lstStyle/>
                    <a:p>
                      <a:pPr algn="ctr"/>
                      <a:r>
                        <a:rPr lang="en-IN" sz="1200" dirty="0" smtClean="0"/>
                        <a:t>1</a:t>
                      </a:r>
                      <a:endParaRPr lang="en-IN" sz="1200" dirty="0"/>
                    </a:p>
                  </a:txBody>
                  <a:tcPr/>
                </a:tc>
                <a:extLst>
                  <a:ext uri="{0D108BD9-81ED-4DB2-BD59-A6C34878D82A}">
                    <a16:rowId xmlns:a16="http://schemas.microsoft.com/office/drawing/2014/main" val="10005"/>
                  </a:ext>
                </a:extLst>
              </a:tr>
            </a:tbl>
          </a:graphicData>
        </a:graphic>
      </p:graphicFrame>
      <p:grpSp>
        <p:nvGrpSpPr>
          <p:cNvPr id="32" name="Group 31"/>
          <p:cNvGrpSpPr/>
          <p:nvPr/>
        </p:nvGrpSpPr>
        <p:grpSpPr>
          <a:xfrm>
            <a:off x="278202" y="4876800"/>
            <a:ext cx="8865798" cy="1371600"/>
            <a:chOff x="278202" y="4876800"/>
            <a:chExt cx="8865798" cy="1371600"/>
          </a:xfrm>
        </p:grpSpPr>
        <p:cxnSp>
          <p:nvCxnSpPr>
            <p:cNvPr id="33" name="Straight Arrow Connector 32"/>
            <p:cNvCxnSpPr/>
            <p:nvPr/>
          </p:nvCxnSpPr>
          <p:spPr>
            <a:xfrm>
              <a:off x="3810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1</a:t>
              </a:r>
              <a:endParaRPr lang="en-IN" baseline="-25000" dirty="0">
                <a:solidFill>
                  <a:schemeClr val="tx1"/>
                </a:solidFill>
              </a:endParaRPr>
            </a:p>
          </p:txBody>
        </p:sp>
        <p:sp>
          <p:nvSpPr>
            <p:cNvPr id="8" name="Rectangle 7"/>
            <p:cNvSpPr/>
            <p:nvPr/>
          </p:nvSpPr>
          <p:spPr>
            <a:xfrm>
              <a:off x="9144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2</a:t>
              </a:r>
              <a:endParaRPr lang="en-IN" baseline="-25000" dirty="0">
                <a:solidFill>
                  <a:schemeClr val="tx1"/>
                </a:solidFill>
              </a:endParaRPr>
            </a:p>
          </p:txBody>
        </p:sp>
        <p:sp>
          <p:nvSpPr>
            <p:cNvPr id="10" name="Rectangle 9"/>
            <p:cNvSpPr/>
            <p:nvPr/>
          </p:nvSpPr>
          <p:spPr>
            <a:xfrm>
              <a:off x="19812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3.1</a:t>
              </a:r>
              <a:endParaRPr lang="en-IN" baseline="-25000" dirty="0">
                <a:solidFill>
                  <a:schemeClr val="tx1"/>
                </a:solidFill>
              </a:endParaRPr>
            </a:p>
          </p:txBody>
        </p:sp>
        <p:sp>
          <p:nvSpPr>
            <p:cNvPr id="11" name="Rectangle 10"/>
            <p:cNvSpPr/>
            <p:nvPr/>
          </p:nvSpPr>
          <p:spPr>
            <a:xfrm>
              <a:off x="25146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1</a:t>
              </a:r>
              <a:endParaRPr lang="en-IN" baseline="-25000" dirty="0">
                <a:solidFill>
                  <a:schemeClr val="tx1"/>
                </a:solidFill>
              </a:endParaRPr>
            </a:p>
          </p:txBody>
        </p:sp>
        <p:sp>
          <p:nvSpPr>
            <p:cNvPr id="12" name="Rectangle 11"/>
            <p:cNvSpPr/>
            <p:nvPr/>
          </p:nvSpPr>
          <p:spPr>
            <a:xfrm>
              <a:off x="3048000" y="4876800"/>
              <a:ext cx="16002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3.2</a:t>
              </a:r>
              <a:endParaRPr lang="en-IN" baseline="-25000" dirty="0">
                <a:solidFill>
                  <a:schemeClr val="tx1"/>
                </a:solidFill>
              </a:endParaRPr>
            </a:p>
          </p:txBody>
        </p:sp>
        <p:sp>
          <p:nvSpPr>
            <p:cNvPr id="15" name="Rectangle 14"/>
            <p:cNvSpPr/>
            <p:nvPr/>
          </p:nvSpPr>
          <p:spPr>
            <a:xfrm>
              <a:off x="46482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1</a:t>
              </a:r>
              <a:endParaRPr lang="en-IN" baseline="-25000" dirty="0">
                <a:solidFill>
                  <a:schemeClr val="tx1"/>
                </a:solidFill>
              </a:endParaRPr>
            </a:p>
          </p:txBody>
        </p:sp>
        <p:sp>
          <p:nvSpPr>
            <p:cNvPr id="16" name="Rectangle 15"/>
            <p:cNvSpPr/>
            <p:nvPr/>
          </p:nvSpPr>
          <p:spPr>
            <a:xfrm>
              <a:off x="51816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2</a:t>
              </a:r>
              <a:endParaRPr lang="en-IN" baseline="-25000" dirty="0">
                <a:solidFill>
                  <a:schemeClr val="tx1"/>
                </a:solidFill>
              </a:endParaRPr>
            </a:p>
          </p:txBody>
        </p:sp>
        <p:sp>
          <p:nvSpPr>
            <p:cNvPr id="19" name="Rectangle 18"/>
            <p:cNvSpPr/>
            <p:nvPr/>
          </p:nvSpPr>
          <p:spPr>
            <a:xfrm>
              <a:off x="67818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1</a:t>
              </a:r>
              <a:endParaRPr lang="en-IN" baseline="-25000" dirty="0">
                <a:solidFill>
                  <a:schemeClr val="tx1"/>
                </a:solidFill>
              </a:endParaRPr>
            </a:p>
          </p:txBody>
        </p:sp>
        <p:sp>
          <p:nvSpPr>
            <p:cNvPr id="20" name="Rectangle 19"/>
            <p:cNvSpPr/>
            <p:nvPr/>
          </p:nvSpPr>
          <p:spPr>
            <a:xfrm>
              <a:off x="73152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2</a:t>
              </a:r>
              <a:endParaRPr lang="en-IN" baseline="-25000" dirty="0">
                <a:solidFill>
                  <a:schemeClr val="tx1"/>
                </a:solidFill>
              </a:endParaRPr>
            </a:p>
          </p:txBody>
        </p:sp>
        <p:sp>
          <p:nvSpPr>
            <p:cNvPr id="23" name="TextBox 22"/>
            <p:cNvSpPr txBox="1"/>
            <p:nvPr/>
          </p:nvSpPr>
          <p:spPr>
            <a:xfrm>
              <a:off x="278202" y="5638800"/>
              <a:ext cx="255198" cy="246221"/>
            </a:xfrm>
            <a:prstGeom prst="rect">
              <a:avLst/>
            </a:prstGeom>
            <a:noFill/>
          </p:spPr>
          <p:txBody>
            <a:bodyPr wrap="none" rtlCol="0">
              <a:spAutoFit/>
            </a:bodyPr>
            <a:lstStyle/>
            <a:p>
              <a:r>
                <a:rPr lang="en-IN" sz="1000" dirty="0" smtClean="0"/>
                <a:t>0</a:t>
              </a:r>
              <a:endParaRPr lang="en-IN" sz="1000" dirty="0"/>
            </a:p>
          </p:txBody>
        </p:sp>
        <p:sp>
          <p:nvSpPr>
            <p:cNvPr id="24" name="TextBox 23"/>
            <p:cNvSpPr txBox="1"/>
            <p:nvPr/>
          </p:nvSpPr>
          <p:spPr>
            <a:xfrm>
              <a:off x="2411802" y="5638800"/>
              <a:ext cx="255198" cy="246221"/>
            </a:xfrm>
            <a:prstGeom prst="rect">
              <a:avLst/>
            </a:prstGeom>
            <a:noFill/>
          </p:spPr>
          <p:txBody>
            <a:bodyPr wrap="none" rtlCol="0">
              <a:spAutoFit/>
            </a:bodyPr>
            <a:lstStyle/>
            <a:p>
              <a:r>
                <a:rPr lang="en-IN" sz="1000" dirty="0" smtClean="0"/>
                <a:t>4</a:t>
              </a:r>
              <a:endParaRPr lang="en-IN" sz="1000" dirty="0"/>
            </a:p>
          </p:txBody>
        </p:sp>
        <p:sp>
          <p:nvSpPr>
            <p:cNvPr id="25" name="TextBox 24"/>
            <p:cNvSpPr txBox="1"/>
            <p:nvPr/>
          </p:nvSpPr>
          <p:spPr>
            <a:xfrm>
              <a:off x="4545402" y="5638800"/>
              <a:ext cx="255198" cy="246221"/>
            </a:xfrm>
            <a:prstGeom prst="rect">
              <a:avLst/>
            </a:prstGeom>
            <a:noFill/>
          </p:spPr>
          <p:txBody>
            <a:bodyPr wrap="none" rtlCol="0">
              <a:spAutoFit/>
            </a:bodyPr>
            <a:lstStyle/>
            <a:p>
              <a:r>
                <a:rPr lang="en-IN" sz="1000" dirty="0" smtClean="0"/>
                <a:t>8</a:t>
              </a:r>
              <a:endParaRPr lang="en-IN" sz="1000" dirty="0"/>
            </a:p>
          </p:txBody>
        </p:sp>
        <p:sp>
          <p:nvSpPr>
            <p:cNvPr id="26" name="TextBox 25"/>
            <p:cNvSpPr txBox="1"/>
            <p:nvPr/>
          </p:nvSpPr>
          <p:spPr>
            <a:xfrm>
              <a:off x="6679002" y="5638800"/>
              <a:ext cx="325730" cy="246221"/>
            </a:xfrm>
            <a:prstGeom prst="rect">
              <a:avLst/>
            </a:prstGeom>
            <a:noFill/>
          </p:spPr>
          <p:txBody>
            <a:bodyPr wrap="none" rtlCol="0">
              <a:spAutoFit/>
            </a:bodyPr>
            <a:lstStyle/>
            <a:p>
              <a:r>
                <a:rPr lang="en-IN" sz="1000" dirty="0" smtClean="0"/>
                <a:t>12</a:t>
              </a:r>
              <a:endParaRPr lang="en-IN" sz="1000" dirty="0"/>
            </a:p>
          </p:txBody>
        </p:sp>
        <p:sp>
          <p:nvSpPr>
            <p:cNvPr id="27" name="Rectangle 26"/>
            <p:cNvSpPr/>
            <p:nvPr/>
          </p:nvSpPr>
          <p:spPr>
            <a:xfrm>
              <a:off x="83820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a:t>
              </a:r>
              <a:r>
                <a:rPr lang="en-IN" baseline="-25000" dirty="0" smtClean="0">
                  <a:solidFill>
                    <a:schemeClr val="tx1"/>
                  </a:solidFill>
                </a:rPr>
                <a:t>3.3</a:t>
              </a:r>
              <a:endParaRPr lang="en-IN" baseline="-25000" dirty="0">
                <a:solidFill>
                  <a:schemeClr val="tx1"/>
                </a:solidFill>
              </a:endParaRPr>
            </a:p>
          </p:txBody>
        </p:sp>
        <p:sp>
          <p:nvSpPr>
            <p:cNvPr id="28" name="TextBox 27"/>
            <p:cNvSpPr txBox="1"/>
            <p:nvPr/>
          </p:nvSpPr>
          <p:spPr>
            <a:xfrm>
              <a:off x="8742070" y="5638800"/>
              <a:ext cx="325730" cy="246221"/>
            </a:xfrm>
            <a:prstGeom prst="rect">
              <a:avLst/>
            </a:prstGeom>
            <a:noFill/>
          </p:spPr>
          <p:txBody>
            <a:bodyPr wrap="none" rtlCol="0">
              <a:spAutoFit/>
            </a:bodyPr>
            <a:lstStyle/>
            <a:p>
              <a:r>
                <a:rPr lang="en-IN" sz="1000" dirty="0" smtClean="0"/>
                <a:t>16</a:t>
              </a:r>
              <a:endParaRPr lang="en-IN" sz="1000" dirty="0"/>
            </a:p>
          </p:txBody>
        </p:sp>
        <p:cxnSp>
          <p:nvCxnSpPr>
            <p:cNvPr id="30" name="Straight Arrow Connector 29"/>
            <p:cNvCxnSpPr/>
            <p:nvPr/>
          </p:nvCxnSpPr>
          <p:spPr>
            <a:xfrm>
              <a:off x="381000" y="5486400"/>
              <a:ext cx="876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68802" y="5986790"/>
              <a:ext cx="708848" cy="261610"/>
            </a:xfrm>
            <a:prstGeom prst="rect">
              <a:avLst/>
            </a:prstGeom>
            <a:noFill/>
          </p:spPr>
          <p:txBody>
            <a:bodyPr wrap="none" rtlCol="0">
              <a:spAutoFit/>
            </a:bodyPr>
            <a:lstStyle/>
            <a:p>
              <a:r>
                <a:rPr lang="en-IN" sz="1100" dirty="0" smtClean="0"/>
                <a:t>Frame 1</a:t>
              </a:r>
              <a:endParaRPr lang="en-IN" sz="1100" dirty="0"/>
            </a:p>
          </p:txBody>
        </p:sp>
        <p:cxnSp>
          <p:nvCxnSpPr>
            <p:cNvPr id="34" name="Straight Arrow Connector 33"/>
            <p:cNvCxnSpPr/>
            <p:nvPr/>
          </p:nvCxnSpPr>
          <p:spPr>
            <a:xfrm>
              <a:off x="25146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02402" y="5986790"/>
              <a:ext cx="708848" cy="261610"/>
            </a:xfrm>
            <a:prstGeom prst="rect">
              <a:avLst/>
            </a:prstGeom>
            <a:noFill/>
          </p:spPr>
          <p:txBody>
            <a:bodyPr wrap="none" rtlCol="0">
              <a:spAutoFit/>
            </a:bodyPr>
            <a:lstStyle/>
            <a:p>
              <a:r>
                <a:rPr lang="en-IN" sz="1100" dirty="0" smtClean="0"/>
                <a:t>Frame 2</a:t>
              </a:r>
              <a:endParaRPr lang="en-IN" sz="1100" dirty="0"/>
            </a:p>
          </p:txBody>
        </p:sp>
        <p:cxnSp>
          <p:nvCxnSpPr>
            <p:cNvPr id="36" name="Straight Arrow Connector 35"/>
            <p:cNvCxnSpPr/>
            <p:nvPr/>
          </p:nvCxnSpPr>
          <p:spPr>
            <a:xfrm>
              <a:off x="46482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36002" y="5986790"/>
              <a:ext cx="708848" cy="261610"/>
            </a:xfrm>
            <a:prstGeom prst="rect">
              <a:avLst/>
            </a:prstGeom>
            <a:noFill/>
          </p:spPr>
          <p:txBody>
            <a:bodyPr wrap="none" rtlCol="0">
              <a:spAutoFit/>
            </a:bodyPr>
            <a:lstStyle/>
            <a:p>
              <a:r>
                <a:rPr lang="en-IN" sz="1100" dirty="0" smtClean="0"/>
                <a:t>Frame 3</a:t>
              </a:r>
              <a:endParaRPr lang="en-IN" sz="1100" dirty="0"/>
            </a:p>
          </p:txBody>
        </p:sp>
        <p:cxnSp>
          <p:nvCxnSpPr>
            <p:cNvPr id="38" name="Straight Arrow Connector 37"/>
            <p:cNvCxnSpPr/>
            <p:nvPr/>
          </p:nvCxnSpPr>
          <p:spPr>
            <a:xfrm>
              <a:off x="67818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69602" y="5986790"/>
              <a:ext cx="708848" cy="261610"/>
            </a:xfrm>
            <a:prstGeom prst="rect">
              <a:avLst/>
            </a:prstGeom>
            <a:noFill/>
          </p:spPr>
          <p:txBody>
            <a:bodyPr wrap="none" rtlCol="0">
              <a:spAutoFit/>
            </a:bodyPr>
            <a:lstStyle/>
            <a:p>
              <a:r>
                <a:rPr lang="en-IN" sz="1100" dirty="0" smtClean="0"/>
                <a:t>Frame 4</a:t>
              </a:r>
              <a:endParaRPr lang="en-IN" sz="1100" dirty="0"/>
            </a:p>
          </p:txBody>
        </p:sp>
      </p:grpSp>
    </p:spTree>
    <p:extLst>
      <p:ext uri="{BB962C8B-B14F-4D97-AF65-F5344CB8AC3E}">
        <p14:creationId xmlns:p14="http://schemas.microsoft.com/office/powerpoint/2010/main" val="158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81600"/>
          </a:xfrm>
        </p:spPr>
        <p:txBody>
          <a:bodyPr>
            <a:normAutofit fontScale="70000" lnSpcReduction="20000"/>
          </a:bodyPr>
          <a:lstStyle/>
          <a:p>
            <a:pPr>
              <a:lnSpc>
                <a:spcPct val="140000"/>
              </a:lnSpc>
              <a:buFont typeface="Wingdings" pitchFamily="2" charset="2"/>
              <a:buChar char="Ø"/>
            </a:pPr>
            <a:r>
              <a:rPr lang="en-IN" dirty="0" smtClean="0">
                <a:solidFill>
                  <a:srgbClr val="0000CC"/>
                </a:solidFill>
              </a:rPr>
              <a:t>“Cyclic Executive” </a:t>
            </a:r>
            <a:r>
              <a:rPr lang="en-IN" dirty="0" smtClean="0"/>
              <a:t>refers to a </a:t>
            </a:r>
            <a:r>
              <a:rPr lang="en-IN" dirty="0" smtClean="0">
                <a:solidFill>
                  <a:srgbClr val="0000CC"/>
                </a:solidFill>
              </a:rPr>
              <a:t>scheduler that deterministically interleaves and </a:t>
            </a:r>
            <a:r>
              <a:rPr lang="en-IN" dirty="0" err="1" smtClean="0">
                <a:solidFill>
                  <a:srgbClr val="0000CC"/>
                </a:solidFill>
              </a:rPr>
              <a:t>sequentializes</a:t>
            </a:r>
            <a:r>
              <a:rPr lang="en-IN" dirty="0" smtClean="0">
                <a:solidFill>
                  <a:srgbClr val="0000CC"/>
                </a:solidFill>
              </a:rPr>
              <a:t> the execution of periodic tasks on a CPU according to a given cyclic schedule.</a:t>
            </a:r>
          </a:p>
          <a:p>
            <a:pPr>
              <a:lnSpc>
                <a:spcPct val="140000"/>
              </a:lnSpc>
              <a:buFont typeface="Wingdings" pitchFamily="2" charset="2"/>
              <a:buChar char="Ø"/>
            </a:pPr>
            <a:r>
              <a:rPr lang="en-IN" dirty="0" smtClean="0"/>
              <a:t>Each job slice is a ‘procedure’</a:t>
            </a:r>
          </a:p>
          <a:p>
            <a:pPr>
              <a:lnSpc>
                <a:spcPct val="140000"/>
              </a:lnSpc>
              <a:buFont typeface="Wingdings" pitchFamily="2" charset="2"/>
              <a:buChar char="Ø"/>
            </a:pPr>
            <a:r>
              <a:rPr lang="en-IN" dirty="0" smtClean="0"/>
              <a:t>A cyclic executive executes in a single do loop, beginning of each frame and executes the slices scheduled within a frame</a:t>
            </a:r>
            <a:r>
              <a:rPr lang="en-IN" dirty="0" smtClean="0">
                <a:solidFill>
                  <a:srgbClr val="0000CC"/>
                </a:solidFill>
              </a:rPr>
              <a:t>.</a:t>
            </a:r>
          </a:p>
          <a:p>
            <a:pPr>
              <a:lnSpc>
                <a:spcPct val="140000"/>
              </a:lnSpc>
              <a:buFont typeface="Wingdings" pitchFamily="2" charset="2"/>
              <a:buChar char="Ø"/>
            </a:pPr>
            <a:r>
              <a:rPr lang="en-IN" dirty="0" smtClean="0"/>
              <a:t>The stored table that gives the </a:t>
            </a:r>
            <a:r>
              <a:rPr lang="en-IN" dirty="0" err="1" smtClean="0"/>
              <a:t>precomputed</a:t>
            </a:r>
            <a:r>
              <a:rPr lang="en-IN" dirty="0" smtClean="0"/>
              <a:t> cyclic schedule has</a:t>
            </a:r>
            <a:r>
              <a:rPr lang="en-IN" i="1" dirty="0" smtClean="0">
                <a:solidFill>
                  <a:srgbClr val="0000CC"/>
                </a:solidFill>
              </a:rPr>
              <a:t> F </a:t>
            </a:r>
            <a:r>
              <a:rPr lang="en-IN" dirty="0" smtClean="0"/>
              <a:t>entries, where </a:t>
            </a:r>
            <a:r>
              <a:rPr lang="en-IN" i="1" dirty="0" smtClean="0">
                <a:solidFill>
                  <a:srgbClr val="0000CC"/>
                </a:solidFill>
              </a:rPr>
              <a:t>F </a:t>
            </a:r>
            <a:r>
              <a:rPr lang="en-IN" dirty="0" smtClean="0">
                <a:solidFill>
                  <a:srgbClr val="0000CC"/>
                </a:solidFill>
              </a:rPr>
              <a:t>is the number of frames per major cycle </a:t>
            </a:r>
            <a:r>
              <a:rPr lang="en-IN" dirty="0" smtClean="0"/>
              <a:t>(please note </a:t>
            </a:r>
            <a:r>
              <a:rPr lang="en-IN" dirty="0" smtClean="0">
                <a:solidFill>
                  <a:srgbClr val="0000CC"/>
                </a:solidFill>
              </a:rPr>
              <a:t>that the schedule will repeat in every major cycle, hence storing the schedule for one major cycle is enough</a:t>
            </a:r>
            <a:r>
              <a:rPr lang="en-IN" dirty="0" smtClean="0"/>
              <a:t>)</a:t>
            </a:r>
          </a:p>
          <a:p>
            <a:pPr>
              <a:lnSpc>
                <a:spcPct val="140000"/>
              </a:lnSpc>
              <a:buFont typeface="Wingdings" pitchFamily="2" charset="2"/>
              <a:buChar char="Ø"/>
            </a:pPr>
            <a:r>
              <a:rPr lang="en-IN" dirty="0" smtClean="0"/>
              <a:t>Each entry is called a </a:t>
            </a:r>
            <a:r>
              <a:rPr lang="en-IN" dirty="0" smtClean="0">
                <a:solidFill>
                  <a:srgbClr val="0000CC"/>
                </a:solidFill>
              </a:rPr>
              <a:t>‘scheduling block</a:t>
            </a:r>
            <a:r>
              <a:rPr lang="en-IN" dirty="0" smtClean="0"/>
              <a:t>’. A scheduling block for</a:t>
            </a:r>
            <a:r>
              <a:rPr lang="en-IN" i="1" dirty="0" smtClean="0">
                <a:solidFill>
                  <a:srgbClr val="0000CC"/>
                </a:solidFill>
              </a:rPr>
              <a:t> </a:t>
            </a:r>
            <a:r>
              <a:rPr lang="en-IN" i="1" dirty="0" err="1" smtClean="0">
                <a:solidFill>
                  <a:srgbClr val="0000CC"/>
                </a:solidFill>
              </a:rPr>
              <a:t>kth</a:t>
            </a:r>
            <a:r>
              <a:rPr lang="en-IN" i="1" dirty="0" smtClean="0">
                <a:solidFill>
                  <a:srgbClr val="0000CC"/>
                </a:solidFill>
              </a:rPr>
              <a:t> </a:t>
            </a:r>
            <a:r>
              <a:rPr lang="en-IN" dirty="0" smtClean="0"/>
              <a:t>frame is denoted by</a:t>
            </a:r>
            <a:r>
              <a:rPr lang="en-IN" dirty="0" smtClean="0">
                <a:solidFill>
                  <a:srgbClr val="0000CC"/>
                </a:solidFill>
              </a:rPr>
              <a:t> </a:t>
            </a:r>
            <a:r>
              <a:rPr lang="en-IN" i="1" dirty="0" smtClean="0">
                <a:solidFill>
                  <a:srgbClr val="0000CC"/>
                </a:solidFill>
              </a:rPr>
              <a:t>L(k) </a:t>
            </a:r>
            <a:r>
              <a:rPr lang="en-IN" dirty="0" smtClean="0"/>
              <a:t>and </a:t>
            </a:r>
            <a:r>
              <a:rPr lang="en-IN" dirty="0" smtClean="0">
                <a:solidFill>
                  <a:srgbClr val="0000CC"/>
                </a:solidFill>
              </a:rPr>
              <a:t>it stores the job slices to be scheduled in </a:t>
            </a:r>
            <a:r>
              <a:rPr lang="en-IN" i="1" dirty="0" err="1" smtClean="0">
                <a:solidFill>
                  <a:srgbClr val="0000CC"/>
                </a:solidFill>
              </a:rPr>
              <a:t>kth</a:t>
            </a:r>
            <a:r>
              <a:rPr lang="en-IN" i="1" dirty="0" smtClean="0">
                <a:solidFill>
                  <a:srgbClr val="0000CC"/>
                </a:solidFill>
              </a:rPr>
              <a:t> </a:t>
            </a:r>
            <a:r>
              <a:rPr lang="en-IN" dirty="0" smtClean="0">
                <a:solidFill>
                  <a:srgbClr val="0000CC"/>
                </a:solidFill>
              </a:rPr>
              <a:t>frame.</a:t>
            </a:r>
          </a:p>
          <a:p>
            <a:pPr>
              <a:lnSpc>
                <a:spcPct val="140000"/>
              </a:lnSpc>
              <a:buFont typeface="Wingdings" pitchFamily="2" charset="2"/>
              <a:buChar char="Ø"/>
            </a:pPr>
            <a:r>
              <a:rPr lang="en-IN" dirty="0" smtClean="0"/>
              <a:t>Usually a ‘periodic task server’ executes the job slices of a frame. </a:t>
            </a:r>
          </a:p>
          <a:p>
            <a:pPr>
              <a:lnSpc>
                <a:spcPct val="140000"/>
              </a:lnSpc>
              <a:buFont typeface="Wingdings" pitchFamily="2" charset="2"/>
              <a:buChar char="Ø"/>
            </a:pPr>
            <a:r>
              <a:rPr lang="en-IN" dirty="0" smtClean="0"/>
              <a:t>Upon completion of executing the periodic job slices scheduled in the current frame, if there is time remaining in the current frame, the cyclic executive schedules </a:t>
            </a:r>
            <a:r>
              <a:rPr lang="en-IN" dirty="0" err="1" smtClean="0">
                <a:solidFill>
                  <a:srgbClr val="0000CC"/>
                </a:solidFill>
              </a:rPr>
              <a:t>aperiodic</a:t>
            </a:r>
            <a:r>
              <a:rPr lang="en-IN" dirty="0" smtClean="0">
                <a:solidFill>
                  <a:srgbClr val="0000CC"/>
                </a:solidFill>
              </a:rPr>
              <a:t> jobs.</a:t>
            </a:r>
          </a:p>
        </p:txBody>
      </p:sp>
      <p:sp>
        <p:nvSpPr>
          <p:cNvPr id="6" name="Content Placeholder 5"/>
          <p:cNvSpPr>
            <a:spLocks noGrp="1"/>
          </p:cNvSpPr>
          <p:nvPr>
            <p:ph sz="quarter" idx="10"/>
          </p:nvPr>
        </p:nvSpPr>
        <p:spPr/>
        <p:txBody>
          <a:bodyPr/>
          <a:lstStyle/>
          <a:p>
            <a:r>
              <a:rPr lang="en-US" dirty="0" smtClean="0"/>
              <a:t>Cyclic Executive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129"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928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55000" lnSpcReduction="20000"/>
          </a:bodyPr>
          <a:lstStyle/>
          <a:p>
            <a:r>
              <a:rPr lang="en-IN" i="1" dirty="0" smtClean="0">
                <a:solidFill>
                  <a:srgbClr val="0000CC"/>
                </a:solidFill>
              </a:rPr>
              <a:t>F</a:t>
            </a:r>
            <a:r>
              <a:rPr lang="en-IN" dirty="0" smtClean="0"/>
              <a:t> = Number of frames in a major cycle</a:t>
            </a:r>
          </a:p>
          <a:p>
            <a:r>
              <a:rPr lang="en-IN" i="1" dirty="0" smtClean="0">
                <a:solidFill>
                  <a:srgbClr val="0000CC"/>
                </a:solidFill>
              </a:rPr>
              <a:t>L(k) = </a:t>
            </a:r>
            <a:r>
              <a:rPr lang="en-IN" dirty="0" smtClean="0"/>
              <a:t>Names of the job slices that are scheduled to be executed in frame </a:t>
            </a:r>
            <a:r>
              <a:rPr lang="en-IN" i="1" dirty="0" smtClean="0">
                <a:solidFill>
                  <a:srgbClr val="0000CC"/>
                </a:solidFill>
              </a:rPr>
              <a:t>k</a:t>
            </a:r>
            <a:r>
              <a:rPr lang="en-IN" dirty="0" smtClean="0"/>
              <a:t>, called </a:t>
            </a:r>
            <a:r>
              <a:rPr lang="en-IN" i="1" dirty="0" smtClean="0">
                <a:solidFill>
                  <a:srgbClr val="0000CC"/>
                </a:solidFill>
              </a:rPr>
              <a:t>‘scheduling block’</a:t>
            </a:r>
          </a:p>
          <a:p>
            <a:r>
              <a:rPr lang="en-IN" i="1" dirty="0" smtClean="0"/>
              <a:t>-------------------------------------------------------------------------------------------------------------------------</a:t>
            </a:r>
          </a:p>
          <a:p>
            <a:r>
              <a:rPr lang="en-IN" dirty="0" smtClean="0"/>
              <a:t>Input: Stored schedule: </a:t>
            </a:r>
            <a:r>
              <a:rPr lang="en-IN" i="1" dirty="0" smtClean="0">
                <a:solidFill>
                  <a:srgbClr val="0000CC"/>
                </a:solidFill>
              </a:rPr>
              <a:t>L(k), k = 0, 1, …, F-1</a:t>
            </a:r>
          </a:p>
          <a:p>
            <a:r>
              <a:rPr lang="en-IN" dirty="0" smtClean="0"/>
              <a:t>	  </a:t>
            </a:r>
            <a:r>
              <a:rPr lang="en-IN" dirty="0" err="1" smtClean="0"/>
              <a:t>Aperiodic</a:t>
            </a:r>
            <a:r>
              <a:rPr lang="en-IN" dirty="0" smtClean="0"/>
              <a:t> job queue</a:t>
            </a:r>
          </a:p>
          <a:p>
            <a:r>
              <a:rPr lang="en-IN" dirty="0" smtClean="0"/>
              <a:t>Task: SCHEDULER:</a:t>
            </a:r>
          </a:p>
          <a:p>
            <a:r>
              <a:rPr lang="en-IN" dirty="0" smtClean="0"/>
              <a:t>	current time t = 0;</a:t>
            </a:r>
          </a:p>
          <a:p>
            <a:r>
              <a:rPr lang="en-IN" dirty="0" smtClean="0"/>
              <a:t>	current frame k = 0;</a:t>
            </a:r>
            <a:endParaRPr lang="en-IN" dirty="0" smtClean="0">
              <a:solidFill>
                <a:srgbClr val="0000CC"/>
              </a:solidFill>
            </a:endParaRPr>
          </a:p>
          <a:p>
            <a:r>
              <a:rPr lang="en-IN" dirty="0" smtClean="0"/>
              <a:t>	do {</a:t>
            </a:r>
          </a:p>
          <a:p>
            <a:r>
              <a:rPr lang="en-IN" dirty="0" smtClean="0"/>
              <a:t>		accept the timer interrupt at time </a:t>
            </a:r>
            <a:r>
              <a:rPr lang="en-IN" i="1" dirty="0" smtClean="0">
                <a:solidFill>
                  <a:srgbClr val="0000CC"/>
                </a:solidFill>
              </a:rPr>
              <a:t>t</a:t>
            </a:r>
            <a:r>
              <a:rPr lang="en-IN" i="1" baseline="-25000" dirty="0" smtClean="0">
                <a:solidFill>
                  <a:srgbClr val="0000CC"/>
                </a:solidFill>
              </a:rPr>
              <a:t>f</a:t>
            </a:r>
            <a:r>
              <a:rPr lang="en-IN" dirty="0" smtClean="0"/>
              <a:t>;</a:t>
            </a:r>
          </a:p>
          <a:p>
            <a:r>
              <a:rPr lang="en-IN" dirty="0" smtClean="0"/>
              <a:t>		current block = </a:t>
            </a:r>
            <a:r>
              <a:rPr lang="en-IN" i="1" dirty="0" smtClean="0">
                <a:solidFill>
                  <a:srgbClr val="0000CC"/>
                </a:solidFill>
              </a:rPr>
              <a:t>L(k)</a:t>
            </a:r>
            <a:r>
              <a:rPr lang="en-IN" dirty="0" smtClean="0"/>
              <a:t>;</a:t>
            </a:r>
          </a:p>
          <a:p>
            <a:r>
              <a:rPr lang="en-IN" dirty="0" smtClean="0"/>
              <a:t>		</a:t>
            </a:r>
            <a:r>
              <a:rPr lang="en-IN" i="1" dirty="0" smtClean="0">
                <a:solidFill>
                  <a:srgbClr val="0000CC"/>
                </a:solidFill>
              </a:rPr>
              <a:t>t = t + 1</a:t>
            </a:r>
            <a:r>
              <a:rPr lang="en-IN" dirty="0" smtClean="0"/>
              <a:t>;</a:t>
            </a:r>
          </a:p>
          <a:p>
            <a:r>
              <a:rPr lang="en-IN" dirty="0" smtClean="0"/>
              <a:t>		</a:t>
            </a:r>
            <a:r>
              <a:rPr lang="en-IN" i="1" dirty="0" smtClean="0">
                <a:solidFill>
                  <a:srgbClr val="0000CC"/>
                </a:solidFill>
              </a:rPr>
              <a:t>k = t mod(F);</a:t>
            </a:r>
          </a:p>
          <a:p>
            <a:r>
              <a:rPr lang="en-IN" i="1" dirty="0" smtClean="0">
                <a:solidFill>
                  <a:srgbClr val="0000CC"/>
                </a:solidFill>
              </a:rPr>
              <a:t>		</a:t>
            </a:r>
            <a:r>
              <a:rPr lang="en-IN" dirty="0" smtClean="0"/>
              <a:t>if last job is not completed take appropriate action;</a:t>
            </a:r>
          </a:p>
          <a:p>
            <a:r>
              <a:rPr lang="en-IN" dirty="0" smtClean="0"/>
              <a:t>		if any of the job slices are not released, take appropriate action;</a:t>
            </a:r>
          </a:p>
          <a:p>
            <a:r>
              <a:rPr lang="en-IN" dirty="0" smtClean="0"/>
              <a:t>		</a:t>
            </a:r>
            <a:r>
              <a:rPr lang="en-IN" dirty="0" smtClean="0">
                <a:solidFill>
                  <a:srgbClr val="0000CC"/>
                </a:solidFill>
              </a:rPr>
              <a:t>execute the slices in the current block by waking of the periodic task server</a:t>
            </a:r>
            <a:r>
              <a:rPr lang="en-IN" dirty="0" smtClean="0"/>
              <a:t>;</a:t>
            </a:r>
          </a:p>
          <a:p>
            <a:r>
              <a:rPr lang="en-IN" dirty="0" smtClean="0"/>
              <a:t>		sleep until the periodic task server completes;</a:t>
            </a:r>
          </a:p>
          <a:p>
            <a:r>
              <a:rPr lang="en-IN" dirty="0" smtClean="0"/>
              <a:t>		while (</a:t>
            </a:r>
            <a:r>
              <a:rPr lang="en-IN" dirty="0" err="1" smtClean="0"/>
              <a:t>aperiodic</a:t>
            </a:r>
            <a:r>
              <a:rPr lang="en-IN" dirty="0" smtClean="0"/>
              <a:t> job queue is not empty) {</a:t>
            </a:r>
          </a:p>
          <a:p>
            <a:r>
              <a:rPr lang="en-IN" dirty="0" smtClean="0"/>
              <a:t>			wake up the job at the head of the </a:t>
            </a:r>
            <a:r>
              <a:rPr lang="en-IN" dirty="0" err="1" smtClean="0"/>
              <a:t>aperiodic</a:t>
            </a:r>
            <a:r>
              <a:rPr lang="en-IN" dirty="0" smtClean="0"/>
              <a:t> job queue and schedule it;</a:t>
            </a:r>
          </a:p>
          <a:p>
            <a:r>
              <a:rPr lang="en-IN" dirty="0" smtClean="0"/>
              <a:t>			sleep until the </a:t>
            </a:r>
            <a:r>
              <a:rPr lang="en-IN" dirty="0" err="1" smtClean="0"/>
              <a:t>aperiodic</a:t>
            </a:r>
            <a:r>
              <a:rPr lang="en-IN" dirty="0" smtClean="0"/>
              <a:t> job completes;</a:t>
            </a:r>
          </a:p>
          <a:p>
            <a:r>
              <a:rPr lang="en-IN" dirty="0" smtClean="0"/>
              <a:t>			remove the </a:t>
            </a:r>
            <a:r>
              <a:rPr lang="en-IN" dirty="0" err="1" smtClean="0"/>
              <a:t>aperiodic</a:t>
            </a:r>
            <a:r>
              <a:rPr lang="en-IN" dirty="0" smtClean="0"/>
              <a:t> job from the queue;</a:t>
            </a:r>
          </a:p>
          <a:p>
            <a:r>
              <a:rPr lang="en-IN" dirty="0" smtClean="0"/>
              <a:t>		}</a:t>
            </a:r>
          </a:p>
          <a:p>
            <a:r>
              <a:rPr lang="en-IN" dirty="0" smtClean="0"/>
              <a:t>		sleep until next timer interrupt arrives;</a:t>
            </a:r>
          </a:p>
          <a:p>
            <a:r>
              <a:rPr lang="en-IN" dirty="0" smtClean="0"/>
              <a:t>	}</a:t>
            </a:r>
          </a:p>
          <a:p>
            <a:r>
              <a:rPr lang="en-IN" dirty="0" smtClean="0"/>
              <a:t>End SCHEDULER</a:t>
            </a:r>
            <a:endParaRPr lang="en-IN" i="1" dirty="0" smtClean="0"/>
          </a:p>
        </p:txBody>
      </p:sp>
      <p:sp>
        <p:nvSpPr>
          <p:cNvPr id="6" name="Content Placeholder 5"/>
          <p:cNvSpPr>
            <a:spLocks noGrp="1"/>
          </p:cNvSpPr>
          <p:nvPr>
            <p:ph sz="quarter" idx="10"/>
          </p:nvPr>
        </p:nvSpPr>
        <p:spPr/>
        <p:txBody>
          <a:bodyPr/>
          <a:lstStyle/>
          <a:p>
            <a:r>
              <a:rPr lang="en-US" dirty="0" smtClean="0"/>
              <a:t>Cyclic Executive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52"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9737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
            </a:pPr>
            <a:r>
              <a:rPr lang="en-IN" dirty="0" smtClean="0"/>
              <a:t>Response time of </a:t>
            </a:r>
            <a:r>
              <a:rPr lang="en-IN" dirty="0" err="1" smtClean="0"/>
              <a:t>aperiodic</a:t>
            </a:r>
            <a:r>
              <a:rPr lang="en-IN" dirty="0" smtClean="0"/>
              <a:t> jobs is an important criterion</a:t>
            </a:r>
          </a:p>
          <a:p>
            <a:pPr>
              <a:buFont typeface="Wingdings" pitchFamily="2" charset="2"/>
              <a:buChar char="§"/>
            </a:pPr>
            <a:r>
              <a:rPr lang="en-IN" dirty="0" smtClean="0"/>
              <a:t>Sooner the </a:t>
            </a:r>
            <a:r>
              <a:rPr lang="en-IN" dirty="0" err="1" smtClean="0"/>
              <a:t>aperidic</a:t>
            </a:r>
            <a:r>
              <a:rPr lang="en-IN" dirty="0" smtClean="0"/>
              <a:t> job completes, the more responsive the system is.</a:t>
            </a:r>
          </a:p>
          <a:p>
            <a:pPr>
              <a:buFont typeface="Wingdings" pitchFamily="2" charset="2"/>
              <a:buChar char="§"/>
            </a:pPr>
            <a:r>
              <a:rPr lang="en-IN" dirty="0" smtClean="0"/>
              <a:t>Hence </a:t>
            </a:r>
            <a:r>
              <a:rPr lang="en-IN" dirty="0" smtClean="0">
                <a:solidFill>
                  <a:srgbClr val="0000CC"/>
                </a:solidFill>
              </a:rPr>
              <a:t>improving average response time of all </a:t>
            </a:r>
            <a:r>
              <a:rPr lang="en-IN" dirty="0" err="1" smtClean="0">
                <a:solidFill>
                  <a:srgbClr val="0000CC"/>
                </a:solidFill>
              </a:rPr>
              <a:t>aperiodic</a:t>
            </a:r>
            <a:r>
              <a:rPr lang="en-IN" dirty="0" smtClean="0">
                <a:solidFill>
                  <a:srgbClr val="0000CC"/>
                </a:solidFill>
              </a:rPr>
              <a:t> jobs is a design goal</a:t>
            </a:r>
          </a:p>
          <a:p>
            <a:pPr>
              <a:buFont typeface="Wingdings" pitchFamily="2" charset="2"/>
              <a:buChar char="§"/>
            </a:pPr>
            <a:r>
              <a:rPr lang="en-IN" dirty="0" smtClean="0"/>
              <a:t>One of the way is ‘</a:t>
            </a:r>
            <a:r>
              <a:rPr lang="en-IN" i="1" dirty="0" smtClean="0">
                <a:solidFill>
                  <a:srgbClr val="0000CC"/>
                </a:solidFill>
              </a:rPr>
              <a:t>Slack Stealing</a:t>
            </a:r>
            <a:r>
              <a:rPr lang="en-IN" dirty="0" smtClean="0"/>
              <a:t>’</a:t>
            </a:r>
          </a:p>
        </p:txBody>
      </p:sp>
      <p:sp>
        <p:nvSpPr>
          <p:cNvPr id="6" name="Content Placeholder 5"/>
          <p:cNvSpPr>
            <a:spLocks noGrp="1"/>
          </p:cNvSpPr>
          <p:nvPr>
            <p:ph sz="quarter" idx="10"/>
          </p:nvPr>
        </p:nvSpPr>
        <p:spPr/>
        <p:txBody>
          <a:bodyPr/>
          <a:lstStyle/>
          <a:p>
            <a:r>
              <a:rPr lang="en-US" dirty="0" smtClean="0"/>
              <a:t>Scheduling </a:t>
            </a:r>
            <a:r>
              <a:rPr lang="en-US" dirty="0" err="1" smtClean="0"/>
              <a:t>Aperiodic</a:t>
            </a:r>
            <a:r>
              <a:rPr lang="en-US" dirty="0" smtClean="0"/>
              <a:t> Jobs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76"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877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10000"/>
          </a:bodyPr>
          <a:lstStyle/>
          <a:p>
            <a:pPr>
              <a:lnSpc>
                <a:spcPct val="110000"/>
              </a:lnSpc>
              <a:buFont typeface="Wingdings" pitchFamily="2" charset="2"/>
              <a:buChar char="§"/>
            </a:pPr>
            <a:r>
              <a:rPr lang="en-IN" i="1" dirty="0" smtClean="0"/>
              <a:t>There is no advantage completing a periodic task much before the deadline.</a:t>
            </a:r>
          </a:p>
          <a:p>
            <a:pPr>
              <a:lnSpc>
                <a:spcPct val="110000"/>
              </a:lnSpc>
              <a:buFont typeface="Wingdings" pitchFamily="2" charset="2"/>
              <a:buChar char="§"/>
            </a:pPr>
            <a:r>
              <a:rPr lang="en-IN" dirty="0" smtClean="0"/>
              <a:t>Hence </a:t>
            </a:r>
            <a:r>
              <a:rPr lang="en-IN" dirty="0" smtClean="0">
                <a:solidFill>
                  <a:srgbClr val="0000CC"/>
                </a:solidFill>
              </a:rPr>
              <a:t>execute the </a:t>
            </a:r>
            <a:r>
              <a:rPr lang="en-IN" dirty="0" err="1" smtClean="0">
                <a:solidFill>
                  <a:srgbClr val="0000CC"/>
                </a:solidFill>
              </a:rPr>
              <a:t>aperiodic</a:t>
            </a:r>
            <a:r>
              <a:rPr lang="en-IN" dirty="0" smtClean="0">
                <a:solidFill>
                  <a:srgbClr val="0000CC"/>
                </a:solidFill>
              </a:rPr>
              <a:t> jobs ahead of periodic jobs whenever possible</a:t>
            </a:r>
          </a:p>
          <a:p>
            <a:pPr>
              <a:lnSpc>
                <a:spcPct val="110000"/>
              </a:lnSpc>
              <a:buFont typeface="Wingdings" pitchFamily="2" charset="2"/>
              <a:buChar char="§"/>
            </a:pPr>
            <a:r>
              <a:rPr lang="en-IN" dirty="0" smtClean="0"/>
              <a:t>Every periodic job slice is scheduled in a frame that ends no later than its deadline.</a:t>
            </a:r>
          </a:p>
          <a:p>
            <a:pPr>
              <a:lnSpc>
                <a:spcPct val="110000"/>
              </a:lnSpc>
              <a:buFont typeface="Wingdings" pitchFamily="2" charset="2"/>
              <a:buChar char="§"/>
            </a:pPr>
            <a:r>
              <a:rPr lang="en-IN" dirty="0" smtClean="0"/>
              <a:t>If the total time allocated to the job slices in a frame (</a:t>
            </a:r>
            <a:r>
              <a:rPr lang="en-IN" dirty="0" err="1" smtClean="0"/>
              <a:t>kth</a:t>
            </a:r>
            <a:r>
              <a:rPr lang="en-IN" dirty="0" smtClean="0"/>
              <a:t> frame) is </a:t>
            </a:r>
            <a:r>
              <a:rPr lang="en-IN" i="1" dirty="0" smtClean="0">
                <a:solidFill>
                  <a:srgbClr val="0000CC"/>
                </a:solidFill>
              </a:rPr>
              <a:t>x</a:t>
            </a:r>
            <a:r>
              <a:rPr lang="en-IN" i="1" baseline="-25000" dirty="0" smtClean="0">
                <a:solidFill>
                  <a:srgbClr val="0000CC"/>
                </a:solidFill>
              </a:rPr>
              <a:t>k</a:t>
            </a:r>
            <a:r>
              <a:rPr lang="en-IN" dirty="0" smtClean="0"/>
              <a:t> , the </a:t>
            </a:r>
            <a:r>
              <a:rPr lang="en-IN" dirty="0" smtClean="0">
                <a:solidFill>
                  <a:srgbClr val="0000CC"/>
                </a:solidFill>
              </a:rPr>
              <a:t>slack (time) </a:t>
            </a:r>
            <a:r>
              <a:rPr lang="en-IN" dirty="0" smtClean="0"/>
              <a:t>available in the frame is equal to </a:t>
            </a:r>
            <a:r>
              <a:rPr lang="en-IN" i="1" dirty="0" smtClean="0">
                <a:solidFill>
                  <a:srgbClr val="0000CC"/>
                </a:solidFill>
              </a:rPr>
              <a:t>(f- x</a:t>
            </a:r>
            <a:r>
              <a:rPr lang="en-IN" i="1" baseline="-25000" dirty="0" smtClean="0">
                <a:solidFill>
                  <a:srgbClr val="0000CC"/>
                </a:solidFill>
              </a:rPr>
              <a:t>k</a:t>
            </a:r>
            <a:r>
              <a:rPr lang="en-IN" i="1" dirty="0" smtClean="0">
                <a:solidFill>
                  <a:srgbClr val="0000CC"/>
                </a:solidFill>
              </a:rPr>
              <a:t>).</a:t>
            </a:r>
          </a:p>
          <a:p>
            <a:pPr>
              <a:lnSpc>
                <a:spcPct val="110000"/>
              </a:lnSpc>
              <a:buFont typeface="Wingdings" pitchFamily="2" charset="2"/>
              <a:buChar char="§"/>
            </a:pPr>
            <a:r>
              <a:rPr lang="en-IN" dirty="0" smtClean="0"/>
              <a:t>If the </a:t>
            </a:r>
            <a:r>
              <a:rPr lang="en-IN" dirty="0" err="1" smtClean="0"/>
              <a:t>aperiodic</a:t>
            </a:r>
            <a:r>
              <a:rPr lang="en-IN" dirty="0" smtClean="0"/>
              <a:t> job queue is not empty, then </a:t>
            </a:r>
            <a:r>
              <a:rPr lang="en-IN" dirty="0" err="1" smtClean="0">
                <a:solidFill>
                  <a:srgbClr val="0000CC"/>
                </a:solidFill>
              </a:rPr>
              <a:t>aperiodic</a:t>
            </a:r>
            <a:r>
              <a:rPr lang="en-IN" dirty="0" smtClean="0">
                <a:solidFill>
                  <a:srgbClr val="0000CC"/>
                </a:solidFill>
              </a:rPr>
              <a:t> jobs can be scheduled at the beginning of the frame for the slack i.e. </a:t>
            </a:r>
            <a:r>
              <a:rPr lang="en-IN" i="1" dirty="0" smtClean="0">
                <a:solidFill>
                  <a:srgbClr val="0000CC"/>
                </a:solidFill>
              </a:rPr>
              <a:t>(f- x</a:t>
            </a:r>
            <a:r>
              <a:rPr lang="en-IN" i="1" baseline="-25000" dirty="0" smtClean="0">
                <a:solidFill>
                  <a:srgbClr val="0000CC"/>
                </a:solidFill>
              </a:rPr>
              <a:t>k</a:t>
            </a:r>
            <a:r>
              <a:rPr lang="en-IN" i="1" dirty="0" smtClean="0">
                <a:solidFill>
                  <a:srgbClr val="0000CC"/>
                </a:solidFill>
              </a:rPr>
              <a:t>).</a:t>
            </a:r>
          </a:p>
          <a:p>
            <a:pPr>
              <a:lnSpc>
                <a:spcPct val="110000"/>
              </a:lnSpc>
              <a:buFont typeface="Wingdings" pitchFamily="2" charset="2"/>
              <a:buChar char="§"/>
            </a:pPr>
            <a:r>
              <a:rPr lang="en-IN" dirty="0" smtClean="0"/>
              <a:t>If the </a:t>
            </a:r>
            <a:r>
              <a:rPr lang="en-IN" dirty="0" err="1" smtClean="0"/>
              <a:t>aperiodic</a:t>
            </a:r>
            <a:r>
              <a:rPr lang="en-IN" dirty="0" smtClean="0"/>
              <a:t> job queue is empty, then job slices from the next frame can be executed in the current block.</a:t>
            </a:r>
          </a:p>
        </p:txBody>
      </p:sp>
      <p:sp>
        <p:nvSpPr>
          <p:cNvPr id="6" name="Content Placeholder 5"/>
          <p:cNvSpPr>
            <a:spLocks noGrp="1"/>
          </p:cNvSpPr>
          <p:nvPr>
            <p:ph sz="quarter" idx="10"/>
          </p:nvPr>
        </p:nvSpPr>
        <p:spPr/>
        <p:txBody>
          <a:bodyPr/>
          <a:lstStyle/>
          <a:p>
            <a:r>
              <a:rPr lang="en-US" dirty="0" smtClean="0"/>
              <a:t>Slack Stealing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0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790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Example – Slack Stealing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24"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a:off x="35979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175260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05328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374677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296083"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437910" y="175260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2514600"/>
            <a:ext cx="202557" cy="246221"/>
          </a:xfrm>
          <a:prstGeom prst="rect">
            <a:avLst/>
          </a:prstGeom>
          <a:noFill/>
        </p:spPr>
        <p:txBody>
          <a:bodyPr wrap="none" rtlCol="0">
            <a:spAutoFit/>
          </a:bodyPr>
          <a:lstStyle/>
          <a:p>
            <a:r>
              <a:rPr lang="en-IN" sz="1000" dirty="0" smtClean="0"/>
              <a:t>0</a:t>
            </a:r>
            <a:endParaRPr lang="en-IN" sz="1000" dirty="0"/>
          </a:p>
        </p:txBody>
      </p:sp>
      <p:sp>
        <p:nvSpPr>
          <p:cNvPr id="21" name="TextBox 20"/>
          <p:cNvSpPr txBox="1"/>
          <p:nvPr/>
        </p:nvSpPr>
        <p:spPr>
          <a:xfrm>
            <a:off x="1971692" y="2514600"/>
            <a:ext cx="202557" cy="246221"/>
          </a:xfrm>
          <a:prstGeom prst="rect">
            <a:avLst/>
          </a:prstGeom>
          <a:noFill/>
        </p:spPr>
        <p:txBody>
          <a:bodyPr wrap="none" rtlCol="0">
            <a:spAutoFit/>
          </a:bodyPr>
          <a:lstStyle/>
          <a:p>
            <a:r>
              <a:rPr lang="en-IN" sz="1000" dirty="0" smtClean="0"/>
              <a:t>4</a:t>
            </a:r>
            <a:endParaRPr lang="en-IN" sz="1000" dirty="0"/>
          </a:p>
        </p:txBody>
      </p:sp>
      <p:sp>
        <p:nvSpPr>
          <p:cNvPr id="22" name="TextBox 21"/>
          <p:cNvSpPr txBox="1"/>
          <p:nvPr/>
        </p:nvSpPr>
        <p:spPr>
          <a:xfrm>
            <a:off x="3665182" y="2514600"/>
            <a:ext cx="202557" cy="246221"/>
          </a:xfrm>
          <a:prstGeom prst="rect">
            <a:avLst/>
          </a:prstGeom>
          <a:noFill/>
        </p:spPr>
        <p:txBody>
          <a:bodyPr wrap="none" rtlCol="0">
            <a:spAutoFit/>
          </a:bodyPr>
          <a:lstStyle/>
          <a:p>
            <a:r>
              <a:rPr lang="en-IN" sz="1000" dirty="0" smtClean="0"/>
              <a:t>8</a:t>
            </a:r>
            <a:endParaRPr lang="en-IN" sz="1000" dirty="0"/>
          </a:p>
        </p:txBody>
      </p:sp>
      <p:sp>
        <p:nvSpPr>
          <p:cNvPr id="23" name="TextBox 22"/>
          <p:cNvSpPr txBox="1"/>
          <p:nvPr/>
        </p:nvSpPr>
        <p:spPr>
          <a:xfrm>
            <a:off x="5358672" y="2514600"/>
            <a:ext cx="258540" cy="246221"/>
          </a:xfrm>
          <a:prstGeom prst="rect">
            <a:avLst/>
          </a:prstGeom>
          <a:noFill/>
        </p:spPr>
        <p:txBody>
          <a:bodyPr wrap="none" rtlCol="0">
            <a:spAutoFit/>
          </a:bodyPr>
          <a:lstStyle/>
          <a:p>
            <a:r>
              <a:rPr lang="en-IN" sz="1000" dirty="0" smtClean="0"/>
              <a:t>12</a:t>
            </a:r>
            <a:endParaRPr lang="en-IN" sz="1000" dirty="0"/>
          </a:p>
        </p:txBody>
      </p:sp>
      <p:sp>
        <p:nvSpPr>
          <p:cNvPr id="25" name="TextBox 24"/>
          <p:cNvSpPr txBox="1"/>
          <p:nvPr/>
        </p:nvSpPr>
        <p:spPr>
          <a:xfrm>
            <a:off x="6996178" y="2514600"/>
            <a:ext cx="258540" cy="246221"/>
          </a:xfrm>
          <a:prstGeom prst="rect">
            <a:avLst/>
          </a:prstGeom>
          <a:noFill/>
        </p:spPr>
        <p:txBody>
          <a:bodyPr wrap="none" rtlCol="0">
            <a:spAutoFit/>
          </a:bodyPr>
          <a:lstStyle/>
          <a:p>
            <a:r>
              <a:rPr lang="en-IN" sz="1000" dirty="0" smtClean="0"/>
              <a:t>16</a:t>
            </a:r>
            <a:endParaRPr lang="en-IN" sz="1000" dirty="0"/>
          </a:p>
        </p:txBody>
      </p:sp>
      <p:cxnSp>
        <p:nvCxnSpPr>
          <p:cNvPr id="26" name="Straight Arrow Connector 25"/>
          <p:cNvCxnSpPr/>
          <p:nvPr/>
        </p:nvCxnSpPr>
        <p:spPr>
          <a:xfrm>
            <a:off x="359795" y="236220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2862590"/>
            <a:ext cx="562630" cy="261610"/>
          </a:xfrm>
          <a:prstGeom prst="rect">
            <a:avLst/>
          </a:prstGeom>
          <a:noFill/>
        </p:spPr>
        <p:txBody>
          <a:bodyPr wrap="none" rtlCol="0">
            <a:spAutoFit/>
          </a:bodyPr>
          <a:lstStyle/>
          <a:p>
            <a:r>
              <a:rPr lang="en-IN" sz="1100" dirty="0" smtClean="0"/>
              <a:t>Frame 1</a:t>
            </a:r>
            <a:endParaRPr lang="en-IN" sz="1100" dirty="0"/>
          </a:p>
        </p:txBody>
      </p:sp>
      <p:cxnSp>
        <p:nvCxnSpPr>
          <p:cNvPr id="28" name="Straight Arrow Connector 27"/>
          <p:cNvCxnSpPr/>
          <p:nvPr/>
        </p:nvCxnSpPr>
        <p:spPr>
          <a:xfrm>
            <a:off x="205328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2862590"/>
            <a:ext cx="562630" cy="261610"/>
          </a:xfrm>
          <a:prstGeom prst="rect">
            <a:avLst/>
          </a:prstGeom>
          <a:noFill/>
        </p:spPr>
        <p:txBody>
          <a:bodyPr wrap="none" rtlCol="0">
            <a:spAutoFit/>
          </a:bodyPr>
          <a:lstStyle/>
          <a:p>
            <a:r>
              <a:rPr lang="en-IN" sz="1100" dirty="0" smtClean="0"/>
              <a:t>Frame 2</a:t>
            </a:r>
            <a:endParaRPr lang="en-IN" sz="1100" dirty="0"/>
          </a:p>
        </p:txBody>
      </p:sp>
      <p:cxnSp>
        <p:nvCxnSpPr>
          <p:cNvPr id="30" name="Straight Arrow Connector 29"/>
          <p:cNvCxnSpPr/>
          <p:nvPr/>
        </p:nvCxnSpPr>
        <p:spPr>
          <a:xfrm>
            <a:off x="374677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2862590"/>
            <a:ext cx="562630" cy="261610"/>
          </a:xfrm>
          <a:prstGeom prst="rect">
            <a:avLst/>
          </a:prstGeom>
          <a:noFill/>
        </p:spPr>
        <p:txBody>
          <a:bodyPr wrap="none" rtlCol="0">
            <a:spAutoFit/>
          </a:bodyPr>
          <a:lstStyle/>
          <a:p>
            <a:r>
              <a:rPr lang="en-IN" sz="1100" dirty="0" smtClean="0"/>
              <a:t>Frame 3</a:t>
            </a:r>
            <a:endParaRPr lang="en-IN" sz="1100" dirty="0"/>
          </a:p>
        </p:txBody>
      </p:sp>
      <p:cxnSp>
        <p:nvCxnSpPr>
          <p:cNvPr id="32" name="Straight Arrow Connector 31"/>
          <p:cNvCxnSpPr/>
          <p:nvPr/>
        </p:nvCxnSpPr>
        <p:spPr>
          <a:xfrm>
            <a:off x="544026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2862590"/>
            <a:ext cx="562630" cy="261610"/>
          </a:xfrm>
          <a:prstGeom prst="rect">
            <a:avLst/>
          </a:prstGeom>
          <a:noFill/>
        </p:spPr>
        <p:txBody>
          <a:bodyPr wrap="none" rtlCol="0">
            <a:spAutoFit/>
          </a:bodyPr>
          <a:lstStyle/>
          <a:p>
            <a:r>
              <a:rPr lang="en-IN" sz="1100" dirty="0" smtClean="0"/>
              <a:t>Frame 4</a:t>
            </a:r>
            <a:endParaRPr lang="en-IN" sz="1100" dirty="0"/>
          </a:p>
        </p:txBody>
      </p:sp>
      <p:sp>
        <p:nvSpPr>
          <p:cNvPr id="34" name="Rectangle 33"/>
          <p:cNvSpPr/>
          <p:nvPr/>
        </p:nvSpPr>
        <p:spPr>
          <a:xfrm>
            <a:off x="247665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4170147"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2514600"/>
            <a:ext cx="325730" cy="246221"/>
          </a:xfrm>
          <a:prstGeom prst="rect">
            <a:avLst/>
          </a:prstGeom>
          <a:noFill/>
        </p:spPr>
        <p:txBody>
          <a:bodyPr wrap="none" rtlCol="0">
            <a:spAutoFit/>
          </a:bodyPr>
          <a:lstStyle/>
          <a:p>
            <a:r>
              <a:rPr lang="en-IN" sz="1000" dirty="0" smtClean="0"/>
              <a:t>20</a:t>
            </a:r>
            <a:endParaRPr lang="en-IN" sz="1000" dirty="0"/>
          </a:p>
        </p:txBody>
      </p:sp>
      <p:cxnSp>
        <p:nvCxnSpPr>
          <p:cNvPr id="45" name="Straight Arrow Connector 44"/>
          <p:cNvCxnSpPr/>
          <p:nvPr/>
        </p:nvCxnSpPr>
        <p:spPr>
          <a:xfrm>
            <a:off x="7086600"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2862590"/>
            <a:ext cx="708848" cy="261610"/>
          </a:xfrm>
          <a:prstGeom prst="rect">
            <a:avLst/>
          </a:prstGeom>
          <a:noFill/>
        </p:spPr>
        <p:txBody>
          <a:bodyPr wrap="none" rtlCol="0">
            <a:spAutoFit/>
          </a:bodyPr>
          <a:lstStyle/>
          <a:p>
            <a:r>
              <a:rPr lang="en-IN" sz="1100" dirty="0" smtClean="0"/>
              <a:t>Frame 5</a:t>
            </a:r>
            <a:endParaRPr lang="en-IN" sz="1100" dirty="0"/>
          </a:p>
        </p:txBody>
      </p:sp>
      <p:sp>
        <p:nvSpPr>
          <p:cNvPr id="48" name="Content Placeholder 2"/>
          <p:cNvSpPr>
            <a:spLocks noGrp="1"/>
          </p:cNvSpPr>
          <p:nvPr>
            <p:ph idx="1"/>
          </p:nvPr>
        </p:nvSpPr>
        <p:spPr>
          <a:xfrm>
            <a:off x="457200" y="3352800"/>
            <a:ext cx="5105400" cy="2819400"/>
          </a:xfrm>
        </p:spPr>
        <p:txBody>
          <a:bodyPr>
            <a:normAutofit/>
          </a:bodyPr>
          <a:lstStyle/>
          <a:p>
            <a:pPr>
              <a:lnSpc>
                <a:spcPct val="110000"/>
              </a:lnSpc>
              <a:buFont typeface="Wingdings" pitchFamily="2" charset="2"/>
              <a:buChar char="§"/>
            </a:pPr>
            <a:r>
              <a:rPr lang="en-IN" dirty="0" smtClean="0"/>
              <a:t>Above is the major cycle of a cyclic executive schedule.</a:t>
            </a:r>
          </a:p>
          <a:p>
            <a:pPr>
              <a:lnSpc>
                <a:spcPct val="110000"/>
              </a:lnSpc>
              <a:buFont typeface="Wingdings" pitchFamily="2" charset="2"/>
              <a:buChar char="§"/>
            </a:pPr>
            <a:r>
              <a:rPr lang="en-IN" dirty="0" smtClean="0"/>
              <a:t>Three </a:t>
            </a:r>
            <a:r>
              <a:rPr lang="en-IN" dirty="0" err="1" smtClean="0"/>
              <a:t>aperiodic</a:t>
            </a:r>
            <a:r>
              <a:rPr lang="en-IN" dirty="0" smtClean="0"/>
              <a:t> jobs A1, A2, A3 arrived as shown in the table.</a:t>
            </a:r>
          </a:p>
          <a:p>
            <a:pPr>
              <a:lnSpc>
                <a:spcPct val="110000"/>
              </a:lnSpc>
            </a:pPr>
            <a:endParaRPr lang="en-IN" dirty="0" smtClean="0"/>
          </a:p>
        </p:txBody>
      </p:sp>
      <p:graphicFrame>
        <p:nvGraphicFramePr>
          <p:cNvPr id="49" name="Table 48"/>
          <p:cNvGraphicFramePr>
            <a:graphicFrameLocks noGrp="1"/>
          </p:cNvGraphicFramePr>
          <p:nvPr/>
        </p:nvGraphicFramePr>
        <p:xfrm>
          <a:off x="5638800" y="3352800"/>
          <a:ext cx="3200400" cy="1752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62430">
                <a:tc>
                  <a:txBody>
                    <a:bodyPr/>
                    <a:lstStyle/>
                    <a:p>
                      <a:pPr algn="ctr"/>
                      <a:r>
                        <a:rPr lang="en-IN" sz="1600" dirty="0" err="1" smtClean="0"/>
                        <a:t>Aperiodic</a:t>
                      </a:r>
                      <a:r>
                        <a:rPr lang="en-IN" sz="1600" dirty="0" smtClean="0"/>
                        <a:t> jobs</a:t>
                      </a:r>
                      <a:endParaRPr lang="en-IN" sz="1600" dirty="0"/>
                    </a:p>
                  </a:txBody>
                  <a:tcPr/>
                </a:tc>
                <a:tc>
                  <a:txBody>
                    <a:bodyPr/>
                    <a:lstStyle/>
                    <a:p>
                      <a:pPr algn="ctr"/>
                      <a:r>
                        <a:rPr lang="en-IN" sz="1600" baseline="0" dirty="0" smtClean="0"/>
                        <a:t>Release time</a:t>
                      </a:r>
                    </a:p>
                  </a:txBody>
                  <a:tcPr/>
                </a:tc>
                <a:tc>
                  <a:txBody>
                    <a:bodyPr/>
                    <a:lstStyle/>
                    <a:p>
                      <a:pPr algn="ctr"/>
                      <a:r>
                        <a:rPr lang="en-IN" sz="1600" dirty="0" smtClean="0"/>
                        <a:t>Execution time</a:t>
                      </a:r>
                    </a:p>
                  </a:txBody>
                  <a:tcPr/>
                </a:tc>
                <a:extLst>
                  <a:ext uri="{0D108BD9-81ED-4DB2-BD59-A6C34878D82A}">
                    <a16:rowId xmlns:a16="http://schemas.microsoft.com/office/drawing/2014/main" val="10000"/>
                  </a:ext>
                </a:extLst>
              </a:tr>
              <a:tr h="363390">
                <a:tc>
                  <a:txBody>
                    <a:bodyPr/>
                    <a:lstStyle/>
                    <a:p>
                      <a:pPr algn="ctr"/>
                      <a:r>
                        <a:rPr lang="en-IN" sz="1600" dirty="0" smtClean="0"/>
                        <a:t>A1</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1.5</a:t>
                      </a:r>
                      <a:endParaRPr lang="en-IN" sz="1600" dirty="0"/>
                    </a:p>
                  </a:txBody>
                  <a:tcPr/>
                </a:tc>
                <a:extLst>
                  <a:ext uri="{0D108BD9-81ED-4DB2-BD59-A6C34878D82A}">
                    <a16:rowId xmlns:a16="http://schemas.microsoft.com/office/drawing/2014/main" val="10001"/>
                  </a:ext>
                </a:extLst>
              </a:tr>
              <a:tr h="363390">
                <a:tc>
                  <a:txBody>
                    <a:bodyPr/>
                    <a:lstStyle/>
                    <a:p>
                      <a:pPr algn="ctr"/>
                      <a:r>
                        <a:rPr lang="en-IN" sz="1600" dirty="0" smtClean="0"/>
                        <a:t>A2</a:t>
                      </a:r>
                      <a:endParaRPr lang="en-IN" sz="1600" dirty="0"/>
                    </a:p>
                  </a:txBody>
                  <a:tcPr/>
                </a:tc>
                <a:tc>
                  <a:txBody>
                    <a:bodyPr/>
                    <a:lstStyle/>
                    <a:p>
                      <a:pPr algn="ctr"/>
                      <a:r>
                        <a:rPr lang="en-IN" sz="1600" dirty="0" smtClean="0"/>
                        <a:t>9.5</a:t>
                      </a:r>
                      <a:endParaRPr lang="en-IN" sz="1600" dirty="0"/>
                    </a:p>
                  </a:txBody>
                  <a:tcPr/>
                </a:tc>
                <a:tc>
                  <a:txBody>
                    <a:bodyPr/>
                    <a:lstStyle/>
                    <a:p>
                      <a:pPr algn="ctr"/>
                      <a:r>
                        <a:rPr lang="en-IN" sz="1600" dirty="0" smtClean="0"/>
                        <a:t>0.5</a:t>
                      </a:r>
                      <a:endParaRPr lang="en-IN" sz="1600" dirty="0"/>
                    </a:p>
                  </a:txBody>
                  <a:tcPr/>
                </a:tc>
                <a:extLst>
                  <a:ext uri="{0D108BD9-81ED-4DB2-BD59-A6C34878D82A}">
                    <a16:rowId xmlns:a16="http://schemas.microsoft.com/office/drawing/2014/main" val="10002"/>
                  </a:ext>
                </a:extLst>
              </a:tr>
              <a:tr h="363390">
                <a:tc>
                  <a:txBody>
                    <a:bodyPr/>
                    <a:lstStyle/>
                    <a:p>
                      <a:pPr algn="ctr"/>
                      <a:r>
                        <a:rPr lang="en-IN" sz="1600" dirty="0" smtClean="0"/>
                        <a:t>A3</a:t>
                      </a:r>
                      <a:endParaRPr lang="en-IN" sz="1600" dirty="0"/>
                    </a:p>
                  </a:txBody>
                  <a:tcPr/>
                </a:tc>
                <a:tc>
                  <a:txBody>
                    <a:bodyPr/>
                    <a:lstStyle/>
                    <a:p>
                      <a:pPr algn="ctr"/>
                      <a:r>
                        <a:rPr lang="en-IN" sz="1600" dirty="0" smtClean="0"/>
                        <a:t>10.5</a:t>
                      </a:r>
                      <a:endParaRPr lang="en-IN" sz="1600" dirty="0"/>
                    </a:p>
                  </a:txBody>
                  <a:tcPr/>
                </a:tc>
                <a:tc>
                  <a:txBody>
                    <a:bodyPr/>
                    <a:lstStyle/>
                    <a:p>
                      <a:pPr algn="ctr"/>
                      <a:r>
                        <a:rPr lang="en-IN" sz="1600" dirty="0" smtClean="0"/>
                        <a:t>2</a:t>
                      </a:r>
                      <a:endParaRPr lang="en-IN" sz="1600" dirty="0"/>
                    </a:p>
                  </a:txBody>
                  <a:tcPr/>
                </a:tc>
                <a:extLst>
                  <a:ext uri="{0D108BD9-81ED-4DB2-BD59-A6C34878D82A}">
                    <a16:rowId xmlns:a16="http://schemas.microsoft.com/office/drawing/2014/main" val="10003"/>
                  </a:ext>
                </a:extLst>
              </a:tr>
            </a:tbl>
          </a:graphicData>
        </a:graphic>
      </p:graphicFrame>
      <p:sp>
        <p:nvSpPr>
          <p:cNvPr id="50" name="TextBox 49"/>
          <p:cNvSpPr txBox="1"/>
          <p:nvPr/>
        </p:nvSpPr>
        <p:spPr>
          <a:xfrm>
            <a:off x="1676400" y="2514600"/>
            <a:ext cx="360996" cy="246221"/>
          </a:xfrm>
          <a:prstGeom prst="rect">
            <a:avLst/>
          </a:prstGeom>
          <a:noFill/>
        </p:spPr>
        <p:txBody>
          <a:bodyPr wrap="none" rtlCol="0">
            <a:spAutoFit/>
          </a:bodyPr>
          <a:lstStyle/>
          <a:p>
            <a:r>
              <a:rPr lang="en-IN" sz="1000" dirty="0" smtClean="0"/>
              <a:t>3.5</a:t>
            </a:r>
            <a:endParaRPr lang="en-IN" sz="1000" dirty="0"/>
          </a:p>
        </p:txBody>
      </p:sp>
      <p:sp>
        <p:nvSpPr>
          <p:cNvPr id="51" name="TextBox 50"/>
          <p:cNvSpPr txBox="1"/>
          <p:nvPr/>
        </p:nvSpPr>
        <p:spPr>
          <a:xfrm>
            <a:off x="3226443" y="2514600"/>
            <a:ext cx="255198" cy="246221"/>
          </a:xfrm>
          <a:prstGeom prst="rect">
            <a:avLst/>
          </a:prstGeom>
          <a:noFill/>
        </p:spPr>
        <p:txBody>
          <a:bodyPr wrap="none" rtlCol="0">
            <a:spAutoFit/>
          </a:bodyPr>
          <a:lstStyle/>
          <a:p>
            <a:r>
              <a:rPr lang="en-IN" sz="1000" dirty="0" smtClean="0"/>
              <a:t>7</a:t>
            </a:r>
            <a:endParaRPr lang="en-IN" sz="1000" dirty="0"/>
          </a:p>
        </p:txBody>
      </p:sp>
      <p:sp>
        <p:nvSpPr>
          <p:cNvPr id="52" name="TextBox 51"/>
          <p:cNvSpPr txBox="1"/>
          <p:nvPr/>
        </p:nvSpPr>
        <p:spPr>
          <a:xfrm>
            <a:off x="4469202" y="2514600"/>
            <a:ext cx="325730" cy="246221"/>
          </a:xfrm>
          <a:prstGeom prst="rect">
            <a:avLst/>
          </a:prstGeom>
          <a:noFill/>
        </p:spPr>
        <p:txBody>
          <a:bodyPr wrap="none" rtlCol="0">
            <a:spAutoFit/>
          </a:bodyPr>
          <a:lstStyle/>
          <a:p>
            <a:r>
              <a:rPr lang="en-IN" sz="1000" dirty="0" smtClean="0"/>
              <a:t>10</a:t>
            </a:r>
            <a:endParaRPr lang="en-IN" sz="1000" dirty="0"/>
          </a:p>
        </p:txBody>
      </p:sp>
      <p:sp>
        <p:nvSpPr>
          <p:cNvPr id="53" name="TextBox 52"/>
          <p:cNvSpPr txBox="1"/>
          <p:nvPr/>
        </p:nvSpPr>
        <p:spPr>
          <a:xfrm>
            <a:off x="6608470" y="2514600"/>
            <a:ext cx="325730" cy="246221"/>
          </a:xfrm>
          <a:prstGeom prst="rect">
            <a:avLst/>
          </a:prstGeom>
          <a:noFill/>
        </p:spPr>
        <p:txBody>
          <a:bodyPr wrap="none" rtlCol="0">
            <a:spAutoFit/>
          </a:bodyPr>
          <a:lstStyle/>
          <a:p>
            <a:r>
              <a:rPr lang="en-IN" sz="1000" dirty="0" smtClean="0"/>
              <a:t>15</a:t>
            </a:r>
            <a:endParaRPr lang="en-IN" sz="1000" dirty="0"/>
          </a:p>
        </p:txBody>
      </p:sp>
      <p:sp>
        <p:nvSpPr>
          <p:cNvPr id="54" name="TextBox 53"/>
          <p:cNvSpPr txBox="1"/>
          <p:nvPr/>
        </p:nvSpPr>
        <p:spPr>
          <a:xfrm>
            <a:off x="8305800" y="2514600"/>
            <a:ext cx="325730" cy="246221"/>
          </a:xfrm>
          <a:prstGeom prst="rect">
            <a:avLst/>
          </a:prstGeom>
          <a:noFill/>
        </p:spPr>
        <p:txBody>
          <a:bodyPr wrap="none" rtlCol="0">
            <a:spAutoFit/>
          </a:bodyPr>
          <a:lstStyle/>
          <a:p>
            <a:r>
              <a:rPr lang="en-IN" sz="1000" dirty="0" smtClean="0"/>
              <a:t>19</a:t>
            </a:r>
            <a:endParaRPr lang="en-IN" sz="1000" dirty="0"/>
          </a:p>
        </p:txBody>
      </p:sp>
    </p:spTree>
    <p:extLst>
      <p:ext uri="{BB962C8B-B14F-4D97-AF65-F5344CB8AC3E}">
        <p14:creationId xmlns:p14="http://schemas.microsoft.com/office/powerpoint/2010/main" val="3129124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Example – Slack Stealing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graphicFrame>
        <p:nvGraphicFramePr>
          <p:cNvPr id="7" name="Object 6"/>
          <p:cNvGraphicFramePr>
            <a:graphicFrameLocks noChangeAspect="1"/>
          </p:cNvGraphicFramePr>
          <p:nvPr/>
        </p:nvGraphicFramePr>
        <p:xfrm>
          <a:off x="4514850" y="6565900"/>
          <a:ext cx="114300" cy="215900"/>
        </p:xfrm>
        <a:graphic>
          <a:graphicData uri="http://schemas.openxmlformats.org/presentationml/2006/ole">
            <mc:AlternateContent xmlns:mc="http://schemas.openxmlformats.org/markup-compatibility/2006">
              <mc:Choice xmlns:v="urn:schemas-microsoft-com:vml" Requires="v">
                <p:oleObj spid="_x0000_s10248"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65659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a:off x="35979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499745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05328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374677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29608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437910" y="499745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5759450"/>
            <a:ext cx="202557" cy="246221"/>
          </a:xfrm>
          <a:prstGeom prst="rect">
            <a:avLst/>
          </a:prstGeom>
          <a:noFill/>
        </p:spPr>
        <p:txBody>
          <a:bodyPr wrap="none" rtlCol="0">
            <a:spAutoFit/>
          </a:bodyPr>
          <a:lstStyle/>
          <a:p>
            <a:r>
              <a:rPr lang="en-IN" sz="1000" dirty="0" smtClean="0"/>
              <a:t>0</a:t>
            </a:r>
            <a:endParaRPr lang="en-IN" sz="1000" dirty="0"/>
          </a:p>
        </p:txBody>
      </p:sp>
      <p:sp>
        <p:nvSpPr>
          <p:cNvPr id="21" name="TextBox 20"/>
          <p:cNvSpPr txBox="1"/>
          <p:nvPr/>
        </p:nvSpPr>
        <p:spPr>
          <a:xfrm>
            <a:off x="1971692" y="5759450"/>
            <a:ext cx="202557" cy="246221"/>
          </a:xfrm>
          <a:prstGeom prst="rect">
            <a:avLst/>
          </a:prstGeom>
          <a:noFill/>
        </p:spPr>
        <p:txBody>
          <a:bodyPr wrap="none" rtlCol="0">
            <a:spAutoFit/>
          </a:bodyPr>
          <a:lstStyle/>
          <a:p>
            <a:r>
              <a:rPr lang="en-IN" sz="1000" dirty="0" smtClean="0"/>
              <a:t>4</a:t>
            </a:r>
            <a:endParaRPr lang="en-IN" sz="1000" dirty="0"/>
          </a:p>
        </p:txBody>
      </p:sp>
      <p:sp>
        <p:nvSpPr>
          <p:cNvPr id="22" name="TextBox 21"/>
          <p:cNvSpPr txBox="1"/>
          <p:nvPr/>
        </p:nvSpPr>
        <p:spPr>
          <a:xfrm>
            <a:off x="3665182" y="5759450"/>
            <a:ext cx="202557" cy="246221"/>
          </a:xfrm>
          <a:prstGeom prst="rect">
            <a:avLst/>
          </a:prstGeom>
          <a:noFill/>
        </p:spPr>
        <p:txBody>
          <a:bodyPr wrap="none" rtlCol="0">
            <a:spAutoFit/>
          </a:bodyPr>
          <a:lstStyle/>
          <a:p>
            <a:r>
              <a:rPr lang="en-IN" sz="1000" dirty="0" smtClean="0"/>
              <a:t>8</a:t>
            </a:r>
            <a:endParaRPr lang="en-IN" sz="1000" dirty="0"/>
          </a:p>
        </p:txBody>
      </p:sp>
      <p:sp>
        <p:nvSpPr>
          <p:cNvPr id="23" name="TextBox 22"/>
          <p:cNvSpPr txBox="1"/>
          <p:nvPr/>
        </p:nvSpPr>
        <p:spPr>
          <a:xfrm>
            <a:off x="5358672" y="5759450"/>
            <a:ext cx="258540" cy="246221"/>
          </a:xfrm>
          <a:prstGeom prst="rect">
            <a:avLst/>
          </a:prstGeom>
          <a:noFill/>
        </p:spPr>
        <p:txBody>
          <a:bodyPr wrap="none" rtlCol="0">
            <a:spAutoFit/>
          </a:bodyPr>
          <a:lstStyle/>
          <a:p>
            <a:r>
              <a:rPr lang="en-IN" sz="1000" dirty="0" smtClean="0"/>
              <a:t>12</a:t>
            </a:r>
            <a:endParaRPr lang="en-IN" sz="1000" dirty="0"/>
          </a:p>
        </p:txBody>
      </p:sp>
      <p:sp>
        <p:nvSpPr>
          <p:cNvPr id="25" name="TextBox 24"/>
          <p:cNvSpPr txBox="1"/>
          <p:nvPr/>
        </p:nvSpPr>
        <p:spPr>
          <a:xfrm>
            <a:off x="6996178" y="5759450"/>
            <a:ext cx="258540" cy="246221"/>
          </a:xfrm>
          <a:prstGeom prst="rect">
            <a:avLst/>
          </a:prstGeom>
          <a:noFill/>
        </p:spPr>
        <p:txBody>
          <a:bodyPr wrap="none" rtlCol="0">
            <a:spAutoFit/>
          </a:bodyPr>
          <a:lstStyle/>
          <a:p>
            <a:r>
              <a:rPr lang="en-IN" sz="1000" dirty="0" smtClean="0"/>
              <a:t>16</a:t>
            </a:r>
            <a:endParaRPr lang="en-IN" sz="1000" dirty="0"/>
          </a:p>
        </p:txBody>
      </p:sp>
      <p:cxnSp>
        <p:nvCxnSpPr>
          <p:cNvPr id="26" name="Straight Arrow Connector 25"/>
          <p:cNvCxnSpPr/>
          <p:nvPr/>
        </p:nvCxnSpPr>
        <p:spPr>
          <a:xfrm>
            <a:off x="359795" y="560705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6107440"/>
            <a:ext cx="562630" cy="261610"/>
          </a:xfrm>
          <a:prstGeom prst="rect">
            <a:avLst/>
          </a:prstGeom>
          <a:noFill/>
        </p:spPr>
        <p:txBody>
          <a:bodyPr wrap="none" rtlCol="0">
            <a:spAutoFit/>
          </a:bodyPr>
          <a:lstStyle/>
          <a:p>
            <a:r>
              <a:rPr lang="en-IN" sz="1100" dirty="0" smtClean="0"/>
              <a:t>Frame 1</a:t>
            </a:r>
            <a:endParaRPr lang="en-IN" sz="1100" dirty="0"/>
          </a:p>
        </p:txBody>
      </p:sp>
      <p:cxnSp>
        <p:nvCxnSpPr>
          <p:cNvPr id="28" name="Straight Arrow Connector 27"/>
          <p:cNvCxnSpPr/>
          <p:nvPr/>
        </p:nvCxnSpPr>
        <p:spPr>
          <a:xfrm>
            <a:off x="205328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6107440"/>
            <a:ext cx="562630" cy="261610"/>
          </a:xfrm>
          <a:prstGeom prst="rect">
            <a:avLst/>
          </a:prstGeom>
          <a:noFill/>
        </p:spPr>
        <p:txBody>
          <a:bodyPr wrap="none" rtlCol="0">
            <a:spAutoFit/>
          </a:bodyPr>
          <a:lstStyle/>
          <a:p>
            <a:r>
              <a:rPr lang="en-IN" sz="1100" dirty="0" smtClean="0"/>
              <a:t>Frame 2</a:t>
            </a:r>
            <a:endParaRPr lang="en-IN" sz="1100" dirty="0"/>
          </a:p>
        </p:txBody>
      </p:sp>
      <p:cxnSp>
        <p:nvCxnSpPr>
          <p:cNvPr id="30" name="Straight Arrow Connector 29"/>
          <p:cNvCxnSpPr/>
          <p:nvPr/>
        </p:nvCxnSpPr>
        <p:spPr>
          <a:xfrm>
            <a:off x="374677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6107440"/>
            <a:ext cx="562630" cy="261610"/>
          </a:xfrm>
          <a:prstGeom prst="rect">
            <a:avLst/>
          </a:prstGeom>
          <a:noFill/>
        </p:spPr>
        <p:txBody>
          <a:bodyPr wrap="none" rtlCol="0">
            <a:spAutoFit/>
          </a:bodyPr>
          <a:lstStyle/>
          <a:p>
            <a:r>
              <a:rPr lang="en-IN" sz="1100" dirty="0" smtClean="0"/>
              <a:t>Frame 3</a:t>
            </a:r>
            <a:endParaRPr lang="en-IN" sz="1100" dirty="0"/>
          </a:p>
        </p:txBody>
      </p:sp>
      <p:cxnSp>
        <p:nvCxnSpPr>
          <p:cNvPr id="32" name="Straight Arrow Connector 31"/>
          <p:cNvCxnSpPr/>
          <p:nvPr/>
        </p:nvCxnSpPr>
        <p:spPr>
          <a:xfrm>
            <a:off x="544026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6107440"/>
            <a:ext cx="562630" cy="261610"/>
          </a:xfrm>
          <a:prstGeom prst="rect">
            <a:avLst/>
          </a:prstGeom>
          <a:noFill/>
        </p:spPr>
        <p:txBody>
          <a:bodyPr wrap="none" rtlCol="0">
            <a:spAutoFit/>
          </a:bodyPr>
          <a:lstStyle/>
          <a:p>
            <a:r>
              <a:rPr lang="en-IN" sz="1100" dirty="0" smtClean="0"/>
              <a:t>Frame 4</a:t>
            </a:r>
            <a:endParaRPr lang="en-IN" sz="1100" dirty="0"/>
          </a:p>
        </p:txBody>
      </p:sp>
      <p:sp>
        <p:nvSpPr>
          <p:cNvPr id="34" name="Rectangle 33"/>
          <p:cNvSpPr/>
          <p:nvPr/>
        </p:nvSpPr>
        <p:spPr>
          <a:xfrm>
            <a:off x="247665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4170147"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5759450"/>
            <a:ext cx="325730" cy="246221"/>
          </a:xfrm>
          <a:prstGeom prst="rect">
            <a:avLst/>
          </a:prstGeom>
          <a:noFill/>
        </p:spPr>
        <p:txBody>
          <a:bodyPr wrap="none" rtlCol="0">
            <a:spAutoFit/>
          </a:bodyPr>
          <a:lstStyle/>
          <a:p>
            <a:r>
              <a:rPr lang="en-IN" sz="1000" dirty="0" smtClean="0"/>
              <a:t>20</a:t>
            </a:r>
            <a:endParaRPr lang="en-IN" sz="1000" dirty="0"/>
          </a:p>
        </p:txBody>
      </p:sp>
      <p:cxnSp>
        <p:nvCxnSpPr>
          <p:cNvPr id="45" name="Straight Arrow Connector 44"/>
          <p:cNvCxnSpPr/>
          <p:nvPr/>
        </p:nvCxnSpPr>
        <p:spPr>
          <a:xfrm>
            <a:off x="7086600"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6107440"/>
            <a:ext cx="708848" cy="261610"/>
          </a:xfrm>
          <a:prstGeom prst="rect">
            <a:avLst/>
          </a:prstGeom>
          <a:noFill/>
        </p:spPr>
        <p:txBody>
          <a:bodyPr wrap="none" rtlCol="0">
            <a:spAutoFit/>
          </a:bodyPr>
          <a:lstStyle/>
          <a:p>
            <a:r>
              <a:rPr lang="en-IN" sz="1100" dirty="0" smtClean="0"/>
              <a:t>Frame 5</a:t>
            </a:r>
            <a:endParaRPr lang="en-IN" sz="1100" dirty="0"/>
          </a:p>
        </p:txBody>
      </p:sp>
      <p:sp>
        <p:nvSpPr>
          <p:cNvPr id="48" name="Content Placeholder 2"/>
          <p:cNvSpPr>
            <a:spLocks noGrp="1"/>
          </p:cNvSpPr>
          <p:nvPr>
            <p:ph idx="1"/>
          </p:nvPr>
        </p:nvSpPr>
        <p:spPr>
          <a:xfrm>
            <a:off x="228600" y="1371600"/>
            <a:ext cx="8153400" cy="3581400"/>
          </a:xfrm>
        </p:spPr>
        <p:txBody>
          <a:bodyPr>
            <a:normAutofit fontScale="62500" lnSpcReduction="20000"/>
          </a:bodyPr>
          <a:lstStyle/>
          <a:p>
            <a:pPr>
              <a:lnSpc>
                <a:spcPct val="110000"/>
              </a:lnSpc>
            </a:pPr>
            <a:r>
              <a:rPr lang="en-IN" b="1" u="sng" dirty="0" smtClean="0"/>
              <a:t>Cyclic Executive Schedule without Slack Stealing</a:t>
            </a:r>
          </a:p>
          <a:p>
            <a:pPr>
              <a:lnSpc>
                <a:spcPct val="110000"/>
              </a:lnSpc>
              <a:buFont typeface="Wingdings" pitchFamily="2" charset="2"/>
              <a:buChar char="§"/>
            </a:pPr>
            <a:r>
              <a:rPr lang="en-IN" sz="2000" dirty="0" smtClean="0"/>
              <a:t>Time 4: A1 is released</a:t>
            </a:r>
          </a:p>
          <a:p>
            <a:pPr>
              <a:lnSpc>
                <a:spcPct val="110000"/>
              </a:lnSpc>
              <a:buFont typeface="Wingdings" pitchFamily="2" charset="2"/>
              <a:buChar char="§"/>
            </a:pPr>
            <a:r>
              <a:rPr lang="en-IN" sz="2000" dirty="0" smtClean="0"/>
              <a:t>Time 7: Slot is available, so A1 is scheduled</a:t>
            </a:r>
          </a:p>
          <a:p>
            <a:pPr>
              <a:lnSpc>
                <a:spcPct val="110000"/>
              </a:lnSpc>
              <a:buFont typeface="Wingdings" pitchFamily="2" charset="2"/>
              <a:buChar char="§"/>
            </a:pPr>
            <a:r>
              <a:rPr lang="en-IN" sz="2000" dirty="0" smtClean="0"/>
              <a:t>Time 8: Next frame started, so A1 is </a:t>
            </a:r>
            <a:r>
              <a:rPr lang="en-IN" sz="2000" dirty="0" err="1" smtClean="0"/>
              <a:t>preempted</a:t>
            </a:r>
            <a:endParaRPr lang="en-IN" sz="2000" dirty="0" smtClean="0"/>
          </a:p>
          <a:p>
            <a:pPr>
              <a:lnSpc>
                <a:spcPct val="110000"/>
              </a:lnSpc>
              <a:buFont typeface="Wingdings" pitchFamily="2" charset="2"/>
              <a:buChar char="§"/>
            </a:pPr>
            <a:r>
              <a:rPr lang="en-IN" sz="2000" dirty="0" smtClean="0"/>
              <a:t>Time 9.5: A2 is released</a:t>
            </a:r>
          </a:p>
          <a:p>
            <a:pPr>
              <a:lnSpc>
                <a:spcPct val="110000"/>
              </a:lnSpc>
              <a:buFont typeface="Wingdings" pitchFamily="2" charset="2"/>
              <a:buChar char="§"/>
            </a:pPr>
            <a:r>
              <a:rPr lang="en-IN" sz="2000" dirty="0" smtClean="0"/>
              <a:t>Time 10: A1 is scheduled</a:t>
            </a:r>
          </a:p>
          <a:p>
            <a:pPr>
              <a:lnSpc>
                <a:spcPct val="110000"/>
              </a:lnSpc>
              <a:buFont typeface="Wingdings" pitchFamily="2" charset="2"/>
              <a:buChar char="§"/>
            </a:pPr>
            <a:r>
              <a:rPr lang="en-IN" sz="2000" dirty="0" smtClean="0"/>
              <a:t>Time 10.5: A1 completes, so A2 is scheduled</a:t>
            </a:r>
          </a:p>
          <a:p>
            <a:pPr>
              <a:lnSpc>
                <a:spcPct val="110000"/>
              </a:lnSpc>
              <a:buFont typeface="Wingdings" pitchFamily="2" charset="2"/>
              <a:buChar char="§"/>
            </a:pPr>
            <a:r>
              <a:rPr lang="en-IN" sz="2000" dirty="0" smtClean="0"/>
              <a:t>Time 10.5: A3 is released</a:t>
            </a:r>
          </a:p>
          <a:p>
            <a:pPr>
              <a:lnSpc>
                <a:spcPct val="110000"/>
              </a:lnSpc>
              <a:buFont typeface="Wingdings" pitchFamily="2" charset="2"/>
              <a:buChar char="§"/>
            </a:pPr>
            <a:r>
              <a:rPr lang="en-IN" sz="2000" dirty="0" smtClean="0"/>
              <a:t>Time 11: A2 completes, so A3 is scheduled</a:t>
            </a:r>
          </a:p>
          <a:p>
            <a:pPr>
              <a:lnSpc>
                <a:spcPct val="110000"/>
              </a:lnSpc>
              <a:buFont typeface="Wingdings" pitchFamily="2" charset="2"/>
              <a:buChar char="§"/>
            </a:pPr>
            <a:r>
              <a:rPr lang="en-IN" sz="2000" dirty="0" smtClean="0"/>
              <a:t>Time 12: Next frame started, so A3 is </a:t>
            </a:r>
            <a:r>
              <a:rPr lang="en-IN" sz="2000" dirty="0" err="1" smtClean="0"/>
              <a:t>preempted</a:t>
            </a:r>
            <a:endParaRPr lang="en-IN" sz="2000" dirty="0" smtClean="0"/>
          </a:p>
          <a:p>
            <a:pPr>
              <a:lnSpc>
                <a:spcPct val="110000"/>
              </a:lnSpc>
              <a:buFont typeface="Wingdings" pitchFamily="2" charset="2"/>
              <a:buChar char="§"/>
            </a:pPr>
            <a:r>
              <a:rPr lang="en-IN" sz="2000" dirty="0" smtClean="0"/>
              <a:t>Time 15: A3 is schedules</a:t>
            </a:r>
          </a:p>
          <a:p>
            <a:pPr>
              <a:lnSpc>
                <a:spcPct val="110000"/>
              </a:lnSpc>
              <a:buFont typeface="Wingdings" pitchFamily="2" charset="2"/>
              <a:buChar char="§"/>
            </a:pPr>
            <a:r>
              <a:rPr lang="en-IN" sz="2000" dirty="0" smtClean="0"/>
              <a:t>Time 16: A3 completes.</a:t>
            </a:r>
          </a:p>
          <a:p>
            <a:pPr>
              <a:lnSpc>
                <a:spcPct val="110000"/>
              </a:lnSpc>
            </a:pPr>
            <a:r>
              <a:rPr lang="en-IN" sz="2000" dirty="0" smtClean="0"/>
              <a:t>Response time of A1 = 10.5 – 4 = 6.5</a:t>
            </a:r>
          </a:p>
          <a:p>
            <a:pPr>
              <a:lnSpc>
                <a:spcPct val="110000"/>
              </a:lnSpc>
            </a:pPr>
            <a:r>
              <a:rPr lang="en-IN" sz="2000" dirty="0" smtClean="0"/>
              <a:t>Response time of A2 = 11 – 9.5 = 1.5</a:t>
            </a:r>
          </a:p>
          <a:p>
            <a:pPr>
              <a:lnSpc>
                <a:spcPct val="110000"/>
              </a:lnSpc>
            </a:pPr>
            <a:r>
              <a:rPr lang="en-IN" sz="2000" dirty="0" smtClean="0"/>
              <a:t>Response time of A3 = 16 – 10.5 = 5.5	</a:t>
            </a:r>
            <a:r>
              <a:rPr lang="en-IN" sz="2000" dirty="0" smtClean="0">
                <a:solidFill>
                  <a:srgbClr val="0000CC"/>
                </a:solidFill>
              </a:rPr>
              <a:t>Average response time = (6.5 + 1.5 + 5.5) / 3 = 4.5</a:t>
            </a:r>
          </a:p>
          <a:p>
            <a:pPr>
              <a:lnSpc>
                <a:spcPct val="110000"/>
              </a:lnSpc>
            </a:pPr>
            <a:endParaRPr lang="en-IN" dirty="0" smtClean="0">
              <a:solidFill>
                <a:srgbClr val="0000CC"/>
              </a:solidFill>
            </a:endParaRPr>
          </a:p>
        </p:txBody>
      </p:sp>
      <p:graphicFrame>
        <p:nvGraphicFramePr>
          <p:cNvPr id="49" name="Table 48"/>
          <p:cNvGraphicFramePr>
            <a:graphicFrameLocks noGrp="1"/>
          </p:cNvGraphicFramePr>
          <p:nvPr/>
        </p:nvGraphicFramePr>
        <p:xfrm>
          <a:off x="5562600" y="1447800"/>
          <a:ext cx="3200400" cy="1752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62430">
                <a:tc>
                  <a:txBody>
                    <a:bodyPr/>
                    <a:lstStyle/>
                    <a:p>
                      <a:pPr algn="ctr"/>
                      <a:r>
                        <a:rPr lang="en-IN" sz="1600" dirty="0" err="1" smtClean="0"/>
                        <a:t>Aperiodic</a:t>
                      </a:r>
                      <a:r>
                        <a:rPr lang="en-IN" sz="1600" dirty="0" smtClean="0"/>
                        <a:t> jobs</a:t>
                      </a:r>
                      <a:endParaRPr lang="en-IN" sz="1600" dirty="0"/>
                    </a:p>
                  </a:txBody>
                  <a:tcPr/>
                </a:tc>
                <a:tc>
                  <a:txBody>
                    <a:bodyPr/>
                    <a:lstStyle/>
                    <a:p>
                      <a:pPr algn="ctr"/>
                      <a:r>
                        <a:rPr lang="en-IN" sz="1600" baseline="0" dirty="0" smtClean="0"/>
                        <a:t>Release time</a:t>
                      </a:r>
                    </a:p>
                  </a:txBody>
                  <a:tcPr/>
                </a:tc>
                <a:tc>
                  <a:txBody>
                    <a:bodyPr/>
                    <a:lstStyle/>
                    <a:p>
                      <a:pPr algn="ctr"/>
                      <a:r>
                        <a:rPr lang="en-IN" sz="1600" dirty="0" smtClean="0"/>
                        <a:t>Execution time</a:t>
                      </a:r>
                    </a:p>
                  </a:txBody>
                  <a:tcPr/>
                </a:tc>
                <a:extLst>
                  <a:ext uri="{0D108BD9-81ED-4DB2-BD59-A6C34878D82A}">
                    <a16:rowId xmlns:a16="http://schemas.microsoft.com/office/drawing/2014/main" val="10000"/>
                  </a:ext>
                </a:extLst>
              </a:tr>
              <a:tr h="363390">
                <a:tc>
                  <a:txBody>
                    <a:bodyPr/>
                    <a:lstStyle/>
                    <a:p>
                      <a:pPr algn="ctr"/>
                      <a:r>
                        <a:rPr lang="en-IN" sz="1600" dirty="0" smtClean="0"/>
                        <a:t>A1</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1.5</a:t>
                      </a:r>
                      <a:endParaRPr lang="en-IN" sz="1600" dirty="0"/>
                    </a:p>
                  </a:txBody>
                  <a:tcPr/>
                </a:tc>
                <a:extLst>
                  <a:ext uri="{0D108BD9-81ED-4DB2-BD59-A6C34878D82A}">
                    <a16:rowId xmlns:a16="http://schemas.microsoft.com/office/drawing/2014/main" val="10001"/>
                  </a:ext>
                </a:extLst>
              </a:tr>
              <a:tr h="363390">
                <a:tc>
                  <a:txBody>
                    <a:bodyPr/>
                    <a:lstStyle/>
                    <a:p>
                      <a:pPr algn="ctr"/>
                      <a:r>
                        <a:rPr lang="en-IN" sz="1600" dirty="0" smtClean="0"/>
                        <a:t>A2</a:t>
                      </a:r>
                      <a:endParaRPr lang="en-IN" sz="1600" dirty="0"/>
                    </a:p>
                  </a:txBody>
                  <a:tcPr/>
                </a:tc>
                <a:tc>
                  <a:txBody>
                    <a:bodyPr/>
                    <a:lstStyle/>
                    <a:p>
                      <a:pPr algn="ctr"/>
                      <a:r>
                        <a:rPr lang="en-IN" sz="1600" dirty="0" smtClean="0"/>
                        <a:t>9.5</a:t>
                      </a:r>
                      <a:endParaRPr lang="en-IN" sz="1600" dirty="0"/>
                    </a:p>
                  </a:txBody>
                  <a:tcPr/>
                </a:tc>
                <a:tc>
                  <a:txBody>
                    <a:bodyPr/>
                    <a:lstStyle/>
                    <a:p>
                      <a:pPr algn="ctr"/>
                      <a:r>
                        <a:rPr lang="en-IN" sz="1600" dirty="0" smtClean="0"/>
                        <a:t>0.5</a:t>
                      </a:r>
                      <a:endParaRPr lang="en-IN" sz="1600" dirty="0"/>
                    </a:p>
                  </a:txBody>
                  <a:tcPr/>
                </a:tc>
                <a:extLst>
                  <a:ext uri="{0D108BD9-81ED-4DB2-BD59-A6C34878D82A}">
                    <a16:rowId xmlns:a16="http://schemas.microsoft.com/office/drawing/2014/main" val="10002"/>
                  </a:ext>
                </a:extLst>
              </a:tr>
              <a:tr h="363390">
                <a:tc>
                  <a:txBody>
                    <a:bodyPr/>
                    <a:lstStyle/>
                    <a:p>
                      <a:pPr algn="ctr"/>
                      <a:r>
                        <a:rPr lang="en-IN" sz="1600" dirty="0" smtClean="0"/>
                        <a:t>A3</a:t>
                      </a:r>
                      <a:endParaRPr lang="en-IN" sz="1600" dirty="0"/>
                    </a:p>
                  </a:txBody>
                  <a:tcPr/>
                </a:tc>
                <a:tc>
                  <a:txBody>
                    <a:bodyPr/>
                    <a:lstStyle/>
                    <a:p>
                      <a:pPr algn="ctr"/>
                      <a:r>
                        <a:rPr lang="en-IN" sz="1600" dirty="0" smtClean="0"/>
                        <a:t>10.5</a:t>
                      </a:r>
                      <a:endParaRPr lang="en-IN" sz="1600" dirty="0"/>
                    </a:p>
                  </a:txBody>
                  <a:tcPr/>
                </a:tc>
                <a:tc>
                  <a:txBody>
                    <a:bodyPr/>
                    <a:lstStyle/>
                    <a:p>
                      <a:pPr algn="ctr"/>
                      <a:r>
                        <a:rPr lang="en-IN" sz="1600" dirty="0" smtClean="0"/>
                        <a:t>2</a:t>
                      </a:r>
                      <a:endParaRPr lang="en-IN" sz="1600" dirty="0"/>
                    </a:p>
                  </a:txBody>
                  <a:tcPr/>
                </a:tc>
                <a:extLst>
                  <a:ext uri="{0D108BD9-81ED-4DB2-BD59-A6C34878D82A}">
                    <a16:rowId xmlns:a16="http://schemas.microsoft.com/office/drawing/2014/main" val="10003"/>
                  </a:ext>
                </a:extLst>
              </a:tr>
            </a:tbl>
          </a:graphicData>
        </a:graphic>
      </p:graphicFrame>
      <p:sp>
        <p:nvSpPr>
          <p:cNvPr id="50" name="TextBox 49"/>
          <p:cNvSpPr txBox="1"/>
          <p:nvPr/>
        </p:nvSpPr>
        <p:spPr>
          <a:xfrm>
            <a:off x="1676400" y="5759450"/>
            <a:ext cx="360996" cy="246221"/>
          </a:xfrm>
          <a:prstGeom prst="rect">
            <a:avLst/>
          </a:prstGeom>
          <a:noFill/>
        </p:spPr>
        <p:txBody>
          <a:bodyPr wrap="none" rtlCol="0">
            <a:spAutoFit/>
          </a:bodyPr>
          <a:lstStyle/>
          <a:p>
            <a:r>
              <a:rPr lang="en-IN" sz="1000" dirty="0" smtClean="0"/>
              <a:t>3.5</a:t>
            </a:r>
            <a:endParaRPr lang="en-IN" sz="1000" dirty="0"/>
          </a:p>
        </p:txBody>
      </p:sp>
      <p:sp>
        <p:nvSpPr>
          <p:cNvPr id="51" name="TextBox 50"/>
          <p:cNvSpPr txBox="1"/>
          <p:nvPr/>
        </p:nvSpPr>
        <p:spPr>
          <a:xfrm>
            <a:off x="3226443" y="5759450"/>
            <a:ext cx="255198" cy="246221"/>
          </a:xfrm>
          <a:prstGeom prst="rect">
            <a:avLst/>
          </a:prstGeom>
          <a:noFill/>
        </p:spPr>
        <p:txBody>
          <a:bodyPr wrap="none" rtlCol="0">
            <a:spAutoFit/>
          </a:bodyPr>
          <a:lstStyle/>
          <a:p>
            <a:r>
              <a:rPr lang="en-IN" sz="1000" dirty="0" smtClean="0"/>
              <a:t>7</a:t>
            </a:r>
            <a:endParaRPr lang="en-IN" sz="1000" dirty="0"/>
          </a:p>
        </p:txBody>
      </p:sp>
      <p:sp>
        <p:nvSpPr>
          <p:cNvPr id="52" name="TextBox 51"/>
          <p:cNvSpPr txBox="1"/>
          <p:nvPr/>
        </p:nvSpPr>
        <p:spPr>
          <a:xfrm>
            <a:off x="4469202" y="5759450"/>
            <a:ext cx="325730" cy="246221"/>
          </a:xfrm>
          <a:prstGeom prst="rect">
            <a:avLst/>
          </a:prstGeom>
          <a:noFill/>
        </p:spPr>
        <p:txBody>
          <a:bodyPr wrap="none" rtlCol="0">
            <a:spAutoFit/>
          </a:bodyPr>
          <a:lstStyle/>
          <a:p>
            <a:r>
              <a:rPr lang="en-IN" sz="1000" dirty="0" smtClean="0"/>
              <a:t>10</a:t>
            </a:r>
            <a:endParaRPr lang="en-IN" sz="1000" dirty="0"/>
          </a:p>
        </p:txBody>
      </p:sp>
      <p:sp>
        <p:nvSpPr>
          <p:cNvPr id="53" name="TextBox 52"/>
          <p:cNvSpPr txBox="1"/>
          <p:nvPr/>
        </p:nvSpPr>
        <p:spPr>
          <a:xfrm>
            <a:off x="6608470" y="5759450"/>
            <a:ext cx="325730" cy="246221"/>
          </a:xfrm>
          <a:prstGeom prst="rect">
            <a:avLst/>
          </a:prstGeom>
          <a:noFill/>
        </p:spPr>
        <p:txBody>
          <a:bodyPr wrap="none" rtlCol="0">
            <a:spAutoFit/>
          </a:bodyPr>
          <a:lstStyle/>
          <a:p>
            <a:r>
              <a:rPr lang="en-IN" sz="1000" dirty="0" smtClean="0"/>
              <a:t>15</a:t>
            </a:r>
            <a:endParaRPr lang="en-IN" sz="1000" dirty="0"/>
          </a:p>
        </p:txBody>
      </p:sp>
      <p:sp>
        <p:nvSpPr>
          <p:cNvPr id="54" name="TextBox 53"/>
          <p:cNvSpPr txBox="1"/>
          <p:nvPr/>
        </p:nvSpPr>
        <p:spPr>
          <a:xfrm>
            <a:off x="8305800" y="5759450"/>
            <a:ext cx="325730" cy="246221"/>
          </a:xfrm>
          <a:prstGeom prst="rect">
            <a:avLst/>
          </a:prstGeom>
          <a:noFill/>
        </p:spPr>
        <p:txBody>
          <a:bodyPr wrap="none" rtlCol="0">
            <a:spAutoFit/>
          </a:bodyPr>
          <a:lstStyle/>
          <a:p>
            <a:r>
              <a:rPr lang="en-IN" sz="1000" dirty="0" smtClean="0"/>
              <a:t>19</a:t>
            </a:r>
            <a:endParaRPr lang="en-IN" sz="1000" dirty="0"/>
          </a:p>
        </p:txBody>
      </p:sp>
      <p:sp>
        <p:nvSpPr>
          <p:cNvPr id="43" name="Rectangle 42"/>
          <p:cNvSpPr/>
          <p:nvPr/>
        </p:nvSpPr>
        <p:spPr>
          <a:xfrm>
            <a:off x="3319464" y="499586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A1</a:t>
            </a:r>
            <a:endParaRPr lang="en-IN" baseline="-25000" dirty="0">
              <a:solidFill>
                <a:schemeClr val="tx1"/>
              </a:solidFill>
            </a:endParaRPr>
          </a:p>
        </p:txBody>
      </p:sp>
      <p:sp>
        <p:nvSpPr>
          <p:cNvPr id="47" name="Rectangle 46"/>
          <p:cNvSpPr/>
          <p:nvPr/>
        </p:nvSpPr>
        <p:spPr>
          <a:xfrm>
            <a:off x="4605828" y="4995864"/>
            <a:ext cx="1947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A1</a:t>
            </a:r>
            <a:endParaRPr lang="en-IN" baseline="-25000" dirty="0">
              <a:solidFill>
                <a:schemeClr val="tx1"/>
              </a:solidFill>
            </a:endParaRPr>
          </a:p>
        </p:txBody>
      </p:sp>
      <p:sp>
        <p:nvSpPr>
          <p:cNvPr id="55" name="TextBox 54"/>
          <p:cNvSpPr txBox="1"/>
          <p:nvPr/>
        </p:nvSpPr>
        <p:spPr>
          <a:xfrm>
            <a:off x="4896804" y="5759291"/>
            <a:ext cx="325730" cy="246221"/>
          </a:xfrm>
          <a:prstGeom prst="rect">
            <a:avLst/>
          </a:prstGeom>
          <a:noFill/>
        </p:spPr>
        <p:txBody>
          <a:bodyPr wrap="none" rtlCol="0">
            <a:spAutoFit/>
          </a:bodyPr>
          <a:lstStyle/>
          <a:p>
            <a:r>
              <a:rPr lang="en-IN" sz="1000" dirty="0" smtClean="0"/>
              <a:t>11</a:t>
            </a:r>
            <a:endParaRPr lang="en-IN" sz="1000" dirty="0"/>
          </a:p>
        </p:txBody>
      </p:sp>
      <p:sp>
        <p:nvSpPr>
          <p:cNvPr id="56" name="Rectangle 55"/>
          <p:cNvSpPr/>
          <p:nvPr/>
        </p:nvSpPr>
        <p:spPr>
          <a:xfrm>
            <a:off x="4800600" y="5000624"/>
            <a:ext cx="223348"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A2</a:t>
            </a:r>
            <a:endParaRPr lang="en-IN" baseline="-25000" dirty="0">
              <a:solidFill>
                <a:schemeClr val="tx1"/>
              </a:solidFill>
            </a:endParaRPr>
          </a:p>
        </p:txBody>
      </p:sp>
      <p:sp>
        <p:nvSpPr>
          <p:cNvPr id="58" name="Rectangle 57"/>
          <p:cNvSpPr/>
          <p:nvPr/>
        </p:nvSpPr>
        <p:spPr>
          <a:xfrm>
            <a:off x="5034452"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A3</a:t>
            </a:r>
            <a:endParaRPr lang="en-IN" baseline="-25000" dirty="0">
              <a:solidFill>
                <a:schemeClr val="tx1"/>
              </a:solidFill>
            </a:endParaRPr>
          </a:p>
        </p:txBody>
      </p:sp>
      <p:sp>
        <p:nvSpPr>
          <p:cNvPr id="59" name="Rectangle 58"/>
          <p:cNvSpPr/>
          <p:nvPr/>
        </p:nvSpPr>
        <p:spPr>
          <a:xfrm>
            <a:off x="6725140"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A3</a:t>
            </a:r>
            <a:endParaRPr lang="en-IN" baseline="-25000" dirty="0">
              <a:solidFill>
                <a:schemeClr val="tx1"/>
              </a:solidFill>
            </a:endParaRPr>
          </a:p>
        </p:txBody>
      </p:sp>
    </p:spTree>
    <p:extLst>
      <p:ext uri="{BB962C8B-B14F-4D97-AF65-F5344CB8AC3E}">
        <p14:creationId xmlns:p14="http://schemas.microsoft.com/office/powerpoint/2010/main" val="1407371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Example – Slack Stealing (contd.)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graphicFrame>
        <p:nvGraphicFramePr>
          <p:cNvPr id="7" name="Object 6"/>
          <p:cNvGraphicFramePr>
            <a:graphicFrameLocks noChangeAspect="1"/>
          </p:cNvGraphicFramePr>
          <p:nvPr/>
        </p:nvGraphicFramePr>
        <p:xfrm>
          <a:off x="4514850" y="6565900"/>
          <a:ext cx="114300" cy="215900"/>
        </p:xfrm>
        <a:graphic>
          <a:graphicData uri="http://schemas.openxmlformats.org/presentationml/2006/ole">
            <mc:AlternateContent xmlns:mc="http://schemas.openxmlformats.org/markup-compatibility/2006">
              <mc:Choice xmlns:v="urn:schemas-microsoft-com:vml" Requires="v">
                <p:oleObj spid="_x0000_s11272"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65659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Content Placeholder 2"/>
          <p:cNvSpPr>
            <a:spLocks noGrp="1"/>
          </p:cNvSpPr>
          <p:nvPr>
            <p:ph idx="1"/>
          </p:nvPr>
        </p:nvSpPr>
        <p:spPr>
          <a:xfrm>
            <a:off x="228600" y="1295400"/>
            <a:ext cx="8153400" cy="3733800"/>
          </a:xfrm>
        </p:spPr>
        <p:txBody>
          <a:bodyPr>
            <a:normAutofit fontScale="62500" lnSpcReduction="20000"/>
          </a:bodyPr>
          <a:lstStyle/>
          <a:p>
            <a:pPr>
              <a:lnSpc>
                <a:spcPct val="110000"/>
              </a:lnSpc>
            </a:pPr>
            <a:r>
              <a:rPr lang="en-IN" b="1" u="sng" dirty="0" smtClean="0"/>
              <a:t>Cyclic Executive Schedule with Slack Stealing</a:t>
            </a:r>
          </a:p>
          <a:p>
            <a:pPr>
              <a:lnSpc>
                <a:spcPct val="110000"/>
              </a:lnSpc>
              <a:buFont typeface="Wingdings" pitchFamily="2" charset="2"/>
              <a:buChar char="§"/>
            </a:pPr>
            <a:r>
              <a:rPr lang="en-IN" sz="2000" dirty="0" smtClean="0"/>
              <a:t>Time 4: A1 is released, scheduler finds 1 slot slack in frame 2, so schedules A1</a:t>
            </a:r>
          </a:p>
          <a:p>
            <a:pPr>
              <a:lnSpc>
                <a:spcPct val="110000"/>
              </a:lnSpc>
              <a:buFont typeface="Wingdings" pitchFamily="2" charset="2"/>
              <a:buChar char="§"/>
            </a:pPr>
            <a:r>
              <a:rPr lang="en-IN" sz="2000" dirty="0" smtClean="0"/>
              <a:t>Time 5: A1 is </a:t>
            </a:r>
            <a:r>
              <a:rPr lang="en-IN" sz="2000" dirty="0" err="1" smtClean="0"/>
              <a:t>preempted</a:t>
            </a:r>
            <a:r>
              <a:rPr lang="en-IN" sz="2000" dirty="0" smtClean="0"/>
              <a:t> and periodic job slices are scheduled</a:t>
            </a:r>
          </a:p>
          <a:p>
            <a:pPr>
              <a:lnSpc>
                <a:spcPct val="110000"/>
              </a:lnSpc>
              <a:buFont typeface="Wingdings" pitchFamily="2" charset="2"/>
              <a:buChar char="§"/>
            </a:pPr>
            <a:r>
              <a:rPr lang="en-IN" sz="2000" dirty="0" smtClean="0"/>
              <a:t>Time 8: Next frame started, scheduler finds 2 slots of slack, so schedules A1</a:t>
            </a:r>
          </a:p>
          <a:p>
            <a:pPr>
              <a:lnSpc>
                <a:spcPct val="110000"/>
              </a:lnSpc>
              <a:buFont typeface="Wingdings" pitchFamily="2" charset="2"/>
              <a:buChar char="§"/>
            </a:pPr>
            <a:r>
              <a:rPr lang="en-IN" sz="2000" dirty="0" smtClean="0"/>
              <a:t>Time 8.5: A1 is completed, so periodic job slices of frame 3 are scheduled</a:t>
            </a:r>
          </a:p>
          <a:p>
            <a:pPr>
              <a:lnSpc>
                <a:spcPct val="110000"/>
              </a:lnSpc>
              <a:buFont typeface="Wingdings" pitchFamily="2" charset="2"/>
              <a:buChar char="§"/>
            </a:pPr>
            <a:r>
              <a:rPr lang="en-IN" sz="2000" dirty="0" smtClean="0"/>
              <a:t>Time 9.5: A2 is released, the scheduler calculates remaining slack 1.5,</a:t>
            </a:r>
          </a:p>
          <a:p>
            <a:pPr>
              <a:lnSpc>
                <a:spcPct val="110000"/>
              </a:lnSpc>
            </a:pPr>
            <a:r>
              <a:rPr lang="en-IN" sz="2000" dirty="0" smtClean="0"/>
              <a:t>	so schedules A2.</a:t>
            </a:r>
          </a:p>
          <a:p>
            <a:pPr>
              <a:lnSpc>
                <a:spcPct val="110000"/>
              </a:lnSpc>
              <a:buFont typeface="Wingdings" pitchFamily="2" charset="2"/>
              <a:buChar char="§"/>
            </a:pPr>
            <a:r>
              <a:rPr lang="en-IN" sz="2000" dirty="0" smtClean="0"/>
              <a:t>Time 10: A2 is completed, so remaining job slices of frame 3 are scheduled</a:t>
            </a:r>
          </a:p>
          <a:p>
            <a:pPr>
              <a:lnSpc>
                <a:spcPct val="110000"/>
              </a:lnSpc>
              <a:buFont typeface="Wingdings" pitchFamily="2" charset="2"/>
              <a:buChar char="§"/>
            </a:pPr>
            <a:r>
              <a:rPr lang="en-IN" sz="2000" dirty="0" smtClean="0"/>
              <a:t>Time 10.5: A3 is released</a:t>
            </a:r>
          </a:p>
          <a:p>
            <a:pPr>
              <a:lnSpc>
                <a:spcPct val="110000"/>
              </a:lnSpc>
              <a:buFont typeface="Wingdings" pitchFamily="2" charset="2"/>
              <a:buChar char="§"/>
            </a:pPr>
            <a:r>
              <a:rPr lang="en-IN" sz="2000" dirty="0" smtClean="0"/>
              <a:t>Time 11: Job slices for frame 3 are completed, the scheduler calculates the remaining slack as 1 time slot, so A3 is scheduled</a:t>
            </a:r>
          </a:p>
          <a:p>
            <a:pPr>
              <a:lnSpc>
                <a:spcPct val="110000"/>
              </a:lnSpc>
              <a:buFont typeface="Wingdings" pitchFamily="2" charset="2"/>
              <a:buChar char="§"/>
            </a:pPr>
            <a:r>
              <a:rPr lang="en-IN" sz="2000" dirty="0" smtClean="0"/>
              <a:t>Time 12: Next frame started, the scheduler calculates the slack as 1 time slot, so A3 continues to execute</a:t>
            </a:r>
          </a:p>
          <a:p>
            <a:pPr>
              <a:lnSpc>
                <a:spcPct val="110000"/>
              </a:lnSpc>
              <a:buFont typeface="Wingdings" pitchFamily="2" charset="2"/>
              <a:buChar char="§"/>
            </a:pPr>
            <a:r>
              <a:rPr lang="en-IN" sz="2000" dirty="0" smtClean="0"/>
              <a:t>Time 13: Job slices of frame 4 should be scheduled. A3 also completes at this time</a:t>
            </a:r>
          </a:p>
          <a:p>
            <a:pPr>
              <a:lnSpc>
                <a:spcPct val="110000"/>
              </a:lnSpc>
            </a:pPr>
            <a:r>
              <a:rPr lang="en-IN" sz="2000" dirty="0" smtClean="0"/>
              <a:t>Response time of A1 = 8.5 – 4 = 4.5</a:t>
            </a:r>
          </a:p>
          <a:p>
            <a:pPr>
              <a:lnSpc>
                <a:spcPct val="110000"/>
              </a:lnSpc>
            </a:pPr>
            <a:r>
              <a:rPr lang="en-IN" sz="2000" dirty="0" smtClean="0"/>
              <a:t>Response time of A2 = 10 – 9.5 = 0.5</a:t>
            </a:r>
          </a:p>
          <a:p>
            <a:pPr>
              <a:lnSpc>
                <a:spcPct val="110000"/>
              </a:lnSpc>
            </a:pPr>
            <a:r>
              <a:rPr lang="en-IN" sz="2000" dirty="0" smtClean="0"/>
              <a:t>Response time of A3 = 13 – 10.5 = 2.5	</a:t>
            </a:r>
            <a:r>
              <a:rPr lang="en-IN" sz="2000" dirty="0" smtClean="0">
                <a:solidFill>
                  <a:srgbClr val="0000CC"/>
                </a:solidFill>
              </a:rPr>
              <a:t>Average response time = (4.5+0.5+2.5) / 3 = 2.5</a:t>
            </a:r>
          </a:p>
          <a:p>
            <a:pPr>
              <a:lnSpc>
                <a:spcPct val="110000"/>
              </a:lnSpc>
            </a:pPr>
            <a:endParaRPr lang="en-IN" dirty="0" smtClean="0"/>
          </a:p>
        </p:txBody>
      </p:sp>
      <p:graphicFrame>
        <p:nvGraphicFramePr>
          <p:cNvPr id="49" name="Table 48"/>
          <p:cNvGraphicFramePr>
            <a:graphicFrameLocks noGrp="1"/>
          </p:cNvGraphicFramePr>
          <p:nvPr/>
        </p:nvGraphicFramePr>
        <p:xfrm>
          <a:off x="6553200" y="1447800"/>
          <a:ext cx="2514600" cy="133731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4350">
                <a:tc>
                  <a:txBody>
                    <a:bodyPr/>
                    <a:lstStyle/>
                    <a:p>
                      <a:pPr algn="ctr"/>
                      <a:r>
                        <a:rPr lang="en-IN" sz="1200" dirty="0" err="1" smtClean="0"/>
                        <a:t>Aperiodic</a:t>
                      </a:r>
                      <a:r>
                        <a:rPr lang="en-IN" sz="1200" dirty="0" smtClean="0"/>
                        <a:t> jobs</a:t>
                      </a:r>
                      <a:endParaRPr lang="en-IN" sz="1200" dirty="0"/>
                    </a:p>
                  </a:txBody>
                  <a:tcPr/>
                </a:tc>
                <a:tc>
                  <a:txBody>
                    <a:bodyPr/>
                    <a:lstStyle/>
                    <a:p>
                      <a:pPr algn="ctr"/>
                      <a:r>
                        <a:rPr lang="en-IN" sz="1200" baseline="0" dirty="0" smtClean="0"/>
                        <a:t>Release time</a:t>
                      </a:r>
                    </a:p>
                  </a:txBody>
                  <a:tcPr/>
                </a:tc>
                <a:tc>
                  <a:txBody>
                    <a:bodyPr/>
                    <a:lstStyle/>
                    <a:p>
                      <a:pPr algn="ctr"/>
                      <a:r>
                        <a:rPr lang="en-IN" sz="1200" dirty="0" smtClean="0"/>
                        <a:t>Execution time</a:t>
                      </a:r>
                    </a:p>
                  </a:txBody>
                  <a:tcPr/>
                </a:tc>
                <a:extLst>
                  <a:ext uri="{0D108BD9-81ED-4DB2-BD59-A6C34878D82A}">
                    <a16:rowId xmlns:a16="http://schemas.microsoft.com/office/drawing/2014/main" val="10000"/>
                  </a:ext>
                </a:extLst>
              </a:tr>
              <a:tr h="209550">
                <a:tc>
                  <a:txBody>
                    <a:bodyPr/>
                    <a:lstStyle/>
                    <a:p>
                      <a:pPr algn="ctr"/>
                      <a:r>
                        <a:rPr lang="en-IN" sz="1200" dirty="0" smtClean="0"/>
                        <a:t>A1</a:t>
                      </a:r>
                      <a:endParaRPr lang="en-IN" sz="1200" dirty="0"/>
                    </a:p>
                  </a:txBody>
                  <a:tcPr/>
                </a:tc>
                <a:tc>
                  <a:txBody>
                    <a:bodyPr/>
                    <a:lstStyle/>
                    <a:p>
                      <a:pPr algn="ctr"/>
                      <a:r>
                        <a:rPr lang="en-IN" sz="1200" dirty="0" smtClean="0"/>
                        <a:t>4</a:t>
                      </a:r>
                      <a:endParaRPr lang="en-IN" sz="1200" dirty="0"/>
                    </a:p>
                  </a:txBody>
                  <a:tcPr/>
                </a:tc>
                <a:tc>
                  <a:txBody>
                    <a:bodyPr/>
                    <a:lstStyle/>
                    <a:p>
                      <a:pPr algn="ctr"/>
                      <a:r>
                        <a:rPr lang="en-IN" sz="1200" dirty="0" smtClean="0"/>
                        <a:t>1.5</a:t>
                      </a:r>
                      <a:endParaRPr lang="en-IN" sz="1200" dirty="0"/>
                    </a:p>
                  </a:txBody>
                  <a:tcPr/>
                </a:tc>
                <a:extLst>
                  <a:ext uri="{0D108BD9-81ED-4DB2-BD59-A6C34878D82A}">
                    <a16:rowId xmlns:a16="http://schemas.microsoft.com/office/drawing/2014/main" val="10001"/>
                  </a:ext>
                </a:extLst>
              </a:tr>
              <a:tr h="209550">
                <a:tc>
                  <a:txBody>
                    <a:bodyPr/>
                    <a:lstStyle/>
                    <a:p>
                      <a:pPr algn="ctr"/>
                      <a:r>
                        <a:rPr lang="en-IN" sz="1200" dirty="0" smtClean="0"/>
                        <a:t>A2</a:t>
                      </a:r>
                      <a:endParaRPr lang="en-IN" sz="1200" dirty="0"/>
                    </a:p>
                  </a:txBody>
                  <a:tcPr/>
                </a:tc>
                <a:tc>
                  <a:txBody>
                    <a:bodyPr/>
                    <a:lstStyle/>
                    <a:p>
                      <a:pPr algn="ctr"/>
                      <a:r>
                        <a:rPr lang="en-IN" sz="1200" dirty="0" smtClean="0"/>
                        <a:t>9.5</a:t>
                      </a:r>
                      <a:endParaRPr lang="en-IN" sz="1200" dirty="0"/>
                    </a:p>
                  </a:txBody>
                  <a:tcPr/>
                </a:tc>
                <a:tc>
                  <a:txBody>
                    <a:bodyPr/>
                    <a:lstStyle/>
                    <a:p>
                      <a:pPr algn="ctr"/>
                      <a:r>
                        <a:rPr lang="en-IN" sz="1200" dirty="0" smtClean="0"/>
                        <a:t>0.5</a:t>
                      </a:r>
                      <a:endParaRPr lang="en-IN" sz="1200" dirty="0"/>
                    </a:p>
                  </a:txBody>
                  <a:tcPr/>
                </a:tc>
                <a:extLst>
                  <a:ext uri="{0D108BD9-81ED-4DB2-BD59-A6C34878D82A}">
                    <a16:rowId xmlns:a16="http://schemas.microsoft.com/office/drawing/2014/main" val="10002"/>
                  </a:ext>
                </a:extLst>
              </a:tr>
              <a:tr h="209550">
                <a:tc>
                  <a:txBody>
                    <a:bodyPr/>
                    <a:lstStyle/>
                    <a:p>
                      <a:pPr algn="ctr"/>
                      <a:r>
                        <a:rPr lang="en-IN" sz="1200" dirty="0" smtClean="0"/>
                        <a:t>A3</a:t>
                      </a:r>
                      <a:endParaRPr lang="en-IN" sz="1200" dirty="0"/>
                    </a:p>
                  </a:txBody>
                  <a:tcPr/>
                </a:tc>
                <a:tc>
                  <a:txBody>
                    <a:bodyPr/>
                    <a:lstStyle/>
                    <a:p>
                      <a:pPr algn="ctr"/>
                      <a:r>
                        <a:rPr lang="en-IN" sz="1200" dirty="0" smtClean="0"/>
                        <a:t>10.5</a:t>
                      </a:r>
                      <a:endParaRPr lang="en-IN" sz="1200" dirty="0"/>
                    </a:p>
                  </a:txBody>
                  <a:tcPr/>
                </a:tc>
                <a:tc>
                  <a:txBody>
                    <a:bodyPr/>
                    <a:lstStyle/>
                    <a:p>
                      <a:pPr algn="ctr"/>
                      <a:r>
                        <a:rPr lang="en-IN" sz="1200" dirty="0" smtClean="0"/>
                        <a:t>2</a:t>
                      </a:r>
                      <a:endParaRPr lang="en-IN" sz="1200" dirty="0"/>
                    </a:p>
                  </a:txBody>
                  <a:tcPr/>
                </a:tc>
                <a:extLst>
                  <a:ext uri="{0D108BD9-81ED-4DB2-BD59-A6C34878D82A}">
                    <a16:rowId xmlns:a16="http://schemas.microsoft.com/office/drawing/2014/main" val="10003"/>
                  </a:ext>
                </a:extLst>
              </a:tr>
            </a:tbl>
          </a:graphicData>
        </a:graphic>
      </p:graphicFrame>
      <p:grpSp>
        <p:nvGrpSpPr>
          <p:cNvPr id="62" name="Group 61"/>
          <p:cNvGrpSpPr/>
          <p:nvPr/>
        </p:nvGrpSpPr>
        <p:grpSpPr>
          <a:xfrm>
            <a:off x="278202" y="5026315"/>
            <a:ext cx="8780588" cy="1374485"/>
            <a:chOff x="278202" y="4994565"/>
            <a:chExt cx="8780588" cy="1374485"/>
          </a:xfrm>
        </p:grpSpPr>
        <p:cxnSp>
          <p:nvCxnSpPr>
            <p:cNvPr id="10" name="Straight Arrow Connector 9"/>
            <p:cNvCxnSpPr/>
            <p:nvPr/>
          </p:nvCxnSpPr>
          <p:spPr>
            <a:xfrm>
              <a:off x="35979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499745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3325090" y="4994565"/>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4605828" y="500149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7394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872710" y="499745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5759450"/>
              <a:ext cx="202557" cy="246221"/>
            </a:xfrm>
            <a:prstGeom prst="rect">
              <a:avLst/>
            </a:prstGeom>
            <a:noFill/>
          </p:spPr>
          <p:txBody>
            <a:bodyPr wrap="none" rtlCol="0">
              <a:spAutoFit/>
            </a:bodyPr>
            <a:lstStyle/>
            <a:p>
              <a:r>
                <a:rPr lang="en-IN" sz="1000" dirty="0" smtClean="0"/>
                <a:t>0</a:t>
              </a:r>
              <a:endParaRPr lang="en-IN" sz="1000" dirty="0"/>
            </a:p>
          </p:txBody>
        </p:sp>
        <p:sp>
          <p:nvSpPr>
            <p:cNvPr id="21" name="TextBox 20"/>
            <p:cNvSpPr txBox="1"/>
            <p:nvPr/>
          </p:nvSpPr>
          <p:spPr>
            <a:xfrm>
              <a:off x="1971692" y="5759450"/>
              <a:ext cx="202557" cy="246221"/>
            </a:xfrm>
            <a:prstGeom prst="rect">
              <a:avLst/>
            </a:prstGeom>
            <a:noFill/>
          </p:spPr>
          <p:txBody>
            <a:bodyPr wrap="none" rtlCol="0">
              <a:spAutoFit/>
            </a:bodyPr>
            <a:lstStyle/>
            <a:p>
              <a:r>
                <a:rPr lang="en-IN" sz="1000" dirty="0" smtClean="0"/>
                <a:t>4</a:t>
              </a:r>
              <a:endParaRPr lang="en-IN" sz="1000" dirty="0"/>
            </a:p>
          </p:txBody>
        </p:sp>
        <p:sp>
          <p:nvSpPr>
            <p:cNvPr id="22" name="TextBox 21"/>
            <p:cNvSpPr txBox="1"/>
            <p:nvPr/>
          </p:nvSpPr>
          <p:spPr>
            <a:xfrm>
              <a:off x="3665182" y="5759450"/>
              <a:ext cx="202557" cy="246221"/>
            </a:xfrm>
            <a:prstGeom prst="rect">
              <a:avLst/>
            </a:prstGeom>
            <a:noFill/>
          </p:spPr>
          <p:txBody>
            <a:bodyPr wrap="none" rtlCol="0">
              <a:spAutoFit/>
            </a:bodyPr>
            <a:lstStyle/>
            <a:p>
              <a:r>
                <a:rPr lang="en-IN" sz="1000" dirty="0" smtClean="0"/>
                <a:t>8</a:t>
              </a:r>
              <a:endParaRPr lang="en-IN" sz="1000" dirty="0"/>
            </a:p>
          </p:txBody>
        </p:sp>
        <p:sp>
          <p:nvSpPr>
            <p:cNvPr id="23" name="TextBox 22"/>
            <p:cNvSpPr txBox="1"/>
            <p:nvPr/>
          </p:nvSpPr>
          <p:spPr>
            <a:xfrm>
              <a:off x="5358672" y="5759450"/>
              <a:ext cx="258540" cy="246221"/>
            </a:xfrm>
            <a:prstGeom prst="rect">
              <a:avLst/>
            </a:prstGeom>
            <a:noFill/>
          </p:spPr>
          <p:txBody>
            <a:bodyPr wrap="none" rtlCol="0">
              <a:spAutoFit/>
            </a:bodyPr>
            <a:lstStyle/>
            <a:p>
              <a:r>
                <a:rPr lang="en-IN" sz="1000" dirty="0" smtClean="0"/>
                <a:t>12</a:t>
              </a:r>
              <a:endParaRPr lang="en-IN" sz="1000" dirty="0"/>
            </a:p>
          </p:txBody>
        </p:sp>
        <p:sp>
          <p:nvSpPr>
            <p:cNvPr id="25" name="TextBox 24"/>
            <p:cNvSpPr txBox="1"/>
            <p:nvPr/>
          </p:nvSpPr>
          <p:spPr>
            <a:xfrm>
              <a:off x="6996178" y="5759450"/>
              <a:ext cx="258540" cy="246221"/>
            </a:xfrm>
            <a:prstGeom prst="rect">
              <a:avLst/>
            </a:prstGeom>
            <a:noFill/>
          </p:spPr>
          <p:txBody>
            <a:bodyPr wrap="none" rtlCol="0">
              <a:spAutoFit/>
            </a:bodyPr>
            <a:lstStyle/>
            <a:p>
              <a:r>
                <a:rPr lang="en-IN" sz="1000" dirty="0" smtClean="0"/>
                <a:t>16</a:t>
              </a:r>
              <a:endParaRPr lang="en-IN" sz="1000" dirty="0"/>
            </a:p>
          </p:txBody>
        </p:sp>
        <p:cxnSp>
          <p:nvCxnSpPr>
            <p:cNvPr id="26" name="Straight Arrow Connector 25"/>
            <p:cNvCxnSpPr/>
            <p:nvPr/>
          </p:nvCxnSpPr>
          <p:spPr>
            <a:xfrm>
              <a:off x="359795" y="560705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6107440"/>
              <a:ext cx="562630" cy="261610"/>
            </a:xfrm>
            <a:prstGeom prst="rect">
              <a:avLst/>
            </a:prstGeom>
            <a:noFill/>
          </p:spPr>
          <p:txBody>
            <a:bodyPr wrap="none" rtlCol="0">
              <a:spAutoFit/>
            </a:bodyPr>
            <a:lstStyle/>
            <a:p>
              <a:r>
                <a:rPr lang="en-IN" sz="1100" dirty="0" smtClean="0"/>
                <a:t>Frame 1</a:t>
              </a:r>
              <a:endParaRPr lang="en-IN" sz="1100" dirty="0"/>
            </a:p>
          </p:txBody>
        </p:sp>
        <p:cxnSp>
          <p:nvCxnSpPr>
            <p:cNvPr id="28" name="Straight Arrow Connector 27"/>
            <p:cNvCxnSpPr/>
            <p:nvPr/>
          </p:nvCxnSpPr>
          <p:spPr>
            <a:xfrm>
              <a:off x="205328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6107440"/>
              <a:ext cx="562630" cy="261610"/>
            </a:xfrm>
            <a:prstGeom prst="rect">
              <a:avLst/>
            </a:prstGeom>
            <a:noFill/>
          </p:spPr>
          <p:txBody>
            <a:bodyPr wrap="none" rtlCol="0">
              <a:spAutoFit/>
            </a:bodyPr>
            <a:lstStyle/>
            <a:p>
              <a:r>
                <a:rPr lang="en-IN" sz="1100" dirty="0" smtClean="0"/>
                <a:t>Frame 2</a:t>
              </a:r>
              <a:endParaRPr lang="en-IN" sz="1100" dirty="0"/>
            </a:p>
          </p:txBody>
        </p:sp>
        <p:cxnSp>
          <p:nvCxnSpPr>
            <p:cNvPr id="30" name="Straight Arrow Connector 29"/>
            <p:cNvCxnSpPr/>
            <p:nvPr/>
          </p:nvCxnSpPr>
          <p:spPr>
            <a:xfrm>
              <a:off x="374677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6107440"/>
              <a:ext cx="562630" cy="261610"/>
            </a:xfrm>
            <a:prstGeom prst="rect">
              <a:avLst/>
            </a:prstGeom>
            <a:noFill/>
          </p:spPr>
          <p:txBody>
            <a:bodyPr wrap="none" rtlCol="0">
              <a:spAutoFit/>
            </a:bodyPr>
            <a:lstStyle/>
            <a:p>
              <a:r>
                <a:rPr lang="en-IN" sz="1100" dirty="0" smtClean="0"/>
                <a:t>Frame 3</a:t>
              </a:r>
              <a:endParaRPr lang="en-IN" sz="1100" dirty="0"/>
            </a:p>
          </p:txBody>
        </p:sp>
        <p:cxnSp>
          <p:nvCxnSpPr>
            <p:cNvPr id="32" name="Straight Arrow Connector 31"/>
            <p:cNvCxnSpPr/>
            <p:nvPr/>
          </p:nvCxnSpPr>
          <p:spPr>
            <a:xfrm>
              <a:off x="544026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6107440"/>
              <a:ext cx="562630" cy="261610"/>
            </a:xfrm>
            <a:prstGeom prst="rect">
              <a:avLst/>
            </a:prstGeom>
            <a:noFill/>
          </p:spPr>
          <p:txBody>
            <a:bodyPr wrap="none" rtlCol="0">
              <a:spAutoFit/>
            </a:bodyPr>
            <a:lstStyle/>
            <a:p>
              <a:r>
                <a:rPr lang="en-IN" sz="1100" dirty="0" smtClean="0"/>
                <a:t>Frame 4</a:t>
              </a:r>
              <a:endParaRPr lang="en-IN" sz="1100" dirty="0"/>
            </a:p>
          </p:txBody>
        </p:sp>
        <p:sp>
          <p:nvSpPr>
            <p:cNvPr id="34" name="Rectangle 33"/>
            <p:cNvSpPr/>
            <p:nvPr/>
          </p:nvSpPr>
          <p:spPr>
            <a:xfrm>
              <a:off x="247665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393469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5759450"/>
              <a:ext cx="325730" cy="246221"/>
            </a:xfrm>
            <a:prstGeom prst="rect">
              <a:avLst/>
            </a:prstGeom>
            <a:noFill/>
          </p:spPr>
          <p:txBody>
            <a:bodyPr wrap="none" rtlCol="0">
              <a:spAutoFit/>
            </a:bodyPr>
            <a:lstStyle/>
            <a:p>
              <a:r>
                <a:rPr lang="en-IN" sz="1000" dirty="0" smtClean="0"/>
                <a:t>20</a:t>
              </a:r>
              <a:endParaRPr lang="en-IN" sz="1000" dirty="0"/>
            </a:p>
          </p:txBody>
        </p:sp>
        <p:cxnSp>
          <p:nvCxnSpPr>
            <p:cNvPr id="45" name="Straight Arrow Connector 44"/>
            <p:cNvCxnSpPr/>
            <p:nvPr/>
          </p:nvCxnSpPr>
          <p:spPr>
            <a:xfrm>
              <a:off x="7086600"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6107440"/>
              <a:ext cx="708848" cy="261610"/>
            </a:xfrm>
            <a:prstGeom prst="rect">
              <a:avLst/>
            </a:prstGeom>
            <a:noFill/>
          </p:spPr>
          <p:txBody>
            <a:bodyPr wrap="none" rtlCol="0">
              <a:spAutoFit/>
            </a:bodyPr>
            <a:lstStyle/>
            <a:p>
              <a:r>
                <a:rPr lang="en-IN" sz="1100" dirty="0" smtClean="0"/>
                <a:t>Frame 5</a:t>
              </a:r>
              <a:endParaRPr lang="en-IN" sz="1100" dirty="0"/>
            </a:p>
          </p:txBody>
        </p:sp>
        <p:sp>
          <p:nvSpPr>
            <p:cNvPr id="50" name="TextBox 49"/>
            <p:cNvSpPr txBox="1"/>
            <p:nvPr/>
          </p:nvSpPr>
          <p:spPr>
            <a:xfrm>
              <a:off x="1676400" y="5759450"/>
              <a:ext cx="360996" cy="246221"/>
            </a:xfrm>
            <a:prstGeom prst="rect">
              <a:avLst/>
            </a:prstGeom>
            <a:noFill/>
          </p:spPr>
          <p:txBody>
            <a:bodyPr wrap="none" rtlCol="0">
              <a:spAutoFit/>
            </a:bodyPr>
            <a:lstStyle/>
            <a:p>
              <a:r>
                <a:rPr lang="en-IN" sz="1000" dirty="0" smtClean="0"/>
                <a:t>3.5</a:t>
              </a:r>
              <a:endParaRPr lang="en-IN" sz="1000" dirty="0"/>
            </a:p>
          </p:txBody>
        </p:sp>
        <p:sp>
          <p:nvSpPr>
            <p:cNvPr id="51" name="TextBox 50"/>
            <p:cNvSpPr txBox="1"/>
            <p:nvPr/>
          </p:nvSpPr>
          <p:spPr>
            <a:xfrm>
              <a:off x="3226443" y="5759450"/>
              <a:ext cx="255198" cy="246221"/>
            </a:xfrm>
            <a:prstGeom prst="rect">
              <a:avLst/>
            </a:prstGeom>
            <a:noFill/>
          </p:spPr>
          <p:txBody>
            <a:bodyPr wrap="none" rtlCol="0">
              <a:spAutoFit/>
            </a:bodyPr>
            <a:lstStyle/>
            <a:p>
              <a:r>
                <a:rPr lang="en-IN" sz="1000" dirty="0" smtClean="0"/>
                <a:t>7</a:t>
              </a:r>
              <a:endParaRPr lang="en-IN" sz="1000" dirty="0"/>
            </a:p>
          </p:txBody>
        </p:sp>
        <p:sp>
          <p:nvSpPr>
            <p:cNvPr id="52" name="TextBox 51"/>
            <p:cNvSpPr txBox="1"/>
            <p:nvPr/>
          </p:nvSpPr>
          <p:spPr>
            <a:xfrm>
              <a:off x="4469202" y="5759450"/>
              <a:ext cx="325730" cy="246221"/>
            </a:xfrm>
            <a:prstGeom prst="rect">
              <a:avLst/>
            </a:prstGeom>
            <a:noFill/>
          </p:spPr>
          <p:txBody>
            <a:bodyPr wrap="none" rtlCol="0">
              <a:spAutoFit/>
            </a:bodyPr>
            <a:lstStyle/>
            <a:p>
              <a:r>
                <a:rPr lang="en-IN" sz="1000" dirty="0" smtClean="0"/>
                <a:t>10</a:t>
              </a:r>
              <a:endParaRPr lang="en-IN" sz="1000" dirty="0"/>
            </a:p>
          </p:txBody>
        </p:sp>
        <p:sp>
          <p:nvSpPr>
            <p:cNvPr id="53" name="TextBox 52"/>
            <p:cNvSpPr txBox="1"/>
            <p:nvPr/>
          </p:nvSpPr>
          <p:spPr>
            <a:xfrm>
              <a:off x="6608470" y="5759450"/>
              <a:ext cx="325730" cy="246221"/>
            </a:xfrm>
            <a:prstGeom prst="rect">
              <a:avLst/>
            </a:prstGeom>
            <a:noFill/>
          </p:spPr>
          <p:txBody>
            <a:bodyPr wrap="none" rtlCol="0">
              <a:spAutoFit/>
            </a:bodyPr>
            <a:lstStyle/>
            <a:p>
              <a:r>
                <a:rPr lang="en-IN" sz="1000" dirty="0" smtClean="0"/>
                <a:t>15</a:t>
              </a:r>
              <a:endParaRPr lang="en-IN" sz="1000" dirty="0"/>
            </a:p>
          </p:txBody>
        </p:sp>
        <p:sp>
          <p:nvSpPr>
            <p:cNvPr id="54" name="TextBox 53"/>
            <p:cNvSpPr txBox="1"/>
            <p:nvPr/>
          </p:nvSpPr>
          <p:spPr>
            <a:xfrm>
              <a:off x="8305800" y="5759450"/>
              <a:ext cx="325730" cy="246221"/>
            </a:xfrm>
            <a:prstGeom prst="rect">
              <a:avLst/>
            </a:prstGeom>
            <a:noFill/>
          </p:spPr>
          <p:txBody>
            <a:bodyPr wrap="none" rtlCol="0">
              <a:spAutoFit/>
            </a:bodyPr>
            <a:lstStyle/>
            <a:p>
              <a:r>
                <a:rPr lang="en-IN" sz="1000" dirty="0" smtClean="0"/>
                <a:t>19</a:t>
              </a:r>
              <a:endParaRPr lang="en-IN" sz="1000" dirty="0"/>
            </a:p>
          </p:txBody>
        </p:sp>
        <p:sp>
          <p:nvSpPr>
            <p:cNvPr id="43" name="Rectangle 42"/>
            <p:cNvSpPr/>
            <p:nvPr/>
          </p:nvSpPr>
          <p:spPr>
            <a:xfrm>
              <a:off x="2057400" y="499586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A1</a:t>
              </a:r>
              <a:endParaRPr lang="en-IN" baseline="-25000" dirty="0">
                <a:solidFill>
                  <a:schemeClr val="tx1"/>
                </a:solidFill>
              </a:endParaRPr>
            </a:p>
          </p:txBody>
        </p:sp>
        <p:sp>
          <p:nvSpPr>
            <p:cNvPr id="47" name="Rectangle 46"/>
            <p:cNvSpPr/>
            <p:nvPr/>
          </p:nvSpPr>
          <p:spPr>
            <a:xfrm>
              <a:off x="3733800" y="4995864"/>
              <a:ext cx="1947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A1</a:t>
              </a:r>
              <a:endParaRPr lang="en-IN" baseline="-25000" dirty="0">
                <a:solidFill>
                  <a:schemeClr val="tx1"/>
                </a:solidFill>
              </a:endParaRPr>
            </a:p>
          </p:txBody>
        </p:sp>
        <p:sp>
          <p:nvSpPr>
            <p:cNvPr id="55" name="TextBox 54"/>
            <p:cNvSpPr txBox="1"/>
            <p:nvPr/>
          </p:nvSpPr>
          <p:spPr>
            <a:xfrm>
              <a:off x="4896804" y="5759291"/>
              <a:ext cx="325730" cy="246221"/>
            </a:xfrm>
            <a:prstGeom prst="rect">
              <a:avLst/>
            </a:prstGeom>
            <a:noFill/>
          </p:spPr>
          <p:txBody>
            <a:bodyPr wrap="none" rtlCol="0">
              <a:spAutoFit/>
            </a:bodyPr>
            <a:lstStyle/>
            <a:p>
              <a:r>
                <a:rPr lang="en-IN" sz="1000" dirty="0" smtClean="0"/>
                <a:t>11</a:t>
              </a:r>
              <a:endParaRPr lang="en-IN" sz="1000" dirty="0"/>
            </a:p>
          </p:txBody>
        </p:sp>
        <p:sp>
          <p:nvSpPr>
            <p:cNvPr id="56" name="Rectangle 55"/>
            <p:cNvSpPr/>
            <p:nvPr/>
          </p:nvSpPr>
          <p:spPr>
            <a:xfrm>
              <a:off x="4357255" y="5000624"/>
              <a:ext cx="223348"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A2</a:t>
              </a:r>
              <a:endParaRPr lang="en-IN" baseline="-25000" dirty="0">
                <a:solidFill>
                  <a:schemeClr val="tx1"/>
                </a:solidFill>
              </a:endParaRPr>
            </a:p>
          </p:txBody>
        </p:sp>
        <p:sp>
          <p:nvSpPr>
            <p:cNvPr id="58" name="Rectangle 57"/>
            <p:cNvSpPr/>
            <p:nvPr/>
          </p:nvSpPr>
          <p:spPr>
            <a:xfrm>
              <a:off x="5034452"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A3</a:t>
              </a:r>
              <a:endParaRPr lang="en-IN" baseline="-25000" dirty="0">
                <a:solidFill>
                  <a:schemeClr val="tx1"/>
                </a:solidFill>
              </a:endParaRPr>
            </a:p>
          </p:txBody>
        </p:sp>
        <p:sp>
          <p:nvSpPr>
            <p:cNvPr id="59" name="Rectangle 58"/>
            <p:cNvSpPr/>
            <p:nvPr/>
          </p:nvSpPr>
          <p:spPr>
            <a:xfrm>
              <a:off x="5451765" y="5001490"/>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A3</a:t>
              </a:r>
              <a:endParaRPr lang="en-IN" baseline="-25000" dirty="0">
                <a:solidFill>
                  <a:schemeClr val="tx1"/>
                </a:solidFill>
              </a:endParaRPr>
            </a:p>
          </p:txBody>
        </p:sp>
        <p:sp>
          <p:nvSpPr>
            <p:cNvPr id="57" name="TextBox 56"/>
            <p:cNvSpPr txBox="1"/>
            <p:nvPr/>
          </p:nvSpPr>
          <p:spPr>
            <a:xfrm>
              <a:off x="3775365" y="5759724"/>
              <a:ext cx="360996" cy="246221"/>
            </a:xfrm>
            <a:prstGeom prst="rect">
              <a:avLst/>
            </a:prstGeom>
            <a:noFill/>
          </p:spPr>
          <p:txBody>
            <a:bodyPr wrap="none" rtlCol="0">
              <a:spAutoFit/>
            </a:bodyPr>
            <a:lstStyle/>
            <a:p>
              <a:r>
                <a:rPr lang="en-IN" sz="1000" dirty="0" smtClean="0"/>
                <a:t>8.5</a:t>
              </a:r>
              <a:endParaRPr lang="en-IN" sz="1000" dirty="0"/>
            </a:p>
          </p:txBody>
        </p:sp>
        <p:sp>
          <p:nvSpPr>
            <p:cNvPr id="60" name="TextBox 59"/>
            <p:cNvSpPr txBox="1"/>
            <p:nvPr/>
          </p:nvSpPr>
          <p:spPr>
            <a:xfrm>
              <a:off x="4211004" y="5759724"/>
              <a:ext cx="360996" cy="246221"/>
            </a:xfrm>
            <a:prstGeom prst="rect">
              <a:avLst/>
            </a:prstGeom>
            <a:noFill/>
          </p:spPr>
          <p:txBody>
            <a:bodyPr wrap="none" rtlCol="0">
              <a:spAutoFit/>
            </a:bodyPr>
            <a:lstStyle/>
            <a:p>
              <a:r>
                <a:rPr lang="en-IN" sz="1000" dirty="0" smtClean="0"/>
                <a:t>9.5</a:t>
              </a:r>
              <a:endParaRPr lang="en-IN" sz="1000" dirty="0"/>
            </a:p>
          </p:txBody>
        </p:sp>
        <p:sp>
          <p:nvSpPr>
            <p:cNvPr id="61" name="TextBox 60"/>
            <p:cNvSpPr txBox="1"/>
            <p:nvPr/>
          </p:nvSpPr>
          <p:spPr>
            <a:xfrm>
              <a:off x="5715000" y="5745869"/>
              <a:ext cx="325730" cy="246221"/>
            </a:xfrm>
            <a:prstGeom prst="rect">
              <a:avLst/>
            </a:prstGeom>
            <a:noFill/>
          </p:spPr>
          <p:txBody>
            <a:bodyPr wrap="none" rtlCol="0">
              <a:spAutoFit/>
            </a:bodyPr>
            <a:lstStyle/>
            <a:p>
              <a:r>
                <a:rPr lang="en-IN" sz="1000" dirty="0" smtClean="0"/>
                <a:t>13</a:t>
              </a:r>
              <a:endParaRPr lang="en-IN" sz="1000" dirty="0"/>
            </a:p>
          </p:txBody>
        </p:sp>
      </p:grpSp>
    </p:spTree>
    <p:extLst>
      <p:ext uri="{BB962C8B-B14F-4D97-AF65-F5344CB8AC3E}">
        <p14:creationId xmlns:p14="http://schemas.microsoft.com/office/powerpoint/2010/main" val="607592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7500" lnSpcReduction="20000"/>
          </a:bodyPr>
          <a:lstStyle/>
          <a:p>
            <a:pPr>
              <a:lnSpc>
                <a:spcPct val="120000"/>
              </a:lnSpc>
              <a:buFont typeface="Wingdings" panose="05000000000000000000" pitchFamily="2" charset="2"/>
              <a:buChar char="Ø"/>
            </a:pPr>
            <a:r>
              <a:rPr lang="en-IN" dirty="0" smtClean="0">
                <a:latin typeface="+mn-lt"/>
              </a:rPr>
              <a:t>Scheduler performs an acceptance test for the sporadic jobs before accepting them.</a:t>
            </a:r>
          </a:p>
          <a:p>
            <a:pPr>
              <a:lnSpc>
                <a:spcPct val="120000"/>
              </a:lnSpc>
              <a:buFont typeface="Wingdings" panose="05000000000000000000" pitchFamily="2" charset="2"/>
              <a:buChar char="Ø"/>
            </a:pPr>
            <a:r>
              <a:rPr lang="en-IN" dirty="0" smtClean="0">
                <a:solidFill>
                  <a:srgbClr val="0000CC"/>
                </a:solidFill>
                <a:latin typeface="+mn-lt"/>
              </a:rPr>
              <a:t>Acceptance test is done at the frame boundaries.</a:t>
            </a:r>
            <a:endParaRPr lang="en-IN" dirty="0" smtClean="0">
              <a:latin typeface="+mn-lt"/>
            </a:endParaRPr>
          </a:p>
          <a:p>
            <a:pPr>
              <a:lnSpc>
                <a:spcPct val="120000"/>
              </a:lnSpc>
              <a:buFont typeface="Wingdings" panose="05000000000000000000" pitchFamily="2" charset="2"/>
              <a:buChar char="Ø"/>
            </a:pPr>
            <a:r>
              <a:rPr lang="en-IN" dirty="0" smtClean="0">
                <a:latin typeface="+mn-lt"/>
              </a:rPr>
              <a:t>During </a:t>
            </a:r>
            <a:r>
              <a:rPr lang="en-IN" i="1" dirty="0" smtClean="0">
                <a:solidFill>
                  <a:srgbClr val="0000CC"/>
                </a:solidFill>
                <a:latin typeface="+mn-lt"/>
              </a:rPr>
              <a:t>Acceptance Test</a:t>
            </a:r>
            <a:r>
              <a:rPr lang="en-IN" dirty="0" smtClean="0">
                <a:latin typeface="+mn-lt"/>
              </a:rPr>
              <a:t>, the scheduler </a:t>
            </a:r>
            <a:r>
              <a:rPr lang="en-IN" dirty="0" smtClean="0">
                <a:solidFill>
                  <a:srgbClr val="0000CC"/>
                </a:solidFill>
                <a:latin typeface="+mn-lt"/>
              </a:rPr>
              <a:t>checks if the newly released sporadic job can be feasibly scheduled with all the jobs in the system</a:t>
            </a:r>
            <a:r>
              <a:rPr lang="en-IN" dirty="0" smtClean="0">
                <a:latin typeface="+mn-lt"/>
              </a:rPr>
              <a:t> (all the jobs means either the periodic jobs for which time has been allocated or sporadic jobs scheduled but not yet completed)</a:t>
            </a:r>
            <a:r>
              <a:rPr lang="en-IN" dirty="0" smtClean="0">
                <a:solidFill>
                  <a:srgbClr val="0000CC"/>
                </a:solidFill>
                <a:latin typeface="+mn-lt"/>
              </a:rPr>
              <a:t>.</a:t>
            </a:r>
          </a:p>
          <a:p>
            <a:pPr>
              <a:lnSpc>
                <a:spcPct val="120000"/>
              </a:lnSpc>
              <a:buFont typeface="Wingdings" panose="05000000000000000000" pitchFamily="2" charset="2"/>
              <a:buChar char="Ø"/>
            </a:pPr>
            <a:r>
              <a:rPr lang="en-IN" dirty="0" smtClean="0">
                <a:solidFill>
                  <a:srgbClr val="0000CC"/>
                </a:solidFill>
                <a:latin typeface="+mn-lt"/>
              </a:rPr>
              <a:t>If there is sufficient amount of time in the frames so that the newly released sporadic job can be scheduled and completes before its deadline without causing all the jobs in the system miss their deadlines, then the scheduler accepts the job. Otherwise it rejects it.</a:t>
            </a:r>
          </a:p>
          <a:p>
            <a:pPr>
              <a:lnSpc>
                <a:spcPct val="120000"/>
              </a:lnSpc>
              <a:buFont typeface="Wingdings" panose="05000000000000000000" pitchFamily="2" charset="2"/>
              <a:buChar char="Ø"/>
            </a:pPr>
            <a:r>
              <a:rPr lang="en-IN" dirty="0" smtClean="0">
                <a:latin typeface="+mn-lt"/>
              </a:rPr>
              <a:t>We assume that </a:t>
            </a:r>
            <a:r>
              <a:rPr lang="en-IN" dirty="0" smtClean="0">
                <a:solidFill>
                  <a:srgbClr val="0000CC"/>
                </a:solidFill>
                <a:latin typeface="+mn-lt"/>
              </a:rPr>
              <a:t>maximum execution time </a:t>
            </a:r>
            <a:r>
              <a:rPr lang="en-IN" dirty="0" smtClean="0">
                <a:latin typeface="+mn-lt"/>
              </a:rPr>
              <a:t>of the sporadic jobs are known upon their releases.</a:t>
            </a:r>
          </a:p>
          <a:p>
            <a:pPr>
              <a:lnSpc>
                <a:spcPct val="120000"/>
              </a:lnSpc>
              <a:buFont typeface="Wingdings" panose="05000000000000000000" pitchFamily="2" charset="2"/>
              <a:buChar char="Ø"/>
            </a:pPr>
            <a:r>
              <a:rPr lang="en-IN" dirty="0" smtClean="0">
                <a:latin typeface="+mn-lt"/>
              </a:rPr>
              <a:t>We also assume that </a:t>
            </a:r>
            <a:r>
              <a:rPr lang="en-IN" dirty="0" smtClean="0">
                <a:solidFill>
                  <a:srgbClr val="0000CC"/>
                </a:solidFill>
                <a:latin typeface="+mn-lt"/>
              </a:rPr>
              <a:t>all sporadic jobs are </a:t>
            </a:r>
            <a:r>
              <a:rPr lang="en-IN" dirty="0" err="1" smtClean="0">
                <a:solidFill>
                  <a:srgbClr val="0000CC"/>
                </a:solidFill>
                <a:latin typeface="+mn-lt"/>
              </a:rPr>
              <a:t>preempteble</a:t>
            </a:r>
            <a:r>
              <a:rPr lang="en-IN" dirty="0" smtClean="0">
                <a:latin typeface="+mn-lt"/>
              </a:rPr>
              <a:t>. Therefore a sporadic job </a:t>
            </a:r>
            <a:r>
              <a:rPr lang="en-IN" dirty="0" smtClean="0">
                <a:solidFill>
                  <a:srgbClr val="0000CC"/>
                </a:solidFill>
                <a:latin typeface="+mn-lt"/>
              </a:rPr>
              <a:t>can execute in more than one frames </a:t>
            </a:r>
            <a:r>
              <a:rPr lang="en-IN" dirty="0" smtClean="0">
                <a:latin typeface="+mn-lt"/>
              </a:rPr>
              <a:t>if no frame has sufficient time to accommodate the entire job.</a:t>
            </a:r>
          </a:p>
        </p:txBody>
      </p:sp>
      <p:sp>
        <p:nvSpPr>
          <p:cNvPr id="6" name="Content Placeholder 5"/>
          <p:cNvSpPr>
            <a:spLocks noGrp="1"/>
          </p:cNvSpPr>
          <p:nvPr>
            <p:ph sz="quarter" idx="10"/>
          </p:nvPr>
        </p:nvSpPr>
        <p:spPr/>
        <p:txBody>
          <a:bodyPr/>
          <a:lstStyle/>
          <a:p>
            <a:r>
              <a:rPr lang="en-US" dirty="0" smtClean="0"/>
              <a:t>Scheduling Sporadic Jobs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297"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263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fontScale="92500"/>
          </a:bodyPr>
          <a:lstStyle/>
          <a:p>
            <a:pPr>
              <a:lnSpc>
                <a:spcPct val="120000"/>
              </a:lnSpc>
              <a:buFont typeface="Wingdings" pitchFamily="2" charset="2"/>
              <a:buChar char="§"/>
            </a:pPr>
            <a:r>
              <a:rPr lang="en-IN" dirty="0" smtClean="0"/>
              <a:t>Let us suppose that at the beginning of frame ‘</a:t>
            </a:r>
            <a:r>
              <a:rPr lang="en-IN" i="1" dirty="0" smtClean="0">
                <a:solidFill>
                  <a:srgbClr val="0000CC"/>
                </a:solidFill>
              </a:rPr>
              <a:t>t</a:t>
            </a:r>
            <a:r>
              <a:rPr lang="en-IN" dirty="0" smtClean="0"/>
              <a:t>’, an acceptance test is done on a sporadic job ‘</a:t>
            </a:r>
            <a:r>
              <a:rPr lang="en-IN" i="1" dirty="0" smtClean="0">
                <a:solidFill>
                  <a:srgbClr val="0000CC"/>
                </a:solidFill>
              </a:rPr>
              <a:t>S</a:t>
            </a:r>
            <a:r>
              <a:rPr lang="en-IN" dirty="0" smtClean="0"/>
              <a:t>’ with deadline ‘</a:t>
            </a:r>
            <a:r>
              <a:rPr lang="en-IN" i="1" dirty="0" smtClean="0">
                <a:solidFill>
                  <a:srgbClr val="0000CC"/>
                </a:solidFill>
              </a:rPr>
              <a:t>d</a:t>
            </a:r>
            <a:r>
              <a:rPr lang="en-IN" dirty="0" smtClean="0"/>
              <a:t>’ and execution time ‘</a:t>
            </a:r>
            <a:r>
              <a:rPr lang="en-IN" i="1" dirty="0" smtClean="0">
                <a:solidFill>
                  <a:srgbClr val="0000CC"/>
                </a:solidFill>
              </a:rPr>
              <a:t>e</a:t>
            </a:r>
            <a:r>
              <a:rPr lang="en-IN" dirty="0" smtClean="0"/>
              <a:t>’.</a:t>
            </a:r>
          </a:p>
          <a:p>
            <a:pPr>
              <a:lnSpc>
                <a:spcPct val="120000"/>
              </a:lnSpc>
              <a:buFont typeface="Wingdings" pitchFamily="2" charset="2"/>
              <a:buChar char="§"/>
            </a:pPr>
            <a:r>
              <a:rPr lang="en-IN" dirty="0" smtClean="0"/>
              <a:t>Suppose that the deadline ‘</a:t>
            </a:r>
            <a:r>
              <a:rPr lang="en-IN" i="1" dirty="0" smtClean="0">
                <a:solidFill>
                  <a:srgbClr val="0000CC"/>
                </a:solidFill>
              </a:rPr>
              <a:t>d</a:t>
            </a:r>
            <a:r>
              <a:rPr lang="en-IN" dirty="0" smtClean="0"/>
              <a:t>’ of </a:t>
            </a:r>
            <a:r>
              <a:rPr lang="en-IN" i="1" dirty="0" smtClean="0">
                <a:solidFill>
                  <a:srgbClr val="0000CC"/>
                </a:solidFill>
              </a:rPr>
              <a:t>S</a:t>
            </a:r>
            <a:r>
              <a:rPr lang="en-IN" dirty="0" smtClean="0"/>
              <a:t> is in the frame </a:t>
            </a:r>
            <a:r>
              <a:rPr lang="en-IN" i="1" dirty="0" smtClean="0">
                <a:solidFill>
                  <a:srgbClr val="0000CC"/>
                </a:solidFill>
              </a:rPr>
              <a:t>‘l+1</a:t>
            </a:r>
            <a:r>
              <a:rPr lang="en-IN" dirty="0" smtClean="0"/>
              <a:t>’, and </a:t>
            </a:r>
            <a:r>
              <a:rPr lang="en-IN" i="1" dirty="0" smtClean="0">
                <a:solidFill>
                  <a:srgbClr val="0000CC"/>
                </a:solidFill>
              </a:rPr>
              <a:t>l &gt; t</a:t>
            </a:r>
            <a:r>
              <a:rPr lang="en-IN" dirty="0" smtClean="0"/>
              <a:t>.</a:t>
            </a:r>
          </a:p>
          <a:p>
            <a:pPr>
              <a:lnSpc>
                <a:spcPct val="120000"/>
              </a:lnSpc>
              <a:buFont typeface="Wingdings" pitchFamily="2" charset="2"/>
              <a:buChar char="§"/>
            </a:pPr>
            <a:r>
              <a:rPr lang="en-IN" dirty="0" smtClean="0"/>
              <a:t>Then the job must be scheduled in the </a:t>
            </a:r>
            <a:r>
              <a:rPr lang="en-IN" i="1" dirty="0" smtClean="0">
                <a:solidFill>
                  <a:srgbClr val="0000CC"/>
                </a:solidFill>
              </a:rPr>
              <a:t>l</a:t>
            </a:r>
            <a:r>
              <a:rPr lang="en-IN" i="1" baseline="30000" dirty="0" smtClean="0">
                <a:solidFill>
                  <a:srgbClr val="0000CC"/>
                </a:solidFill>
              </a:rPr>
              <a:t>th</a:t>
            </a:r>
            <a:r>
              <a:rPr lang="en-IN" dirty="0" smtClean="0"/>
              <a:t> or earlier frames.</a:t>
            </a:r>
          </a:p>
          <a:p>
            <a:pPr>
              <a:lnSpc>
                <a:spcPct val="120000"/>
              </a:lnSpc>
              <a:buFont typeface="Wingdings" pitchFamily="2" charset="2"/>
              <a:buChar char="§"/>
            </a:pPr>
            <a:r>
              <a:rPr lang="en-IN" dirty="0" smtClean="0"/>
              <a:t>Hence the job can complete on time only if the current (total) amount of </a:t>
            </a:r>
            <a:r>
              <a:rPr lang="en-IN" dirty="0" smtClean="0">
                <a:solidFill>
                  <a:srgbClr val="0000CC"/>
                </a:solidFill>
              </a:rPr>
              <a:t>slack time </a:t>
            </a:r>
            <a:r>
              <a:rPr lang="en-IN" dirty="0" smtClean="0"/>
              <a:t>in frames </a:t>
            </a:r>
            <a:r>
              <a:rPr lang="en-IN" i="1" dirty="0" smtClean="0">
                <a:solidFill>
                  <a:srgbClr val="0000CC"/>
                </a:solidFill>
              </a:rPr>
              <a:t>t, t+1, …, l </a:t>
            </a:r>
          </a:p>
          <a:p>
            <a:pPr>
              <a:lnSpc>
                <a:spcPct val="120000"/>
              </a:lnSpc>
            </a:pPr>
            <a:r>
              <a:rPr lang="en-IN" dirty="0" smtClean="0"/>
              <a:t>					</a:t>
            </a:r>
            <a:r>
              <a:rPr lang="el-GR" sz="3000" i="1" dirty="0" smtClean="0">
                <a:solidFill>
                  <a:srgbClr val="0000CC"/>
                </a:solidFill>
              </a:rPr>
              <a:t>σ</a:t>
            </a:r>
            <a:r>
              <a:rPr lang="en-IN" sz="3000" i="1" baseline="-25000" dirty="0" smtClean="0">
                <a:solidFill>
                  <a:srgbClr val="0000CC"/>
                </a:solidFill>
              </a:rPr>
              <a:t>c</a:t>
            </a:r>
            <a:r>
              <a:rPr lang="en-IN" sz="3000" i="1" dirty="0" smtClean="0">
                <a:solidFill>
                  <a:srgbClr val="0000CC"/>
                </a:solidFill>
              </a:rPr>
              <a:t>(t, l) ≥ e</a:t>
            </a:r>
          </a:p>
          <a:p>
            <a:pPr>
              <a:lnSpc>
                <a:spcPct val="120000"/>
              </a:lnSpc>
            </a:pPr>
            <a:endParaRPr lang="en-IN" i="1" dirty="0" smtClean="0">
              <a:solidFill>
                <a:srgbClr val="0000CC"/>
              </a:solidFill>
            </a:endParaRPr>
          </a:p>
          <a:p>
            <a:pPr>
              <a:lnSpc>
                <a:spcPct val="120000"/>
              </a:lnSpc>
              <a:buFont typeface="Wingdings" pitchFamily="2" charset="2"/>
              <a:buChar char="§"/>
            </a:pPr>
            <a:r>
              <a:rPr lang="en-IN" dirty="0" smtClean="0"/>
              <a:t>The scheduler accepts the job if above condition is satisfied.</a:t>
            </a:r>
          </a:p>
        </p:txBody>
      </p:sp>
      <p:sp>
        <p:nvSpPr>
          <p:cNvPr id="6" name="Content Placeholder 5"/>
          <p:cNvSpPr>
            <a:spLocks noGrp="1"/>
          </p:cNvSpPr>
          <p:nvPr>
            <p:ph sz="quarter" idx="10"/>
          </p:nvPr>
        </p:nvSpPr>
        <p:spPr/>
        <p:txBody>
          <a:bodyPr/>
          <a:lstStyle/>
          <a:p>
            <a:r>
              <a:rPr lang="en-US" dirty="0" smtClean="0"/>
              <a:t>Acceptance Test of Sporadic Jobs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33</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2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08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a:bodyPr>
          <a:lstStyle/>
          <a:p>
            <a:pPr>
              <a:lnSpc>
                <a:spcPct val="120000"/>
              </a:lnSpc>
              <a:buFont typeface="Wingdings" pitchFamily="2" charset="2"/>
              <a:buChar char="§"/>
            </a:pPr>
            <a:r>
              <a:rPr lang="en-IN" dirty="0" smtClean="0"/>
              <a:t>EDF algorithm is good way to schedule sporadic jobs.</a:t>
            </a:r>
          </a:p>
          <a:p>
            <a:pPr>
              <a:lnSpc>
                <a:spcPct val="120000"/>
              </a:lnSpc>
              <a:buFont typeface="Wingdings" pitchFamily="2" charset="2"/>
              <a:buChar char="§"/>
            </a:pPr>
            <a:r>
              <a:rPr lang="en-IN" dirty="0" smtClean="0"/>
              <a:t>Scheduler maintains a queue of accepted sporadic jobs in non decreasing order of their deadlines.</a:t>
            </a:r>
          </a:p>
          <a:p>
            <a:pPr>
              <a:lnSpc>
                <a:spcPct val="120000"/>
              </a:lnSpc>
              <a:buFont typeface="Wingdings" pitchFamily="2" charset="2"/>
              <a:buChar char="§"/>
            </a:pPr>
            <a:r>
              <a:rPr lang="en-IN" dirty="0" smtClean="0"/>
              <a:t>Inserts newly accepted jobs into this queue in this order.</a:t>
            </a:r>
          </a:p>
          <a:p>
            <a:pPr>
              <a:lnSpc>
                <a:spcPct val="120000"/>
              </a:lnSpc>
              <a:buFont typeface="Wingdings" pitchFamily="2" charset="2"/>
              <a:buChar char="§"/>
            </a:pPr>
            <a:r>
              <a:rPr lang="en-IN" dirty="0" smtClean="0"/>
              <a:t>Whenever all slices of the periodic tasks scheduled in each frame is completed, the scheduler schedules the </a:t>
            </a:r>
            <a:r>
              <a:rPr lang="en-IN" dirty="0" smtClean="0">
                <a:solidFill>
                  <a:srgbClr val="0000CC"/>
                </a:solidFill>
              </a:rPr>
              <a:t>sporadic</a:t>
            </a:r>
            <a:r>
              <a:rPr lang="en-IN" dirty="0" smtClean="0"/>
              <a:t> job from head of the queue</a:t>
            </a:r>
          </a:p>
          <a:p>
            <a:pPr>
              <a:lnSpc>
                <a:spcPct val="120000"/>
              </a:lnSpc>
              <a:buFont typeface="Wingdings" pitchFamily="2" charset="2"/>
              <a:buChar char="§"/>
            </a:pPr>
            <a:r>
              <a:rPr lang="en-IN" dirty="0" smtClean="0"/>
              <a:t>The scheduler allows </a:t>
            </a:r>
            <a:r>
              <a:rPr lang="en-IN" dirty="0" err="1" smtClean="0">
                <a:solidFill>
                  <a:srgbClr val="0000CC"/>
                </a:solidFill>
              </a:rPr>
              <a:t>aperiodic</a:t>
            </a:r>
            <a:r>
              <a:rPr lang="en-IN" dirty="0" smtClean="0"/>
              <a:t> jobs to execute only if the accepted sporadic job queue is empty.</a:t>
            </a:r>
          </a:p>
        </p:txBody>
      </p:sp>
      <p:sp>
        <p:nvSpPr>
          <p:cNvPr id="6" name="Content Placeholder 5"/>
          <p:cNvSpPr>
            <a:spLocks noGrp="1"/>
          </p:cNvSpPr>
          <p:nvPr>
            <p:ph sz="quarter" idx="10"/>
          </p:nvPr>
        </p:nvSpPr>
        <p:spPr/>
        <p:txBody>
          <a:bodyPr/>
          <a:lstStyle/>
          <a:p>
            <a:r>
              <a:rPr lang="en-US" dirty="0" smtClean="0"/>
              <a:t>EDF Scheduling of Accepted Jobs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34</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45"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80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EDF Scheduling of Sporadic Jobs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graphicFrame>
        <p:nvGraphicFramePr>
          <p:cNvPr id="49" name="Table 48"/>
          <p:cNvGraphicFramePr>
            <a:graphicFrameLocks noGrp="1"/>
          </p:cNvGraphicFramePr>
          <p:nvPr/>
        </p:nvGraphicFramePr>
        <p:xfrm>
          <a:off x="1752600" y="1905000"/>
          <a:ext cx="4038600" cy="1752601"/>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622324">
                <a:tc>
                  <a:txBody>
                    <a:bodyPr/>
                    <a:lstStyle/>
                    <a:p>
                      <a:pPr algn="ctr"/>
                      <a:r>
                        <a:rPr lang="en-IN" sz="1400" dirty="0" smtClean="0"/>
                        <a:t>Sporadic jobs</a:t>
                      </a:r>
                      <a:endParaRPr lang="en-IN" sz="1400" dirty="0"/>
                    </a:p>
                  </a:txBody>
                  <a:tcPr/>
                </a:tc>
                <a:tc>
                  <a:txBody>
                    <a:bodyPr/>
                    <a:lstStyle/>
                    <a:p>
                      <a:pPr algn="ctr"/>
                      <a:r>
                        <a:rPr lang="en-IN" sz="1400" baseline="0" dirty="0" smtClean="0"/>
                        <a:t>Release time</a:t>
                      </a:r>
                    </a:p>
                  </a:txBody>
                  <a:tcPr/>
                </a:tc>
                <a:tc>
                  <a:txBody>
                    <a:bodyPr/>
                    <a:lstStyle/>
                    <a:p>
                      <a:pPr algn="ctr"/>
                      <a:r>
                        <a:rPr lang="en-IN" sz="1400" baseline="0" dirty="0" smtClean="0"/>
                        <a:t>Deadline</a:t>
                      </a:r>
                    </a:p>
                  </a:txBody>
                  <a:tcPr/>
                </a:tc>
                <a:tc>
                  <a:txBody>
                    <a:bodyPr/>
                    <a:lstStyle/>
                    <a:p>
                      <a:pPr algn="ctr"/>
                      <a:r>
                        <a:rPr lang="en-IN" sz="1400" dirty="0" smtClean="0"/>
                        <a:t>Execution time</a:t>
                      </a:r>
                    </a:p>
                  </a:txBody>
                  <a:tcPr/>
                </a:tc>
                <a:extLst>
                  <a:ext uri="{0D108BD9-81ED-4DB2-BD59-A6C34878D82A}">
                    <a16:rowId xmlns:a16="http://schemas.microsoft.com/office/drawing/2014/main" val="10000"/>
                  </a:ext>
                </a:extLst>
              </a:tr>
              <a:tr h="376759">
                <a:tc>
                  <a:txBody>
                    <a:bodyPr/>
                    <a:lstStyle/>
                    <a:p>
                      <a:pPr algn="ctr"/>
                      <a:r>
                        <a:rPr lang="en-IN" sz="1400" dirty="0" smtClean="0"/>
                        <a:t>S1</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17</a:t>
                      </a:r>
                      <a:endParaRPr lang="en-IN" sz="1400" dirty="0"/>
                    </a:p>
                  </a:txBody>
                  <a:tcPr/>
                </a:tc>
                <a:tc>
                  <a:txBody>
                    <a:bodyPr/>
                    <a:lstStyle/>
                    <a:p>
                      <a:pPr algn="ctr"/>
                      <a:r>
                        <a:rPr lang="en-IN" sz="1400" dirty="0" smtClean="0"/>
                        <a:t>4.5</a:t>
                      </a:r>
                      <a:endParaRPr lang="en-IN" sz="1400" dirty="0"/>
                    </a:p>
                  </a:txBody>
                  <a:tcPr/>
                </a:tc>
                <a:extLst>
                  <a:ext uri="{0D108BD9-81ED-4DB2-BD59-A6C34878D82A}">
                    <a16:rowId xmlns:a16="http://schemas.microsoft.com/office/drawing/2014/main" val="10001"/>
                  </a:ext>
                </a:extLst>
              </a:tr>
              <a:tr h="376759">
                <a:tc>
                  <a:txBody>
                    <a:bodyPr/>
                    <a:lstStyle/>
                    <a:p>
                      <a:pPr algn="ctr"/>
                      <a:r>
                        <a:rPr lang="en-IN" sz="1400" dirty="0" smtClean="0"/>
                        <a:t>S2</a:t>
                      </a:r>
                      <a:endParaRPr lang="en-IN" sz="1400" dirty="0"/>
                    </a:p>
                  </a:txBody>
                  <a:tcPr/>
                </a:tc>
                <a:tc>
                  <a:txBody>
                    <a:bodyPr/>
                    <a:lstStyle/>
                    <a:p>
                      <a:pPr algn="ctr"/>
                      <a:r>
                        <a:rPr lang="en-IN" sz="1400" dirty="0" smtClean="0"/>
                        <a:t>5</a:t>
                      </a:r>
                      <a:endParaRPr lang="en-IN" sz="1400" dirty="0"/>
                    </a:p>
                  </a:txBody>
                  <a:tcPr/>
                </a:tc>
                <a:tc>
                  <a:txBody>
                    <a:bodyPr/>
                    <a:lstStyle/>
                    <a:p>
                      <a:pPr algn="ctr"/>
                      <a:r>
                        <a:rPr lang="en-IN" sz="1400" dirty="0" smtClean="0"/>
                        <a:t>29</a:t>
                      </a:r>
                      <a:endParaRPr lang="en-IN" sz="1400" dirty="0"/>
                    </a:p>
                  </a:txBody>
                  <a:tcPr/>
                </a:tc>
                <a:tc>
                  <a:txBody>
                    <a:bodyPr/>
                    <a:lstStyle/>
                    <a:p>
                      <a:pPr algn="ctr"/>
                      <a:r>
                        <a:rPr lang="en-IN" sz="1400" dirty="0" smtClean="0"/>
                        <a:t>4</a:t>
                      </a:r>
                      <a:endParaRPr lang="en-IN" sz="1400" dirty="0"/>
                    </a:p>
                  </a:txBody>
                  <a:tcPr/>
                </a:tc>
                <a:extLst>
                  <a:ext uri="{0D108BD9-81ED-4DB2-BD59-A6C34878D82A}">
                    <a16:rowId xmlns:a16="http://schemas.microsoft.com/office/drawing/2014/main" val="10002"/>
                  </a:ext>
                </a:extLst>
              </a:tr>
              <a:tr h="376759">
                <a:tc>
                  <a:txBody>
                    <a:bodyPr/>
                    <a:lstStyle/>
                    <a:p>
                      <a:pPr algn="ctr"/>
                      <a:r>
                        <a:rPr lang="en-IN" sz="1400" dirty="0" smtClean="0"/>
                        <a:t>S3</a:t>
                      </a:r>
                      <a:endParaRPr lang="en-IN" sz="1400" dirty="0"/>
                    </a:p>
                  </a:txBody>
                  <a:tcPr/>
                </a:tc>
                <a:tc>
                  <a:txBody>
                    <a:bodyPr/>
                    <a:lstStyle/>
                    <a:p>
                      <a:pPr algn="ctr"/>
                      <a:r>
                        <a:rPr lang="en-IN" sz="1400" dirty="0" smtClean="0"/>
                        <a:t>11</a:t>
                      </a:r>
                      <a:endParaRPr lang="en-IN" sz="1400" dirty="0"/>
                    </a:p>
                  </a:txBody>
                  <a:tcPr/>
                </a:tc>
                <a:tc>
                  <a:txBody>
                    <a:bodyPr/>
                    <a:lstStyle/>
                    <a:p>
                      <a:pPr algn="ctr"/>
                      <a:r>
                        <a:rPr lang="en-IN" sz="1400" dirty="0" smtClean="0"/>
                        <a:t>22</a:t>
                      </a:r>
                      <a:endParaRPr lang="en-IN" sz="1400" dirty="0"/>
                    </a:p>
                  </a:txBody>
                  <a:tcPr/>
                </a:tc>
                <a:tc>
                  <a:txBody>
                    <a:bodyPr/>
                    <a:lstStyle/>
                    <a:p>
                      <a:pPr algn="ctr"/>
                      <a:r>
                        <a:rPr lang="en-IN" sz="1400" dirty="0" smtClean="0"/>
                        <a:t>1.5</a:t>
                      </a:r>
                      <a:endParaRPr lang="en-IN" sz="1400" dirty="0"/>
                    </a:p>
                  </a:txBody>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a:off x="1000793"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05929" y="4116159"/>
            <a:ext cx="101183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203696" y="4116159"/>
            <a:ext cx="90819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4549760" y="4116159"/>
            <a:ext cx="885957"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943769" y="4637419"/>
            <a:ext cx="141562" cy="211034"/>
          </a:xfrm>
          <a:prstGeom prst="rect">
            <a:avLst/>
          </a:prstGeom>
          <a:noFill/>
        </p:spPr>
        <p:txBody>
          <a:bodyPr wrap="none" rtlCol="0">
            <a:spAutoFit/>
          </a:bodyPr>
          <a:lstStyle/>
          <a:p>
            <a:r>
              <a:rPr lang="en-IN" sz="1000" dirty="0" smtClean="0"/>
              <a:t>0</a:t>
            </a:r>
            <a:endParaRPr lang="en-IN" sz="1000" dirty="0"/>
          </a:p>
        </p:txBody>
      </p:sp>
      <p:sp>
        <p:nvSpPr>
          <p:cNvPr id="21" name="TextBox 20"/>
          <p:cNvSpPr txBox="1"/>
          <p:nvPr/>
        </p:nvSpPr>
        <p:spPr>
          <a:xfrm>
            <a:off x="2127307" y="4637419"/>
            <a:ext cx="141562" cy="211034"/>
          </a:xfrm>
          <a:prstGeom prst="rect">
            <a:avLst/>
          </a:prstGeom>
          <a:noFill/>
        </p:spPr>
        <p:txBody>
          <a:bodyPr wrap="none" rtlCol="0">
            <a:spAutoFit/>
          </a:bodyPr>
          <a:lstStyle/>
          <a:p>
            <a:r>
              <a:rPr lang="en-IN" sz="1000" dirty="0" smtClean="0"/>
              <a:t>4</a:t>
            </a:r>
            <a:endParaRPr lang="en-IN" sz="1000" dirty="0"/>
          </a:p>
        </p:txBody>
      </p:sp>
      <p:sp>
        <p:nvSpPr>
          <p:cNvPr id="22" name="TextBox 21"/>
          <p:cNvSpPr txBox="1"/>
          <p:nvPr/>
        </p:nvSpPr>
        <p:spPr>
          <a:xfrm>
            <a:off x="3310845" y="4637419"/>
            <a:ext cx="141562" cy="211034"/>
          </a:xfrm>
          <a:prstGeom prst="rect">
            <a:avLst/>
          </a:prstGeom>
          <a:noFill/>
        </p:spPr>
        <p:txBody>
          <a:bodyPr wrap="none" rtlCol="0">
            <a:spAutoFit/>
          </a:bodyPr>
          <a:lstStyle/>
          <a:p>
            <a:r>
              <a:rPr lang="en-IN" sz="1000" dirty="0" smtClean="0"/>
              <a:t>8</a:t>
            </a:r>
            <a:endParaRPr lang="en-IN" sz="1000" dirty="0"/>
          </a:p>
        </p:txBody>
      </p:sp>
      <p:sp>
        <p:nvSpPr>
          <p:cNvPr id="23" name="TextBox 22"/>
          <p:cNvSpPr txBox="1"/>
          <p:nvPr/>
        </p:nvSpPr>
        <p:spPr>
          <a:xfrm>
            <a:off x="4494383" y="4637419"/>
            <a:ext cx="180687" cy="211034"/>
          </a:xfrm>
          <a:prstGeom prst="rect">
            <a:avLst/>
          </a:prstGeom>
          <a:noFill/>
        </p:spPr>
        <p:txBody>
          <a:bodyPr wrap="none" rtlCol="0">
            <a:spAutoFit/>
          </a:bodyPr>
          <a:lstStyle/>
          <a:p>
            <a:r>
              <a:rPr lang="en-IN" sz="1000" dirty="0" smtClean="0"/>
              <a:t>12</a:t>
            </a:r>
            <a:endParaRPr lang="en-IN" sz="1000" dirty="0"/>
          </a:p>
        </p:txBody>
      </p:sp>
      <p:sp>
        <p:nvSpPr>
          <p:cNvPr id="25" name="TextBox 24"/>
          <p:cNvSpPr txBox="1"/>
          <p:nvPr/>
        </p:nvSpPr>
        <p:spPr>
          <a:xfrm>
            <a:off x="5638795" y="4637419"/>
            <a:ext cx="180687" cy="211034"/>
          </a:xfrm>
          <a:prstGeom prst="rect">
            <a:avLst/>
          </a:prstGeom>
          <a:noFill/>
        </p:spPr>
        <p:txBody>
          <a:bodyPr wrap="none" rtlCol="0">
            <a:spAutoFit/>
          </a:bodyPr>
          <a:lstStyle/>
          <a:p>
            <a:r>
              <a:rPr lang="en-IN" sz="1000" dirty="0" smtClean="0"/>
              <a:t>16</a:t>
            </a:r>
            <a:endParaRPr lang="en-IN" sz="1000" dirty="0"/>
          </a:p>
        </p:txBody>
      </p:sp>
      <p:cxnSp>
        <p:nvCxnSpPr>
          <p:cNvPr id="26" name="Straight Arrow Connector 25"/>
          <p:cNvCxnSpPr/>
          <p:nvPr/>
        </p:nvCxnSpPr>
        <p:spPr>
          <a:xfrm>
            <a:off x="1000793" y="4638642"/>
            <a:ext cx="6032552" cy="1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3269" y="4935679"/>
            <a:ext cx="393208" cy="224224"/>
          </a:xfrm>
          <a:prstGeom prst="rect">
            <a:avLst/>
          </a:prstGeom>
          <a:noFill/>
        </p:spPr>
        <p:txBody>
          <a:bodyPr wrap="none" rtlCol="0">
            <a:spAutoFit/>
          </a:bodyPr>
          <a:lstStyle/>
          <a:p>
            <a:r>
              <a:rPr lang="en-IN" sz="1100" dirty="0" smtClean="0"/>
              <a:t>Frame 1</a:t>
            </a:r>
            <a:endParaRPr lang="en-IN" sz="1100" dirty="0"/>
          </a:p>
        </p:txBody>
      </p:sp>
      <p:cxnSp>
        <p:nvCxnSpPr>
          <p:cNvPr id="28" name="Straight Arrow Connector 27"/>
          <p:cNvCxnSpPr/>
          <p:nvPr/>
        </p:nvCxnSpPr>
        <p:spPr>
          <a:xfrm>
            <a:off x="2184330"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76807" y="4935679"/>
            <a:ext cx="393208" cy="224224"/>
          </a:xfrm>
          <a:prstGeom prst="rect">
            <a:avLst/>
          </a:prstGeom>
          <a:noFill/>
        </p:spPr>
        <p:txBody>
          <a:bodyPr wrap="none" rtlCol="0">
            <a:spAutoFit/>
          </a:bodyPr>
          <a:lstStyle/>
          <a:p>
            <a:r>
              <a:rPr lang="en-IN" sz="1100" dirty="0" smtClean="0"/>
              <a:t>Frame 2</a:t>
            </a:r>
            <a:endParaRPr lang="en-IN" sz="1100" dirty="0"/>
          </a:p>
        </p:txBody>
      </p:sp>
      <p:cxnSp>
        <p:nvCxnSpPr>
          <p:cNvPr id="30" name="Straight Arrow Connector 29"/>
          <p:cNvCxnSpPr/>
          <p:nvPr/>
        </p:nvCxnSpPr>
        <p:spPr>
          <a:xfrm>
            <a:off x="3367868"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60344" y="4935679"/>
            <a:ext cx="393208" cy="224224"/>
          </a:xfrm>
          <a:prstGeom prst="rect">
            <a:avLst/>
          </a:prstGeom>
          <a:noFill/>
        </p:spPr>
        <p:txBody>
          <a:bodyPr wrap="none" rtlCol="0">
            <a:spAutoFit/>
          </a:bodyPr>
          <a:lstStyle/>
          <a:p>
            <a:r>
              <a:rPr lang="en-IN" sz="1100" dirty="0" smtClean="0"/>
              <a:t>Frame 3</a:t>
            </a:r>
            <a:endParaRPr lang="en-IN" sz="1100" dirty="0"/>
          </a:p>
        </p:txBody>
      </p:sp>
      <p:cxnSp>
        <p:nvCxnSpPr>
          <p:cNvPr id="32" name="Straight Arrow Connector 31"/>
          <p:cNvCxnSpPr/>
          <p:nvPr/>
        </p:nvCxnSpPr>
        <p:spPr>
          <a:xfrm>
            <a:off x="4551406"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43882" y="4935679"/>
            <a:ext cx="393208" cy="224224"/>
          </a:xfrm>
          <a:prstGeom prst="rect">
            <a:avLst/>
          </a:prstGeom>
          <a:noFill/>
        </p:spPr>
        <p:txBody>
          <a:bodyPr wrap="none" rtlCol="0">
            <a:spAutoFit/>
          </a:bodyPr>
          <a:lstStyle/>
          <a:p>
            <a:r>
              <a:rPr lang="en-IN" sz="1100" dirty="0" smtClean="0"/>
              <a:t>Frame 4</a:t>
            </a:r>
            <a:endParaRPr lang="en-IN" sz="1100" dirty="0"/>
          </a:p>
        </p:txBody>
      </p:sp>
      <p:sp>
        <p:nvSpPr>
          <p:cNvPr id="36" name="Rectangle 35"/>
          <p:cNvSpPr/>
          <p:nvPr/>
        </p:nvSpPr>
        <p:spPr>
          <a:xfrm>
            <a:off x="3368483" y="4116159"/>
            <a:ext cx="600836"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574983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604515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634531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6781800" y="4637419"/>
            <a:ext cx="227645" cy="211034"/>
          </a:xfrm>
          <a:prstGeom prst="rect">
            <a:avLst/>
          </a:prstGeom>
          <a:noFill/>
        </p:spPr>
        <p:txBody>
          <a:bodyPr wrap="none" rtlCol="0">
            <a:spAutoFit/>
          </a:bodyPr>
          <a:lstStyle/>
          <a:p>
            <a:r>
              <a:rPr lang="en-IN" sz="1000" dirty="0" smtClean="0"/>
              <a:t>20</a:t>
            </a:r>
            <a:endParaRPr lang="en-IN" sz="1000" dirty="0"/>
          </a:p>
        </p:txBody>
      </p:sp>
      <p:sp>
        <p:nvSpPr>
          <p:cNvPr id="46" name="TextBox 45"/>
          <p:cNvSpPr txBox="1"/>
          <p:nvPr/>
        </p:nvSpPr>
        <p:spPr>
          <a:xfrm>
            <a:off x="6054340" y="4935679"/>
            <a:ext cx="495396" cy="224224"/>
          </a:xfrm>
          <a:prstGeom prst="rect">
            <a:avLst/>
          </a:prstGeom>
          <a:noFill/>
        </p:spPr>
        <p:txBody>
          <a:bodyPr wrap="none" rtlCol="0">
            <a:spAutoFit/>
          </a:bodyPr>
          <a:lstStyle/>
          <a:p>
            <a:r>
              <a:rPr lang="en-IN" sz="1100" dirty="0" smtClean="0"/>
              <a:t>Frame 5</a:t>
            </a:r>
            <a:endParaRPr lang="en-IN" sz="1100" dirty="0"/>
          </a:p>
        </p:txBody>
      </p:sp>
      <p:sp>
        <p:nvSpPr>
          <p:cNvPr id="50" name="TextBox 49"/>
          <p:cNvSpPr txBox="1"/>
          <p:nvPr/>
        </p:nvSpPr>
        <p:spPr>
          <a:xfrm>
            <a:off x="1828800" y="4637419"/>
            <a:ext cx="252291" cy="211034"/>
          </a:xfrm>
          <a:prstGeom prst="rect">
            <a:avLst/>
          </a:prstGeom>
          <a:noFill/>
        </p:spPr>
        <p:txBody>
          <a:bodyPr wrap="none" rtlCol="0">
            <a:spAutoFit/>
          </a:bodyPr>
          <a:lstStyle/>
          <a:p>
            <a:r>
              <a:rPr lang="en-IN" sz="1000" dirty="0" smtClean="0"/>
              <a:t>3.5</a:t>
            </a:r>
            <a:endParaRPr lang="en-IN" sz="1000" dirty="0"/>
          </a:p>
        </p:txBody>
      </p:sp>
      <p:sp>
        <p:nvSpPr>
          <p:cNvPr id="51" name="TextBox 50"/>
          <p:cNvSpPr txBox="1"/>
          <p:nvPr/>
        </p:nvSpPr>
        <p:spPr>
          <a:xfrm>
            <a:off x="3004221" y="4637419"/>
            <a:ext cx="178351" cy="211034"/>
          </a:xfrm>
          <a:prstGeom prst="rect">
            <a:avLst/>
          </a:prstGeom>
          <a:noFill/>
        </p:spPr>
        <p:txBody>
          <a:bodyPr wrap="none" rtlCol="0">
            <a:spAutoFit/>
          </a:bodyPr>
          <a:lstStyle/>
          <a:p>
            <a:r>
              <a:rPr lang="en-IN" sz="1000" dirty="0" smtClean="0"/>
              <a:t>7</a:t>
            </a:r>
            <a:endParaRPr lang="en-IN" sz="1000" dirty="0"/>
          </a:p>
        </p:txBody>
      </p:sp>
      <p:sp>
        <p:nvSpPr>
          <p:cNvPr id="52" name="TextBox 51"/>
          <p:cNvSpPr txBox="1"/>
          <p:nvPr/>
        </p:nvSpPr>
        <p:spPr>
          <a:xfrm>
            <a:off x="3872754" y="4637419"/>
            <a:ext cx="227645" cy="211034"/>
          </a:xfrm>
          <a:prstGeom prst="rect">
            <a:avLst/>
          </a:prstGeom>
          <a:noFill/>
        </p:spPr>
        <p:txBody>
          <a:bodyPr wrap="none" rtlCol="0">
            <a:spAutoFit/>
          </a:bodyPr>
          <a:lstStyle/>
          <a:p>
            <a:r>
              <a:rPr lang="en-IN" sz="1000" dirty="0" smtClean="0"/>
              <a:t>10</a:t>
            </a:r>
            <a:endParaRPr lang="en-IN" sz="1000" dirty="0"/>
          </a:p>
        </p:txBody>
      </p:sp>
      <p:sp>
        <p:nvSpPr>
          <p:cNvPr id="53" name="TextBox 52"/>
          <p:cNvSpPr txBox="1"/>
          <p:nvPr/>
        </p:nvSpPr>
        <p:spPr>
          <a:xfrm>
            <a:off x="5367835" y="4637419"/>
            <a:ext cx="227645" cy="211034"/>
          </a:xfrm>
          <a:prstGeom prst="rect">
            <a:avLst/>
          </a:prstGeom>
          <a:noFill/>
        </p:spPr>
        <p:txBody>
          <a:bodyPr wrap="none" rtlCol="0">
            <a:spAutoFit/>
          </a:bodyPr>
          <a:lstStyle/>
          <a:p>
            <a:r>
              <a:rPr lang="en-IN" sz="1000" dirty="0" smtClean="0"/>
              <a:t>15</a:t>
            </a:r>
            <a:endParaRPr lang="en-IN" sz="1000" dirty="0"/>
          </a:p>
        </p:txBody>
      </p:sp>
      <p:sp>
        <p:nvSpPr>
          <p:cNvPr id="54" name="TextBox 53"/>
          <p:cNvSpPr txBox="1"/>
          <p:nvPr/>
        </p:nvSpPr>
        <p:spPr>
          <a:xfrm>
            <a:off x="6477000" y="4637419"/>
            <a:ext cx="227645" cy="211034"/>
          </a:xfrm>
          <a:prstGeom prst="rect">
            <a:avLst/>
          </a:prstGeom>
          <a:noFill/>
        </p:spPr>
        <p:txBody>
          <a:bodyPr wrap="none" rtlCol="0">
            <a:spAutoFit/>
          </a:bodyPr>
          <a:lstStyle/>
          <a:p>
            <a:r>
              <a:rPr lang="en-IN" sz="1000" dirty="0" smtClean="0"/>
              <a:t>19</a:t>
            </a:r>
            <a:endParaRPr lang="en-IN" sz="1000" dirty="0"/>
          </a:p>
        </p:txBody>
      </p:sp>
      <p:sp>
        <p:nvSpPr>
          <p:cNvPr id="58" name="Rectangle 57"/>
          <p:cNvSpPr/>
          <p:nvPr/>
        </p:nvSpPr>
        <p:spPr>
          <a:xfrm>
            <a:off x="3962400" y="4118880"/>
            <a:ext cx="592200"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S2</a:t>
            </a:r>
            <a:endParaRPr lang="en-IN" baseline="-25000" dirty="0">
              <a:solidFill>
                <a:schemeClr val="tx1"/>
              </a:solidFill>
            </a:endParaRPr>
          </a:p>
        </p:txBody>
      </p:sp>
      <p:sp>
        <p:nvSpPr>
          <p:cNvPr id="59" name="Rectangle 58"/>
          <p:cNvSpPr/>
          <p:nvPr/>
        </p:nvSpPr>
        <p:spPr>
          <a:xfrm>
            <a:off x="5449373" y="4118880"/>
            <a:ext cx="295884"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S3</a:t>
            </a:r>
            <a:endParaRPr lang="en-IN" baseline="-25000" dirty="0">
              <a:solidFill>
                <a:schemeClr val="tx1"/>
              </a:solidFill>
            </a:endParaRPr>
          </a:p>
        </p:txBody>
      </p:sp>
      <p:cxnSp>
        <p:nvCxnSpPr>
          <p:cNvPr id="57" name="Straight Arrow Connector 56"/>
          <p:cNvCxnSpPr/>
          <p:nvPr/>
        </p:nvCxnSpPr>
        <p:spPr>
          <a:xfrm>
            <a:off x="1007090"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374164" y="5357057"/>
            <a:ext cx="611395"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65" name="Rectangle 64"/>
          <p:cNvSpPr/>
          <p:nvPr/>
        </p:nvSpPr>
        <p:spPr>
          <a:xfrm>
            <a:off x="4556057" y="5357057"/>
            <a:ext cx="86736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66" name="TextBox 65"/>
          <p:cNvSpPr txBox="1"/>
          <p:nvPr/>
        </p:nvSpPr>
        <p:spPr>
          <a:xfrm>
            <a:off x="896812" y="5878317"/>
            <a:ext cx="227645" cy="211034"/>
          </a:xfrm>
          <a:prstGeom prst="rect">
            <a:avLst/>
          </a:prstGeom>
          <a:noFill/>
        </p:spPr>
        <p:txBody>
          <a:bodyPr wrap="none" rtlCol="0">
            <a:spAutoFit/>
          </a:bodyPr>
          <a:lstStyle/>
          <a:p>
            <a:r>
              <a:rPr lang="en-IN" sz="1000" dirty="0" smtClean="0"/>
              <a:t>20</a:t>
            </a:r>
            <a:endParaRPr lang="en-IN" sz="1000" dirty="0"/>
          </a:p>
        </p:txBody>
      </p:sp>
      <p:sp>
        <p:nvSpPr>
          <p:cNvPr id="67" name="TextBox 66"/>
          <p:cNvSpPr txBox="1"/>
          <p:nvPr/>
        </p:nvSpPr>
        <p:spPr>
          <a:xfrm>
            <a:off x="2121660" y="5878317"/>
            <a:ext cx="227645" cy="211034"/>
          </a:xfrm>
          <a:prstGeom prst="rect">
            <a:avLst/>
          </a:prstGeom>
          <a:noFill/>
        </p:spPr>
        <p:txBody>
          <a:bodyPr wrap="none" rtlCol="0">
            <a:spAutoFit/>
          </a:bodyPr>
          <a:lstStyle/>
          <a:p>
            <a:r>
              <a:rPr lang="en-IN" sz="1000" dirty="0" smtClean="0"/>
              <a:t>24</a:t>
            </a:r>
            <a:endParaRPr lang="en-IN" sz="1000" dirty="0"/>
          </a:p>
        </p:txBody>
      </p:sp>
      <p:sp>
        <p:nvSpPr>
          <p:cNvPr id="68" name="TextBox 67"/>
          <p:cNvSpPr txBox="1"/>
          <p:nvPr/>
        </p:nvSpPr>
        <p:spPr>
          <a:xfrm>
            <a:off x="3293254" y="5878317"/>
            <a:ext cx="227645" cy="211034"/>
          </a:xfrm>
          <a:prstGeom prst="rect">
            <a:avLst/>
          </a:prstGeom>
          <a:noFill/>
        </p:spPr>
        <p:txBody>
          <a:bodyPr wrap="none" rtlCol="0">
            <a:spAutoFit/>
          </a:bodyPr>
          <a:lstStyle/>
          <a:p>
            <a:r>
              <a:rPr lang="en-IN" sz="1000" dirty="0" smtClean="0"/>
              <a:t>28</a:t>
            </a:r>
            <a:endParaRPr lang="en-IN" sz="1000" dirty="0"/>
          </a:p>
        </p:txBody>
      </p:sp>
      <p:sp>
        <p:nvSpPr>
          <p:cNvPr id="69" name="TextBox 68"/>
          <p:cNvSpPr txBox="1"/>
          <p:nvPr/>
        </p:nvSpPr>
        <p:spPr>
          <a:xfrm>
            <a:off x="4464848" y="5878317"/>
            <a:ext cx="227645" cy="211034"/>
          </a:xfrm>
          <a:prstGeom prst="rect">
            <a:avLst/>
          </a:prstGeom>
          <a:noFill/>
        </p:spPr>
        <p:txBody>
          <a:bodyPr wrap="none" rtlCol="0">
            <a:spAutoFit/>
          </a:bodyPr>
          <a:lstStyle/>
          <a:p>
            <a:r>
              <a:rPr lang="en-IN" sz="1000" dirty="0" smtClean="0"/>
              <a:t>32</a:t>
            </a:r>
            <a:endParaRPr lang="en-IN" sz="1000" dirty="0"/>
          </a:p>
        </p:txBody>
      </p:sp>
      <p:sp>
        <p:nvSpPr>
          <p:cNvPr id="70" name="TextBox 69"/>
          <p:cNvSpPr txBox="1"/>
          <p:nvPr/>
        </p:nvSpPr>
        <p:spPr>
          <a:xfrm>
            <a:off x="5645092" y="5878317"/>
            <a:ext cx="227645" cy="211034"/>
          </a:xfrm>
          <a:prstGeom prst="rect">
            <a:avLst/>
          </a:prstGeom>
          <a:noFill/>
        </p:spPr>
        <p:txBody>
          <a:bodyPr wrap="none" rtlCol="0">
            <a:spAutoFit/>
          </a:bodyPr>
          <a:lstStyle/>
          <a:p>
            <a:r>
              <a:rPr lang="en-IN" sz="1000" dirty="0" smtClean="0"/>
              <a:t>36</a:t>
            </a:r>
            <a:endParaRPr lang="en-IN" sz="1000" dirty="0"/>
          </a:p>
        </p:txBody>
      </p:sp>
      <p:cxnSp>
        <p:nvCxnSpPr>
          <p:cNvPr id="71" name="Straight Arrow Connector 70"/>
          <p:cNvCxnSpPr/>
          <p:nvPr/>
        </p:nvCxnSpPr>
        <p:spPr>
          <a:xfrm>
            <a:off x="1007090" y="5879540"/>
            <a:ext cx="6032552" cy="1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499566" y="6176576"/>
            <a:ext cx="495396" cy="224224"/>
          </a:xfrm>
          <a:prstGeom prst="rect">
            <a:avLst/>
          </a:prstGeom>
          <a:noFill/>
        </p:spPr>
        <p:txBody>
          <a:bodyPr wrap="none" rtlCol="0">
            <a:spAutoFit/>
          </a:bodyPr>
          <a:lstStyle/>
          <a:p>
            <a:r>
              <a:rPr lang="en-IN" sz="1100" dirty="0" smtClean="0"/>
              <a:t>Frame 6</a:t>
            </a:r>
            <a:endParaRPr lang="en-IN" sz="1100" dirty="0"/>
          </a:p>
        </p:txBody>
      </p:sp>
      <p:cxnSp>
        <p:nvCxnSpPr>
          <p:cNvPr id="73" name="Straight Arrow Connector 72"/>
          <p:cNvCxnSpPr/>
          <p:nvPr/>
        </p:nvCxnSpPr>
        <p:spPr>
          <a:xfrm>
            <a:off x="2190627"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683104" y="6176576"/>
            <a:ext cx="495396" cy="224224"/>
          </a:xfrm>
          <a:prstGeom prst="rect">
            <a:avLst/>
          </a:prstGeom>
          <a:noFill/>
        </p:spPr>
        <p:txBody>
          <a:bodyPr wrap="none" rtlCol="0">
            <a:spAutoFit/>
          </a:bodyPr>
          <a:lstStyle/>
          <a:p>
            <a:r>
              <a:rPr lang="en-IN" sz="1100" dirty="0" smtClean="0"/>
              <a:t>Frame 7</a:t>
            </a:r>
            <a:endParaRPr lang="en-IN" sz="1100" dirty="0"/>
          </a:p>
        </p:txBody>
      </p:sp>
      <p:cxnSp>
        <p:nvCxnSpPr>
          <p:cNvPr id="75" name="Straight Arrow Connector 74"/>
          <p:cNvCxnSpPr/>
          <p:nvPr/>
        </p:nvCxnSpPr>
        <p:spPr>
          <a:xfrm>
            <a:off x="3374165"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866641" y="6176576"/>
            <a:ext cx="495396" cy="224224"/>
          </a:xfrm>
          <a:prstGeom prst="rect">
            <a:avLst/>
          </a:prstGeom>
          <a:noFill/>
        </p:spPr>
        <p:txBody>
          <a:bodyPr wrap="none" rtlCol="0">
            <a:spAutoFit/>
          </a:bodyPr>
          <a:lstStyle/>
          <a:p>
            <a:r>
              <a:rPr lang="en-IN" sz="1100" dirty="0" smtClean="0"/>
              <a:t>Frame 8</a:t>
            </a:r>
            <a:endParaRPr lang="en-IN" sz="1100" dirty="0"/>
          </a:p>
        </p:txBody>
      </p:sp>
      <p:cxnSp>
        <p:nvCxnSpPr>
          <p:cNvPr id="77" name="Straight Arrow Connector 76"/>
          <p:cNvCxnSpPr/>
          <p:nvPr/>
        </p:nvCxnSpPr>
        <p:spPr>
          <a:xfrm>
            <a:off x="4557703"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050179" y="6176576"/>
            <a:ext cx="495396" cy="224224"/>
          </a:xfrm>
          <a:prstGeom prst="rect">
            <a:avLst/>
          </a:prstGeom>
          <a:noFill/>
        </p:spPr>
        <p:txBody>
          <a:bodyPr wrap="none" rtlCol="0">
            <a:spAutoFit/>
          </a:bodyPr>
          <a:lstStyle/>
          <a:p>
            <a:r>
              <a:rPr lang="en-IN" sz="1100" dirty="0" smtClean="0"/>
              <a:t>Frame 9</a:t>
            </a:r>
            <a:endParaRPr lang="en-IN" sz="1100" dirty="0"/>
          </a:p>
        </p:txBody>
      </p:sp>
      <p:sp>
        <p:nvSpPr>
          <p:cNvPr id="82" name="Rectangle 81"/>
          <p:cNvSpPr/>
          <p:nvPr/>
        </p:nvSpPr>
        <p:spPr>
          <a:xfrm>
            <a:off x="5756132" y="5357057"/>
            <a:ext cx="89214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85" name="TextBox 84"/>
          <p:cNvSpPr txBox="1"/>
          <p:nvPr/>
        </p:nvSpPr>
        <p:spPr>
          <a:xfrm>
            <a:off x="6781800" y="5878317"/>
            <a:ext cx="325730" cy="246221"/>
          </a:xfrm>
          <a:prstGeom prst="rect">
            <a:avLst/>
          </a:prstGeom>
          <a:noFill/>
        </p:spPr>
        <p:txBody>
          <a:bodyPr wrap="none" rtlCol="0">
            <a:spAutoFit/>
          </a:bodyPr>
          <a:lstStyle/>
          <a:p>
            <a:r>
              <a:rPr lang="en-IN" sz="1000" dirty="0" smtClean="0"/>
              <a:t>40</a:t>
            </a:r>
            <a:endParaRPr lang="en-IN" sz="1000" dirty="0"/>
          </a:p>
        </p:txBody>
      </p:sp>
      <p:cxnSp>
        <p:nvCxnSpPr>
          <p:cNvPr id="86" name="Straight Arrow Connector 85"/>
          <p:cNvCxnSpPr/>
          <p:nvPr/>
        </p:nvCxnSpPr>
        <p:spPr>
          <a:xfrm>
            <a:off x="5708285"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060637" y="6176576"/>
            <a:ext cx="550291" cy="224224"/>
          </a:xfrm>
          <a:prstGeom prst="rect">
            <a:avLst/>
          </a:prstGeom>
          <a:noFill/>
        </p:spPr>
        <p:txBody>
          <a:bodyPr wrap="none" rtlCol="0">
            <a:spAutoFit/>
          </a:bodyPr>
          <a:lstStyle/>
          <a:p>
            <a:r>
              <a:rPr lang="en-IN" sz="1100" dirty="0" smtClean="0"/>
              <a:t>Frame 10</a:t>
            </a:r>
            <a:endParaRPr lang="en-IN" sz="1100" dirty="0"/>
          </a:p>
        </p:txBody>
      </p:sp>
      <p:sp>
        <p:nvSpPr>
          <p:cNvPr id="88" name="TextBox 87"/>
          <p:cNvSpPr txBox="1"/>
          <p:nvPr/>
        </p:nvSpPr>
        <p:spPr>
          <a:xfrm>
            <a:off x="1820076" y="5878317"/>
            <a:ext cx="301584" cy="211034"/>
          </a:xfrm>
          <a:prstGeom prst="rect">
            <a:avLst/>
          </a:prstGeom>
          <a:noFill/>
        </p:spPr>
        <p:txBody>
          <a:bodyPr wrap="none" rtlCol="0">
            <a:spAutoFit/>
          </a:bodyPr>
          <a:lstStyle/>
          <a:p>
            <a:r>
              <a:rPr lang="en-IN" sz="1000" dirty="0" smtClean="0"/>
              <a:t>23.5</a:t>
            </a:r>
            <a:endParaRPr lang="en-IN" sz="1000" dirty="0"/>
          </a:p>
        </p:txBody>
      </p:sp>
      <p:sp>
        <p:nvSpPr>
          <p:cNvPr id="89" name="TextBox 88"/>
          <p:cNvSpPr txBox="1"/>
          <p:nvPr/>
        </p:nvSpPr>
        <p:spPr>
          <a:xfrm>
            <a:off x="2973729" y="5878317"/>
            <a:ext cx="227645" cy="211034"/>
          </a:xfrm>
          <a:prstGeom prst="rect">
            <a:avLst/>
          </a:prstGeom>
          <a:noFill/>
        </p:spPr>
        <p:txBody>
          <a:bodyPr wrap="none" rtlCol="0">
            <a:spAutoFit/>
          </a:bodyPr>
          <a:lstStyle/>
          <a:p>
            <a:r>
              <a:rPr lang="en-IN" sz="1000" dirty="0" smtClean="0"/>
              <a:t>27</a:t>
            </a:r>
            <a:endParaRPr lang="en-IN" sz="1000" dirty="0"/>
          </a:p>
        </p:txBody>
      </p:sp>
      <p:sp>
        <p:nvSpPr>
          <p:cNvPr id="91" name="TextBox 90"/>
          <p:cNvSpPr txBox="1"/>
          <p:nvPr/>
        </p:nvSpPr>
        <p:spPr>
          <a:xfrm>
            <a:off x="5374132" y="5878317"/>
            <a:ext cx="227645" cy="211034"/>
          </a:xfrm>
          <a:prstGeom prst="rect">
            <a:avLst/>
          </a:prstGeom>
          <a:noFill/>
        </p:spPr>
        <p:txBody>
          <a:bodyPr wrap="none" rtlCol="0">
            <a:spAutoFit/>
          </a:bodyPr>
          <a:lstStyle/>
          <a:p>
            <a:r>
              <a:rPr lang="en-IN" sz="1000" dirty="0" smtClean="0"/>
              <a:t>35</a:t>
            </a:r>
            <a:endParaRPr lang="en-IN" sz="1000" dirty="0"/>
          </a:p>
        </p:txBody>
      </p:sp>
      <p:sp>
        <p:nvSpPr>
          <p:cNvPr id="92" name="TextBox 91"/>
          <p:cNvSpPr txBox="1"/>
          <p:nvPr/>
        </p:nvSpPr>
        <p:spPr>
          <a:xfrm>
            <a:off x="6560354" y="5878317"/>
            <a:ext cx="325730" cy="246221"/>
          </a:xfrm>
          <a:prstGeom prst="rect">
            <a:avLst/>
          </a:prstGeom>
          <a:noFill/>
        </p:spPr>
        <p:txBody>
          <a:bodyPr wrap="none" rtlCol="0">
            <a:spAutoFit/>
          </a:bodyPr>
          <a:lstStyle/>
          <a:p>
            <a:r>
              <a:rPr lang="en-IN" sz="1000" dirty="0" smtClean="0"/>
              <a:t>39</a:t>
            </a:r>
            <a:endParaRPr lang="en-IN" sz="1000" dirty="0"/>
          </a:p>
        </p:txBody>
      </p:sp>
      <p:sp>
        <p:nvSpPr>
          <p:cNvPr id="93" name="Rectangle 92"/>
          <p:cNvSpPr/>
          <p:nvPr/>
        </p:nvSpPr>
        <p:spPr>
          <a:xfrm>
            <a:off x="3075528" y="5355697"/>
            <a:ext cx="295884"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S2</a:t>
            </a:r>
            <a:endParaRPr lang="en-IN" baseline="-25000" dirty="0">
              <a:solidFill>
                <a:schemeClr val="tx1"/>
              </a:solidFill>
            </a:endParaRPr>
          </a:p>
        </p:txBody>
      </p:sp>
      <p:sp>
        <p:nvSpPr>
          <p:cNvPr id="100" name="Rectangle 99"/>
          <p:cNvSpPr/>
          <p:nvPr/>
        </p:nvSpPr>
        <p:spPr>
          <a:xfrm>
            <a:off x="6636360" y="4114800"/>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S3</a:t>
            </a:r>
            <a:endParaRPr lang="en-IN" baseline="-25000" dirty="0">
              <a:solidFill>
                <a:schemeClr val="tx1"/>
              </a:solidFill>
            </a:endParaRPr>
          </a:p>
        </p:txBody>
      </p:sp>
      <p:sp>
        <p:nvSpPr>
          <p:cNvPr id="101" name="Rectangle 100"/>
          <p:cNvSpPr/>
          <p:nvPr/>
        </p:nvSpPr>
        <p:spPr>
          <a:xfrm>
            <a:off x="6794950" y="4114800"/>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S2</a:t>
            </a:r>
            <a:endParaRPr lang="en-IN" baseline="-25000" dirty="0">
              <a:solidFill>
                <a:schemeClr val="tx1"/>
              </a:solidFill>
            </a:endParaRPr>
          </a:p>
        </p:txBody>
      </p:sp>
      <p:sp>
        <p:nvSpPr>
          <p:cNvPr id="102" name="Rectangle 101"/>
          <p:cNvSpPr/>
          <p:nvPr/>
        </p:nvSpPr>
        <p:spPr>
          <a:xfrm>
            <a:off x="1003321" y="5355697"/>
            <a:ext cx="101183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03" name="Rectangle 102"/>
          <p:cNvSpPr/>
          <p:nvPr/>
        </p:nvSpPr>
        <p:spPr>
          <a:xfrm>
            <a:off x="2024835" y="5355697"/>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smtClean="0">
                <a:solidFill>
                  <a:schemeClr val="tx1"/>
                </a:solidFill>
              </a:rPr>
              <a:t>S2</a:t>
            </a:r>
            <a:endParaRPr lang="en-IN" baseline="-25000" dirty="0">
              <a:solidFill>
                <a:schemeClr val="tx1"/>
              </a:solidFill>
            </a:endParaRPr>
          </a:p>
        </p:txBody>
      </p:sp>
      <p:sp>
        <p:nvSpPr>
          <p:cNvPr id="104" name="Rectangle 103"/>
          <p:cNvSpPr/>
          <p:nvPr/>
        </p:nvSpPr>
        <p:spPr>
          <a:xfrm>
            <a:off x="2172039" y="5355697"/>
            <a:ext cx="90819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cxnSp>
        <p:nvCxnSpPr>
          <p:cNvPr id="90" name="Straight Arrow Connector 89"/>
          <p:cNvCxnSpPr/>
          <p:nvPr/>
        </p:nvCxnSpPr>
        <p:spPr>
          <a:xfrm>
            <a:off x="5674462" y="4953000"/>
            <a:ext cx="125973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98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93" grpId="0" animBg="1"/>
      <p:bldP spid="100" grpId="0" animBg="1"/>
      <p:bldP spid="101" grpId="0" animBg="1"/>
      <p:bldP spid="10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Autofit/>
          </a:bodyPr>
          <a:lstStyle/>
          <a:p>
            <a:pPr>
              <a:lnSpc>
                <a:spcPct val="110000"/>
              </a:lnSpc>
              <a:buFont typeface="Wingdings" pitchFamily="2" charset="2"/>
              <a:buChar char="§"/>
            </a:pPr>
            <a:r>
              <a:rPr lang="en-IN" sz="1800" dirty="0" smtClean="0">
                <a:latin typeface="+mn-lt"/>
              </a:rPr>
              <a:t>Time 3: S1 is released. Its deadline falls in frame 5. Acceptance test is done at starting of frame 2, since it is released at time 3, which falls inside frame 1.Total slack time between frame 2 and frame 4 is 4. Hence this job was rejected, since its execution time is 4.5, which is greater than total available slack.</a:t>
            </a:r>
          </a:p>
          <a:p>
            <a:pPr>
              <a:lnSpc>
                <a:spcPct val="110000"/>
              </a:lnSpc>
              <a:buFont typeface="Wingdings" pitchFamily="2" charset="2"/>
              <a:buChar char="§"/>
            </a:pPr>
            <a:r>
              <a:rPr lang="en-IN" sz="1800" dirty="0" smtClean="0">
                <a:latin typeface="+mn-lt"/>
              </a:rPr>
              <a:t>Time 5: S2 was released. Acceptance test is done at start of frame 3. Frames 3 through 7 ends before its deadline, having total slack time 5.5. So S2 was accepted.</a:t>
            </a:r>
          </a:p>
          <a:p>
            <a:pPr>
              <a:lnSpc>
                <a:spcPct val="110000"/>
              </a:lnSpc>
              <a:buFont typeface="Wingdings" pitchFamily="2" charset="2"/>
              <a:buChar char="§"/>
            </a:pPr>
            <a:r>
              <a:rPr lang="en-IN" sz="1800" dirty="0" smtClean="0">
                <a:latin typeface="+mn-lt"/>
              </a:rPr>
              <a:t>Time 10: S2 was scheduled, since there was a slack time.</a:t>
            </a:r>
          </a:p>
          <a:p>
            <a:pPr>
              <a:lnSpc>
                <a:spcPct val="110000"/>
              </a:lnSpc>
              <a:buFont typeface="Wingdings" pitchFamily="2" charset="2"/>
              <a:buChar char="§"/>
            </a:pPr>
            <a:r>
              <a:rPr lang="en-IN" sz="1800" dirty="0" smtClean="0">
                <a:latin typeface="+mn-lt"/>
              </a:rPr>
              <a:t>Time 11: S3 was released. Acceptance test is done at start of frame 4. Frame 4 to 5 ends before its deadline, having total slack time 2. We need to make sure the already accepted job S2 should also be able to meet its deadline. At start of Frame 3, S2 needs another 2 time slots (it has already completed 2 time slots. The slack available between frame 3 and frame 7 is 3.5. If we subtract S3’s execution time 1.5 from it, remaining slack will be 2, which is sufficient for S2 to complete. So acceptance of S3 will not affect S2 meeting its deadline. </a:t>
            </a:r>
            <a:r>
              <a:rPr lang="en-IN" sz="1800" dirty="0">
                <a:latin typeface="+mn-lt"/>
              </a:rPr>
              <a:t>So the scheduler accepts S3. </a:t>
            </a:r>
            <a:endParaRPr lang="en-IN" sz="1800" dirty="0" smtClean="0">
              <a:latin typeface="+mn-lt"/>
            </a:endParaRPr>
          </a:p>
          <a:p>
            <a:pPr>
              <a:lnSpc>
                <a:spcPct val="110000"/>
              </a:lnSpc>
              <a:buFont typeface="Wingdings" pitchFamily="2" charset="2"/>
              <a:buChar char="§"/>
            </a:pPr>
            <a:endParaRPr lang="en-IN" sz="1800" dirty="0" smtClean="0">
              <a:latin typeface="+mn-lt"/>
            </a:endParaRPr>
          </a:p>
          <a:p>
            <a:pPr>
              <a:lnSpc>
                <a:spcPct val="110000"/>
              </a:lnSpc>
              <a:buFont typeface="Wingdings" pitchFamily="2" charset="2"/>
              <a:buChar char="§"/>
            </a:pPr>
            <a:endParaRPr lang="en-IN" sz="1800" dirty="0" smtClean="0">
              <a:latin typeface="+mn-lt"/>
            </a:endParaRPr>
          </a:p>
          <a:p>
            <a:pPr>
              <a:lnSpc>
                <a:spcPct val="110000"/>
              </a:lnSpc>
            </a:pPr>
            <a:endParaRPr lang="en-IN" sz="1800" dirty="0" smtClean="0">
              <a:solidFill>
                <a:srgbClr val="0000CC"/>
              </a:solidFill>
              <a:latin typeface="+mn-lt"/>
            </a:endParaRPr>
          </a:p>
        </p:txBody>
      </p:sp>
      <p:sp>
        <p:nvSpPr>
          <p:cNvPr id="6" name="Content Placeholder 5"/>
          <p:cNvSpPr>
            <a:spLocks noGrp="1"/>
          </p:cNvSpPr>
          <p:nvPr>
            <p:ph sz="quarter" idx="10"/>
          </p:nvPr>
        </p:nvSpPr>
        <p:spPr/>
        <p:txBody>
          <a:bodyPr/>
          <a:lstStyle/>
          <a:p>
            <a:r>
              <a:rPr lang="en-US" dirty="0" smtClean="0"/>
              <a:t>EDF Scheduling of Sporadic Jobs – Example (</a:t>
            </a:r>
            <a:r>
              <a:rPr lang="en-US" dirty="0" err="1" smtClean="0"/>
              <a:t>Contd</a:t>
            </a:r>
            <a:r>
              <a:rPr lang="en-US" dirty="0" smtClean="0"/>
              <a:t>)</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368"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472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Autofit/>
          </a:bodyPr>
          <a:lstStyle/>
          <a:p>
            <a:pPr>
              <a:lnSpc>
                <a:spcPct val="110000"/>
              </a:lnSpc>
              <a:buFont typeface="Wingdings" pitchFamily="2" charset="2"/>
              <a:buChar char="§"/>
            </a:pPr>
            <a:r>
              <a:rPr lang="en-IN" sz="1800" dirty="0" smtClean="0">
                <a:latin typeface="+mn-lt"/>
              </a:rPr>
              <a:t>Time 12: S2 is </a:t>
            </a:r>
            <a:r>
              <a:rPr lang="en-IN" sz="1800" dirty="0" err="1" smtClean="0">
                <a:latin typeface="+mn-lt"/>
              </a:rPr>
              <a:t>prempted</a:t>
            </a:r>
            <a:r>
              <a:rPr lang="en-IN" sz="1800" dirty="0" smtClean="0">
                <a:latin typeface="+mn-lt"/>
              </a:rPr>
              <a:t> because new frame starts and job slices gets scheduled. Since S3 has earlier deadline then S2, S2 is put after S3 in the sporadic job queue.</a:t>
            </a:r>
          </a:p>
          <a:p>
            <a:pPr lvl="0">
              <a:lnSpc>
                <a:spcPct val="110000"/>
              </a:lnSpc>
              <a:buFont typeface="Wingdings" pitchFamily="2" charset="2"/>
              <a:buChar char="§"/>
            </a:pPr>
            <a:r>
              <a:rPr lang="en-IN" sz="1800" dirty="0" smtClean="0">
                <a:solidFill>
                  <a:prstClr val="black"/>
                </a:solidFill>
                <a:latin typeface="+mn-lt"/>
              </a:rPr>
              <a:t>Time 15: S3 is scheduled, since job slices of frame 4 are done.</a:t>
            </a:r>
          </a:p>
          <a:p>
            <a:pPr lvl="0">
              <a:lnSpc>
                <a:spcPct val="110000"/>
              </a:lnSpc>
              <a:buFont typeface="Wingdings" pitchFamily="2" charset="2"/>
              <a:buChar char="§"/>
            </a:pPr>
            <a:r>
              <a:rPr lang="en-IN" sz="1800" dirty="0" smtClean="0">
                <a:solidFill>
                  <a:prstClr val="black"/>
                </a:solidFill>
                <a:latin typeface="+mn-lt"/>
              </a:rPr>
              <a:t>Time 16: S3 is </a:t>
            </a:r>
            <a:r>
              <a:rPr lang="en-IN" sz="1800" dirty="0" err="1" smtClean="0">
                <a:solidFill>
                  <a:prstClr val="black"/>
                </a:solidFill>
                <a:latin typeface="+mn-lt"/>
              </a:rPr>
              <a:t>prempted</a:t>
            </a:r>
            <a:r>
              <a:rPr lang="en-IN" sz="1800" dirty="0" smtClean="0">
                <a:solidFill>
                  <a:prstClr val="black"/>
                </a:solidFill>
                <a:latin typeface="+mn-lt"/>
              </a:rPr>
              <a:t> because next frame started and its job slices are scheduled.</a:t>
            </a:r>
          </a:p>
          <a:p>
            <a:pPr lvl="0">
              <a:lnSpc>
                <a:spcPct val="110000"/>
              </a:lnSpc>
              <a:buFont typeface="Wingdings" pitchFamily="2" charset="2"/>
              <a:buChar char="§"/>
              <a:defRPr/>
            </a:pPr>
            <a:r>
              <a:rPr lang="en-IN" sz="1800" dirty="0" smtClean="0">
                <a:latin typeface="+mn-lt"/>
              </a:rPr>
              <a:t>Time 19: S3 is scheduled, since job slices of frame 4 are done.</a:t>
            </a:r>
          </a:p>
          <a:p>
            <a:pPr lvl="0">
              <a:lnSpc>
                <a:spcPct val="110000"/>
              </a:lnSpc>
              <a:buFont typeface="Wingdings" pitchFamily="2" charset="2"/>
              <a:buChar char="§"/>
              <a:defRPr/>
            </a:pPr>
            <a:r>
              <a:rPr lang="en-IN" sz="1800" dirty="0" smtClean="0">
                <a:latin typeface="+mn-lt"/>
              </a:rPr>
              <a:t>Time 19.5: S3 is completed, so S2 is scheduled.</a:t>
            </a:r>
          </a:p>
          <a:p>
            <a:pPr lvl="0">
              <a:lnSpc>
                <a:spcPct val="110000"/>
              </a:lnSpc>
              <a:buFont typeface="Wingdings" pitchFamily="2" charset="2"/>
              <a:buChar char="§"/>
              <a:defRPr/>
            </a:pPr>
            <a:r>
              <a:rPr lang="en-IN" sz="1800" dirty="0" smtClean="0">
                <a:latin typeface="+mn-lt"/>
              </a:rPr>
              <a:t>Time 20: S2 is </a:t>
            </a:r>
            <a:r>
              <a:rPr lang="en-IN" sz="1800" dirty="0" err="1" smtClean="0">
                <a:latin typeface="+mn-lt"/>
              </a:rPr>
              <a:t>prempted</a:t>
            </a:r>
            <a:r>
              <a:rPr lang="en-IN" sz="1800" dirty="0" smtClean="0">
                <a:latin typeface="+mn-lt"/>
              </a:rPr>
              <a:t> because next frame started and its job slices are scheduled.</a:t>
            </a:r>
          </a:p>
          <a:p>
            <a:pPr>
              <a:lnSpc>
                <a:spcPct val="110000"/>
              </a:lnSpc>
              <a:buFont typeface="Wingdings" pitchFamily="2" charset="2"/>
              <a:buChar char="§"/>
            </a:pPr>
            <a:r>
              <a:rPr lang="en-IN" sz="1800" dirty="0" smtClean="0">
                <a:latin typeface="+mn-lt"/>
              </a:rPr>
              <a:t>Time 23.5: S2 is scheduled, since job slices of frame 6 are done.</a:t>
            </a:r>
          </a:p>
          <a:p>
            <a:pPr lvl="0">
              <a:lnSpc>
                <a:spcPct val="110000"/>
              </a:lnSpc>
              <a:buFont typeface="Wingdings" pitchFamily="2" charset="2"/>
              <a:buChar char="§"/>
              <a:defRPr/>
            </a:pPr>
            <a:r>
              <a:rPr lang="en-IN" sz="1800" dirty="0" smtClean="0">
                <a:latin typeface="+mn-lt"/>
              </a:rPr>
              <a:t>Time 24: S2 is </a:t>
            </a:r>
            <a:r>
              <a:rPr lang="en-IN" sz="1800" dirty="0" err="1" smtClean="0">
                <a:latin typeface="+mn-lt"/>
              </a:rPr>
              <a:t>prempted</a:t>
            </a:r>
            <a:r>
              <a:rPr lang="en-IN" sz="1800" dirty="0" smtClean="0">
                <a:latin typeface="+mn-lt"/>
              </a:rPr>
              <a:t> because next frame started and its job slices are scheduled.</a:t>
            </a:r>
          </a:p>
          <a:p>
            <a:pPr lvl="0">
              <a:lnSpc>
                <a:spcPct val="110000"/>
              </a:lnSpc>
              <a:buFont typeface="Wingdings" pitchFamily="2" charset="2"/>
              <a:buChar char="§"/>
              <a:defRPr/>
            </a:pPr>
            <a:r>
              <a:rPr lang="en-IN" sz="1800" dirty="0" smtClean="0">
                <a:latin typeface="+mn-lt"/>
              </a:rPr>
              <a:t>Time 27: S2 is scheduled, since job slices of frame 7 are done.</a:t>
            </a:r>
          </a:p>
          <a:p>
            <a:pPr lvl="0">
              <a:lnSpc>
                <a:spcPct val="110000"/>
              </a:lnSpc>
              <a:buFont typeface="Wingdings" pitchFamily="2" charset="2"/>
              <a:buChar char="§"/>
              <a:defRPr/>
            </a:pPr>
            <a:r>
              <a:rPr lang="en-IN" sz="1800" dirty="0" smtClean="0">
                <a:latin typeface="+mn-lt"/>
              </a:rPr>
              <a:t>Time 28: S2 is completed</a:t>
            </a:r>
            <a:endParaRPr lang="en-IN" sz="1800" dirty="0" smtClean="0">
              <a:solidFill>
                <a:srgbClr val="0000CC"/>
              </a:solidFill>
              <a:latin typeface="+mn-lt"/>
            </a:endParaRPr>
          </a:p>
          <a:p>
            <a:pPr>
              <a:lnSpc>
                <a:spcPct val="110000"/>
              </a:lnSpc>
              <a:buFont typeface="Wingdings" pitchFamily="2" charset="2"/>
              <a:buChar char="§"/>
            </a:pPr>
            <a:endParaRPr lang="en-IN" sz="1800" dirty="0" smtClean="0">
              <a:latin typeface="+mn-lt"/>
            </a:endParaRPr>
          </a:p>
          <a:p>
            <a:pPr>
              <a:lnSpc>
                <a:spcPct val="110000"/>
              </a:lnSpc>
              <a:buFont typeface="Wingdings" pitchFamily="2" charset="2"/>
              <a:buChar char="§"/>
            </a:pPr>
            <a:endParaRPr lang="en-IN" sz="1800" dirty="0" smtClean="0">
              <a:latin typeface="+mn-lt"/>
            </a:endParaRPr>
          </a:p>
          <a:p>
            <a:pPr>
              <a:lnSpc>
                <a:spcPct val="110000"/>
              </a:lnSpc>
            </a:pPr>
            <a:endParaRPr lang="en-IN" sz="1800" dirty="0" smtClean="0">
              <a:solidFill>
                <a:srgbClr val="0000CC"/>
              </a:solidFill>
              <a:latin typeface="+mn-lt"/>
            </a:endParaRPr>
          </a:p>
        </p:txBody>
      </p:sp>
      <p:sp>
        <p:nvSpPr>
          <p:cNvPr id="6" name="Content Placeholder 5"/>
          <p:cNvSpPr>
            <a:spLocks noGrp="1"/>
          </p:cNvSpPr>
          <p:nvPr>
            <p:ph sz="quarter" idx="10"/>
          </p:nvPr>
        </p:nvSpPr>
        <p:spPr/>
        <p:txBody>
          <a:bodyPr/>
          <a:lstStyle/>
          <a:p>
            <a:r>
              <a:rPr lang="en-US" dirty="0" smtClean="0"/>
              <a:t>EDF Scheduling of Sporadic Jobs – Example (</a:t>
            </a:r>
            <a:r>
              <a:rPr lang="en-US" dirty="0" err="1" smtClean="0"/>
              <a:t>Contd</a:t>
            </a:r>
            <a:r>
              <a:rPr lang="en-US" dirty="0" smtClean="0"/>
              <a:t>)</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392"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8331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a:bodyPr>
          <a:lstStyle/>
          <a:p>
            <a:pPr>
              <a:lnSpc>
                <a:spcPct val="120000"/>
              </a:lnSpc>
              <a:buFont typeface="Wingdings" pitchFamily="2" charset="2"/>
              <a:buChar char="Ø"/>
            </a:pPr>
            <a:r>
              <a:rPr lang="en-IN" dirty="0" smtClean="0"/>
              <a:t>Handling Frame Overruns</a:t>
            </a:r>
          </a:p>
          <a:p>
            <a:pPr lvl="1">
              <a:lnSpc>
                <a:spcPct val="120000"/>
              </a:lnSpc>
              <a:buFont typeface="Courier New" pitchFamily="49" charset="0"/>
              <a:buChar char="o"/>
            </a:pPr>
            <a:r>
              <a:rPr lang="en-IN" dirty="0" smtClean="0"/>
              <a:t>Unexpected reasons like a transient h/w or a s/w bug may cause a job to execute longer than expected and cross the frame boundary.</a:t>
            </a:r>
          </a:p>
          <a:p>
            <a:pPr lvl="1">
              <a:lnSpc>
                <a:spcPct val="120000"/>
              </a:lnSpc>
              <a:buFont typeface="Courier New" pitchFamily="49" charset="0"/>
              <a:buChar char="o"/>
            </a:pPr>
            <a:r>
              <a:rPr lang="en-IN" dirty="0" smtClean="0"/>
              <a:t>A way to handle it is to simply abort the overrun job at the beginning of the next frame. Such a fault can be handled by a recovery mechanism.</a:t>
            </a:r>
          </a:p>
          <a:p>
            <a:pPr lvl="1">
              <a:lnSpc>
                <a:spcPct val="120000"/>
              </a:lnSpc>
              <a:buFont typeface="Courier New" pitchFamily="49" charset="0"/>
              <a:buChar char="o"/>
            </a:pPr>
            <a:r>
              <a:rPr lang="en-IN" dirty="0" smtClean="0"/>
              <a:t>Another way (</a:t>
            </a:r>
            <a:r>
              <a:rPr lang="en-IN" dirty="0" smtClean="0">
                <a:solidFill>
                  <a:srgbClr val="0000CC"/>
                </a:solidFill>
              </a:rPr>
              <a:t>which is used most frequently</a:t>
            </a:r>
            <a:r>
              <a:rPr lang="en-IN" dirty="0" smtClean="0"/>
              <a:t>) </a:t>
            </a:r>
          </a:p>
          <a:p>
            <a:pPr lvl="2">
              <a:lnSpc>
                <a:spcPct val="120000"/>
              </a:lnSpc>
              <a:buFont typeface="Wingdings" pitchFamily="2" charset="2"/>
              <a:buChar char="§"/>
            </a:pPr>
            <a:r>
              <a:rPr lang="en-IN" sz="1600" dirty="0" smtClean="0"/>
              <a:t>To </a:t>
            </a:r>
            <a:r>
              <a:rPr lang="en-IN" sz="1600" dirty="0" err="1" smtClean="0"/>
              <a:t>preempt</a:t>
            </a:r>
            <a:r>
              <a:rPr lang="en-IN" sz="1600" dirty="0" smtClean="0"/>
              <a:t> the overrun job immediately if it is not in critical section or once it exists from the critical section.</a:t>
            </a:r>
          </a:p>
          <a:p>
            <a:pPr lvl="2">
              <a:lnSpc>
                <a:spcPct val="120000"/>
              </a:lnSpc>
              <a:buFont typeface="Wingdings" pitchFamily="2" charset="2"/>
              <a:buChar char="§"/>
            </a:pPr>
            <a:r>
              <a:rPr lang="en-IN" sz="1600" dirty="0" smtClean="0"/>
              <a:t>The unfinished job is scheduled later as an </a:t>
            </a:r>
            <a:r>
              <a:rPr lang="en-IN" sz="1600" dirty="0" err="1" smtClean="0"/>
              <a:t>aperiodic</a:t>
            </a:r>
            <a:r>
              <a:rPr lang="en-IN" sz="1600" dirty="0" smtClean="0"/>
              <a:t> job.</a:t>
            </a:r>
          </a:p>
          <a:p>
            <a:pPr>
              <a:lnSpc>
                <a:spcPct val="120000"/>
              </a:lnSpc>
              <a:buFont typeface="Wingdings" pitchFamily="2" charset="2"/>
              <a:buChar char="Ø"/>
            </a:pPr>
            <a:endParaRPr lang="en-IN" dirty="0" smtClean="0"/>
          </a:p>
        </p:txBody>
      </p:sp>
      <p:sp>
        <p:nvSpPr>
          <p:cNvPr id="6" name="Content Placeholder 5"/>
          <p:cNvSpPr>
            <a:spLocks noGrp="1"/>
          </p:cNvSpPr>
          <p:nvPr>
            <p:ph sz="quarter" idx="10"/>
          </p:nvPr>
        </p:nvSpPr>
        <p:spPr/>
        <p:txBody>
          <a:bodyPr/>
          <a:lstStyle/>
          <a:p>
            <a:r>
              <a:rPr lang="en-US" dirty="0" smtClean="0"/>
              <a:t>Practical Considerations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6"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106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15400" cy="5181600"/>
          </a:xfrm>
        </p:spPr>
        <p:txBody>
          <a:bodyPr>
            <a:normAutofit fontScale="70000" lnSpcReduction="20000"/>
          </a:bodyPr>
          <a:lstStyle/>
          <a:p>
            <a:pPr>
              <a:lnSpc>
                <a:spcPct val="120000"/>
              </a:lnSpc>
              <a:buFont typeface="Wingdings" pitchFamily="2" charset="2"/>
              <a:buChar char="Ø"/>
            </a:pPr>
            <a:r>
              <a:rPr lang="en-IN" dirty="0" smtClean="0"/>
              <a:t>Mode Changes</a:t>
            </a:r>
          </a:p>
          <a:p>
            <a:pPr lvl="1">
              <a:lnSpc>
                <a:spcPct val="120000"/>
              </a:lnSpc>
              <a:buFont typeface="Courier New" pitchFamily="49" charset="0"/>
              <a:buChar char="o"/>
            </a:pPr>
            <a:r>
              <a:rPr lang="en-IN" sz="2000" dirty="0" smtClean="0"/>
              <a:t>During mode change, the system is reconfigured, some of the old tasks may be deleted, some new tasks may come.</a:t>
            </a:r>
          </a:p>
          <a:p>
            <a:pPr lvl="1">
              <a:lnSpc>
                <a:spcPct val="120000"/>
              </a:lnSpc>
              <a:buFont typeface="Courier New" pitchFamily="49" charset="0"/>
              <a:buChar char="o"/>
            </a:pPr>
            <a:r>
              <a:rPr lang="en-IN" sz="2000" dirty="0" smtClean="0"/>
              <a:t>Assume that the timing parameters are known a priori for the tasks in the new mode as well.</a:t>
            </a:r>
          </a:p>
          <a:p>
            <a:pPr lvl="1">
              <a:lnSpc>
                <a:spcPct val="120000"/>
              </a:lnSpc>
              <a:buFont typeface="Courier New" pitchFamily="49" charset="0"/>
              <a:buChar char="o"/>
            </a:pPr>
            <a:r>
              <a:rPr lang="en-IN" sz="2000" dirty="0" smtClean="0"/>
              <a:t>Mode change can be accomplished in two ways:</a:t>
            </a:r>
          </a:p>
          <a:p>
            <a:pPr lvl="1">
              <a:lnSpc>
                <a:spcPct val="120000"/>
              </a:lnSpc>
              <a:buFont typeface="Courier New" pitchFamily="49" charset="0"/>
              <a:buChar char="o"/>
            </a:pPr>
            <a:r>
              <a:rPr lang="en-IN" sz="2000" dirty="0" smtClean="0"/>
              <a:t>Consider it as an </a:t>
            </a:r>
            <a:r>
              <a:rPr lang="en-IN" sz="2000" dirty="0" err="1" smtClean="0">
                <a:solidFill>
                  <a:srgbClr val="0000CC"/>
                </a:solidFill>
              </a:rPr>
              <a:t>Aperiodic</a:t>
            </a:r>
            <a:r>
              <a:rPr lang="en-IN" sz="2000" dirty="0" smtClean="0">
                <a:solidFill>
                  <a:srgbClr val="0000CC"/>
                </a:solidFill>
              </a:rPr>
              <a:t> job</a:t>
            </a:r>
          </a:p>
          <a:p>
            <a:pPr lvl="2">
              <a:lnSpc>
                <a:spcPct val="120000"/>
              </a:lnSpc>
              <a:buFont typeface="Wingdings" pitchFamily="2" charset="2"/>
              <a:buChar char="§"/>
            </a:pPr>
            <a:r>
              <a:rPr lang="en-IN" sz="2000" dirty="0" smtClean="0"/>
              <a:t>Mode change task is executed at highest priority among all </a:t>
            </a:r>
            <a:r>
              <a:rPr lang="en-IN" sz="2000" dirty="0" err="1" smtClean="0"/>
              <a:t>aperiodic</a:t>
            </a:r>
            <a:r>
              <a:rPr lang="en-IN" sz="2000" dirty="0" smtClean="0"/>
              <a:t> jobs.</a:t>
            </a:r>
          </a:p>
          <a:p>
            <a:pPr lvl="2">
              <a:lnSpc>
                <a:spcPct val="120000"/>
              </a:lnSpc>
              <a:buFont typeface="Wingdings" pitchFamily="2" charset="2"/>
              <a:buChar char="§"/>
            </a:pPr>
            <a:r>
              <a:rPr lang="en-IN" sz="2000" dirty="0" smtClean="0"/>
              <a:t>If there are other </a:t>
            </a:r>
            <a:r>
              <a:rPr lang="en-IN" sz="2000" dirty="0" err="1" smtClean="0"/>
              <a:t>aperiodic</a:t>
            </a:r>
            <a:r>
              <a:rPr lang="en-IN" sz="2000" dirty="0" smtClean="0"/>
              <a:t> jobs, their execution is delayed after the mode change.</a:t>
            </a:r>
          </a:p>
          <a:p>
            <a:pPr lvl="2">
              <a:lnSpc>
                <a:spcPct val="120000"/>
              </a:lnSpc>
              <a:buFont typeface="Wingdings" pitchFamily="2" charset="2"/>
              <a:buChar char="§"/>
            </a:pPr>
            <a:r>
              <a:rPr lang="en-IN" sz="2000" dirty="0" smtClean="0"/>
              <a:t>If there are sporadic jobs, delay the switching over to new schedule till the sporadic jobs are completed.</a:t>
            </a:r>
          </a:p>
          <a:p>
            <a:pPr lvl="2">
              <a:lnSpc>
                <a:spcPct val="120000"/>
              </a:lnSpc>
              <a:buFont typeface="Wingdings" pitchFamily="2" charset="2"/>
              <a:buChar char="§"/>
            </a:pPr>
            <a:r>
              <a:rPr lang="en-IN" sz="2000" dirty="0" smtClean="0"/>
              <a:t>Acceptance test is suspended and the mode changer is scheduled during the time allocated for the deleted periodic tasks.</a:t>
            </a:r>
          </a:p>
          <a:p>
            <a:pPr lvl="2">
              <a:lnSpc>
                <a:spcPct val="120000"/>
              </a:lnSpc>
              <a:buFont typeface="Wingdings" pitchFamily="2" charset="2"/>
              <a:buChar char="§"/>
            </a:pPr>
            <a:r>
              <a:rPr lang="en-IN" sz="2000" dirty="0" smtClean="0"/>
              <a:t>Once the mode changer task is executed, the acceptance test resumes at the start of the next frame.</a:t>
            </a:r>
          </a:p>
          <a:p>
            <a:pPr lvl="1">
              <a:lnSpc>
                <a:spcPct val="120000"/>
              </a:lnSpc>
              <a:buFont typeface="Courier New" pitchFamily="49" charset="0"/>
              <a:buChar char="o"/>
            </a:pPr>
            <a:r>
              <a:rPr lang="en-IN" sz="2000" dirty="0" smtClean="0"/>
              <a:t>Consider it as an </a:t>
            </a:r>
            <a:r>
              <a:rPr lang="en-IN" sz="2000" dirty="0" smtClean="0">
                <a:solidFill>
                  <a:srgbClr val="0000CC"/>
                </a:solidFill>
              </a:rPr>
              <a:t>Sporadic job</a:t>
            </a:r>
          </a:p>
          <a:p>
            <a:pPr lvl="2">
              <a:lnSpc>
                <a:spcPct val="120000"/>
              </a:lnSpc>
              <a:buFont typeface="Wingdings" pitchFamily="2" charset="2"/>
              <a:buChar char="§"/>
            </a:pPr>
            <a:r>
              <a:rPr lang="en-IN" sz="2000" dirty="0" smtClean="0"/>
              <a:t>Mode change task is executed as any other Sporadic job.</a:t>
            </a:r>
          </a:p>
          <a:p>
            <a:pPr lvl="2">
              <a:lnSpc>
                <a:spcPct val="120000"/>
              </a:lnSpc>
              <a:buNone/>
            </a:pPr>
            <a:endParaRPr lang="en-IN" dirty="0" smtClean="0"/>
          </a:p>
          <a:p>
            <a:pPr>
              <a:lnSpc>
                <a:spcPct val="120000"/>
              </a:lnSpc>
              <a:buFont typeface="Wingdings" pitchFamily="2" charset="2"/>
              <a:buChar char="Ø"/>
            </a:pPr>
            <a:r>
              <a:rPr lang="en-IN" dirty="0" smtClean="0"/>
              <a:t>General Workloads and Multiprocessor Scheduling</a:t>
            </a:r>
          </a:p>
          <a:p>
            <a:pPr lvl="1">
              <a:lnSpc>
                <a:spcPct val="120000"/>
              </a:lnSpc>
              <a:buFont typeface="Courier New" pitchFamily="49" charset="0"/>
              <a:buChar char="o"/>
            </a:pPr>
            <a:r>
              <a:rPr lang="en-IN" sz="2000" dirty="0" smtClean="0"/>
              <a:t>Clock driven approach can be used to do scheduling among multiple processors in a multi-processor system, whenever the workload parameters are known a priori.</a:t>
            </a:r>
          </a:p>
          <a:p>
            <a:pPr lvl="1">
              <a:lnSpc>
                <a:spcPct val="120000"/>
              </a:lnSpc>
              <a:buFont typeface="Wingdings" pitchFamily="2" charset="2"/>
              <a:buChar char="Ø"/>
            </a:pPr>
            <a:endParaRPr lang="en-IN" dirty="0" smtClean="0"/>
          </a:p>
        </p:txBody>
      </p:sp>
      <p:sp>
        <p:nvSpPr>
          <p:cNvPr id="6" name="Content Placeholder 5"/>
          <p:cNvSpPr>
            <a:spLocks noGrp="1"/>
          </p:cNvSpPr>
          <p:nvPr>
            <p:ph sz="quarter" idx="10"/>
          </p:nvPr>
        </p:nvSpPr>
        <p:spPr/>
        <p:txBody>
          <a:bodyPr/>
          <a:lstStyle/>
          <a:p>
            <a:r>
              <a:rPr lang="en-US" dirty="0" smtClean="0"/>
              <a:t>Practical Considerations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39</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4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0556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fontScale="92500"/>
          </a:bodyPr>
          <a:lstStyle/>
          <a:p>
            <a:pPr>
              <a:lnSpc>
                <a:spcPct val="120000"/>
              </a:lnSpc>
            </a:pPr>
            <a:r>
              <a:rPr lang="en-IN" u="sng" dirty="0" smtClean="0"/>
              <a:t>Advantages</a:t>
            </a:r>
          </a:p>
          <a:p>
            <a:pPr lvl="1">
              <a:lnSpc>
                <a:spcPct val="120000"/>
              </a:lnSpc>
              <a:buFont typeface="Wingdings" pitchFamily="2" charset="2"/>
              <a:buChar char="§"/>
            </a:pPr>
            <a:r>
              <a:rPr lang="en-IN" sz="1800" dirty="0" smtClean="0"/>
              <a:t>Conceptual Simplicity: Since the schedule is statically determined,</a:t>
            </a:r>
          </a:p>
          <a:p>
            <a:pPr lvl="2">
              <a:lnSpc>
                <a:spcPct val="120000"/>
              </a:lnSpc>
              <a:buFont typeface="Wingdings" pitchFamily="2" charset="2"/>
              <a:buChar char="§"/>
            </a:pPr>
            <a:r>
              <a:rPr lang="en-IN" sz="1600" dirty="0" smtClean="0"/>
              <a:t>Deadlocks can be avoided during scheduling</a:t>
            </a:r>
          </a:p>
          <a:p>
            <a:pPr lvl="2">
              <a:lnSpc>
                <a:spcPct val="120000"/>
              </a:lnSpc>
              <a:buFont typeface="Wingdings" pitchFamily="2" charset="2"/>
              <a:buChar char="§"/>
            </a:pPr>
            <a:r>
              <a:rPr lang="en-IN" sz="1600" dirty="0" smtClean="0"/>
              <a:t>There will be no unpredictable delays</a:t>
            </a:r>
          </a:p>
          <a:p>
            <a:pPr lvl="2">
              <a:lnSpc>
                <a:spcPct val="120000"/>
              </a:lnSpc>
              <a:buFont typeface="Wingdings" pitchFamily="2" charset="2"/>
              <a:buChar char="§"/>
            </a:pPr>
            <a:r>
              <a:rPr lang="en-IN" sz="1600" dirty="0" smtClean="0"/>
              <a:t>No need of concurrency control</a:t>
            </a:r>
          </a:p>
          <a:p>
            <a:pPr lvl="2">
              <a:lnSpc>
                <a:spcPct val="120000"/>
              </a:lnSpc>
              <a:buFont typeface="Wingdings" pitchFamily="2" charset="2"/>
              <a:buChar char="§"/>
            </a:pPr>
            <a:r>
              <a:rPr lang="en-IN" sz="1600" dirty="0" smtClean="0"/>
              <a:t>No need for any synchronization mechanism</a:t>
            </a:r>
          </a:p>
          <a:p>
            <a:pPr lvl="1">
              <a:lnSpc>
                <a:spcPct val="120000"/>
              </a:lnSpc>
              <a:buFont typeface="Wingdings" pitchFamily="2" charset="2"/>
              <a:buChar char="§"/>
            </a:pPr>
            <a:r>
              <a:rPr lang="en-IN" sz="1800" dirty="0" smtClean="0"/>
              <a:t>Suitable for hard real-time systems, where all the parameters are known a priori</a:t>
            </a:r>
          </a:p>
          <a:p>
            <a:pPr>
              <a:lnSpc>
                <a:spcPct val="120000"/>
              </a:lnSpc>
            </a:pPr>
            <a:r>
              <a:rPr lang="en-IN" u="sng" dirty="0" smtClean="0"/>
              <a:t>Disadvantages</a:t>
            </a:r>
          </a:p>
          <a:p>
            <a:pPr lvl="1">
              <a:lnSpc>
                <a:spcPct val="120000"/>
              </a:lnSpc>
              <a:buFont typeface="Wingdings" pitchFamily="2" charset="2"/>
              <a:buChar char="§"/>
            </a:pPr>
            <a:r>
              <a:rPr lang="en-IN" sz="1800" dirty="0" smtClean="0"/>
              <a:t>Release times of all jobs must be fixed</a:t>
            </a:r>
          </a:p>
          <a:p>
            <a:pPr lvl="1">
              <a:lnSpc>
                <a:spcPct val="120000"/>
              </a:lnSpc>
              <a:buFont typeface="Wingdings" pitchFamily="2" charset="2"/>
              <a:buChar char="§"/>
            </a:pPr>
            <a:r>
              <a:rPr lang="en-IN" sz="1800" dirty="0" smtClean="0"/>
              <a:t>All combinations of periodic tasks that might execute at the same time must be known a priori, so a schedule for the combination can be computed.</a:t>
            </a:r>
          </a:p>
          <a:p>
            <a:pPr lvl="1">
              <a:lnSpc>
                <a:spcPct val="120000"/>
              </a:lnSpc>
              <a:buFont typeface="Wingdings" pitchFamily="2" charset="2"/>
              <a:buChar char="§"/>
            </a:pPr>
            <a:r>
              <a:rPr lang="en-IN" sz="1800" dirty="0" smtClean="0"/>
              <a:t>Not suitable for systems which are combination of both hard real-time and soft real-time systems.</a:t>
            </a:r>
          </a:p>
          <a:p>
            <a:pPr lvl="2">
              <a:lnSpc>
                <a:spcPct val="120000"/>
              </a:lnSpc>
              <a:buFont typeface="Wingdings" pitchFamily="2" charset="2"/>
              <a:buChar char="§"/>
            </a:pPr>
            <a:endParaRPr lang="en-IN" dirty="0" smtClean="0"/>
          </a:p>
        </p:txBody>
      </p:sp>
      <p:sp>
        <p:nvSpPr>
          <p:cNvPr id="6" name="Content Placeholder 5"/>
          <p:cNvSpPr>
            <a:spLocks noGrp="1"/>
          </p:cNvSpPr>
          <p:nvPr>
            <p:ph sz="quarter" idx="10"/>
          </p:nvPr>
        </p:nvSpPr>
        <p:spPr/>
        <p:txBody>
          <a:bodyPr/>
          <a:lstStyle/>
          <a:p>
            <a:r>
              <a:rPr lang="en-US" dirty="0" smtClean="0"/>
              <a:t>Pros &amp; Cons of Clock-Driven Scheduling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40</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9465"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4467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38400" y="2819400"/>
            <a:ext cx="3962400" cy="1143000"/>
          </a:xfrm>
        </p:spPr>
        <p:txBody>
          <a:bodyPr/>
          <a:lstStyle/>
          <a:p>
            <a:r>
              <a:rPr lang="en-IN" dirty="0" smtClean="0"/>
              <a:t>Any Questions?</a:t>
            </a:r>
            <a:endParaRPr lang="en-IN" dirty="0"/>
          </a:p>
        </p:txBody>
      </p:sp>
    </p:spTree>
    <p:extLst>
      <p:ext uri="{BB962C8B-B14F-4D97-AF65-F5344CB8AC3E}">
        <p14:creationId xmlns:p14="http://schemas.microsoft.com/office/powerpoint/2010/main" val="263845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5</a:t>
            </a:fld>
            <a:endParaRPr lang="en-US"/>
          </a:p>
        </p:txBody>
      </p:sp>
      <p:pic>
        <p:nvPicPr>
          <p:cNvPr id="20484" name="Picture 4" descr="Image result for vikram lander chandraya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10817"/>
            <a:ext cx="792271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Image result for vikram lander chandraya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081"/>
            <a:ext cx="3352800" cy="1913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5207" y="341284"/>
            <a:ext cx="4879734" cy="830997"/>
          </a:xfrm>
          <a:prstGeom prst="rect">
            <a:avLst/>
          </a:prstGeom>
          <a:noFill/>
        </p:spPr>
        <p:txBody>
          <a:bodyPr wrap="none" rtlCol="0">
            <a:spAutoFit/>
          </a:bodyPr>
          <a:lstStyle/>
          <a:p>
            <a:r>
              <a:rPr lang="en-IN" sz="2400" b="1" dirty="0" smtClean="0"/>
              <a:t>What Really Happened?</a:t>
            </a:r>
          </a:p>
          <a:p>
            <a:r>
              <a:rPr lang="en-IN" sz="2400" b="1" dirty="0" smtClean="0"/>
              <a:t>Lessons from ‘</a:t>
            </a:r>
            <a:r>
              <a:rPr lang="en-IN" sz="2400" b="1" dirty="0" smtClean="0">
                <a:solidFill>
                  <a:schemeClr val="tx2"/>
                </a:solidFill>
              </a:rPr>
              <a:t>Unknown-Unknowns’</a:t>
            </a:r>
            <a:r>
              <a:rPr lang="en-IN" sz="2400" b="1" dirty="0" smtClean="0"/>
              <a:t>!</a:t>
            </a:r>
            <a:endParaRPr lang="en-IN" sz="2400" b="1" dirty="0"/>
          </a:p>
        </p:txBody>
      </p:sp>
    </p:spTree>
    <p:extLst>
      <p:ext uri="{BB962C8B-B14F-4D97-AF65-F5344CB8AC3E}">
        <p14:creationId xmlns:p14="http://schemas.microsoft.com/office/powerpoint/2010/main" val="799391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6</a:t>
            </a:fld>
            <a:endParaRPr lang="en-US"/>
          </a:p>
        </p:txBody>
      </p:sp>
    </p:spTree>
    <p:extLst>
      <p:ext uri="{BB962C8B-B14F-4D97-AF65-F5344CB8AC3E}">
        <p14:creationId xmlns:p14="http://schemas.microsoft.com/office/powerpoint/2010/main" val="403398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7</a:t>
            </a:fld>
            <a:endParaRPr lang="en-US"/>
          </a:p>
        </p:txBody>
      </p:sp>
    </p:spTree>
    <p:extLst>
      <p:ext uri="{BB962C8B-B14F-4D97-AF65-F5344CB8AC3E}">
        <p14:creationId xmlns:p14="http://schemas.microsoft.com/office/powerpoint/2010/main" val="239423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8</a:t>
            </a:fld>
            <a:endParaRPr lang="en-US" dirty="0"/>
          </a:p>
        </p:txBody>
      </p:sp>
      <p:sp>
        <p:nvSpPr>
          <p:cNvPr id="4" name="Content Placeholder 1"/>
          <p:cNvSpPr>
            <a:spLocks noGrp="1"/>
          </p:cNvSpPr>
          <p:nvPr>
            <p:ph sz="quarter" idx="10"/>
          </p:nvPr>
        </p:nvSpPr>
        <p:spPr>
          <a:xfrm>
            <a:off x="457200" y="4309130"/>
            <a:ext cx="8558222" cy="1660207"/>
          </a:xfrm>
        </p:spPr>
        <p:txBody>
          <a:bodyPr/>
          <a:lstStyle/>
          <a:p>
            <a:pPr algn="r">
              <a:lnSpc>
                <a:spcPct val="100000"/>
              </a:lnSpc>
            </a:pPr>
            <a:r>
              <a:rPr lang="en-US" sz="3200" dirty="0" smtClean="0"/>
              <a:t>L-3a: Introduction to Scheduling -  </a:t>
            </a:r>
          </a:p>
          <a:p>
            <a:pPr algn="r">
              <a:lnSpc>
                <a:spcPct val="100000"/>
              </a:lnSpc>
            </a:pPr>
            <a:r>
              <a:rPr lang="en-US" sz="2800" b="0" dirty="0" smtClean="0"/>
              <a:t>Clock-driven Scheduler, Examples</a:t>
            </a:r>
            <a:endParaRPr lang="en-US" sz="2000" b="0" dirty="0" smtClean="0"/>
          </a:p>
          <a:p>
            <a:pPr algn="r">
              <a:lnSpc>
                <a:spcPct val="100000"/>
              </a:lnSpc>
            </a:pPr>
            <a:r>
              <a:rPr lang="en-US" sz="1600" b="0" dirty="0" smtClean="0"/>
              <a:t>Ref: [T1]</a:t>
            </a:r>
            <a:endParaRPr lang="en-US" sz="1600" b="0" dirty="0"/>
          </a:p>
        </p:txBody>
      </p:sp>
      <p:sp>
        <p:nvSpPr>
          <p:cNvPr id="5" name="పాఠంపెట్టె 4"/>
          <p:cNvSpPr txBox="1"/>
          <p:nvPr/>
        </p:nvSpPr>
        <p:spPr>
          <a:xfrm>
            <a:off x="255864" y="5816838"/>
            <a:ext cx="8960893" cy="738664"/>
          </a:xfrm>
          <a:prstGeom prst="rect">
            <a:avLst/>
          </a:prstGeom>
          <a:noFill/>
        </p:spPr>
        <p:txBody>
          <a:bodyPr wrap="square" rtlCol="0">
            <a:spAutoFit/>
          </a:bodyPr>
          <a:lstStyle/>
          <a:p>
            <a:r>
              <a:rPr lang="en-IN" sz="1400" b="1" dirty="0" smtClean="0">
                <a:latin typeface="Arial Narrow" panose="020B0606020202030204" pitchFamily="34" charset="0"/>
              </a:rPr>
              <a:t>Note</a:t>
            </a:r>
            <a:r>
              <a:rPr lang="en-IN" sz="14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smtClean="0">
                <a:latin typeface="Arial Narrow" panose="020B0606020202030204" pitchFamily="34" charset="0"/>
              </a:rPr>
              <a:t>PLEASE DO NOT PRINT PPTs</a:t>
            </a:r>
            <a:r>
              <a:rPr lang="en-IN" sz="1400" dirty="0" smtClean="0">
                <a:latin typeface="Arial Narrow" panose="020B0606020202030204" pitchFamily="34" charset="0"/>
              </a:rPr>
              <a:t>, Save the Environment!</a:t>
            </a:r>
            <a:endParaRPr lang="en-IN" sz="1400" dirty="0">
              <a:latin typeface="Arial Narrow" panose="020B0606020202030204" pitchFamily="34" charset="0"/>
            </a:endParaRPr>
          </a:p>
        </p:txBody>
      </p:sp>
      <p:sp>
        <p:nvSpPr>
          <p:cNvPr id="2" name="పాఠంపెట్టె 1"/>
          <p:cNvSpPr txBox="1"/>
          <p:nvPr/>
        </p:nvSpPr>
        <p:spPr>
          <a:xfrm>
            <a:off x="18197" y="6555502"/>
            <a:ext cx="7662675" cy="246221"/>
          </a:xfrm>
          <a:prstGeom prst="rect">
            <a:avLst/>
          </a:prstGeom>
          <a:noFill/>
        </p:spPr>
        <p:txBody>
          <a:bodyPr wrap="none" rtlCol="0">
            <a:spAutoFit/>
          </a:bodyPr>
          <a:lstStyle/>
          <a:p>
            <a:r>
              <a:rPr lang="en-IN" sz="1000" dirty="0" smtClean="0"/>
              <a:t>Source PPT Courtesy: Some of the contents of this PPT is sourced from Presentations by Prof B Mishra / Prof K R </a:t>
            </a:r>
            <a:r>
              <a:rPr lang="en-IN" sz="1000" dirty="0" err="1" smtClean="0"/>
              <a:t>Anupa</a:t>
            </a:r>
            <a:r>
              <a:rPr lang="en-IN" sz="1000" dirty="0" smtClean="0"/>
              <a:t>, BITS-Pilani</a:t>
            </a:r>
            <a:r>
              <a:rPr lang="en-IN" sz="1000" dirty="0"/>
              <a:t> </a:t>
            </a:r>
            <a:r>
              <a:rPr lang="en-IN" sz="1000" dirty="0" smtClean="0"/>
              <a:t>WILP Faculty</a:t>
            </a:r>
            <a:endParaRPr lang="en-IN"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181600"/>
          </a:xfrm>
        </p:spPr>
        <p:txBody>
          <a:bodyPr>
            <a:normAutofit fontScale="62500" lnSpcReduction="20000"/>
          </a:bodyPr>
          <a:lstStyle/>
          <a:p>
            <a:pPr>
              <a:lnSpc>
                <a:spcPct val="120000"/>
              </a:lnSpc>
              <a:buFont typeface="Wingdings" pitchFamily="2" charset="2"/>
              <a:buChar char="q"/>
            </a:pPr>
            <a:r>
              <a:rPr lang="en-IN" dirty="0" smtClean="0"/>
              <a:t>There are ‘</a:t>
            </a:r>
            <a:r>
              <a:rPr lang="en-IN" i="1" dirty="0" smtClean="0">
                <a:solidFill>
                  <a:srgbClr val="0000CC"/>
                </a:solidFill>
              </a:rPr>
              <a:t>n</a:t>
            </a:r>
            <a:r>
              <a:rPr lang="en-IN" dirty="0" smtClean="0"/>
              <a:t>’ periodic tasks in the system and ‘</a:t>
            </a:r>
            <a:r>
              <a:rPr lang="en-IN" i="1" dirty="0" smtClean="0">
                <a:solidFill>
                  <a:srgbClr val="0000CC"/>
                </a:solidFill>
              </a:rPr>
              <a:t>n’</a:t>
            </a:r>
            <a:r>
              <a:rPr lang="en-IN" dirty="0" smtClean="0"/>
              <a:t> is fixed</a:t>
            </a:r>
          </a:p>
          <a:p>
            <a:pPr>
              <a:lnSpc>
                <a:spcPct val="120000"/>
              </a:lnSpc>
              <a:buFont typeface="Wingdings" pitchFamily="2" charset="2"/>
              <a:buChar char="q"/>
            </a:pPr>
            <a:r>
              <a:rPr lang="en-IN" dirty="0" smtClean="0"/>
              <a:t>The parameters of all periodic tasks are known a priori.</a:t>
            </a:r>
          </a:p>
          <a:p>
            <a:pPr>
              <a:lnSpc>
                <a:spcPct val="120000"/>
              </a:lnSpc>
              <a:buFont typeface="Wingdings" pitchFamily="2" charset="2"/>
              <a:buChar char="q"/>
            </a:pPr>
            <a:r>
              <a:rPr lang="en-IN" dirty="0" smtClean="0"/>
              <a:t>Variation in the inter-release time is negligibly small. For all practical purpose each job in </a:t>
            </a:r>
            <a:r>
              <a:rPr lang="en-IN" i="1" dirty="0" smtClean="0">
                <a:solidFill>
                  <a:srgbClr val="0000CC"/>
                </a:solidFill>
              </a:rPr>
              <a:t>T</a:t>
            </a:r>
            <a:r>
              <a:rPr lang="en-IN" i="1" baseline="-25000" dirty="0" smtClean="0">
                <a:solidFill>
                  <a:srgbClr val="0000CC"/>
                </a:solidFill>
              </a:rPr>
              <a:t>i</a:t>
            </a:r>
            <a:r>
              <a:rPr lang="en-IN" i="1" dirty="0" smtClean="0">
                <a:solidFill>
                  <a:srgbClr val="0000CC"/>
                </a:solidFill>
              </a:rPr>
              <a:t> </a:t>
            </a:r>
            <a:r>
              <a:rPr lang="en-IN" dirty="0" smtClean="0"/>
              <a:t>is released </a:t>
            </a:r>
            <a:r>
              <a:rPr lang="en-IN" i="1" dirty="0" smtClean="0">
                <a:solidFill>
                  <a:srgbClr val="0000CC"/>
                </a:solidFill>
              </a:rPr>
              <a:t>p</a:t>
            </a:r>
            <a:r>
              <a:rPr lang="en-IN" i="1" baseline="-25000" dirty="0" smtClean="0">
                <a:solidFill>
                  <a:srgbClr val="0000CC"/>
                </a:solidFill>
              </a:rPr>
              <a:t>i</a:t>
            </a:r>
            <a:r>
              <a:rPr lang="en-IN" dirty="0" smtClean="0"/>
              <a:t> units of time after the previous job in </a:t>
            </a:r>
            <a:r>
              <a:rPr lang="en-IN" i="1" dirty="0" smtClean="0">
                <a:solidFill>
                  <a:srgbClr val="0000CC"/>
                </a:solidFill>
              </a:rPr>
              <a:t>T</a:t>
            </a:r>
            <a:r>
              <a:rPr lang="en-IN" i="1" baseline="-25000" dirty="0" smtClean="0">
                <a:solidFill>
                  <a:srgbClr val="0000CC"/>
                </a:solidFill>
              </a:rPr>
              <a:t>i</a:t>
            </a:r>
            <a:r>
              <a:rPr lang="en-IN" dirty="0" smtClean="0"/>
              <a:t> .</a:t>
            </a:r>
          </a:p>
          <a:p>
            <a:pPr>
              <a:lnSpc>
                <a:spcPct val="120000"/>
              </a:lnSpc>
              <a:buFont typeface="Wingdings" pitchFamily="2" charset="2"/>
              <a:buChar char="q"/>
            </a:pPr>
            <a:r>
              <a:rPr lang="en-IN" dirty="0" smtClean="0"/>
              <a:t>Each job </a:t>
            </a:r>
            <a:r>
              <a:rPr lang="en-IN" i="1" dirty="0" err="1" smtClean="0">
                <a:solidFill>
                  <a:srgbClr val="0000CC"/>
                </a:solidFill>
              </a:rPr>
              <a:t>J</a:t>
            </a:r>
            <a:r>
              <a:rPr lang="en-IN" i="1" baseline="-25000" dirty="0" err="1" smtClean="0">
                <a:solidFill>
                  <a:srgbClr val="0000CC"/>
                </a:solidFill>
              </a:rPr>
              <a:t>i,k</a:t>
            </a:r>
            <a:r>
              <a:rPr lang="en-IN" dirty="0" smtClean="0"/>
              <a:t> is ready for execution at release time </a:t>
            </a:r>
            <a:r>
              <a:rPr lang="en-IN" i="1" dirty="0" err="1" smtClean="0">
                <a:solidFill>
                  <a:srgbClr val="0000CC"/>
                </a:solidFill>
              </a:rPr>
              <a:t>r</a:t>
            </a:r>
            <a:r>
              <a:rPr lang="en-IN" i="1" baseline="-25000" dirty="0" err="1" smtClean="0">
                <a:solidFill>
                  <a:srgbClr val="0000CC"/>
                </a:solidFill>
              </a:rPr>
              <a:t>i,k</a:t>
            </a:r>
            <a:endParaRPr lang="en-IN" i="1" baseline="-25000" dirty="0" smtClean="0">
              <a:solidFill>
                <a:srgbClr val="0000CC"/>
              </a:solidFill>
            </a:endParaRPr>
          </a:p>
          <a:p>
            <a:pPr>
              <a:lnSpc>
                <a:spcPct val="120000"/>
              </a:lnSpc>
            </a:pPr>
            <a:endParaRPr lang="en-IN" dirty="0" smtClean="0"/>
          </a:p>
          <a:p>
            <a:pPr>
              <a:lnSpc>
                <a:spcPct val="120000"/>
              </a:lnSpc>
            </a:pPr>
            <a:r>
              <a:rPr lang="en-IN" dirty="0" smtClean="0"/>
              <a:t>A periodic task </a:t>
            </a:r>
            <a:r>
              <a:rPr lang="en-IN" i="1" dirty="0" smtClean="0">
                <a:solidFill>
                  <a:srgbClr val="0000CC"/>
                </a:solidFill>
              </a:rPr>
              <a:t>T</a:t>
            </a:r>
            <a:r>
              <a:rPr lang="en-IN" i="1" baseline="-25000" dirty="0" smtClean="0">
                <a:solidFill>
                  <a:srgbClr val="0000CC"/>
                </a:solidFill>
              </a:rPr>
              <a:t>i</a:t>
            </a:r>
            <a:r>
              <a:rPr lang="en-IN" dirty="0" smtClean="0"/>
              <a:t>  is characterised by the </a:t>
            </a:r>
            <a:r>
              <a:rPr lang="en-IN" b="1" dirty="0" smtClean="0"/>
              <a:t>4-tuple (</a:t>
            </a:r>
            <a:r>
              <a:rPr lang="el-GR" b="1" i="1" dirty="0" smtClean="0">
                <a:solidFill>
                  <a:srgbClr val="0000CC"/>
                </a:solidFill>
              </a:rPr>
              <a:t>Φ</a:t>
            </a:r>
            <a:r>
              <a:rPr lang="en-US" sz="2000" b="1" i="1" baseline="-25000" dirty="0" err="1" smtClean="0">
                <a:solidFill>
                  <a:srgbClr val="0000CC"/>
                </a:solidFill>
              </a:rPr>
              <a:t>i</a:t>
            </a:r>
            <a:r>
              <a:rPr lang="en-IN" b="1" dirty="0" smtClean="0"/>
              <a:t>,  </a:t>
            </a:r>
            <a:r>
              <a:rPr lang="en-US" b="1" i="1" dirty="0" smtClean="0">
                <a:solidFill>
                  <a:srgbClr val="0000CC"/>
                </a:solidFill>
              </a:rPr>
              <a:t>p</a:t>
            </a:r>
            <a:r>
              <a:rPr lang="en-US" b="1" i="1" baseline="-25000" dirty="0" smtClean="0">
                <a:solidFill>
                  <a:srgbClr val="0000CC"/>
                </a:solidFill>
              </a:rPr>
              <a:t>i </a:t>
            </a:r>
            <a:r>
              <a:rPr lang="en-IN" b="1" dirty="0" smtClean="0"/>
              <a:t>, </a:t>
            </a:r>
            <a:r>
              <a:rPr lang="en-US" b="1" i="1" dirty="0" err="1" smtClean="0">
                <a:solidFill>
                  <a:srgbClr val="0000CC"/>
                </a:solidFill>
              </a:rPr>
              <a:t>e</a:t>
            </a:r>
            <a:r>
              <a:rPr lang="en-US" b="1" i="1" baseline="-25000" dirty="0" err="1" smtClean="0">
                <a:solidFill>
                  <a:srgbClr val="0000CC"/>
                </a:solidFill>
              </a:rPr>
              <a:t>i</a:t>
            </a:r>
            <a:r>
              <a:rPr lang="en-US" b="1" i="1" baseline="-25000" dirty="0" smtClean="0">
                <a:solidFill>
                  <a:srgbClr val="0000CC"/>
                </a:solidFill>
              </a:rPr>
              <a:t> </a:t>
            </a:r>
            <a:r>
              <a:rPr lang="en-IN" b="1" dirty="0" smtClean="0"/>
              <a:t>, </a:t>
            </a:r>
            <a:r>
              <a:rPr lang="en-IN" b="1" i="1" dirty="0" smtClean="0">
                <a:solidFill>
                  <a:srgbClr val="0000CC"/>
                </a:solidFill>
              </a:rPr>
              <a:t>D</a:t>
            </a:r>
            <a:r>
              <a:rPr lang="en-US" b="1" i="1" baseline="-25000" dirty="0" err="1" smtClean="0">
                <a:solidFill>
                  <a:srgbClr val="0000CC"/>
                </a:solidFill>
              </a:rPr>
              <a:t>i</a:t>
            </a:r>
            <a:r>
              <a:rPr lang="en-IN" b="1" dirty="0" smtClean="0"/>
              <a:t> ).</a:t>
            </a:r>
          </a:p>
          <a:p>
            <a:pPr>
              <a:lnSpc>
                <a:spcPct val="120000"/>
              </a:lnSpc>
            </a:pPr>
            <a:endParaRPr lang="en-IN" dirty="0" smtClean="0"/>
          </a:p>
          <a:p>
            <a:pPr>
              <a:lnSpc>
                <a:spcPct val="120000"/>
              </a:lnSpc>
            </a:pPr>
            <a:r>
              <a:rPr lang="en-IN" dirty="0" smtClean="0"/>
              <a:t>Example: (1, 10, 3, 6) periodic task</a:t>
            </a:r>
          </a:p>
          <a:p>
            <a:pPr>
              <a:lnSpc>
                <a:spcPct val="120000"/>
              </a:lnSpc>
              <a:buFont typeface="Wingdings" pitchFamily="2" charset="2"/>
              <a:buChar char="§"/>
            </a:pPr>
            <a:r>
              <a:rPr lang="en-IN" sz="2200" dirty="0" smtClean="0"/>
              <a:t>1</a:t>
            </a:r>
            <a:r>
              <a:rPr lang="en-IN" sz="2200" baseline="30000" dirty="0" smtClean="0"/>
              <a:t>st</a:t>
            </a:r>
            <a:r>
              <a:rPr lang="en-IN" sz="2200" dirty="0" smtClean="0"/>
              <a:t> job is released at time 1. It must completes by time 7 (=1 + 6). It executes for 3 units of time.</a:t>
            </a:r>
          </a:p>
          <a:p>
            <a:pPr>
              <a:lnSpc>
                <a:spcPct val="120000"/>
              </a:lnSpc>
              <a:buFont typeface="Wingdings" pitchFamily="2" charset="2"/>
              <a:buChar char="§"/>
            </a:pPr>
            <a:r>
              <a:rPr lang="en-IN" sz="2200" dirty="0" smtClean="0"/>
              <a:t>2</a:t>
            </a:r>
            <a:r>
              <a:rPr lang="en-IN" sz="2200" baseline="30000" dirty="0" smtClean="0"/>
              <a:t>nd</a:t>
            </a:r>
            <a:r>
              <a:rPr lang="en-IN" sz="2200" dirty="0" smtClean="0"/>
              <a:t> job is released at time 11 (= 1+ 10). It must complete by time 17 (=11 + 6). It executes for 3 units of time.</a:t>
            </a:r>
          </a:p>
          <a:p>
            <a:pPr>
              <a:lnSpc>
                <a:spcPct val="120000"/>
              </a:lnSpc>
              <a:buFont typeface="Wingdings" pitchFamily="2" charset="2"/>
              <a:buChar char="§"/>
            </a:pPr>
            <a:r>
              <a:rPr lang="en-IN" sz="2200" dirty="0" smtClean="0"/>
              <a:t>....</a:t>
            </a:r>
          </a:p>
          <a:p>
            <a:pPr lvl="1">
              <a:lnSpc>
                <a:spcPct val="120000"/>
              </a:lnSpc>
              <a:buFont typeface="Wingdings" pitchFamily="2" charset="2"/>
              <a:buChar char="§"/>
            </a:pPr>
            <a:endParaRPr lang="en-IN" sz="1800" dirty="0" smtClean="0"/>
          </a:p>
          <a:p>
            <a:pPr>
              <a:lnSpc>
                <a:spcPct val="120000"/>
              </a:lnSpc>
              <a:buFont typeface="Wingdings" pitchFamily="2" charset="2"/>
              <a:buChar char="q"/>
            </a:pPr>
            <a:r>
              <a:rPr lang="en-IN" sz="2600" dirty="0" err="1" smtClean="0"/>
              <a:t>Tuples</a:t>
            </a:r>
            <a:r>
              <a:rPr lang="en-IN" sz="2600" dirty="0" smtClean="0"/>
              <a:t> having default values are omitted. </a:t>
            </a:r>
          </a:p>
          <a:p>
            <a:pPr>
              <a:lnSpc>
                <a:spcPct val="120000"/>
              </a:lnSpc>
              <a:buFont typeface="Wingdings" pitchFamily="2" charset="2"/>
              <a:buChar char="q"/>
            </a:pPr>
            <a:r>
              <a:rPr lang="en-IN" sz="2600" dirty="0" smtClean="0">
                <a:solidFill>
                  <a:srgbClr val="0000CC"/>
                </a:solidFill>
              </a:rPr>
              <a:t>By default, the phase of each task is 0 and relative deadline is equal to the period.</a:t>
            </a:r>
          </a:p>
          <a:p>
            <a:pPr>
              <a:lnSpc>
                <a:spcPct val="120000"/>
              </a:lnSpc>
            </a:pPr>
            <a:endParaRPr lang="en-IN" sz="2600" dirty="0" smtClean="0"/>
          </a:p>
          <a:p>
            <a:pPr>
              <a:lnSpc>
                <a:spcPct val="120000"/>
              </a:lnSpc>
            </a:pPr>
            <a:r>
              <a:rPr lang="en-IN" sz="2600" dirty="0" smtClean="0"/>
              <a:t>Example</a:t>
            </a:r>
            <a:r>
              <a:rPr lang="en-IN" sz="2200" dirty="0" smtClean="0"/>
              <a:t>: (10, 3, 6) and (10, 3) have zero phases and relative deadlines of 6 and 10 respectively.</a:t>
            </a:r>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125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1606</TotalTime>
  <Words>3899</Words>
  <Application>Microsoft Office PowerPoint</Application>
  <PresentationFormat>On-screen Show (4:3)</PresentationFormat>
  <Paragraphs>801</Paragraphs>
  <Slides>41</Slides>
  <Notes>30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Arial</vt:lpstr>
      <vt:lpstr>Arial Narrow</vt:lpstr>
      <vt:lpstr>Calibri</vt:lpstr>
      <vt:lpstr>Courier New</vt:lpstr>
      <vt:lpstr>Symbol</vt:lpstr>
      <vt:lpstr>Wingdings</vt:lpstr>
      <vt:lpstr>Office Theme</vt:lpstr>
      <vt:lpstr>2_Office Theme</vt:lpstr>
      <vt:lpstr>Equation</vt:lpstr>
      <vt:lpstr>BITS ZG553: Real Time Systems [L-3a: Clock-driven Scheduler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104</cp:revision>
  <dcterms:created xsi:type="dcterms:W3CDTF">2011-09-14T09:42:05Z</dcterms:created>
  <dcterms:modified xsi:type="dcterms:W3CDTF">2022-09-09T22:45:34Z</dcterms:modified>
</cp:coreProperties>
</file>