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9.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1.xml" ContentType="application/inkml+xml"/>
  <Override PartName="/ppt/notesSlides/notesSlide42.xml" ContentType="application/vnd.openxmlformats-officedocument.presentationml.notesSlide+xml"/>
  <Override PartName="/ppt/ink/ink12.xml" ContentType="application/inkml+xml"/>
  <Override PartName="/ppt/notesSlides/notesSlide43.xml" ContentType="application/vnd.openxmlformats-officedocument.presentationml.notesSlide+xml"/>
  <Override PartName="/ppt/ink/ink13.xml" ContentType="application/inkml+xml"/>
  <Override PartName="/ppt/notesSlides/notesSlide44.xml" ContentType="application/vnd.openxmlformats-officedocument.presentationml.notesSlide+xml"/>
  <Override PartName="/ppt/ink/ink14.xml" ContentType="application/inkml+xml"/>
  <Override PartName="/ppt/notesSlides/notesSlide45.xml" ContentType="application/vnd.openxmlformats-officedocument.presentationml.notesSlide+xml"/>
  <Override PartName="/ppt/ink/ink15.xml" ContentType="application/inkml+xml"/>
  <Override PartName="/ppt/notesSlides/notesSlide46.xml" ContentType="application/vnd.openxmlformats-officedocument.presentationml.notesSlide+xml"/>
  <Override PartName="/ppt/ink/ink16.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04" r:id="rId2"/>
    <p:sldId id="308" r:id="rId3"/>
    <p:sldId id="383" r:id="rId4"/>
    <p:sldId id="381" r:id="rId5"/>
    <p:sldId id="382" r:id="rId6"/>
    <p:sldId id="368" r:id="rId7"/>
    <p:sldId id="369" r:id="rId8"/>
    <p:sldId id="370" r:id="rId9"/>
    <p:sldId id="371" r:id="rId10"/>
    <p:sldId id="372" r:id="rId11"/>
    <p:sldId id="373" r:id="rId12"/>
    <p:sldId id="374" r:id="rId13"/>
    <p:sldId id="310" r:id="rId14"/>
    <p:sldId id="311" r:id="rId15"/>
    <p:sldId id="312" r:id="rId16"/>
    <p:sldId id="313" r:id="rId17"/>
    <p:sldId id="314" r:id="rId18"/>
    <p:sldId id="315" r:id="rId19"/>
    <p:sldId id="377" r:id="rId20"/>
    <p:sldId id="316" r:id="rId21"/>
    <p:sldId id="375" r:id="rId22"/>
    <p:sldId id="37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80" r:id="rId38"/>
    <p:sldId id="331" r:id="rId39"/>
    <p:sldId id="332" r:id="rId40"/>
    <p:sldId id="333" r:id="rId41"/>
    <p:sldId id="334" r:id="rId42"/>
    <p:sldId id="349"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09"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07" autoAdjust="0"/>
  </p:normalViewPr>
  <p:slideViewPr>
    <p:cSldViewPr>
      <p:cViewPr varScale="1">
        <p:scale>
          <a:sx n="66" d="100"/>
          <a:sy n="66" d="100"/>
        </p:scale>
        <p:origin x="1500" y="72"/>
      </p:cViewPr>
      <p:guideLst>
        <p:guide orient="horz" pos="2160"/>
        <p:guide pos="2880"/>
      </p:guideLst>
    </p:cSldViewPr>
  </p:slideViewPr>
  <p:outlineViewPr>
    <p:cViewPr>
      <p:scale>
        <a:sx n="33" d="100"/>
        <a:sy n="33" d="100"/>
      </p:scale>
      <p:origin x="0" y="125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19:17.434"/>
    </inkml:context>
    <inkml:brush xml:id="br0">
      <inkml:brushProperty name="width" value="0.05292" units="cm"/>
      <inkml:brushProperty name="height" value="0.05292" units="cm"/>
      <inkml:brushProperty name="color" value="#002060"/>
    </inkml:brush>
  </inkml:definitions>
  <inkml:trace contextRef="#ctx0" brushRef="#br0">9625 3051 0,'49'0'187,"1"0"-171,-1 0-1,1 0 1,0 0 0,-1 0-1,1 0-15,-1 0 16,1 0 0,0 0 15,49 0-16,-50 0 1,1 0 0,0 0-1,-1 0 1,1 0 0</inkml:trace>
  <inkml:trace contextRef="#ctx0" brushRef="#br0" timeOffset="5547.6165">9674 1662 0,'0'-50'125,"0"1"-94,50 49-31,-50-50 16,0 0-16,0 1 16,0-1-1,0 1 32</inkml:trace>
  <inkml:trace contextRef="#ctx0" brushRef="#br0" timeOffset="6179.397">9575 1463 0,'0'50'63,"0"0"-32,0-1-15,0 1-1,0 0 16,50-50 1,-50 49-17,49-49 1,1 0 0,-1-49-1,1 49 1,-50-50-1,50 50 1,-100 0 31</inkml:trace>
  <inkml:trace contextRef="#ctx0" brushRef="#br0" timeOffset="7067.11">9327 819 0,'50'0'62,"-1"0"-30,1 0-17,49 0 1,-49 0 15,-1-50-15,1 50-1,-100 0 48</inkml:trace>
  <inkml:trace contextRef="#ctx0" brushRef="#br0" timeOffset="7518.7591">9525 819 0,'0'49'47,"0"1"-16,-49-1-16,49 1 1,0 0 0,0-1-16,-50-49 15,50 50 17,0-100 30</inkml:trace>
  <inkml:trace contextRef="#ctx0" brushRef="#br0" timeOffset="8562.7735">9873 918 0,'-50'0'63,"0"0"-17,1 0-14,49 49-17,-50-49 1,50 50 0,0 0 30,50-50-30,-50 49 0,49-49 15,1 0-15,0-49 15,-50-1 0,0 0-15,0 1 15,0 98 94,0 1-78,49 0-32,-49-1 17,50-49-17</inkml:trace>
  <inkml:trace contextRef="#ctx0" brushRef="#br0" timeOffset="9538.7167">10269 819 0,'0'-50'16,"-49"50"31,-1 0 0,50 50-32,-49-50-15,-1 0 31,50 49-15,-50-49 0,50 50-16,50-50 47,-50 49-32,50-49 1,-1 0 15,1 0 0,-50 50 1,49-50-32,-49 50 62,-49-50-15,-1 0-31,1 0-1,-1 0 1,0 0 15</inkml:trace>
  <inkml:trace contextRef="#ctx0" brushRef="#br0" timeOffset="10235.7459">10418 719 0,'0'50'47,"0"0"-32,0-1 17,0 1-17,0-1 1,0 1-1,0 0 1</inkml:trace>
  <inkml:trace contextRef="#ctx0" brushRef="#br0" timeOffset="10938.523">10666 769 0,'-49'0'94,"49"50"-79,-50-50 1,1 0-1,49 49 1,-50-49 0,50 50 15,50-50 78,-1 0-93,1 0 0,-50 49 15,49-49 0,-98 50 32</inkml:trace>
  <inkml:trace contextRef="#ctx0" brushRef="#br0" timeOffset="11966.7539">10567 1662 0,'0'0'0,"50"-50"16,-1 1 15,1 49-15,0-50-16,-1 50 16,1-50-1,-1 50 16,1-49 1</inkml:trace>
  <inkml:trace contextRef="#ctx0" brushRef="#br0" timeOffset="12866.7373">11460 967 0,'0'50'63,"0"0"-32,0-1-15,0 1-1,0-1 17,0 51-1,-49-100 63,-1-50-79,0 50 16,1 0 79</inkml:trace>
  <inkml:trace contextRef="#ctx0" brushRef="#br0" timeOffset="13395.8618">11262 1017 0,'49'0'47,"-49"-50"-32,50 50 1,0 0-16,-1 0 16,50 0 15,-49-49 0,-100 49 16,50 49-31</inkml:trace>
  <inkml:trace contextRef="#ctx0" brushRef="#br0" timeOffset="14006.6476">11659 1116 0,'0'-49'31,"-50"49"0,0 0 0,1 49 1,49 1-1,-50-50-31,50 49 16,50-49-1,-1 0 16,1 0-15,0 0 0,-50-49-1,49 49 1,-49-50 15,0 1-15,-49 49-1</inkml:trace>
  <inkml:trace contextRef="#ctx0" brushRef="#br0" timeOffset="14929.6451">11807 967 0,'0'50'47,"0"0"-31,0-1 15,0 1-15,0-1-1,0 1 1,0-100 93,0 1-77,0-1-17,0 1 17,50 49-17,0 0 1,-1 0 31,-49 49 0,0 1-16,0-1-16,0 1 32,-49-50 0,-1 50-31,0-50 15,1 0-15,49-50-1,-50 50 1</inkml:trace>
  <inkml:trace contextRef="#ctx0" brushRef="#br0" timeOffset="15582.2712">12105 1116 0,'50'0'63,"-1"0"-47,1 0 15,-1 0-16,1 0 17,49 0-1,-49 0-15</inkml:trace>
  <inkml:trace contextRef="#ctx0" brushRef="#br0" timeOffset="16131.5893">12155 1215 0,'49'0'0,"1"0"31,-1 0 0,1 0-15,0 0 15,-1 0 0</inkml:trace>
  <inkml:trace contextRef="#ctx0" brushRef="#br0" timeOffset="16632.1446">12353 967 0,'-50'0'16,"50"50"15,0 0 0,0-1-15,0 1-1,-49-50 1,-1 99 0,50-49-1,0-1 17</inkml:trace>
  <inkml:trace contextRef="#ctx0" brushRef="#br0" timeOffset="17358.2997">12452 1017 0,'0'0'0,"0"50"63,0-1-32,0 1-15,-49-50-1,49 49 1,0 1-1,0 0 1,-50-50 0,50 49 15</inkml:trace>
  <inkml:trace contextRef="#ctx0" brushRef="#br0" timeOffset="76916.8464">17364 10914 0,'0'50'188,"49"-50"-173,1 0 17,-1 0-17,1 0 16,0 0-31,-1 0 16,51 0 31,-1 0-16,-50 0-15,1 0-1,0 0 1,-1 0 15,1 0-15,-1 0 31,-98 0 15</inkml:trace>
  <inkml:trace contextRef="#ctx0" brushRef="#br0" timeOffset="146874.5079">16669 9475 0,'50'0'94,"-1"0"-78,1 0-1,0 0 1,98 0 15,-48 0 16,48 0-16,-98 0-15,0 0 0,-1 0-1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45:00.127"/>
    </inkml:context>
    <inkml:brush xml:id="br0">
      <inkml:brushProperty name="width" value="0.05292" units="cm"/>
      <inkml:brushProperty name="height" value="0.05292" units="cm"/>
      <inkml:brushProperty name="color" value="#002060"/>
    </inkml:brush>
  </inkml:definitions>
  <inkml:trace contextRef="#ctx0" brushRef="#br0">10319 11460 0,'-50'0'125,"1"0"-94,-1 0 0,50-50-15,-49 50-1,49-49-15,-50-1 16,50-49 15,0-50 0,0 0 1,0 50-17,0 49 1,0-49 0,50 49-1,-1 1 1,1-1-1,-1 50 1,1-49 0,0-1-1,-1 50 1,51-50 15,-51 50-31,1 0 31,-4093 0-15,8185 0 0,-4092 0-1,-1 0 1,1 0 0,-50 50-1,49 49 1,1 0-1,-50 1 1,0-51 0,0 50-1,0 1 1,0-51 0,0 1-1,0-1 1,0 1-1,0 0 1,-50-50-16,50 49 16,0 1-1,-49-50 1,49 50 0,-50-50-1,1 49 1,-1 1-1,0-50 1,1 0 0,-1 49-1,1 1 17,-1-50-1,0 0-16,1 0 1,-1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51:17.981"/>
    </inkml:context>
    <inkml:brush xml:id="br0">
      <inkml:brushProperty name="width" value="0.05292" units="cm"/>
      <inkml:brushProperty name="height" value="0.05292" units="cm"/>
      <inkml:brushProperty name="color" value="#002060"/>
    </inkml:brush>
  </inkml:definitions>
  <inkml:trace contextRef="#ctx0" brushRef="#br0">8558 8186 0,'-50'0'31,"1"0"63,-1 0-63,1 0 0,-1 0-15,0 0 15,-49 0 1,0 49-1,49 1-16,1-50 1,49 49 0,-50-49-1,50 50-15,-50-50 16,50 50 0,0-1-1,-49-49 1,49 50-1,0-1 1,0 1 0,0 49-1,0-49 1,-50-1 0,50 1-1,0 0 1,0-1-1,0 1-15,0 0 16,0-1 15,50-49-15,-50 50-16,49-1 31,1-49-31,-50 50 16,50-50 15,-1 50-15,1-50-1,-1 49 1,51-49 0,-51 0-1,1 0 1,0 0-1,-50 50 1,49-50 0,1 0-1,-1 0 1,1 0 0,0-50-1,-1 50 16,-49-49-15,50 49 0,-50-50-1,49 0 1,1 1 15,-50-1-15,0 1 15,50 49-15,-50-50-1,0 0 1,49 50 15,-49-49-31,0-1 47,50 50-31,-50-50-1,0 1 1,-50 49 0,50-50-1,0 1 1,0-1 15,0 0-15,0 1 15,0-1 0,0 1 0,-49-1 1,49 0-17,-50 50 17,50-49-32,0-1 31,-50 50-31,50-49 31,-49 49 0,49-50 1,-50 50-17,1 0 16,-1 0 1,0 0-17,1 0 1,-1 0 62,50 50-47</inkml:trace>
  <inkml:trace contextRef="#ctx0" brushRef="#br0" timeOffset="15960.5604">14015 8334 0,'-50'0'0,"50"-49"15,-49 49 95,-1 0-95,1 0 17,-1 0-17,0 0 16,1 0 1,-1 0-17,1 0 32,-1 0-16,0 0-15,1 0 31,49 49-31,-50-49-1,0 0 1,50 50-1,-49-50 1,49 50 0,-50-50-1,50 49 1,0 1 0,0-1 15,0 1-16,0 0 1,-49-50 0,49 49-16,0 1 15,0-1 17,49 1-1,-49 0-16,50-50 1,-50 49 0,0 1-1,49-50 1,-49 50-16,50-50 16,-50 49-1,50-49 1,-50 50-1,49-50 1,-49 49 15,50-49-15,0 50 15,-1-50-15,1 0 15,-50 50-15,49-50-1,1 0 1,0 0 15,-1 0-15,1 0-1,-1 0 17,-49-50-17,50 50-15,0 0 32,-50-50-17,49 50 1,-49-49-1,50 49 1,-50-50 0,49 1-1,-49-1 1,0 0 15,0 1-31,0-1 31,50 50-31,-50-50 16,0 1 15,0-1-15,0 1 15,0-1-15,-50 0 15,50 1-15,0-1 31,0 1-16,0-1-16,-49 50 1,49-50 0,-50 1 15,1 49 0,49-50 16,-50 50-31,0 0 15,1 0 0</inkml:trace>
  <inkml:trace contextRef="#ctx0" brushRef="#br0" timeOffset="26568.7894">12279 7789 0,'0'-50'47,"-50"50"0,0 0 0,1 0-31,-1 0 15,1 0-16,49 50 1,-50-50-16,0 0 16,50 49-16,-49-49 15,-1 50 1,1-50 0,-1 99-1,50-49 1,-50-1-1,50 1 1,0 0 0,0-1-1,-49 1 1,49-1 0,49 1-1,-49 0 1,50-50-1,-50 49 1,50 1 0,-1-50-1,1 49 1,-1-49 15,1 0-15,0 0-1,49 0 1,-50 0 0,1 0-1,49 0 1,-49-49 0,-1 49-1,1-50 16,0 1-15,-1-1 0,-49 0-1,50 50 1,-50-49 0,0-1-1,0 1 1,0-1-1,0 0 1,0 1 15,0-1-15,0 0 0,0 1-1,-50-1 1,1 50 31,49-49-47,-50 49 15,50-50 17,-50 50-17,1 0 16,49-50-31,-50 50 16,1 0 0,-1 0-16,0 0 15</inkml:trace>
  <inkml:trace contextRef="#ctx0" brushRef="#br0" timeOffset="29377.2073">14660 9128 0,'-50'0'16,"100"0"62,0 0-47,-1 0 0,1 0-15,-1 0 0,51 0-1,-51 0 1,1 0 0,99 0-1,-50 0 1,-50 0-1,100 0 1,-99 0 0,-1 0-1,1 0 1,0 0 0,-1 0-1,1 0-15,0 0 16,-1 0-1,1 0 1,49 0 0,-49 0-1,-1 0 1,1 0-16,-1 0 16,1 0-16,0 0 15,49 0 1,0 0-1,0 0 1,1 0 0,-51 0-1,100 0 1,-99 0 0,49 0-1,-50 0 1,51 50 15,-51-50-15,1 0-1,-1 0 1,1 0 0,0 0-1,-1 0 1,50 0-1,-49 0 1,0 0 0,-1 0-1,1 0 1,0 0 0,-1 0 15,-98 0 31</inkml:trace>
  <inkml:trace contextRef="#ctx0" brushRef="#br0" timeOffset="32349.154">17190 7094 0,'50'-49'47,"-1"49"-16,1 0-31,-1-50 16,51 50 15,-1 0-15,-50 0 15,1 0-15</inkml:trace>
  <inkml:trace contextRef="#ctx0" brushRef="#br0" timeOffset="32820.9436">17488 7045 0,'0'49'78,"0"1"-62,0-1-1,0 1 1,0 0-16,0-1 16,0 1-1,0-1 1,49-49 0</inkml:trace>
  <inkml:trace contextRef="#ctx0" brushRef="#br0" timeOffset="33371.7407">17885 7293 0,'0'-50'15,"0"100"63,-50-50-62,50 49 0,0 1-1,0-1 1,50 1 31,-1-50-32,1 0 17,-50-50-17</inkml:trace>
  <inkml:trace contextRef="#ctx0" brushRef="#br0" timeOffset="33649.7721">17984 7045 0</inkml:trace>
  <inkml:trace contextRef="#ctx0" brushRef="#br0" timeOffset="34471.3724">18629 7342 0,'49'0'78,"-49"50"-62,0-1-16,0 1 31,-49 0 0</inkml:trace>
  <inkml:trace contextRef="#ctx0" brushRef="#br0" timeOffset="35028.9231">19422 6846 0,'0'-50'15,"0"100"17,0 0-17,0-1 1,0 1 0,0 198 15,0-99 0,-49 0 0,98-149 1</inkml:trace>
  <inkml:trace contextRef="#ctx0" brushRef="#br0" timeOffset="35524.6877">19422 7045 0,'0'0'0,"0"-50"31,50 50 1,0 0-17,-1 0 1,1 0-1,-1 0 17,-49 50-17,50-50 1,-50 49-16,0 1 16,-50-1-1,50 1 1,-49-50-16,-1 50 31,1-50-31,-1 0 16,-49 0 15,148 0-15</inkml:trace>
  <inkml:trace contextRef="#ctx0" brushRef="#br0" timeOffset="36105.04">19919 7193 0,'0'50'63,"-50"-50"-63,50 50 15,0-1 1,-50 50 15,100-49 1,0-50 14,-1 0-30,1-50 0</inkml:trace>
  <inkml:trace contextRef="#ctx0" brushRef="#br0" timeOffset="36658.5203">20018 6896 0,'0'49'47</inkml:trace>
  <inkml:trace contextRef="#ctx0" brushRef="#br0" timeOffset="46480.0683">8260 7441 0,'0'50'125,"0"0"-110,0-1 1,0 1-16,0-1 31,0 1 0,0 99 1,0-100-1,0 1-16</inkml:trace>
  <inkml:trace contextRef="#ctx0" brushRef="#br0" timeOffset="47238.9136">8111 7789 0,'50'0'62,"-50"49"-46,0 1 0,50-50-1,-50 49 1,0 1 0,49-50 15,-49 50-16,50-50 17,-50-50-1,50 50-15,-50-50-1,49 1 1,-49-1-1,99 1 1,-49-1 0</inkml:trace>
  <inkml:trace contextRef="#ctx0" brushRef="#br0" timeOffset="91428.6531">10294 7392 0,'0'-50'15,"50"50"126,-50 50-141,0-1 63,50-49-63,-50 50 46,49-50-30,-49 50 0,50-50 62,-1 0-47,-49-50-15,50 0-1,-50 1-15,50-1 16,-1 1 0,1-1-1,-1 0 16,1 1 1,-100 49 46</inkml:trace>
  <inkml:trace contextRef="#ctx0" brushRef="#br0" timeOffset="94400.7207">13668 7739 0,'-50'0'110,"50"50"-95,0-1 1,0 1 0,0-1-1,0 1 1,0 99 15,0-99 0</inkml:trace>
  <inkml:trace contextRef="#ctx0" brushRef="#br0" timeOffset="95181.5239">13469 7987 0,'0'50'110,"0"-1"-79,50-49-15,-50 50-16,0 0 31,0-1 0,50-49-15,-1-49 78,1-1-63,-50 0-16,49 50-15,-49-49 16,50 49 0,-50-50-1</inkml:trace>
  <inkml:trace contextRef="#ctx0" brushRef="#br0" timeOffset="118376.8889">10542 10864 0,'50'0'125,"0"0"-109,-1 0-16,1 0 0,-1-49 15,1 49-15,0 0 16,49 0-16,-50 0 15,1 0 1,49 0-16,-49 0 16,99-50 15,-100 50 16</inkml:trace>
  <inkml:trace contextRef="#ctx0" brushRef="#br0" timeOffset="123688.7084">5234 12750 0,'0'-50'32,"50"50"-17,-1 0 1,1 0 0,-50-50-1</inkml:trace>
  <inkml:trace contextRef="#ctx0" brushRef="#br0" timeOffset="125021.9846">7764 12849 0,'50'0'63,"-1"0"-48,1 0 1,99 0 15</inkml:trace>
  <inkml:trace contextRef="#ctx0" brushRef="#br0" timeOffset="127480.6397">19274 12750 0,'49'0'62,"1"0"-30,-1 0-1,1 0 0,148 0 0,1 0-15,99 0 0,-199 0-1,-50 0 1,-98 0 31</inkml:trace>
  <inkml:trace contextRef="#ctx0" brushRef="#br0" timeOffset="128299.0849">19422 12898 0,'0'0'0,"50"0"78,0 0-78,-1 0 16,1 0-16,-1 0 16,100 0-1,-49-49-15,247-1 31,-298 50-31,1-49 32</inkml:trace>
  <inkml:trace contextRef="#ctx0" brushRef="#br0" timeOffset="161537.7996">3944 13940 0</inkml:trace>
  <inkml:trace contextRef="#ctx0" brushRef="#br0" timeOffset="202496.7624">7913 14833 0,'0'0'0,"-50"0"125,50-49-110,-49 49 16,-1 0 1,1 0-17,-1 0 1,0 0 15,-49 0 0,50 49-15,-1-49 0,0 50 15,50-1-15,-49-49-1,49 50 1,-50-50-1,50 50 1,-49 49 0,49-50-1,-50 1 1,50 0 0,0-1 15,0 1-16,0 0 1,0-1 0,0 1 15,50-50-15,-50 49-16,49-49 31,1 50-16,-1-50 1,1 50 0,0-50-1,-1 0 1,50 0 0,-49 0-1,0 0 1,-1 0-1,1 0 1,-1 0 0,1-50-1,0 50 17,-1-50-17,-49 1 1,50 49-1,-50-50 1,49 1 0,-49-1-1,50 0 1,-50-49 0,0 49-1,0 1 1,0-1-1,-50 1 1,50-1 0,0 0-1,0 1 1,0-1 15,-49 50-31,49-49 31,-50 49-15,50-50 0,-49 50-1,-1 0 17,50-50-17,-50 50 1,1 0-1,-1 0 1</inkml:trace>
  <inkml:trace contextRef="#ctx0" brushRef="#br0" timeOffset="206661.6194">15851 13891 0,'0'-50'0,"-50"50"15,50-50 17,-50 50-17,1 0 1,-1 0-1,-49 0 17,0-49-1,-100 98 0,150-49-15,-51 0-1,51 50 1,-1-50-16,1 0 31,49 50-31,-50-50 16,0 49 0,50 1 15,0-1-31,-49 1 15,49 0-15,0-1 16,0 1 0,0-1-1,49 1 1,51 0 0,48-1-1</inkml:trace>
  <inkml:trace contextRef="#ctx0" brushRef="#br0" timeOffset="219738.5207">4837 16867 0,'0'0'0,"-49"0"0,49 50 109,0-1-93,0 1-16,0 0 15,0-1 1,0 50 15,0-49 0,49-50 1,1 0-1,-50-50-31,0 1 31,49-1-15,-49 1-1,50 98 48,-50 1-32,50-50-15,-50 49-16,0 1 15,49-50 1,1 0 15,-50-50 16,50 50-31,-50-49-1,0-50 1,0-1 0,0 51-1,0-1 1,0 1 0,-50 49-1,50 49 48</inkml:trace>
  <inkml:trace contextRef="#ctx0" brushRef="#br0" timeOffset="220739.4055">5433 17066 0,'-50'0'62,"50"49"-62,0 1 16,0-1-1,0 1 17,0 49-1,50-99 0,-1-49-15,1 49-1</inkml:trace>
  <inkml:trace contextRef="#ctx0" brushRef="#br0" timeOffset="221074.6823">5383 16867 0</inkml:trace>
  <inkml:trace contextRef="#ctx0" brushRef="#br0" timeOffset="221590.7393">5829 16768 0,'-49'0'16,"-1"50"47,50-1-48,-49 1-15,49-1 16,0 1-1,-50 0-15,50-1 16,0 1 0,0-1-1,0 1 1,0 0-16,50-50 16,-1 49-1,100-49 16,-50 0-15,-49 0-16</inkml:trace>
  <inkml:trace contextRef="#ctx0" brushRef="#br0" timeOffset="222291.7607">6177 16718 0,'0'50'47,"49"-50"-32,1 50 1,-50-1 0,50 1-1,-50 148 16,0 1 1,-100-51 15,1-48-47</inkml:trace>
  <inkml:trace contextRef="#ctx0" brushRef="#br0" timeOffset="243053.9857">4540 16594 0,'49'0'125,"1"0"-94,-1 0-15,1 0-1,49 0 1,199-49 15,-199-1 0,-49 50-15,-100 0 62,1 0-62</inkml:trace>
  <inkml:trace contextRef="#ctx0" brushRef="#br0" timeOffset="243805.5334">4688 16644 0,'50'0'78,"0"0"-63,-1 0 1,1 0 0,49-50 15,100 1 0,-150 49-15,-98 0 46,49 49-62,-50-49 16</inkml:trace>
  <inkml:trace contextRef="#ctx0" brushRef="#br0" timeOffset="326872.8507">3795 8508 0,'0'50'94,"50"-50"-94,-50 49 15,50 1 1,-1-1-1,1-49 1,0 0 0,-1 0-1,1 0 1,-1-49-16,-49-1 16,50 1-16,99-100 31,-100 0-31,150-49 15,-150 98-15,1 51 16,0-1 0,-1 50-1</inkml:trace>
  <inkml:trace contextRef="#ctx0" brushRef="#br0" timeOffset="536956.3168">5879 9054 0,'50'0'172,"-1"0"-125</inkml:trace>
  <inkml:trace contextRef="#ctx0" brushRef="#br0" timeOffset="537280.1463">5829 9252 0,'50'0'46,"0"0"1,-1 0-31</inkml:trace>
  <inkml:trace contextRef="#ctx0" brushRef="#br0" timeOffset="537740.1643">6276 9054 0,'0'49'94,"50"1"-79,-50 0-15,0-1 32,0 50-1,49-99 0</inkml:trace>
  <inkml:trace contextRef="#ctx0" brushRef="#br0" timeOffset="540739.3083">10394 7466 0,'0'0'0,"-50"0"16,50-49 15,-50 49 0,1 0-15,-1 0-16,-248 148 31,100 150 0,49 0-15,149-100 0,0-49 15,0 99-16,0-149 1,0 50 0,0-99-1,0 99 1,0-100 0,50 1-1,-1-1 1,1 1-1,-50 0-15,50-50 16,-1 0 0,-49 49-16,50-49 15</inkml:trace>
  <inkml:trace contextRef="#ctx0" brushRef="#br0" timeOffset="541690.1865">10195 6921 0,'0'-50'31,"50"50"-15,-1 0 0,1 0-1,0 0 1</inkml:trace>
  <inkml:trace contextRef="#ctx0" brushRef="#br0" timeOffset="541906.4671">10145 7169 0,'50'0'16,"0"-50"0,-1 50-1,1 0 1,49-50 0,-49 50-1</inkml:trace>
  <inkml:trace contextRef="#ctx0" brushRef="#br0" timeOffset="542407.5133">11187 6772 0,'-49'-50'31,"-1"50"1,0 0-17,50 50 1,-49-50-16,49 49 15,-50-49 1,50 100 15,0-51-15,50-49 0,-1 0-1,1 0-15,0 0 16,-1 0-16,1 0 15,-1 0 1,1-49 0,-50-1-1,-99-49 1,-50 49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55:58.918"/>
    </inkml:context>
    <inkml:brush xml:id="br0">
      <inkml:brushProperty name="width" value="0.05292" units="cm"/>
      <inkml:brushProperty name="height" value="0.05292" units="cm"/>
      <inkml:brushProperty name="color" value="#002060"/>
    </inkml:brush>
  </inkml:definitions>
  <inkml:trace contextRef="#ctx0" brushRef="#br0">6400 3473 0,'0'-50'16,"0"100"93,0-1-93,0 1-1,0-1 1,0 100 15,0-49 0,50-1 1,-50-149 93,0 1-110,0-1-15,0 0 16,0 1-1,49-51 1,-49 51 0,50-1-1,-1 50 32,1 0-16,0 0 1,-50 50-32,49-50 15,-49 49 1,0 1 15,-49 0-15,-1-50 15,50 49-15,-50-49-16,1 50 15,-1-50 1,100 0 31</inkml:trace>
  <inkml:trace contextRef="#ctx0" brushRef="#br0" timeOffset="668.0348">6946 3671 0,'-50'50'109,"50"-1"-93,0 1 15,0 0 1,0-1-1,50-49 0</inkml:trace>
  <inkml:trace contextRef="#ctx0" brushRef="#br0" timeOffset="1004.7324">6896 3473 0,'0'0'0</inkml:trace>
  <inkml:trace contextRef="#ctx0" brushRef="#br0" timeOffset="1968.8158">7243 3870 0,'50'-50'62,"0"50"-30,-50-50-32,49 1 31,-49-1-15,50 50-16,-50-50 15,0 1 1,-50 49-16,1 0 31,49 49-15,-50 1 15,50 0-15,0-1-16,0 1 31,0 0-16,50-50 1,-1 49 0,1-49-1,-1 0 1</inkml:trace>
  <inkml:trace contextRef="#ctx0" brushRef="#br0" timeOffset="2502.5848">7640 3721 0,'0'49'79,"0"1"-48,0 0-16,0-1 32,50-49-31,-1 0 0,1-49-1</inkml:trace>
  <inkml:trace contextRef="#ctx0" brushRef="#br0" timeOffset="2791.2284">7640 3473 0,'0'0'0,"0"49"31</inkml:trace>
  <inkml:trace contextRef="#ctx0" brushRef="#br0" timeOffset="14972.8169">1389 7714 0,'50'0'110,"0"0"-95,-1 0-15,1 0 16,-1 0-16,1 0 16,99 0 30,-50 0-14,-49 0-17,-1 0 17</inkml:trace>
  <inkml:trace contextRef="#ctx0" brushRef="#br0" timeOffset="25218.4765">1886 9847 0,'-50'0'47,"50"-49"0,0-1-16,0 1-15,0-1-1,0 0 1,0 1-16,0-1 16,0 1 15,0-1-16,50 50 17,-1 0-1</inkml:trace>
  <inkml:trace contextRef="#ctx0" brushRef="#br0" timeOffset="73839.2939">5482 9699 0,'50'0'140,"-1"0"-108,1 0-1,0 0 0,-1 0-31,1 0 16,-1 0-16,51 0 31,-51 0-15,1 0 15,49 49 0,-49-49-15,49 0-1,-49 0 1,-1 0 0,50 0-1,-49 0 1,0 0-1,-1 0-15,1 0 16,-1 0 0,1 0-16,0 0 15,-1 0 1,1 0 15,-1 0-15,1 0-1,0 0 1,-1 0 0,1 0-1,0 0 1,-1 0 0,1 0 15,-100 0 47</inkml:trace>
  <inkml:trace contextRef="#ctx0" brushRef="#br0" timeOffset="88535.17">8062 13791 0,'49'0'140,"1"0"-124,0 0-1,-1 0 1,1 0 0,0 0-16,-1 0 15,1 0 1,-1 0 0,51 0 15,-51 50-16,1-50 1,49 0 0,-49 0-1,-1 0 1,1 0 0,49 0-1,-49 0 1,-1 0-1,1 0 1,-1 0 0,1 0-1,0 0 1,49 0 0,-49 0 15,49 0-16,-50 0 1,1 0 0,49 0-1,-49 0 1,49 0 0,-49 0-1,-1 0 1,1 0-1,49 0 1,-49 0 0,49 0-1,-49 0 1,-1 0 0,1 0 15,-1 0 16,-98 0 62</inkml:trace>
  <inkml:trace contextRef="#ctx0" brushRef="#br0" timeOffset="94739.9718">4738 13742 0,'50'0'219,"-1"0"-204,1 0-15,-1 0 16,1 49-1,0-49 1,-1 0-16,1 0 0,0 0 16,49 0-1,0 0 17,50 0 14,-100 0-14,1 0-17,-100 0 17,1 0-17</inkml:trace>
  <inkml:trace contextRef="#ctx0" brushRef="#br0" timeOffset="97319.9921">11435 3919 0,'0'50'156,"50"-50"-125,-50 49 0,50-49-15,-1-49 31,-49-1-16,50 1-15,-50-1-16,49 0 15,-49 1 1</inkml:trace>
  <inkml:trace contextRef="#ctx0" brushRef="#br0" timeOffset="114061.32">7020 12502 0,'0'-50'31,"50"50"16,-50-50-47,49 50 31,-49-49 1,50-1-17,0 50 1,-1-49 0,1-1-1,-100 50 63</inkml:trace>
  <inkml:trace contextRef="#ctx0" brushRef="#br0" timeOffset="114571.7866">7119 12105 0,'50'0'16,"0"0"30,-50 49-46,49-49 16,1 0 0,-1 0 15,1 50-15,-50 0-1,0-1 16,-50-49-31,50 50 16,-49-50 15</inkml:trace>
  <inkml:trace contextRef="#ctx0" brushRef="#br0" timeOffset="117619.808">7764 12055 0,'-49'0'62,"-1"0"-15,50 50-47,0-1 31,0 1 1,0 0-1,50-50-16,-1 0 1,1 0 15,-1 0-15,-49-50-16,50 0 31,-50 1 0,0 98 32,0 1-32,50-50 0,-50 50-15,49-50 15,-49-50 1,0 0-1,50 50 63,-50 50-79,49-50 16,1 0-15,0 0 31,-1-50-31,-49 1-1,0-1 16,-49 50-15,49-50 0,0 100 62,49-50-78,1 50 31,0-1 16,-1-49 0,1 0 0,-1-49-16,-49-1 0,-49 0 0,98 50 63,-49 50-78,50-50-1,-50 50 17,50-50 15,-50 49-32,49-49 1,1 0 15,-1-49 0,-49-1 1,0 0-17,-49 1 1,-1 49 15,50 49-15,0 1 15,50 0-15,-1-1 15,1-49 0,0 0 0,-1 0-15,-49-49 0,0-1 15,50 50-16,-50-50 1,49 50 0,1 0 15,0 0 0,-50 50-15,0 0 15,49-50-15,1 0 31,-50-50-32,0 0 1,0 1 15,49 49 0,-49 49-15,50-49 15,-50 50-15,50-50-1,-50-50 17,49 50-17,-49-49 1,0-1 0,0 1-16,-49-51 31,49 51-16,0-1 1,0 100 31,0-1-31,0 1-1,0 0-15,0-1 16,0 1-1,0-1 1,49-49 0,-49 50-1,50-50 1,-50 50 0,50-50 15</inkml:trace>
  <inkml:trace contextRef="#ctx0" brushRef="#br0" timeOffset="118231.1303">9203 11857 0,'49'0'62,"1"0"-46,0 0 0,-1 0-1,1 0 1,0-50 15,-1 50 0</inkml:trace>
  <inkml:trace contextRef="#ctx0" brushRef="#br0" timeOffset="155651.6827">4490 13990 0,'0'49'78,"50"1"-62,-50 0 0,0-1-1,0 50 16,0 1-15,-50-51 0,50 1-1,0 0-15,0-1 32</inkml:trace>
  <inkml:trace contextRef="#ctx0" brushRef="#br0" timeOffset="156179.7559">4391 14337 0,'0'50'31,"0"-1"-15,0 1-1,0 0 1,0-1-1,49 50 17,-49-49-1,149-100 16,-50 1-32,-49-1 1,0 50 0</inkml:trace>
  <inkml:trace contextRef="#ctx0" brushRef="#br0" timeOffset="162704.67">8260 12799 0,'-49'0'31,"49"-49"-15,-50 49 0,0 0 15,1 0 0,-1 49 0,1-49 1,49 50-17,-50-50 1,0 49 0,50 1-1,0 0 1,0-1-1,-49-49 1,49 50 0,-50-1-1,50 1 1,0 0 0,0-1 15,0 1-16,0 0 1,0-1 0,0 1 15,0-1-31,0 1 16,0 0 15,0-1-16,50-49-15,-50 99 16,49-99 0,-49 50-1,0 0 1,50-50 0,0 49 15,-1 1-16,1-1 1,-1-49 0,1 0-1,0 50 1,49-50 0,-49 0-1,49 0 1,0 0-1,0 50 1,-49-50 0,99 0-1,-100 0 1,50 0 0,-49 49 15,0-49-16,-1 0-15,1 0 16,-1 0 0,51 0-1,-51 0 1,51 0 0,-51 0-1,50 0 1,1 50-1,-51-50 1,50 0 0,-49-50-1,0 50 1,49-49 0,0-1 15,-49 0-16,49 50 1,-49 0 0,-1 0-1,1-49 1</inkml:trace>
  <inkml:trace contextRef="#ctx0" brushRef="#br0" timeOffset="163835.7857">10840 13345 0,'0'-50'16,"0"1"15,0-1-16,0 0 1,-50 1 0,50-1-1,-49 50-15,49-49 16,-99-1 0,-1 50 15,51 0-16,-1-50 1,1 50 0,-1-49-1,0 49 1,1 0 0,-1-50-1,0 50 1,-49-49-1,0 49 1,0-50 15,49 50-31,-49 0 32,49-50-32,-49 50 31,50 0-16,-51-49 1,51 49 0,-1 0-1,0 0 1,1 0 0,-1 0-1,1 0 1,-1 0-1,0 0 1,1 0 0,-1 0-1,1 0 1,-51 0 15,51-50-15,-1 50-1,1 0 1,-1 0 0,0 0 15,1 0-15,-1 0-1,1 0 1,-1 0-1,0 0 1,50 50 15</inkml:trace>
  <inkml:trace contextRef="#ctx0" brushRef="#br0" timeOffset="214635.6258">5234 16669 0,'50'0'62,"-1"0"-31,1 0-15,49 0 15,-49 0-15,148 0-1,-148 0 1,99 0 0,-100 0-1,1 0 1,-100 0 15</inkml:trace>
  <inkml:trace contextRef="#ctx0" brushRef="#br0" timeOffset="218653.4357">11584 9575 0,'50'0'140,"-50"49"-124,49-49-1,1 0 1,0 0-16,-1 0 16,199 50 15,0-50-15,-198 0-1,49 0 1,-49 0-16,-1 0 15,1 0 1,0 0-16,-1 0 16,1 0-1,-1 0 1,-49-50 0,-49 50 30,-1 50-30</inkml:trace>
  <inkml:trace contextRef="#ctx0" brushRef="#br0" timeOffset="279104.7015">12328 8161 0,'0'-50'15,"50"100"64,-50-1-64,0 1 1,49-50-1,-49 50-15,50-1 16,0-49 15,-1 50 1,100-100-1,-99 1-31,148-249 31,-148 199-31,49-1 16,0-98-1,-49 198 1,-1 0 15</inkml:trace>
  <inkml:trace contextRef="#ctx0" brushRef="#br0" timeOffset="283491.6023">15206 4887 0,'49'0'47,"1"-50"-16,-1 50-15,1 0-1,148 0 17,-4241-50-17,8186 50 1,-4094 0 0,-98 0-1</inkml:trace>
  <inkml:trace contextRef="#ctx0" brushRef="#br0" timeOffset="283927.306">15106 5135 0,'50'0'63,"0"-50"-63,-1 50 16,1 0-1,-1 0-15,1 0 16,0 0-1,98-50 1,-98 50-16,49 0 16,-99-49-16</inkml:trace>
  <inkml:trace contextRef="#ctx0" brushRef="#br0" timeOffset="286403.6228">20514 9451 0,'0'49'125,"49"-49"-78,1 0-32,0 0 1,-1 0-1,1 0 1,198 0 15,-99 50-15,-50-50 0,-49 0-16,49 0 15,-50 0 1,1 0-16,49 0 15,-49 0 1,49 0 0,0 0-1,100 49 17,-150-49-32,1 0 15,0 0-15,-1 0 16,1 0-16,-1 0 15,1 0-15,49 0 16,50 0 0,-50 50-1,-49-50 1,99 0 0,-50 50-1,50-50 1,-50 0-1,-49 0-15,-1 0 16,1 0 0,-1 0-1,1 0 1,0 0 15,-1 0-15,-98 0 15</inkml:trace>
  <inkml:trace contextRef="#ctx0" brushRef="#br0" timeOffset="290522.3822">13916 8508 0,'0'0'0,"0"-50"32,-50 50-17,50-49 1,0-1 0,0 1-1,50-1-15,-50 0 16,49-49-1,-49-149 17,50 99-1</inkml:trace>
  <inkml:trace contextRef="#ctx0" brushRef="#br0" timeOffset="291367.2377">13668 7913 0,'49'-50'62,"1"50"-46,-50-50-16,50 1 16,-1-1-1,1 1 1,-1-1 46,1 50-30,0 0-1,-1 0 31,-49 50-46,50-50 0,-50 49-1,0 1 1,0-1 15,49-49-15,-49 50-1,50-50 1,0 0 15</inkml:trace>
  <inkml:trace contextRef="#ctx0" brushRef="#br0" timeOffset="307806.2214">1166 8012 0,'0'50'110,"0"-1"-95,0 1 1,50 49 31,-1 0-16,1-49-15,-50-1-1,50-49 17,-50-49-1,0-1-16,49 1 17,-49-1-17,50 50 1,-50-50 0,49 50 15,-49 50-16,0 0 1,50-50 0,-50 49-1,50-49 1,-50 50 0,49-50-1,1 49 1,-1-49 15,-49-49-15,0-1-1,0 1 1,0-1 0,0 0 15,0 100 31,50 0-46,-50-1 15,50 1-31,-50-1 47</inkml:trace>
  <inkml:trace contextRef="#ctx0" brushRef="#br0" timeOffset="308087.3593">1712 8062 0,'0'0'0,"49"0"63</inkml:trace>
  <inkml:trace contextRef="#ctx0" brushRef="#br0" timeOffset="309424.2913">2158 8161 0,'0'-50'0,"-49"50"31,49-49-16,-50 49 17,50 49-1,-49-49-31,49 50 31,0-1-15,49-49 15,1 0-15,-1 0 15,-49-49-31,50 49 0,-50 49 125,50 1-109,-50 0-16,0-1 15,0 1 1,0-1-1,-50-49-15,50 50 16,0-100 78,0 1-79,50-1 1,-50 1 15,49-1-31,-49 0 32,0 1-1,50 49-16,-1 49 79,-49 1-78,0 0-1,50-50 48,-50-50-32,50 50-31,-50-50 0,0 1 31,49 49-15,-49-50 0,50 50-16,-1 0 31,-49 50 0,50-50-15,-50 49-1,0 1 17</inkml:trace>
  <inkml:trace contextRef="#ctx0" brushRef="#br0" timeOffset="310403.8884">5978 7764 0,'0'49'47,"0"1"-31,0 0-1,0-1 1,-49 1-1,49 0 1,49-50 31,1 0-31,-1 0-1,1 0 1,0 0-1,-1 0 1</inkml:trace>
  <inkml:trace contextRef="#ctx0" brushRef="#br0" timeOffset="310975.2419">6425 7813 0,'-50'0'0,"1"0"47,-1 0-15,0 100-1,50-1 0,50-49 0,49-50 1,-49-50-1,-1 0-16,-49 1 1,-49 49 0,-1-50-1,1 50 1</inkml:trace>
  <inkml:trace contextRef="#ctx0" brushRef="#br0" timeOffset="311786.3352">6623 7714 0,'0'50'78,"0"-1"-63,0 1 1,0 0-16,0-1 16,0 1-1,50-50 32,-1 0-31,-49-50-16,0 1 15,50-1 1,-50 0 15,0 1-15,50 49 15,-50 49 0,49-49-15,-49 50 0,0 0-1,50-50 1,-1 0 15,-49-50-15,50 50-16,-50-50 15,0 1 1,0-1 0,0 1-1,0-1 1</inkml:trace>
  <inkml:trace contextRef="#ctx0" brushRef="#br0" timeOffset="324552.6619">2010 6772 0,'49'0'63,"-49"49"-32,50 1-16,-50 0 1,99-50 15,50 0 1,-100 0-17,1-100 1,-50 51-1</inkml:trace>
  <inkml:trace contextRef="#ctx0" brushRef="#br0" timeOffset="335724.382">15950 7913 0,'0'-50'15,"0"0"17,49 1-17,-49-1 1,50 1 0,0-1-1,-1 0 1,1 1-1,-50-1 1,0 1 0,0 98 31</inkml:trace>
  <inkml:trace contextRef="#ctx0" brushRef="#br0" timeOffset="336220.6505">16049 7367 0,'50'0'31,"-1"0"-15,1-50-1,49 50 17,-49 0-17,-50 50 1,0 0-1,0-1 1,-50 1 0,0-1-1,50 1 1,-49 0 0</inkml:trace>
  <inkml:trace contextRef="#ctx0" brushRef="#br0" timeOffset="340075.2678">16694 6772 0,'-50'-50'62,"50"100"-46,-49-50 15,49 49-31,0 1 16,0 0 0,0-1-1,49-49 16,1 0 1,0 0-17,-1-49 17,-49-1-17,0 0 16,-49 50-31,98 0 79,-49 50-79,50 0 31,-1-50 31,-49-50-46,0 0 15,50 50-31,-50-49 31,0 98 16,50-49-47,-1 50 32,-49 0-1,50-50 31,-50-50-46,0 0 0,49 50-16,-49-49 15,50 49 48,0 0-32,-50 49-31,0 1 31,49-50 0,1 0 16,-50-50-31,0 1 0,0-1-1,49 50 48,-49 50-48,0-1 1,50-49 0,0 0 15,-50-49 16,0-1-32,0 0 1,49 50 0,1 0 30,-50 50-30,49-50 15,-49 50-31,50-50 32,-50-50-17,50 50 1,-50-50-1,0 1 1,0-1 0,-50-49-1,50 49 1,0-49 0,0 149 30,0-1-30,0 51-16,50-51 16,-50 50-1,49-49 1,1 0 15,0-50-15,-1 0-1,1-50 1,-50 0 0,0 1-1,0-1 17,-50 50-17,1 50 16,49-1-15,0 1 0,49-50 15,-49 50-15,50-50-1,-50-50 1,49 50-1,-49-50 1,50 50 0,-50-49-1,50 98 48,-1-49-32,1 0-15,-1 0-1,-49-49 1,0-1 15,0 1-15,-49-51-1,49 1 1,-50 99 0,50-49-1,50 49 1,-50 49 15,49 1-15,-49 49-1,0 0 1,0-49 0,50-1-1,0-49 1,-1 0 31,-49-49-32,0-1 1,0 1 0,0-1 31,50 50-47,-50 50 15,0-1 16,49-49-31,-49 50 16</inkml:trace>
  <inkml:trace contextRef="#ctx0" brushRef="#br0" timeOffset="340286.8774">18480 6375 0,'0'0'0,"49"0"31,1 0-16,0-50 1,-1 50 0</inkml:trace>
  <inkml:trace contextRef="#ctx0" brushRef="#br0" timeOffset="346758.7942">22845 8458 0,'50'0'47,"0"0"-15,-1 0-17</inkml:trace>
  <inkml:trace contextRef="#ctx0" brushRef="#br0" timeOffset="347072.3468">22895 8657 0,'50'0'31,"-1"0"0,1 0-15,-50-50-1</inkml:trace>
  <inkml:trace contextRef="#ctx0" brushRef="#br0" timeOffset="347720.464">23193 8310 0,'49'0'62,"1"0"-30,0 0-17,-1 0 1,1-50-1,-1 50 1,1 0 0,-50 50 46,0-1-46,-50-49-1,50 50-15,0-1 16,0 1 0,0 0-1,0-1 1,-49-49 0,49 50-1</inkml:trace>
  <inkml:trace contextRef="#ctx0" brushRef="#br0" timeOffset="378115.8736">16892 7863 0,'0'-50'31,"0"1"-15,50 49 0,-50-50 15,50 50-31,-1-49 31,1 49-15,-1-50-1,51 50 1,-1-50 0,0 1-1,0 49 1,-49-50 0,-1 50-1,51 0 1,-51 0-1,-49-49 1,50 49 0</inkml:trace>
  <inkml:trace contextRef="#ctx0" brushRef="#br0" timeOffset="378787.2163">17537 7317 0,'50'0'47,"-1"0"-31,1 0-1,99 0 32,-99 50-31,-1-50-1,-49 50 1,0-1 15,-49-49-15,49 50 0,-50-50-1,50 49 1,-50 1-1,1-50-15</inkml:trace>
  <inkml:trace contextRef="#ctx0" brushRef="#br0" timeOffset="380626.4484">18331 7268 0,'0'-50'32,"50"50"-17,-1 0 17,-49-49-32,50 49 15,-1 0 1,1 0 15,-50 99 0,0-50-15,-50-49 15,50 50-31,0-100 47,50 50-31,-50-49-1,50-1 1,-1 1 0,1-1-1,-1 50 1,-49 50 15,50-50-15,-50 49-1,0 1 1,50-50 31,-1 0-32,1-50-15,0 50 16,-50-49 0,0-1-1,-50 50 17,0 0-17,1 0 1,49 50-1,0-1 1,0 1 15,49-50-15,1 0 15,0 0-15,-1 0-1,1-50-15,-50 1 32,-50 49-17,50-50-15,-49 50 16</inkml:trace>
  <inkml:trace contextRef="#ctx0" brushRef="#br0" timeOffset="380883.3471">19274 7119 0</inkml:trace>
  <inkml:trace contextRef="#ctx0" brushRef="#br0" timeOffset="381988.5089">19720 6970 0,'-50'0'16,"1"0"15,-1 0 0,50 50-15,-49-50-1,49 49 17,0 1-17,49-50 1,1 0 15,-1 0-15,-49-50-1,50 50-15,-50-49 16,-50-1 0,1 50 15,98 0 16,1 0-32,0 0 17,-50-49-17,49 49-15,-49-50 32,50 0-17,-50-49 1,0 149 46,50-50-62,-50 49 16,0 1-16,0 0 16,0-1-1,0 50 1,0-49-1,0 0 1,0-1 0,-50 1 15,0-50 31,50-50-62,-49 50 16,49-49 0,0-1-1,49 50 1,-49-50 0,50 50-16,0-49 15,-1 49 1</inkml:trace>
  <inkml:trace contextRef="#ctx0" brushRef="#br0" timeOffset="384046.554">20464 6524 0,'0'0'0,"0"49"62,0 1-46,50-50 0,-50 49-16,0 1 15,0 0 1,0 49 15,0 0-15,0-49-1,0-1 17,-50-49-1,50-49-15,-49 49-1,49-50 1,0 1-1,0-1 1,49 0 0,1 50-1,49-49 1,-49 49 0,-1-50-1,1 50-15,-1 0 16,1-50-1,-100 50 17,1 0-17,49 50 1,0 0 15,0-1-31,0 1 16,49-50 15,-49 50-15,50-50-1,0 0 1,-1 0 0,-49-50-1,0 0 1,0 1-1,-49 49 1,49-50 0,-50 50-16,50 50 62,50-50-46,-1 0-1,1-50 1,0 50 0,-1-50-1,-49 1 1,0-50 15,0-1-15,0 150 31,0 0-32,50-1 1,-50 50 0,0-49-1,0 0 1,0 49 15,0-49-15,0-100 31,0 0-16,0 1-16,0-1 1,49 0 0,1 50-1,0 0 1,-1 0 15,-49 50-15,0 0-1,-49-50 1,49 49 0,0 1-1,0-100 48,49 50-48,-49-49 1,50 49-16,-1-50 16,1 0-1,49 1 1,-99-1 0,0 1-1,0-1 1,-49 50 31,49 50-32,0-1 17,49 1-17,1-50 1,-50 49-1,49 1 32,-49 0-31,-49-50 46,-1 0-46</inkml:trace>
  <inkml:trace contextRef="#ctx0" brushRef="#br0" timeOffset="384971.1881">22101 6375 0,'0'0'15,"-49"0"48,-1 0-32,50 49-31,-50-49 16,50 50-1,0 0 1,0-1 15,50-49 1,0 0-17,-1 0-15,-49-49 16,0-1-1,50 50 1,-100-99 0,50 49-1,0 1 1,50 49 31,0 0-32,-1 0 17,-49 49-17,0 1 1,0-1 0,0 1-1,0 0 1,0-1-1,0 1 1,0-1 0,-49 1-1,-1-100 48,50 1-48,50-1 1,-50 1 0,49 49-1,1-50 1,-1 50 0</inkml:trace>
  <inkml:trace contextRef="#ctx0" brushRef="#br0" timeOffset="385488.6897">22548 6226 0,'0'-50'47,"49"50"-31,1 0-1,0-49-15,-1 49 32,1 0-17,-1-50 16,1 50 1</inkml:trace>
  <inkml:trace contextRef="#ctx0" brushRef="#br0" timeOffset="385811.4242">22746 6176 0,'0'50'78,"0"0"-62,0-1-1,-49 1-15,49-1 16,0 1-1,0 0 17</inkml:trace>
  <inkml:trace contextRef="#ctx0" brushRef="#br0" timeOffset="386286.9608">22994 6176 0,'0'50'62,"0"0"-46,0-1-1,0 1 1,-49-50 0,49 49-1,0 1 1,0 0-1</inkml:trace>
  <inkml:trace contextRef="#ctx0" brushRef="#br0" timeOffset="391037.051">15950 8161 0,'-50'0'31,"1"0"0,-1 0 1,0 0-17,1 0 1,-1 0-16,-49 0 31,49 49-15,1-49-1,49 50 1,0 0 0,-50 49-1,50-50 1,0 51-1,0-1 1,50-50 0,-50 1-1,0 0 1,49-1 15,50 1-15,-49-50-1,0 0 1,-1 0 0,1 0-1,0 0 1,49 0 0,-50-50-1,100 50 1,-99-49-1,-1-1 1</inkml:trace>
  <inkml:trace contextRef="#ctx0" brushRef="#br0" timeOffset="391279.3033">16247 8607 0,'-49'-99'16,"49"49"-16,0 1 15,-50-50 1,50-1-1,-49 100 17,-1 0-17,50-49 1,-50 49 0,1-50 15,-1 50 0</inkml:trace>
  <inkml:trace contextRef="#ctx0" brushRef="#br0" timeOffset="406337.6255">14809 11733 0,'49'0'78,"1"0"-78,-50-50 16,50 50-16,-1 0 15,50 0 1,249 0 15,-100-50 0,-149 50-15,-149 0 31,1 0-31</inkml:trace>
  <inkml:trace contextRef="#ctx0" brushRef="#br0" timeOffset="416386.8944">19968 12179 0,'0'50'94,"0"-1"-78,0 1-1,0 0 1,0-1-16,0 50 31,0-49-15,0 0 15</inkml:trace>
  <inkml:trace contextRef="#ctx0" brushRef="#br0" timeOffset="416855.5423">19968 12378 0,'50'-50'16,"-1"50"15,1 0-16,0-50 17,-50 100-1,0 0-15,0-1 15,-50 1-16,0-50 17,50 49-17,-49-49 1,-1 0 0</inkml:trace>
  <inkml:trace contextRef="#ctx0" brushRef="#br0" timeOffset="417573.1592">20315 12477 0,'0'-50'15,"50"50"32,0 0-16,-50 50 32,-50-50-47,0 49-1,1 1 1,49 0 15,49-50 16,1 0-31,0 0-1,-50-50 1,49 50-16,1 0 31,-1 0-31,51-50 16</inkml:trace>
  <inkml:trace contextRef="#ctx0" brushRef="#br0" timeOffset="418770.2621">17240 12129 0,'49'0'79,"-49"50"-64,0 0 1,50-1-1,-50 1 1,0 0 0,-50-1-1,50 1 1,0-1 0</inkml:trace>
  <inkml:trace contextRef="#ctx0" brushRef="#br0" timeOffset="419231.4913">17289 12229 0,'50'0'16,"-1"0"15,1 0-16,0 0 17,-1 0-17,-98 49 48,-1 1-32,0 0 0,1-50 1</inkml:trace>
  <inkml:trace contextRef="#ctx0" brushRef="#br0" timeOffset="419837.1136">17835 12278 0,'0'50'79,"0"0"-48,0-1 0,0 1-15,50-50 31</inkml:trace>
  <inkml:trace contextRef="#ctx0" brushRef="#br0" timeOffset="432933.5724">22498 11683 0,'50'0'16,"-1"0"15,1 0-31,0 0 16,-1 0 0,1 0-16,-1 0 15,200 0 16,-51 0-15,50 0 0,-50 0-1,-49-50 17,-50 50-17,1 0 1</inkml:trace>
  <inkml:trace contextRef="#ctx0" brushRef="#br0" timeOffset="481538.3103">20712 4018 0,'-49'0'31,"-1"0"16,0 0 0,1 0-16,-1 0-15,50 50-1,-49-50 1,-1 50 0,0-50 15,50 49-31,-49 1 31,49-1-15,0 1-1,-50-50 1,50 50 0,0-1-1,0 1 1,0-1-1,50 1 17,-50 0-17,0-1 1,49 1 0,-49-1-1,50-49 1,0 0 15,-1 0-15,1 0 15,-1-49-31,51-1 31,-51 50-15,-49-49-16,50 49 15,-50-50-15,49 0 16,-49 1 0,0-1-1,0 1 1,0-1 0,-49 50-1,-1-50 1,-49 50-1,49-49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9:03:27.594"/>
    </inkml:context>
    <inkml:brush xml:id="br0">
      <inkml:brushProperty name="width" value="0.05292" units="cm"/>
      <inkml:brushProperty name="height" value="0.05292" units="cm"/>
      <inkml:brushProperty name="color" value="#002060"/>
    </inkml:brush>
  </inkml:definitions>
  <inkml:trace contextRef="#ctx0" brushRef="#br0">3002 7119 0,'49'0'125,"1"0"-94,0 0-15,-1 0-16,50 0 15,50 0 1,-99 0 0,49-50-1,-49 50-15,-50 50 63</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9:03:46.372"/>
    </inkml:context>
    <inkml:brush xml:id="br0">
      <inkml:brushProperty name="width" value="0.05292" units="cm"/>
      <inkml:brushProperty name="height" value="0.05292" units="cm"/>
      <inkml:brushProperty name="color" value="#002060"/>
    </inkml:brush>
  </inkml:definitions>
  <inkml:trace contextRef="#ctx0" brushRef="#br0">4589 16148 0,'-49'0'109,"-1"0"-77,0 0-17,50 49 95,0-98-32,50 49-78,-100 0 47,50-50-47,-49 100 78,98-50-31,-49-50 31,-49 50-63</inkml:trace>
  <inkml:trace contextRef="#ctx0" brushRef="#br0" timeOffset="949.8496">4540 15999 0,'-50'0'79,"0"0"-48,1 0 0,-1 0 0,50 50-15,-49-50 15,49 49-31,0 1 47,49-50 0,-49 49-16,50-49-15,-1 0-1,1 0 1,0-49 0,-1 49-1,-49-50 32,0 1-16,0-1 1,-49 50 15,-1 0-32,0 0 16,50 50-15</inkml:trace>
  <inkml:trace contextRef="#ctx0" brushRef="#br0" timeOffset="20505.0598">17364 15925 0,'0'-50'16,"-50"50"46,0 0-31,1 0-15,-1 0 15,1 0-31,49 50 16,-50-50-16,0 49 31,50 1-31,0-1 16,0 1-1,0 0 1,50-1 0,0 1 15,-1-50 0,1 0-31,-1 0 16,51 0-1,-51-50 17,1 1-17,-50-1 1,-50 0-1,50 1 1,-49-1 0,-1 1-1</inkml:trace>
  <inkml:trace contextRef="#ctx0" brushRef="#br0" timeOffset="23896.8616">22374 15280 0,'0'-50'62,"-49"50"-46,-1 0 15,0 0-15,-98 50 15,98-1-16,50 1 1,0 0 0,50-50-1,-1 49 1,50-49 0,-99 50-16,50-50 15,0 0 16,-50 49-31,-100 1 32,51-50-17,49 50-15,-50-50 16,1 0 0</inkml:trace>
  <inkml:trace contextRef="#ctx0" brushRef="#br0" timeOffset="25128.944">22473 15329 0,'0'50'47,"50"-50"-32,-50 50 1,0-1-1,0 1 1,50-50 0,-1 0 31,-49-50-32,0 1 1,50 49 46,-50 49-30,49-49-32,1 0 31,-50-49 0,0-1 0,0 0-15,0 1 0,0-1-1,0 0-15,0 100 63,0 0-48,0-1 1,0 1 0,0 0-16,0-1 15,50 1 1,-50-1 15,0-98 47,0-1-62,0 1-1,0-1-15,49 50 16,-49-99 0,50 99-16,-1 0 15,1 0 17,-50 49-17,0 1 1,-50 0-1,1-50 17,49 49-32,-50-49 31</inkml:trace>
  <inkml:trace contextRef="#ctx0" brushRef="#br0" timeOffset="25767.4465">23118 15032 0,'0'49'47,"50"-49"-47,-50 50 16,0-1-16,50 1 15,-50 0 1,0-1-1,-50 1 1,50 0 0,-50-1-1,50-98 32,0-1-31,50 0-1,-50 1-15,50-1 16,-1 0 15,1 50-15,-1 0 0,-49 50 15,0 0-16,-49-1 17,-1-49-17,50 50 1,-49-50-16,-1 0 16</inkml:trace>
  <inkml:trace contextRef="#ctx0" brushRef="#br0" timeOffset="26101.3289">23565 14833 0,'0'50'0,"0"-1"31,0 1-15,0 0-16,0-1 15,0 1-15,0-1 16,0 1-1,0 0 1,-50-50-16,50 49 16</inkml:trace>
  <inkml:trace contextRef="#ctx0" brushRef="#br0" timeOffset="26804.1381">23714 15081 0,'0'50'63,"0"-1"-63,49-49 78,1 0-63,-50-49-15,49-1 32,-98 50 15,49 50-32,0-1-15,0 1 16,0 0-1,0-1 1,-50-49 0,50 100-16,0-51 15,-49-49 1,49 50 0,-50-1-1,0-49 1,1 0 15,49-49-15,0-1-1,49 1 1,1-1 0,0 50-16,-1-50 15</inkml:trace>
  <inkml:trace contextRef="#ctx0" brushRef="#br0" timeOffset="38105.094">5284 7392 0,'0'49'94,"49"1"-79,-49 0 1,0-1 0,0 150 15,0-150-16,0 1 1,0-1 0</inkml:trace>
  <inkml:trace contextRef="#ctx0" brushRef="#br0" timeOffset="38572.8858">5333 7392 0,'50'0'31,"0"0"1,-1 0-17,-49 49-15,50-49 16,-50 50-1,49 0 1,-49-1-16,0 1 16,0-1-16,-49 1 15,49 0 1,-50-1 0,1 1-1,-1-50 1,0 0-1</inkml:trace>
  <inkml:trace contextRef="#ctx0" brushRef="#br0" timeOffset="40270.3789">5631 7640 0,'0'49'47,"50"-49"-16,-50 50-31,49-50 32,-49-50-17,50 50 1,-1-99-1,-49 50 1,0-1 0,-49 50 15,-1 0 0,50 50-31,0-1 16,0 1 15,0-1-15,50-49-16,-1 50 15,1-50 17,0 0-17,-50-50 1,49 50-1,-49-49 1,-49-1 0,49 1-1,0-1 1,49 50 0,1 0 15,-1 0-16,-49 50 1,0-1 0,0 1-1,0-1 17,0-98 30,0-1-46,0 1-16,50 49 15,-50-50 1,50 0 0,-1 50 15,-49 50 0,0 0-15,0-1 15,50-49-15,-50-49-1,50 49 1,-50-50-1,0 0 1,-50 50 0,50-49-1,50 49 1,-50 49 0,49-49-1,-49 50 16,50-50-15,-1 0 0,1 0-1,-50-50 1,50 50 0,-50-49-1,-50-1 1,0 50-1,50 50 17,-49-50-17,49 49 1,49-49-16,-49 50 16,50-50-1,0 0 16,-1-50 1,-49 1-17,50 49 79,-50 49-78</inkml:trace>
  <inkml:trace contextRef="#ctx0" brushRef="#br0" timeOffset="41690.403">2258 5606 0,'49'0'94,"-49"49"-94,0 1 16,0 0-1,0-1 1,0 1 15,0 0 0</inkml:trace>
  <inkml:trace contextRef="#ctx0" brushRef="#br0" timeOffset="42117.2482">2258 5457 0,'49'0'47,"-49"50"-31,50-50-16,-1 0 15,1 49 1,0-49 0,-50 50-1,0 49 1,-50-49 0,50-1-1,-50 1-15,1 0 47,-1-50-31,1 0-16</inkml:trace>
  <inkml:trace contextRef="#ctx0" brushRef="#br0" timeOffset="45181.3254">2555 5655 0,'0'50'15,"0"0"17,50-50-17,-1 0 1,1 0 15,0-50-15,-50 0-1,0 1 17,0-1-17,-50 50 1,50-49 15,0 98 0,0 1-15,0-1 0,0 1-1,50-50 1,-50 50-1,49-50 1,1 0 0,-50-50 15,0 0-15,0 1 15,49-1-16,1 1 17,-50 98 30,50 1-46,-50-1-1,0 1 1,0-100 78,0 1-79,49-1 1,-49 1 0,50 49-1,0 0 1,-50-50-16,49 100 31,-49-1-15,0 1-1,0-1 1,0 1 0,0-100 46,0 1-46,0-1 15,0 1-31,50 49 16,-50-50-1,49 50-15,-49 50 63,0-1-48,50-49 1,-50 50-16,0-1 31,50-49 16,-50-49-31,49 49-1,-49-50 1,0 1 0,0-1-1,0 0 17,-49 50-17,49 50 16,0 0 1,0-1-32,0 1 15,49-50 48,1-50-32,-50 1 0,0-1 1,49 50 14,-49 50-46,50-1 32,-50 1-1,0-100 31,0 1-30,0-1-17,0 0 1,50 50 0,-1 0 15,-49 50 0,0 0 0,0-1-15,50-49 62,-50-49-78,0-1 16,0 0-1,49 50 1,-49-49 0,50 49-1,0 0 32,-50 49-31,0 1 15,0 0-15,49-50 30,-49-50-46,50 50 16,-50-50 0,50 50-16,-50-49 15,0-1 17,-50 50-17,0 0 16,50 50-15,0-1 0,-49 1-1,49 0 17,49-50-1,1-50 0,-50 0-15,50 50-1,-50-49-15,0-1 0,0 1 16,0-1 0,-50 0-1,50-49 1,0 50-1,0 98 48,0 1-47,0-1-1,0 1-15,50 0 16,-50-1-1,0 1 17,0-1-32,0 1 31,49-50 16</inkml:trace>
  <inkml:trace contextRef="#ctx0" brushRef="#br0" timeOffset="57768.3183">4540 15056 0,'0'0'0,"49"0"172,-49 50-125,50-50-47</inkml:trace>
  <inkml:trace contextRef="#ctx0" brushRef="#br0" timeOffset="61216.6917">5829 15106 0,'0'-50'31,"50"50"31,-50-49-15,-50 49 47,50 49-78,0 1 15,50-50 63,-50-50-63,0 1 16,-50 49-16,1 49 16,49 1-16,49-50 0,1 0 16,0 0-31,-50-50-1,-50 1 17,0 49-1,1 0-15,49 49-1,0 1 16,49-50 1</inkml:trace>
  <inkml:trace contextRef="#ctx0" brushRef="#br0" timeOffset="74325.0835">6276 9153 0,'50'0'78,"-50"50"-78,49-50 16,1 49-1,-50 1-15,49-50 16,-49 49-16,50 1 31,0 0-15,-1-50 31,1-50-32,-1-49 1,1 0-1,0-50-15,247-397 16,-98 298-16,148-347 16,-248 495-1,0 51-15,-49-1 16,0 50 0,-1 0-1,1 0 16</inkml:trace>
  <inkml:trace contextRef="#ctx0" brushRef="#br0" timeOffset="147772.944">8657 12650 0,'0'-49'312,"50"49"-312,-100 0 234,1 0-187,98 0 47,1 0-47,-50-50-16,-50 50 0,50 50 48,0-1-48,50-49 31,-50-49-46</inkml:trace>
  <inkml:trace contextRef="#ctx0" brushRef="#br0" timeOffset="164219.878">8062 13345 0,'0'-50'141,"-50"50"-94,1 0 0,-1 0-1,0 0-30,50 50 0,-49-50 15,49 50 0,-50-50 0,50 49 1,0 1 30,0-1-31,0 1 1,0 0 15,50-50-32,-1 0 32,-49 49-31,50-49 31,0 0-16,-1 0 16,1 0-32,-1 0 32,1 0-16,-50-49-15,0-1 15,50 50-15,-50-50 0,0 1 30,0-1-14,0 1 15,0-1-32,0 0 16,-50 1 1,0 49 15,1 0-16,-1 0 0</inkml:trace>
  <inkml:trace contextRef="#ctx0" brushRef="#br0" timeOffset="178996.9062">9252 12650 0,'50'0'234,"-50"-49"-234,-50 49 110,50 49-32,0 1-31,50-50 46,-50-50-77,0 1 78,-50 98-47,50 1 15,50-50-15,-50-50 78,0 100 31,-50-50-125,100 0 16,-50-50-15,50 50-17,-50-49 16,-50 49-15,0 0 47,50 49-1,-49-49-31,98 0 47,-49-49-31,0-1-15,-49 50-1,49 50 16,0-1 0,49-49 46,-49-49-61,-49 49 77,49 49-62,49-49 31,1-49-47,-100 49 16</inkml:trace>
  <inkml:trace contextRef="#ctx0" brushRef="#br0" timeOffset="183441.9247">9004 11956 0,'50'0'140,"0"0"-124,-50 49 62,0 1-62,0 0-1,-50-50 1,50 49 15,50-49 110,-1 0-110,-49 50 47,0 0-31,0-1 0,-49-49-16,49 50-15,-50-50 15,0-50 78,100 50-31</inkml:trace>
  <inkml:trace contextRef="#ctx0" brushRef="#br0" timeOffset="184141.2459">9302 12105 0,'0'-50'0,"0"100"109,-50-50-78,50 49-15</inkml:trace>
  <inkml:trace contextRef="#ctx0" brushRef="#br0" timeOffset="185609.1408">9550 11757 0,'-49'0'15,"-1"0"63,0 0-62,1 0 15,49 50-15,-50-50 15,50 50 16,50-50-31,-50 49 31,0 1-1,49-50-46,1 0 172,-50-50-156,50 50 0,-50 50 77,49-50-77,-49 49 31,-49 1 47,-1-50-1,0 0 17</inkml:trace>
  <inkml:trace contextRef="#ctx0" brushRef="#br0" timeOffset="244338.4348">4936 14486 0,'0'50'47,"50"-50"-16,0 0 0,-50-50-15,49 50-1,1 0 1,0-50 0,49 50-1,-99-49 1,0 98 46,-50-49-46</inkml:trace>
  <inkml:trace contextRef="#ctx0" brushRef="#br0" timeOffset="244756.8347">5135 14436 0,'50'50'78,"-50"0"-62,0-1-1,0 1 1,0-1 0,0 1-1,0 0 16,49-50-15</inkml:trace>
  <inkml:trace contextRef="#ctx0" brushRef="#br0" timeOffset="245255.7322">5383 14585 0,'0'50'78,"0"-1"-62,0 1 15,0 0 0,0-1 1</inkml:trace>
  <inkml:trace contextRef="#ctx0" brushRef="#br0" timeOffset="246568.8465">5482 13097 0,'50'0'47,"-1"0"0,1 0-31,0 0-1,49 0 17,-50 0-17,1-50-15,0 50 16,-100 0 31,50 50-32,-50-50-15</inkml:trace>
  <inkml:trace contextRef="#ctx0" brushRef="#br0" timeOffset="246953.9718">5631 13097 0,'50'0'31,"-50"49"-15,49-49-1,-49 50 1,0 0 0,0-1-1,0 1 1,50 0 0,-50-1-1,49-49 48</inkml:trace>
  <inkml:trace contextRef="#ctx0" brushRef="#br0" timeOffset="247756.548">6077 13246 0,'0'-50'63,"50"50"-47,0-50-1,-1 50 1,-49 50 15,0 0 0,-49-50-31,49 49 16,-50-49-16,50 50 16,-50-50-1,50 50 1,50-50 46,0 0-46,-1 0 15,-49-50-15,50 50-16,0 0 15,-1-50 1,1 50 0,-1 0 15</inkml:trace>
  <inkml:trace contextRef="#ctx0" brushRef="#br0" timeOffset="251083.734">6375 12105 0,'50'0'110,"-50"-50"-95,49 50 1,1 0-1,0 0 17,-1 0-1,-49-50 0</inkml:trace>
  <inkml:trace contextRef="#ctx0" brushRef="#br0" timeOffset="251510.0119">6524 12105 0,'0'49'63,"0"1"-32,0 0 0,0-1 0,50-49-31</inkml:trace>
  <inkml:trace contextRef="#ctx0" brushRef="#br0" timeOffset="252708.5574">6722 12105 0,'0'0'0,"50"0"109,0 0-62,-1 0 0,-98 49-16,-1 1 0,50 0 0,50-50 48,-1 0-48,-49-50 0,50 50 0,-50 50-15,49-50 15,-49 49-15,-49-49-1,49 50 1,-50-50 15,50 49-15,-49-49 15</inkml:trace>
  <inkml:trace contextRef="#ctx0" brushRef="#br0" timeOffset="254922.789">9153 10368 0,'50'0'62,"-50"-49"-46,49 49-16,1 0 31,0 0-15,49-50-1,0 50 17,-148 0 30</inkml:trace>
  <inkml:trace contextRef="#ctx0" brushRef="#br0" timeOffset="255325.7191">9352 10319 0,'0'49'15,"49"-49"-15,-49 50 47,0 0-16,0-1-15,50 1 15,-50-1 1</inkml:trace>
  <inkml:trace contextRef="#ctx0" brushRef="#br0" timeOffset="255892.9912">9649 10368 0,'0'50'47,"-49"-50"-32,49 50 1,0-1 15,0 1 1,49-50-17,1 0 16,0 0 1,-1 0-17,-49-50 1,50 50 0</inkml:trace>
  <inkml:trace contextRef="#ctx0" brushRef="#br0" timeOffset="256284.2339">9798 10418 0,'0'50'31,"50"-50"-15,-50 49-1,-50 100 32,50-99-15,0-1-1</inkml:trace>
  <inkml:trace contextRef="#ctx0" brushRef="#br0" timeOffset="357156.5431">8856 15999 0,'-50'0'47,"0"50"31,1-50-62,49 49-1,0 1 32,0-100 31,0 1-46,0 98 108</inkml:trace>
  <inkml:trace contextRef="#ctx0" brushRef="#br0" timeOffset="359015.6628">14511 16197 0,'50'0'0,"-50"-49"94</inkml:trace>
  <inkml:trace contextRef="#ctx0" brushRef="#br0" timeOffset="361504.4963">8657 12229 0,'0'49'78,"50"-49"32,-50-49-110,0-1 15,0 0 1,0 1 0,0-100-1,0-149 32,0 249-47,0-1 16,-50 1-16,50-1 0,0 0 31,0 1 0,0-1-15,0 1 31,0-1 15,0 100 95</inkml:trace>
  <inkml:trace contextRef="#ctx0" brushRef="#br0" timeOffset="365232.5838">14362 8706 0,'0'-49'62,"-49"49"157,49 49-219,-50-49 16,50 50-1,50-50 48,-1 0-48,1 0 1,-1-50 15,-98 50-15,49-49-1,-50 49 1,1 0 0,49 49 31,0 1-16,0 0 0,49-50 0,1 0-15,-1-50 0,-49 0 30,-49 50-30,-1 0 0,1 0 15,49 50 0,0 0-15,49-50 15,1 0 0,-1 0-15,-49-50 0,-49 50-1,-1 0 16,50 50 16</inkml:trace>
  <inkml:trace contextRef="#ctx0" brushRef="#br0" timeOffset="374908.4059">11286 11187 0,'0'0'0,"-49"0"109,49 50-93,-50-50-1,50 49 1,0 1 15,50-50 32,-50-50-48,49 50 1,-49-49 15,-49 49-15,-1 0 0,50 49 46,50-49 16,-50-49-47,-50 49 32,1 0-47,49 49 15,49-49 0,1 0 32,-100 0-48</inkml:trace>
  <inkml:trace contextRef="#ctx0" brushRef="#br0" timeOffset="381964.4269">17190 6921 0,'50'0'421,"-50"-50"-342,-50 50-48,0 0 16,50 50-47,0-1 62,50-49-46,0 0-1,-1-49 1,-49-1 62,-49 50-62,49 50-1,-50-50 1,50 49 31,50-49-31,-1 0 15,-49-49-31,50 49 31,-100-50-15,1 50 31,-1 0-32,50 50 1,0-1 31,50-49-16,-1 0 0,-49-49 16,-49 49-31,-1 0 15,50 49 31,50-49-30,-1 0-1,-49-49-15,-49 49 46</inkml:trace>
  <inkml:trace contextRef="#ctx0" brushRef="#br0" timeOffset="427992.7609">14536 8657 0,'0'-50'140,"0"1"-93,0-1-15,-50 50-17,50-50 32,-49 50-31,-51 50 15,51 0 0,-1-50-15,50 49-1,-49 1 1,49-1 15,0 1-15,-50-50 0,50 50-1,50-1 1,-1 1-1,1-50 1,-50 49 0,49-49-1,1 0 1,49 0 0,-49-49-1,0-1 1,-1 50-1,-49-49 1,0-1 0,0 0-1,0 1 1,-49 49 0,49-50-16,0 1 15,-50 49 16,50-50-15,-50 50 15</inkml:trace>
  <inkml:trace contextRef="#ctx0" brushRef="#br0" timeOffset="430989.5424">17562 6623 0,'0'-50'15,"-50"50"32,1 0-16,-1 0-15,1 0 0,-51 0 15,51 50-16,-50-50 1,49 49 0,0-49-1,50 50 1,-49 0 0,-1-1-1,50 1 1,0 0-1,-49-50 1,49 99 0,0-50-1,0 1 1,49-50 0,-49 50-1,50-1 1,-1-49-1,1 50 1,0-50-16,-1 0 16,1 0-1,-1 0-15,-49-50 16,100 50 0,-51-49-1,50-1 1,-99 0-1,50 1 1,-50-1 0,50 50-16,-50-49 15,0-1 1,0 0-16,0 1 16,-50-1-1,0 50 1,50-50-16,-49 50 15,-1-49-15,1 49 32,49 49-1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9:11:47.863"/>
    </inkml:context>
    <inkml:brush xml:id="br0">
      <inkml:brushProperty name="width" value="0.05292" units="cm"/>
      <inkml:brushProperty name="height" value="0.05292" units="cm"/>
      <inkml:brushProperty name="color" value="#002060"/>
    </inkml:brush>
  </inkml:definitions>
  <inkml:trace contextRef="#ctx0" brushRef="#br0">12775 7863 0,'0'0'0,"0"50"15,0-1 32,0 1 16,0 0-1,0-1-30,0 1-1,0-1 0,0 1 16,0 0-16,0-1-15,0 1 46,0-1-15</inkml:trace>
  <inkml:trace contextRef="#ctx0" brushRef="#br0" timeOffset="955.645">12576 8161 0,'0'49'110,"0"1"-110,50-50 15,-50 50 1,50-1 15,-1 1-15,1-1 15,-1-49 31,1 0 1,-50-49-16,50-1-16,-50 1-15,49 49-16,1-50 15,-100 50 79</inkml:trace>
  <inkml:trace contextRef="#ctx0" brushRef="#br0" timeOffset="4426.0067">13519 4589 0,'0'49'94,"50"-49"-78,-1 0-1,1 0 1,-1 0-1,1 0 1,0-49-16,-1 49 31,-98 0 32</inkml:trace>
  <inkml:trace contextRef="#ctx0" brushRef="#br0" timeOffset="35156.2738">12427 14114 0</inkml:trace>
  <inkml:trace contextRef="#ctx0" brushRef="#br0" timeOffset="35505.4853">12427 14362 0</inkml:trace>
  <inkml:trace contextRef="#ctx0" brushRef="#br0" timeOffset="36413.257">12477 15304 0,'0'50'31,"0"0"16</inkml:trace>
  <inkml:trace contextRef="#ctx0" brushRef="#br0" timeOffset="36731.3886">12527 15701 0,'0'50'15</inkml:trace>
  <inkml:trace contextRef="#ctx0" brushRef="#br0" timeOffset="37357.2486">12527 15900 0</inkml:trace>
  <inkml:trace contextRef="#ctx0" brushRef="#br0" timeOffset="37617.4757">12477 16148 0,'0'49'16,"0"1"46</inkml:trace>
  <inkml:trace contextRef="#ctx0" brushRef="#br0" timeOffset="37906.8807">12427 16396 0</inkml:trace>
  <inkml:trace contextRef="#ctx0" brushRef="#br0" timeOffset="38146.2581">12427 16396 0,'0'0'0,"50"50"0,-50-100 32</inkml:trace>
  <inkml:trace contextRef="#ctx0" brushRef="#br0" timeOffset="87398.2531">12800 7367 0,'0'50'140,"0"-1"-109,0 1-31,0-1 16,0 1 0,0 0 15,-50-50-31,50 99 31,0-50 0,50-49 32</inkml:trace>
  <inkml:trace contextRef="#ctx0" brushRef="#br0" timeOffset="88095.7671">12651 7615 0,'0'50'62,"0"-1"-15,0 1-16,0-1-15,0 1 0,49-50-1,1 0 17,0 0-17,-50-50 32,49 50-31,1-49-1,-1-1 17</inkml:trace>
  <inkml:trace contextRef="#ctx0" brushRef="#br0" timeOffset="96404.8875">7591 14808 0,'0'-49'47,"-50"49"16,0 0-32,1 0 0,49 49 0,0 1 1,0 0 30,0-1-31,49-49 1,-49 50-1,50-50-31,0-50 47,-50 1-16,49 49-31,-49-50 31,0 0 16,-49 50-16,49-49-15,-50 49 0,50 49 15</inkml:trace>
  <inkml:trace contextRef="#ctx0" brushRef="#br0" timeOffset="96817.5142">7739 14808 0,'50'0'62,"-50"50"32,-50-50 0</inkml:trace>
  <inkml:trace contextRef="#ctx0" brushRef="#br0" timeOffset="97701.6639">7987 14709 0,'-49'0'31,"49"50"-31,0-100 110,49 50-63,-49-49-32,50 49 17,-50 49-32,0 1 31,-50-50-16,50 49 1,-49 1 0,49 0-1,-50-50 1,50 49 0,50-49 30,-1 0-14,1 0-17,-50-49 1,50 49 0,-1 0 30</inkml:trace>
  <inkml:trace contextRef="#ctx0" brushRef="#br0" timeOffset="98611.6539">8335 14610 0,'-50'0'94,"1"0"-79,49 50 1,-50-50-16,50 49 31,0 1 32,50-50-63,-50 49 47,0 1 0,49-50 15,-49-50-31,50 1-15,-1 49 46,-49 49-30,0 1-1,0 0-15,0-1 15,-49-49 0</inkml:trace>
  <inkml:trace contextRef="#ctx0" brushRef="#br0" timeOffset="100284.4996">12105 14808 0,'-50'0'109,"1"0"-93,-1 50 0,1-50-1,49 50 1,0-1 15,0 1 0,49-50-15,1 0 31,-1-50-47,1 50 16,-50-49-1,50 49 1,-50-50-1,-50 50 1,50-50 0</inkml:trace>
  <inkml:trace contextRef="#ctx0" brushRef="#br0" timeOffset="100611.2606">12303 14858 0,'0'-50'16,"0"100"15,0 0 0,-49-50 1</inkml:trace>
  <inkml:trace contextRef="#ctx0" brushRef="#br0" timeOffset="101157.2705">12254 14908 0,'0'0'0,"49"-149"0,1 149 31,-50-50 0,50 50-31,-1 0 47,-49 50-31,0-1-1,-49-49 1,49 50-16,-50 0 16,0-50 15,50 49-15,50-49 30,0 0-30,-1 0 0,-49-49 15</inkml:trace>
  <inkml:trace contextRef="#ctx0" brushRef="#br0" timeOffset="101915.3744">12700 14709 0,'-49'0'16,"-1"0"0,1 0 46,49 50-46,0-1 31,0 1 15,49-50-46,1 0 62,-50-50-47,49 50-31,1 0 47,-50 50-47,0 0 31,0-1 0,0 1 1,-50-50-17,1 0 17,-1 0-17</inkml:trace>
  <inkml:trace contextRef="#ctx0" brushRef="#br0" timeOffset="106294.1879">15230 7565 0,'50'-49'31,"0"49"-15,-50-50-16,49 50 15,1-49 1,-1-1 0,1 0-16,99 1 47,49 148-16,-49 0 0,-99-99-15,-1 0-16,51-49 15,-51 49 1,1-50-16,49 0 16,-49 1-1</inkml:trace>
  <inkml:trace contextRef="#ctx0" brushRef="#br0" timeOffset="106728.4004">15776 7913 0,'0'-50'15,"50"0"1,-1 1-1,1 49-15,0-50 16,-1 50-16,1 0 16,-1 0-16,1 0 15,0 0-15,49 0 16,-50 0 0,1 0-16,99 0 31,-100 0-31,249-49 31,-199-51-15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9:15:16.916"/>
    </inkml:context>
    <inkml:brush xml:id="br0">
      <inkml:brushProperty name="width" value="0.05292" units="cm"/>
      <inkml:brushProperty name="height" value="0.05292" units="cm"/>
      <inkml:brushProperty name="color" value="#002060"/>
    </inkml:brush>
  </inkml:definitions>
  <inkml:trace contextRef="#ctx0" brushRef="#br0">13643 8607 0,'50'0'219,"-26"0"-188,1 0-15,0 0 15,0 0 0,24 0-31,-24 0 16,124 0 15,-124 0-15,0 0-1,-1 0 17,26 0-17,49 0 1,100 0-1,-1 0 1,-99 0 0,-24 25 15,-26-25-15,1 0-1,-25 0-15,49 0 16,50 0-16,0 0 0,75 0 15,74 0 1,-125 0 0,-98 0-1,-25 0 63,0 0-62,-1 0-16,26 0 16,-25 0-16,99 0 15,-50 0 1,50 0-16,25 0 16,50 0-16,-51 0 15,26 0 1,-100 0-1,-49 0 48,50 0-47,49 0-16,-75 0 15,-24 0-15,49 0 16,-24 0-1,74 0 1,-99 0 0,124 0-1,-124 0-15,24 0 16,1 0 0,-25 0-1,49 0 1,-49 0-1,49 0 1,-49 0 0,0 0 31,99 0-32,25 0-15,248 0 16,-199 0-1,-24 0 1,-150 0 0,1 0 124,0 0-124,74-25-16,-24 25 16,-1 0-1,-24-25-15,-50 1 16,49 24 46,-24 0-62,49 0 16,-24 0 0,25 0-1,-26 0 48,26 0-48,98 0-15,-49 0 16,25 0-16,-75 0 16,26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22:27.653"/>
    </inkml:context>
    <inkml:brush xml:id="br0">
      <inkml:brushProperty name="width" value="0.05292" units="cm"/>
      <inkml:brushProperty name="height" value="0.05292" units="cm"/>
      <inkml:brushProperty name="color" value="#002060"/>
    </inkml:brush>
  </inkml:definitions>
  <inkml:trace contextRef="#ctx0" brushRef="#br0">1464 2828 0,'49'0'94,"1"0"-63,0 0-31,-1 0 16,150 49 0,1487 1 15,-743-50 0,-546 0 0,-348 0-31,51 0 16,-51 0 0,1 0-16,0-50 15,-1 50 1</inkml:trace>
  <inkml:trace contextRef="#ctx0" brushRef="#br0" timeOffset="45012.4103">19323 7590 0,'0'0'0,"-49"0"0,-1 0 15,50-49 17,-50 49 15,50-50-47,-49 50 31,-1 0-16,1 0 1,-1-50 0,0 50-16,1 0 15,-1 0 1,-99 0 0,0 0-1,50 0 1,50 0-16,-1 0 15,0 0 1,1 0 0,-1 0 15,1 0 0,-1 50-15,50 0-1,-50-50 1,1 0 0,49 49-1,-50-49 1,50 50 0,-49-50 15,49 49-31,-50-49 31,50 50-31,-50-50 16,1 50 15,-1-50-31,0 49 31,50 1 0,-49-50-15,49 49 0,0 1-1,-50-50 1,50 50 0,0-1-1,0 1 1,0 0-1,0 49 1,0-50 15,50 1-15,-50 0 0,49-1 15,-49 1-16,50-50 1,-50 49 0,50-49-1,-50 50 1,49-50 0,1 50-16,0-50 15,-1 0 1,-49 49-1,50-49 1,-1 0 0,1 0-1,0 50 1,-1-50 15,1 0-15,-1 0-1,1 0 1,0 0 0,-1 49-1,1-49 1,-1 0 0,51 0-1,-51 0 1,1 50-16,-1-50 15,1 0 1,0 0 0,-1 0-1,1 0 1,0 0 0,-1 0-1,1 0 1,-1 50-1,1-50 1,0 0 0,-1 0-1,1 0 1,-1-50 0,51 0-1,-51 50 1,-49-49-1,50 49 1,-1-50 15,1 1-15,0 49 0,-50-50-1,49 0 1,1 1-1,-50-1 1,50 1 0,-50-1-1,0-49 1,0 49 0,-50 1-1,50-1 1,0 0-1,0 1-15,0-1 32,0 0-17,0 1 1,0-1 0,-50 50-1,50-49-15,0-1 16,-49 50-1,49-50 1,-50 50 0,50-49-1,-50 49 1,1 0 15,49-50-15,-50 50-1,1 0 17,49-49-1,-50 49-15,0 0 15,50-50 0,-49 50-15,-1 0-1,1 0 17,-1 0-17,0 0 16,1 0-15,-1 0 31</inkml:trace>
  <inkml:trace contextRef="#ctx0" brushRef="#br0" timeOffset="69291.5271">10542 9823 0,'-49'0'15,"98"0"79,1 0-63,0 0-15,-50-50-16,49 50 15,150 0 17,-150 0-17,50 0 1,-49 0 0,0 0-1,-1 0 1,1 0-1,49 0 1,-49 0 0,49 0-1,-49 0 1,-1 0 15,50 0-15,-49 0-1,0 0 1,-1 0 0,100 0-1,-99 0 1,49 0 0,-50 0-1,1 0 1,0 0-1,-1 0-15,1 0 16,-1 0 0,1 0-16,0 0 15,-1 0 1,51 0 15,-51 0-15,1 0-1,-1 0 1,-4042 0 0,8185 0-1,-4143 0 1,1 0 0,49-50-1,-49 50 1,49 0-1,-49 0 1,-1 0 15,-98 0 47,-1 0-62</inkml:trace>
  <inkml:trace contextRef="#ctx0" brushRef="#br0" timeOffset="143280.5538">2853 11708 0,'-50'0'15,"100"0"126,-1 0-126,51 0 1,-1-50 0,50 50-1,-50 0 1,-49 0-16,-1 0 16,1 0-16,-1 0 15,1 0 1,0 0-1,-1-49 1,1 49 15,-1 0-31</inkml:trace>
  <inkml:trace contextRef="#ctx0" brushRef="#br0" timeOffset="194790.2954">7615 13543 0,'50'0'141,"0"0"-110,-1 0-15,1 0-1,-1 0 17,100-49-1,0 49 0,-99 0-15,-1 0-1,1 0-15,0 0 16,-1 0-16,1 0 16,-1 0-1,1 0 1,0 0-1,-1 0 1,1 0 62</inkml:trace>
  <inkml:trace contextRef="#ctx0" brushRef="#br0" timeOffset="209789.3957">14461 14585 0,'-49'0'15,"49"-49"48,49 49-16,1 0-16,0 0 0,-1 0-15,1 0 0,0 0-1,-1 0 1,1 0-1,49 0 17,-49 0-32,-1 0 31,1 0-15,-1 0-1,1 0 1,0 0-1,49 0 1,-50 0 0,1 0-1,0 0 1,49 0 0,-50 0-1,1 0 1,49-50-1,1 50 1,-1 0 0,-50 0-1,1 0 17,0 0-32,-1 0 15,50 0-15,-49 0 16,0 0-1,49 0 1,-50 0 0,1 0-1,0 0 1,49 0 0,-99-50-1,99 50 1,-49 0-1,-1 0 1</inkml:trace>
  <inkml:trace contextRef="#ctx0" brushRef="#br0" timeOffset="240103.4312">7863 16371 0,'50'0'219,"0"0"-204,-1 0 1,1 50 0,-1-50-16,1 0 15,0 0-15,-1 0 16,1 0 0,0 0-16,98 0 31,1 0 0,0 0-15,-50 0 15,0-50-15,1 50-1,-1 0 1,-50 0-1,1 0 1,0 0 0,49 0-1,-49 0-15,-1 0 16,1 0 0,-1 0-16,51 0 15,-51 0 1,1 0-1,99 0 1,-1 0 15,-98-50-31,0 50 32,49 0-17,-49 0 1,-1 0-1,1 0 1,-1 0-16,1 0 16,0 0-16,49 0 15,0 0 1,99 0 0,-98 0-1,-51 0-15,1-49 16,-1 49-1,-98 0 173,-1 0-172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27:34.440"/>
    </inkml:context>
    <inkml:brush xml:id="br0">
      <inkml:brushProperty name="width" value="0.05292" units="cm"/>
      <inkml:brushProperty name="height" value="0.05292" units="cm"/>
      <inkml:brushProperty name="color" value="#002060"/>
    </inkml:brush>
  </inkml:definitions>
  <inkml:trace contextRef="#ctx0" brushRef="#br0">14238 9599 0,'0'-49'0,"50"49"94,-1 0-78,1 0-1,99 0 1,198 0 15,-99 0 0,-198 0-15,-1 0 0,1 0-1,0 0 17,-50-50-17,49 50 16</inkml:trace>
  <inkml:trace contextRef="#ctx0" brushRef="#br0" timeOffset="1584.7476">17661 9500 0,'50'-49'47,"0"49"-16,-1 0-15,1 0 0,-1 0-1,100 0 16,0 0 1,-50 0-17,-49 0-15,-1 0 16,1 0-16,0 0 16,49 0-1,0 0 1,0 0-1,-49 0 1,0 0 0,-1 0-1,50 0 17,-49 0-17,0 0 1,-1 0-1,1 0 64</inkml:trace>
  <inkml:trace contextRef="#ctx0" brushRef="#br0" timeOffset="21708.9512">18505 10492 0,'49'0'156,"1"0"-140,-1 0-1,1 0 1,198-49 15,99-1 1,-198 50-1,-149-49 0,50 49 0,-100 0 16</inkml:trace>
  <inkml:trace contextRef="#ctx0" brushRef="#br0" timeOffset="72164.849">11014 12427 0,'49'0'141,"1"0"-125,-1 0-1,1 0 1,49 0 15,149 0 0,-148 0-15,-1 0 0,0 0-1,-49 0 1,-1 0-1,1 0 1,49 0 15,0 50-31,50-50 32,0 0-17,-50 0 1,0 0-1,1-50 1,-51 50 0,1 0-1,-1 0-15,1 0 16,0 0-16,-1 0 16,1 0-1,-1 0 1</inkml:trace>
  <inkml:trace contextRef="#ctx0" brushRef="#br0" timeOffset="83155.6467">12055 13469 0,'50'0'125,"0"0"-125,-1 0 15,50 0-15,249-50 32,743-49-1,-793 0 0,-249 99 0</inkml:trace>
  <inkml:trace contextRef="#ctx0" brushRef="#br0" timeOffset="87207.7517">17959 14461 0,'50'0'109,"-1"0"-93,1 0-16,-1-49 15,51 49-15,98 0 16,149-50 15,-297 50 16,-100 0-16</inkml:trace>
  <inkml:trace contextRef="#ctx0" brushRef="#br0" timeOffset="88996.2835">3324 15205 0,'50'0'78,"-1"0"-62,1 0 0,0 0-1,98 0 16,150-49 1,-149 49-17,-50 0 1,0 0 0,1 0-1,-51 0 1,1 0-1,-1-50 1,1 50 0,0 0 15</inkml:trace>
  <inkml:trace contextRef="#ctx0" brushRef="#br0" timeOffset="97189.6689">2878 14560 0,'0'-49'0,"0"98"125,0 1-110,0 0 1,0-1-1,0 50 17,0 1-1,0-51-15,0 1-16,0-1 31</inkml:trace>
  <inkml:trace contextRef="#ctx0" brushRef="#br0" timeOffset="99652.7158">2580 14808 0,'-50'0'0,"100"0"203,0 0-188,-1 0-15,1 0 16,-1-49 0,1 49-16,0 0 15,-1-50 1,1 50-1,-50-49 1,50 49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30:02.265"/>
    </inkml:context>
    <inkml:brush xml:id="br0">
      <inkml:brushProperty name="width" value="0.05292" units="cm"/>
      <inkml:brushProperty name="height" value="0.05292" units="cm"/>
      <inkml:brushProperty name="color" value="#002060"/>
    </inkml:brush>
  </inkml:definitions>
  <inkml:trace contextRef="#ctx0" brushRef="#br0">14486 7020 0,'50'0'156,"0"0"-156,98 0 16,1 0-16,149 0 16,49 0-16,0 0 0,-49 0 15,0 0-15,-150 0 16,-48 0-16,-1 0 15,-49 0 1,49 0 15,-149 0 1</inkml:trace>
  <inkml:trace contextRef="#ctx0" brushRef="#br0" timeOffset="2646.9529">13147 9203 0,'49'0'250,"1"0"-234,0 0 0,-1 0-16,1 0 15,49 0-15,0 0 16,50 0-16,0 0 15,149 0-15,49 0 16,347 0 0,447 49 15,-843-49 0,-149 0 0,-50 0 1,-49-49-17,-100 49 48</inkml:trace>
  <inkml:trace contextRef="#ctx0" brushRef="#br0" timeOffset="6100.4385">9128 11237 0,'50'0'94,"0"0"-79,-1 0 1,1 0-16,0 0 15,49-50-15,50 50 16,-50 0-16,50 0 16,-1 0-16,-48 0 15,148 0 17,-99 0-1,-100 0 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31:04.988"/>
    </inkml:context>
    <inkml:brush xml:id="br0">
      <inkml:brushProperty name="width" value="0.05292" units="cm"/>
      <inkml:brushProperty name="height" value="0.05292" units="cm"/>
      <inkml:brushProperty name="color" value="#002060"/>
    </inkml:brush>
  </inkml:definitions>
  <inkml:trace contextRef="#ctx0" brushRef="#br0">6747 15180 0,'50'0'141,"-1"50"-125,1-50 15,0 0-31,-1 0 15,1 0 1,-1 0-16,1 0 16,0 0-16,99 0 47,-100 0-16,-49 50 47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32:28.365"/>
    </inkml:context>
    <inkml:brush xml:id="br0">
      <inkml:brushProperty name="width" value="0.05292" units="cm"/>
      <inkml:brushProperty name="height" value="0.05292" units="cm"/>
      <inkml:brushProperty name="color" value="#002060"/>
    </inkml:brush>
  </inkml:definitions>
  <inkml:trace contextRef="#ctx0" brushRef="#br0">10741 4986 0,'49'0'94,"1"0"-79,0 0 1,-1 0 0,100-50-16,0 50 0,0 0 15,148 0-15,-148-49 16,-50 49-16,149 0 15,-148 0 17,-200 0-1</inkml:trace>
  <inkml:trace contextRef="#ctx0" brushRef="#br0" timeOffset="6250.6949">18827 6648 0,'50'0'94,"-1"0"-63,-49-50-15,50 50 31,0 0-32,-1 0 1,50 0 0,-49 50-1,0-50 1,-1 0-16,1 0 16,-1 0-1,1 0 1,0 0-1,-1 0 1,100 0 0,-99 0-1,-1 0 1,51 0 0,-1 49-1,-50-49 1,1 0-1,0 0 1,49 0 0,-50 0 15,1 0-15,0 0-1,-1 0-15,1 0 16,-1 0-1,1 50 1,0-50 15,-1 0 1,1 0-17,-1 0 1,1 0-1,0 0 1,-1 0 0,1 0-1,0 0 1,-1 0 0,1 0-1,-1 0 1,1 0 15,-50-50-15,50 50 15,-1 0 0,1 0 0,-1 0-15,1 0 0,0 0 15,-1 0-15,1 0-1,-1 0 16,1 0-15,0 0 31,-50-49-47,49 49 31,1 0 16,-100 0-16</inkml:trace>
  <inkml:trace contextRef="#ctx0" brushRef="#br0" timeOffset="13570.4153">6425 8533 0,'0'0'0,"49"0"63,1 0-16,0 0-32,49 0 1,149 0 0,198-50-1,-297 50 1,-99 0-1,-1 0 1,1 0 0</inkml:trace>
  <inkml:trace contextRef="#ctx0" brushRef="#br0" timeOffset="22067.3658">6177 10666 0,'0'-50'31,"-50"50"63,0 0-78,50 50-16,-49-50 15,-1 50 17,1 49 15,49-50-32,0 1 16,49-50-31,1 0 32,-1-50-17,-49 1 17,50 49-17,-50-50-15,-50 50 16,1 0-16,-1 0 15,1 0 1,-1 0-16,0 50 16,1-50 15,49 49-15,0 1-1,49 0-15,1-50 16,0 0-1,49 49-15</inkml:trace>
  <inkml:trace contextRef="#ctx0" brushRef="#br0" timeOffset="31523.6343">14809 12402 0,'49'0'125,"1"0"-109,0 0-1,-1 0 1,100 0 15,0 0 1,-50 0-17,-49 0 1,49 0-1,50 0 1,-50-49 0,-49 49 15,49 0-15,-50 0-1,1 0-15,0 0 16,-1 0-16,1 0 15,49 0 1,50 0 0,0 0-1,-100 0-15,51-50 16,-51 50 0,1 0-16,-1 0 15,51 0 1,-51 0-1,1 0 1,49 0 0,-49 0-16,-1 0 0,1 0 15,-1 0 1,1 0 0,0 0-1,-1 0 1,50 0-1,-49 0 1,0 0-16,49 0 16,-49 0-16,-1 0 15,1 0 17,-1 0-17,1 0-15,0-49 16,49 49-1,-50 0 1,1 0 0</inkml:trace>
  <inkml:trace contextRef="#ctx0" brushRef="#br0" timeOffset="75184.352">9252 13345 0,'0'-50'16,"0"100"77,50-50-93,-50 50 16,50-1 15,-50 1 0,49-50-31,1 0 79,0 0-48,-50-50-31,49 50 15,1-49 1,-1-1-16,1 0 16,99-148-1,-50 99-15,50-1 16,-50 51-16,-49-1 16,-1 50-1,1 0 1</inkml:trace>
  <inkml:trace contextRef="#ctx0" brushRef="#br0" timeOffset="77590.3691">9004 14089 0,'50'50'109,"-50"-1"-78,50-49-31,-50 50 16,49 49 15,1-99 32,-50-50-63,49 50 15,1-49 1,49-1 0,-49 1 15,-50-1-31,50 50 16,-1 0-16,-49-50 15,50 50 1,-1 0-1,1-49 1</inkml:trace>
  <inkml:trace contextRef="#ctx0" brushRef="#br0" timeOffset="80538.6899">12378 14784 0,'0'49'172,"49"-49"-156,-49 50-1,0-1 32,50-49-47,-50 50 47,50-50-31,-1 0 62,-49-50-78,50 50 15,-50-49-15,50 49 16,-1-50 0,50-49 15,-49 49-31,0 1 0,-1-1 31,1 50-31,-1-49 16</inkml:trace>
  <inkml:trace contextRef="#ctx0" brushRef="#br0" timeOffset="82428.3056">12229 15528 0,'50'0'125,"-50"49"-110,0 1 16,49-50-15,-49 50 0,0-1-1,50-49 48,-50-49-32,49 49-15,-49-50-1,50 50 1,0-50 0,-1 1-1,51-1 1,-51 50-16,1-49 15,-1-1-15,1 50 0,-50-50 16,50 50 0,-1-49-1</inkml:trace>
  <inkml:trace contextRef="#ctx0" brushRef="#br0" timeOffset="88414.5173">14065 15379 0,'0'-50'47</inkml:trace>
  <inkml:trace contextRef="#ctx0" brushRef="#br0" timeOffset="88766.763">14164 15627 0,'0'0'0,"-50"0"16</inkml:trace>
  <inkml:trace contextRef="#ctx0" brushRef="#br0" timeOffset="89056.2214">14114 15925 0</inkml:trace>
  <inkml:trace contextRef="#ctx0" brushRef="#br0" timeOffset="135250.3137">12948 17090 0,'0'-49'62,"0"-1"17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35:06.223"/>
    </inkml:context>
    <inkml:brush xml:id="br0">
      <inkml:brushProperty name="width" value="0.05292" units="cm"/>
      <inkml:brushProperty name="height" value="0.05292" units="cm"/>
      <inkml:brushProperty name="color" value="#002060"/>
    </inkml:brush>
  </inkml:definitions>
  <inkml:trace contextRef="#ctx0" brushRef="#br0">5085 4688 0,'50'0'94,"0"0"-79,-50-50-15,49 50 31,1 0-31,-1 0 32,1 0-17,0 0 1,148 0 15,50 0 0,-149 0-15,-49 0 0,49 0-1,-49 0 1,-1 0 0,1 0-16,0 0 15,-1 0-15,1 0 16,-1 0-1,1 0 1,0 0 15,-1 0-15,1-49 0,-1 49-1,1 0 1,49 0-1,-49 0 1,-1 0 0,1 0-1,49 0 1,-49 0 0,49 0-1,-49 0 1,-1 0-1,1 0 1,0 0 0,-1 0-1,1 0 1,-1 0 0,1 0-1,-50-50 32,-50 50-16</inkml:trace>
  <inkml:trace contextRef="#ctx0" brushRef="#br0" timeOffset="1833.9413">6077 5482 0,'50'0'125,"-50"49"-125,50-49 15,-1 0 1,51 0 15,148 0 1,49 0-1,-198 0-16,1 0 1,-51 0 15,51 0-15,-51-49 0,1 49-16,49 0 15,-49 0-15,-1 0 16,1 0-1</inkml:trace>
  <inkml:trace contextRef="#ctx0" brushRef="#br0" timeOffset="3488.6283">9699 5482 0,'-50'0'31,"100"0"47,0 0-47,-1 0-31,1 0 16,148 0 15,50 0 0,-198-50-15,49 50 15,0 0-15,-49 0-16,0 0 16,-1 0-16,1 0 0,-1 0 15,51 0 1,48 0-1,-48 0 1,-51 0 0,1 0-16,49 0 15,-49 0-15,-1 0 16,1 0 0,49 0-1,-49 0 1,-1 0-1,1 0 95</inkml:trace>
  <inkml:trace contextRef="#ctx0" brushRef="#br0" timeOffset="12756.2622">16347 5804 0,'49'0'156,"-49"50"-156,0 0 47,50-50-31,-50 49 31,49-49-32,1 0 48,0 0 30,-50-49-61,49 49-17,-49-50 17,50 50-32,0-50 15,-50 1-15,99-51 31,-50 51-31,1-50 0,99-100 32,0 50-17,-100 100 1</inkml:trace>
  <inkml:trace contextRef="#ctx0" brushRef="#br0" timeOffset="40304.1444">11435 6697 0,'50'0'203,"-50"50"-203,0-1 31,50 1 0,-1-50 63,1 0-78,-50-50-1,149-98 17,49-1-1,-99 99-16,-49 50 1,-50-49 0,49 49 15</inkml:trace>
  <inkml:trace contextRef="#ctx0" brushRef="#br0" timeOffset="48631.9105">9798 7392 0,'0'0'0,"0"49"172,0 1-141,50-50-15,-50 50-1,49-50 17,-49 49-17,50-49 48,0 0-16,-50-49-32,49 49-15,1-50 16,-1 0-1,1 1 1,0-1 0,-1 50-1,-49-49 1,50 49 0,-50-50-1</inkml:trace>
  <inkml:trace contextRef="#ctx0" brushRef="#br0" timeOffset="87665.1587">11435 8880 0,'0'-50'16,"50"50"-16,0-49 31,-1 49-15,1 0-1,-1 0 1,547 0 15,-348 0-15,-99 0-1,-1 0 17,-48-50-17,-51 50 1</inkml:trace>
  <inkml:trace contextRef="#ctx0" brushRef="#br0" timeOffset="89094.0813">18133 8731 0,'49'-49'47,"1"49"-31,-1 0-1,1-50-15,49 50 16,-49 0-16,-1 0 15,249 0 17,-99 0-1,-150 0-15,1 0-1,-50 50 32</inkml:trace>
  <inkml:trace contextRef="#ctx0" brushRef="#br0" timeOffset="93316.0179">18852 5507 0,'0'-50'62,"50"50"79,-1 0-125,1 0 15,-1 0-31,1 0 16,0 0-16,-1 0 0,1 0 15,-50-50 1,49 50-16,1 0 15,0 0 17,-50-49-1</inkml:trace>
  <inkml:trace contextRef="#ctx0" brushRef="#br0" timeOffset="94068.3226">19249 5259 0,'49'49'110,"1"-49"-95,0 0 16,49 50-15,-50-50 15,-49 49-15,0 1 15,-49-50-31,49 50 16,-50-1-1,50 1 1,-49-1 0</inkml:trace>
  <inkml:trace contextRef="#ctx0" brushRef="#br0" timeOffset="95244.148">19100 7144 0,'50'0'78,"-1"0"-62,1-50-1,49 50 1,50 0-1,-100 0 17,1 0-17,0-49 17</inkml:trace>
  <inkml:trace contextRef="#ctx0" brushRef="#br0" timeOffset="96067.4326">19447 6945 0,'0'-49'16,"50"98"46,-1-49-46,1 0 0,0 0 15,-1 50-16,-49 0 32,0-1 16,-49 1-1,49-1-30,-50-49-32,0 50 31,50 0-16,-49-50-15,49 49 16</inkml:trace>
  <inkml:trace contextRef="#ctx0" brushRef="#br0" timeOffset="97504.0363">18009 5209 0,'-50'0'31,"0"0"32,50 50-63,-49-50 15,49 49 1,-50-49-16,50 50 31,-49-50-15,49 49-1,49-49 1,1 50 15,-1-50-15,1 0-1,-50 50 1,50-50 15,-50 49 1,-50-49-17,50 50 1,-50-50-1,1 0 1</inkml:trace>
  <inkml:trace contextRef="#ctx0" brushRef="#br0" timeOffset="99056.0607">18207 5209 0,'-50'0'16,"50"50"31,0-1-32,-49-49-15,49 50 16,0-1 0,0 1-1,-50 0 1,50-1 15,50-49 0,-1 0-15,1 0 0,0 0-1,-50-49 1,49-1-1,-49 0 1,0 1 0,0-1-1,0 1 1,0-1 0,0 0-1,0 100 63,0 0-62,0-1 0,0 1-1,0-1 1,50-49-1,-50 50 1,49-50 47,-49-50-48,50 1 16,-50-1-15,0 1 0,0 98 62,50-49-63,-50 50 1,0-1 15,49-49 1,1 0-1,-1-49 0,-49-1 0,0 1-15,0-1 0,0 100 62,-49-50-63,49 49-15,0 1 32,49-50-32</inkml:trace>
  <inkml:trace contextRef="#ctx0" brushRef="#br0" timeOffset="112099.6467">10369 11559 0,'49'0'94,"1"0"-63,0 0-15,-1 0 0,1 0-1,-4044 0 17,8137 0-32,-3995 0 31,-98 0-31,0 0 15,-1 0-15,1 0 16,-1 0 0,1 0-16,99 0 15,-99 0 1,-1 50 0,1-50-1,49 0 1,-49 0-1,49 0 1,0 0 15,0 0-15,0 0 0,1 0-1,-51 0 1,1 0-16,49 0 15,-49 0-15,-1 0 16,1 0 0,0 0-1,-1 0 1,1 0 0,-1 0 15,-98 0 0</inkml:trace>
  <inkml:trace contextRef="#ctx0" brushRef="#br0" timeOffset="115676.882">10121 12402 0,'49'0'109,"1"0"-109,-1 0 16,1 0-16,99 0 16,0 0-16,99 0 15,-99 0-15,-1 0 16,1 0-16,-99 0 16,49 0-16,-49 0 15,49 0 16,0 0 16,-99 50-15</inkml:trace>
  <inkml:trace contextRef="#ctx0" brushRef="#br0" timeOffset="116825.0381">10121 12601 0,'49'0'47,"1"0"-15,-1 0-17,1 0 1,149 0-1,197-50 1,-197 50 0,-50 0 15,-50 0-15,0 0-1,-49 0 1,-1 0-1,51 0 1,-51 0 0</inkml:trace>
  <inkml:trace contextRef="#ctx0" brushRef="#br0" timeOffset="161429.181">9625 16818 0,'0'-50'62,"49"50"-46,1 0 46,-50 50-46,49-50 0,51 0-1,-51 0 1,1 0 0,49 0-1,-49 0 1,-1 0-1,1 0 17,49 0-17,-49 0 1,-1 0 0,1 0-1,-4093 0 1,8185 0-1,-4092 0 1,-1 0 0,1 0-1,0 0 1,-1 0 15,1 0 0,-50-50-31,49 50 32,1 0-17,-100 0 32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39:35.820"/>
    </inkml:context>
    <inkml:brush xml:id="br0">
      <inkml:brushProperty name="width" value="0.05292" units="cm"/>
      <inkml:brushProperty name="height" value="0.05292" units="cm"/>
      <inkml:brushProperty name="color" value="#002060"/>
    </inkml:brush>
  </inkml:definitions>
  <inkml:trace contextRef="#ctx0" brushRef="#br0">10071 6722 0,'0'0'0,"-50"0"16,100 0 46,0-50-46,-1 50 31,-49 50-47,50-50 15,-1 0 1,1 0-1,0 0-15,49 0 16,-49 0 15,-1 0-15,50 0 0,-49 0-1,0 0-15,-1 0 16,1 0-16,49 0 15,0 0 1,50 0 0,-50 0-1,1 0 1,-51 0 0,1 0-1,-1 0 1,51 0-1,-1 0 1,-50 0 15,1 50-15,0-50 0,-1 0-1,1 0 16,-1 0-15,1 0 15,0 0-15,-1 0 0,1 0-1,-50-50 16,49 50-31,1 0 32,0 0-1,-1 0 0,1 0-15,0 0-1,-1 0 1,1 0 0,-50 50 62</inkml:trace>
  <inkml:trace contextRef="#ctx0" brushRef="#br0" timeOffset="16644.4843">2481 10393 0,'0'-49'0,"49"49"79,-49 49-64,50-49 1,0 0-1,98 50 17,51-50-1,-1 0 0,-98 0 0,-51 0-31,50 0 16,-49 0 15,49 0-15,0 0 0,1 0-1,-1 0 1,-50 0-1,1 0 1,49-50 0,1 50-1,48 0 1,-48 0 0,-1 0-1,-50 0 1,1 0 15,-50 50-15,50-50 15,-1 0-15,1 0-1</inkml:trace>
  <inkml:trace contextRef="#ctx0" brushRef="#br0" timeOffset="18530.9904">5755 10443 0,'0'-50'47,"50"50"-16,-1 0-15,1-49 15,49 49-16,100 0 1,-150 0 0,100 0-1,-99 0 1,49 0 0,0 0-1,0 0 1,0 49-1,-49-49 1,0 0 15,49 0-15,-50 0 0,1 0-1,0 0-15,49 0 16,-49 0-1,49 0 1,0 0 0,-49 0-1,-1 0 1,1 0 15</inkml:trace>
  <inkml:trace contextRef="#ctx0" brushRef="#br0" timeOffset="20760.5232">14437 9897 0,'0'50'141,"0"-1"-126,49 1 1,-49 0 0,0-1-1,0 1 1,0-1-1,50 1 17,-50 0-1,0-1-31,0 1 16,0-1-1,-50 1 32,1-50 0,-1-50-31,0 50-1,1-49 1,-1-1-1,1 50 32</inkml:trace>
  <inkml:trace contextRef="#ctx0" brushRef="#br0" timeOffset="21435.2296">14189 9996 0,'49'0'94,"1"0"-79,-1-49-15,100 49 32,99-50-1,-297 50 16,-1 0-32</inkml:trace>
  <inkml:trace contextRef="#ctx0" brushRef="#br0" timeOffset="22050.9752">14734 10195 0,'0'0'0,"0"49"78,0 1-62,0 0 0,0-1-1,0 50 1,0-49-1,0 0 17,50-50-17</inkml:trace>
  <inkml:trace contextRef="#ctx0" brushRef="#br0" timeOffset="22465.2779">14982 10393 0,'50'0'47,"-50"50"-16,0-1-31,0 1 16,-50 0-1,1-1 17,49 1-17</inkml:trace>
  <inkml:trace contextRef="#ctx0" brushRef="#br0" timeOffset="22963.0689">15330 10195 0,'0'0'0,"0"49"94,0 1-79,0 0-15,0-1 16,0 1-1,0-1 1,0 1 0,0 0-1</inkml:trace>
  <inkml:trace contextRef="#ctx0" brushRef="#br0" timeOffset="24058.7849">16371 9996 0,'0'50'78,"0"0"-62,50-1-1,-50 1 1,0-1 0,50 51 15,-50-1 0,0-50 0,-50-49-31,0 0 16,1 0 0,-50 0-1,99-49 1,-50 49 0,50-50-1</inkml:trace>
  <inkml:trace contextRef="#ctx0" brushRef="#br0" timeOffset="24578.8444">16024 9996 0,'50'0'32,"-1"-49"-17,150-1 32,49 50-16,-149 0 16,-149 0-15</inkml:trace>
  <inkml:trace contextRef="#ctx0" brushRef="#br0" timeOffset="25086.7783">16719 10195 0,'0'49'94,"0"1"-79,0 0 1,0-1-1,0 1 1,0-1 0,0 1-1,0 0 1</inkml:trace>
  <inkml:trace contextRef="#ctx0" brushRef="#br0" timeOffset="25420.9413">16967 10393 0,'-50'50'63,"50"-1"-48,0 1 1,0 0 0</inkml:trace>
  <inkml:trace contextRef="#ctx0" brushRef="#br0" timeOffset="26197.4483">17215 10294 0,'0'-50'62,"49"1"-15,1 49-31,0 0-1,-1 0 1,-49 49 15,0 1-31,-49 0 16,-1-1 15,50 1-15,-50-1-16,1-49 15,49 50 1,49-50 62,1 0-62,0 0-16,-1 0 15,1 0 1,-1-50 0,1 50-1</inkml:trace>
  <inkml:trace contextRef="#ctx0" brushRef="#br0" timeOffset="27390.1827">18753 9847 0,'0'0'0,"0"50"93,49-50-93,-49 50 16,0-1-16,0 1 16,0 0-1,0-1-15,0 1 16,0-1-16,0 1 16,50-50-1,-50 50 1,0-1 15,0 1 0,-50-50-15,1 0 0,-1 0 15,50-50-31,-50 50 15,1-49 17,-1 49-17,50-50 32,-49 50 0</inkml:trace>
  <inkml:trace contextRef="#ctx0" brushRef="#br0" timeOffset="27964.0759">18505 9897 0,'0'-50'0,"49"50"16,1 0-1,49 0 1,50 0 15,-50-49 0,-49 49 16,-50 49-47</inkml:trace>
  <inkml:trace contextRef="#ctx0" brushRef="#br0" timeOffset="28602.9939">19100 10145 0,'0'50'63,"0"-1"-48,0 1 1,0 0 0,0-1-1,0 50 17</inkml:trace>
  <inkml:trace contextRef="#ctx0" brushRef="#br0" timeOffset="28980.1342">19348 10294 0,'0'50'63,"0"-1"-48,0 1 1,0-1 0,0 1 15</inkml:trace>
  <inkml:trace contextRef="#ctx0" brushRef="#br0" timeOffset="29974.6032">19646 10096 0,'49'-50'94,"1"50"-94,-1 0 15,1-50 16,0 50 1,-50 50-17,0 0 1,0-1 0,-50-49-1,50 50 1,-50-50-1,1 0 1,49 49 0,49-49 15,1 0-15,0 0-1,-1 0-15,1 0 31,-50 50 16,0 0-31,0-1 15,0 1-15,0-1-1,-50-49 17,50 50-32,-49-50 15,-1 0 1,0 0-16,1 0 16</inkml:trace>
  <inkml:trace contextRef="#ctx0" brushRef="#br0" timeOffset="31585.7445">20489 10294 0,'0'-50'0,"50"50"78</inkml:trace>
  <inkml:trace contextRef="#ctx0" brushRef="#br0" timeOffset="31816.9881">20886 10244 0,'0'-49'16</inkml:trace>
  <inkml:trace contextRef="#ctx0" brushRef="#br0" timeOffset="46402.768">17116 9599 0,'49'0'109,"-49"50"-78,50-50 16,-50 50-31,0-1 15,0 1-15,49-50-1,1 0 48,0-50-47,-1 1-1,1-1 1,-1 0-1,1 1 1</inkml:trace>
  <inkml:trace contextRef="#ctx0" brushRef="#br0" timeOffset="66499.3574">6648 15056 0,'0'50'31,"0"0"31,50-50-30,-1 0-17,1 0 1,49 0 15,0 0-15,50 49-1,149-49 1,-50 0 0,99 50-1,-198-50 1,-50 0-1,-49 0 1,49 0 0,-49-50-1,-1 50 17,-49 50 30</inkml:trace>
  <inkml:trace contextRef="#ctx0" brushRef="#br0" timeOffset="68763.7856">19050 15304 0,'50'0'125,"-50"-49"-110,50 49 1,-1 0 15,1 0-15,-1 0-1,1 0-15,49 0 32,0 0-17,100 0 1,-50 49 15,99-49-15,-199 0-1,199 0 1,-99 0 0,0 0-1,0 0 1,-50 0-1,50 0 1,-50 0 0,0 0-1,-49 0 1,-100 0 46,1 50-46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4-22T08:42:15.167"/>
    </inkml:context>
    <inkml:brush xml:id="br0">
      <inkml:brushProperty name="width" value="0.05292" units="cm"/>
      <inkml:brushProperty name="height" value="0.05292" units="cm"/>
      <inkml:brushProperty name="color" value="#002060"/>
    </inkml:brush>
  </inkml:definitions>
  <inkml:trace contextRef="#ctx0" brushRef="#br0">6970 5804 0,'0'-49'0,"50"49"63,-50-50-48,50 50 1,49 0 15,-49 0-15,98 0-1,-48 0-15,48 0 16,-48 0-16,48 0 16,-48 0-16,48 0 15,-48 0 1,-1 0 15,-49 0-15,-1 0-1,-98 0 48</inkml:trace>
  <inkml:trace contextRef="#ctx0" brushRef="#br0" timeOffset="1354.8983">14610 5705 0,'50'0'78,"0"0"-63,-1 0-15,100 0 32,149 0-1,-199 0-31,50 0 31,-149 50 47</inkml:trace>
  <inkml:trace contextRef="#ctx0" brushRef="#br0" timeOffset="2435.7415">16694 5705 0,'50'0'78,"-1"0"-47,1 0-31,-1 0 16,1 0-16,0 0 15,49 0-15,0 0 16,199 0-1,198 0 17,-397 0-1,-49 0 16</inkml:trace>
  <inkml:trace contextRef="#ctx0" brushRef="#br0" timeOffset="14449.7681">1861 10120 0,'0'-49'0,"49"49"110,-49 49-110,0 1 15,50 0 1,-50-1-1,50-49 17,49-49-1,-99-1-15,49 0-16,-49 1 15,50-1-15,-50 0 16,0 1-1,0-1 1,50 50 15</inkml:trace>
  <inkml:trace contextRef="#ctx0" brushRef="#br0" timeOffset="15617.5295">1712 12204 0,'0'50'94,"49"-50"-79,-49 49 1,0 1-1,0-1 1,50 1 31,0-50-31,-50-50-1,49 1 1,1 49-1,0-50 1,-1 1 0,1-1 15,-1 50-31,-49-50 16,50 50-1</inkml:trace>
  <inkml:trace contextRef="#ctx0" brushRef="#br0" timeOffset="19060.0876">6077 14039 0,'50'50'110,"-50"0"-95,0-1 16,-50 1 1,50 49-1,0-49-15,0-1 30</inkml:trace>
  <inkml:trace contextRef="#ctx0" brushRef="#br0" timeOffset="19939.334">5879 14238 0,'50'0'63,"-50"-50"-48,0 1 1,49 49 15,1-50 1,-1 50-17,1 0 1,-50-50 15,50 50-15,-1 0 46,1 0-31,0 0 32,-50 50-32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4/22/2023</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a:t>
            </a:fld>
            <a:endParaRPr lang="en-IN"/>
          </a:p>
        </p:txBody>
      </p:sp>
    </p:spTree>
    <p:extLst>
      <p:ext uri="{BB962C8B-B14F-4D97-AF65-F5344CB8AC3E}">
        <p14:creationId xmlns:p14="http://schemas.microsoft.com/office/powerpoint/2010/main" val="3742044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4128497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103906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198870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177507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3930494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169209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202982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3672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79746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159537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a:t>
            </a:fld>
            <a:endParaRPr lang="en-IN"/>
          </a:p>
        </p:txBody>
      </p:sp>
    </p:spTree>
    <p:extLst>
      <p:ext uri="{BB962C8B-B14F-4D97-AF65-F5344CB8AC3E}">
        <p14:creationId xmlns:p14="http://schemas.microsoft.com/office/powerpoint/2010/main" val="2103921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327601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192049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564001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72112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4072661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3224035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287015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4224599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dirty="0"/>
          </a:p>
        </p:txBody>
      </p:sp>
    </p:spTree>
    <p:extLst>
      <p:ext uri="{BB962C8B-B14F-4D97-AF65-F5344CB8AC3E}">
        <p14:creationId xmlns:p14="http://schemas.microsoft.com/office/powerpoint/2010/main" val="4084802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dirty="0"/>
          </a:p>
        </p:txBody>
      </p:sp>
    </p:spTree>
    <p:extLst>
      <p:ext uri="{BB962C8B-B14F-4D97-AF65-F5344CB8AC3E}">
        <p14:creationId xmlns:p14="http://schemas.microsoft.com/office/powerpoint/2010/main" val="47827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414123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33</a:t>
            </a:fld>
            <a:endParaRPr lang="en-IN" dirty="0"/>
          </a:p>
        </p:txBody>
      </p:sp>
    </p:spTree>
    <p:extLst>
      <p:ext uri="{BB962C8B-B14F-4D97-AF65-F5344CB8AC3E}">
        <p14:creationId xmlns:p14="http://schemas.microsoft.com/office/powerpoint/2010/main" val="195996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34</a:t>
            </a:fld>
            <a:endParaRPr lang="en-IN"/>
          </a:p>
        </p:txBody>
      </p:sp>
    </p:spTree>
    <p:extLst>
      <p:ext uri="{BB962C8B-B14F-4D97-AF65-F5344CB8AC3E}">
        <p14:creationId xmlns:p14="http://schemas.microsoft.com/office/powerpoint/2010/main" val="2776200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dirty="0"/>
          </a:p>
        </p:txBody>
      </p:sp>
    </p:spTree>
    <p:extLst>
      <p:ext uri="{BB962C8B-B14F-4D97-AF65-F5344CB8AC3E}">
        <p14:creationId xmlns:p14="http://schemas.microsoft.com/office/powerpoint/2010/main" val="2813620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dirty="0"/>
          </a:p>
        </p:txBody>
      </p:sp>
    </p:spTree>
    <p:extLst>
      <p:ext uri="{BB962C8B-B14F-4D97-AF65-F5344CB8AC3E}">
        <p14:creationId xmlns:p14="http://schemas.microsoft.com/office/powerpoint/2010/main" val="3129910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1652006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dirty="0"/>
          </a:p>
        </p:txBody>
      </p:sp>
    </p:spTree>
    <p:extLst>
      <p:ext uri="{BB962C8B-B14F-4D97-AF65-F5344CB8AC3E}">
        <p14:creationId xmlns:p14="http://schemas.microsoft.com/office/powerpoint/2010/main" val="319425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39</a:t>
            </a:fld>
            <a:endParaRPr lang="en-IN" dirty="0"/>
          </a:p>
        </p:txBody>
      </p:sp>
    </p:spTree>
    <p:extLst>
      <p:ext uri="{BB962C8B-B14F-4D97-AF65-F5344CB8AC3E}">
        <p14:creationId xmlns:p14="http://schemas.microsoft.com/office/powerpoint/2010/main" val="4240015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40</a:t>
            </a:fld>
            <a:endParaRPr lang="en-IN" dirty="0"/>
          </a:p>
        </p:txBody>
      </p:sp>
    </p:spTree>
    <p:extLst>
      <p:ext uri="{BB962C8B-B14F-4D97-AF65-F5344CB8AC3E}">
        <p14:creationId xmlns:p14="http://schemas.microsoft.com/office/powerpoint/2010/main" val="2504146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41</a:t>
            </a:fld>
            <a:endParaRPr lang="en-IN" dirty="0"/>
          </a:p>
        </p:txBody>
      </p:sp>
    </p:spTree>
    <p:extLst>
      <p:ext uri="{BB962C8B-B14F-4D97-AF65-F5344CB8AC3E}">
        <p14:creationId xmlns:p14="http://schemas.microsoft.com/office/powerpoint/2010/main" val="3002831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43</a:t>
            </a:fld>
            <a:endParaRPr lang="en-IN"/>
          </a:p>
        </p:txBody>
      </p:sp>
    </p:spTree>
    <p:extLst>
      <p:ext uri="{BB962C8B-B14F-4D97-AF65-F5344CB8AC3E}">
        <p14:creationId xmlns:p14="http://schemas.microsoft.com/office/powerpoint/2010/main" val="182882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2012706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44</a:t>
            </a:fld>
            <a:endParaRPr lang="en-IN"/>
          </a:p>
        </p:txBody>
      </p:sp>
    </p:spTree>
    <p:extLst>
      <p:ext uri="{BB962C8B-B14F-4D97-AF65-F5344CB8AC3E}">
        <p14:creationId xmlns:p14="http://schemas.microsoft.com/office/powerpoint/2010/main" val="634899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45</a:t>
            </a:fld>
            <a:endParaRPr lang="en-IN"/>
          </a:p>
        </p:txBody>
      </p:sp>
    </p:spTree>
    <p:extLst>
      <p:ext uri="{BB962C8B-B14F-4D97-AF65-F5344CB8AC3E}">
        <p14:creationId xmlns:p14="http://schemas.microsoft.com/office/powerpoint/2010/main" val="1390490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46</a:t>
            </a:fld>
            <a:endParaRPr lang="en-IN"/>
          </a:p>
        </p:txBody>
      </p:sp>
    </p:spTree>
    <p:extLst>
      <p:ext uri="{BB962C8B-B14F-4D97-AF65-F5344CB8AC3E}">
        <p14:creationId xmlns:p14="http://schemas.microsoft.com/office/powerpoint/2010/main" val="2252481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47</a:t>
            </a:fld>
            <a:endParaRPr lang="en-IN"/>
          </a:p>
        </p:txBody>
      </p:sp>
    </p:spTree>
    <p:extLst>
      <p:ext uri="{BB962C8B-B14F-4D97-AF65-F5344CB8AC3E}">
        <p14:creationId xmlns:p14="http://schemas.microsoft.com/office/powerpoint/2010/main" val="797486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48</a:t>
            </a:fld>
            <a:endParaRPr lang="en-IN"/>
          </a:p>
        </p:txBody>
      </p:sp>
    </p:spTree>
    <p:extLst>
      <p:ext uri="{BB962C8B-B14F-4D97-AF65-F5344CB8AC3E}">
        <p14:creationId xmlns:p14="http://schemas.microsoft.com/office/powerpoint/2010/main" val="8738068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49</a:t>
            </a:fld>
            <a:endParaRPr lang="en-IN"/>
          </a:p>
        </p:txBody>
      </p:sp>
    </p:spTree>
    <p:extLst>
      <p:ext uri="{BB962C8B-B14F-4D97-AF65-F5344CB8AC3E}">
        <p14:creationId xmlns:p14="http://schemas.microsoft.com/office/powerpoint/2010/main" val="2280226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50</a:t>
            </a:fld>
            <a:endParaRPr lang="en-IN"/>
          </a:p>
        </p:txBody>
      </p:sp>
    </p:spTree>
    <p:extLst>
      <p:ext uri="{BB962C8B-B14F-4D97-AF65-F5344CB8AC3E}">
        <p14:creationId xmlns:p14="http://schemas.microsoft.com/office/powerpoint/2010/main" val="2487439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51</a:t>
            </a:fld>
            <a:endParaRPr lang="en-IN"/>
          </a:p>
        </p:txBody>
      </p:sp>
    </p:spTree>
    <p:extLst>
      <p:ext uri="{BB962C8B-B14F-4D97-AF65-F5344CB8AC3E}">
        <p14:creationId xmlns:p14="http://schemas.microsoft.com/office/powerpoint/2010/main" val="11564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52</a:t>
            </a:fld>
            <a:endParaRPr lang="en-IN"/>
          </a:p>
        </p:txBody>
      </p:sp>
    </p:spTree>
    <p:extLst>
      <p:ext uri="{BB962C8B-B14F-4D97-AF65-F5344CB8AC3E}">
        <p14:creationId xmlns:p14="http://schemas.microsoft.com/office/powerpoint/2010/main" val="2955148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53</a:t>
            </a:fld>
            <a:endParaRPr lang="en-IN"/>
          </a:p>
        </p:txBody>
      </p:sp>
    </p:spTree>
    <p:extLst>
      <p:ext uri="{BB962C8B-B14F-4D97-AF65-F5344CB8AC3E}">
        <p14:creationId xmlns:p14="http://schemas.microsoft.com/office/powerpoint/2010/main" val="285996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1294101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54</a:t>
            </a:fld>
            <a:endParaRPr lang="en-IN"/>
          </a:p>
        </p:txBody>
      </p:sp>
    </p:spTree>
    <p:extLst>
      <p:ext uri="{BB962C8B-B14F-4D97-AF65-F5344CB8AC3E}">
        <p14:creationId xmlns:p14="http://schemas.microsoft.com/office/powerpoint/2010/main" val="661535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55</a:t>
            </a:fld>
            <a:endParaRPr lang="en-IN"/>
          </a:p>
        </p:txBody>
      </p:sp>
    </p:spTree>
    <p:extLst>
      <p:ext uri="{BB962C8B-B14F-4D97-AF65-F5344CB8AC3E}">
        <p14:creationId xmlns:p14="http://schemas.microsoft.com/office/powerpoint/2010/main" val="304299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338005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114621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dirty="0"/>
          </a:p>
        </p:txBody>
      </p:sp>
    </p:spTree>
    <p:extLst>
      <p:ext uri="{BB962C8B-B14F-4D97-AF65-F5344CB8AC3E}">
        <p14:creationId xmlns:p14="http://schemas.microsoft.com/office/powerpoint/2010/main" val="404810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dirty="0"/>
          </a:p>
        </p:txBody>
      </p:sp>
    </p:spTree>
    <p:extLst>
      <p:ext uri="{BB962C8B-B14F-4D97-AF65-F5344CB8AC3E}">
        <p14:creationId xmlns:p14="http://schemas.microsoft.com/office/powerpoint/2010/main" val="1202663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4/22/2023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0.xml"/><Relationship Id="rId7"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3.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1.xml"/><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33.xml"/><Relationship Id="rId7" Type="http://schemas.openxmlformats.org/officeDocument/2006/relationships/image" Target="../media/image30.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 Id="rId9" Type="http://schemas.openxmlformats.org/officeDocument/2006/relationships/image" Target="../media/image3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notesSlide" Target="../notesSlides/notesSlide41.xml"/><Relationship Id="rId7" Type="http://schemas.openxmlformats.org/officeDocument/2006/relationships/image" Target="../media/image33.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32.wmf"/><Relationship Id="rId4" Type="http://schemas.openxmlformats.org/officeDocument/2006/relationships/oleObject" Target="../embeddings/oleObject17.bin"/><Relationship Id="rId9" Type="http://schemas.openxmlformats.org/officeDocument/2006/relationships/image" Target="../media/image34.emf"/></Relationships>
</file>

<file path=ppt/slides/_rels/slide46.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notesSlide" Target="../notesSlides/notesSlide42.xml"/><Relationship Id="rId7" Type="http://schemas.openxmlformats.org/officeDocument/2006/relationships/image" Target="../media/image36.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35.wmf"/><Relationship Id="rId4" Type="http://schemas.openxmlformats.org/officeDocument/2006/relationships/oleObject" Target="../embeddings/oleObject19.bin"/><Relationship Id="rId9" Type="http://schemas.openxmlformats.org/officeDocument/2006/relationships/image" Target="../media/image37.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39.e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customXml" Target="../ink/ink13.xml"/><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4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32.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43.wmf"/><Relationship Id="rId4"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8.xml"/><Relationship Id="rId7" Type="http://schemas.openxmlformats.org/officeDocument/2006/relationships/image" Target="../media/image45.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6.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49.xml"/><Relationship Id="rId7" Type="http://schemas.openxmlformats.org/officeDocument/2006/relationships/image" Target="../media/image46.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45.wmf"/><Relationship Id="rId4" Type="http://schemas.openxmlformats.org/officeDocument/2006/relationships/oleObject" Target="../embeddings/oleObject28.bin"/><Relationship Id="rId9" Type="http://schemas.openxmlformats.org/officeDocument/2006/relationships/image" Target="../media/image47.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48.wmf"/><Relationship Id="rId4" Type="http://schemas.openxmlformats.org/officeDocument/2006/relationships/oleObject" Target="../embeddings/oleObject3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31075" y="3687763"/>
            <a:ext cx="6705600" cy="1524000"/>
          </a:xfrm>
        </p:spPr>
        <p:txBody>
          <a:bodyPr/>
          <a:lstStyle/>
          <a:p>
            <a:pPr algn="r"/>
            <a:r>
              <a:rPr lang="en-US" sz="3600" dirty="0" smtClean="0"/>
              <a:t>BITS ZG553: </a:t>
            </a:r>
            <a:r>
              <a:rPr lang="en-US" sz="3600" b="0" dirty="0" smtClean="0"/>
              <a:t>Real Time Systems</a:t>
            </a:r>
            <a:br>
              <a:rPr lang="en-US" sz="3600" b="0" dirty="0" smtClean="0"/>
            </a:br>
            <a:r>
              <a:rPr lang="en-US" sz="2400" b="0" dirty="0" smtClean="0"/>
              <a:t>[L6: Overview of RTS Schedulers, </a:t>
            </a:r>
            <a:br>
              <a:rPr lang="en-US" sz="2400" b="0" dirty="0" smtClean="0"/>
            </a:br>
            <a:r>
              <a:rPr lang="en-US" sz="2400" b="0" dirty="0" smtClean="0"/>
              <a:t>Performance, Optimality, Schedulability]</a:t>
            </a:r>
            <a:endParaRPr lang="en-US" sz="24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10000"/>
          </a:bodyPr>
          <a:lstStyle/>
          <a:p>
            <a:pPr>
              <a:buFont typeface="Wingdings" pitchFamily="2" charset="2"/>
              <a:buChar char="q"/>
            </a:pPr>
            <a:r>
              <a:rPr lang="en-IN" dirty="0" smtClean="0"/>
              <a:t>Also known as </a:t>
            </a:r>
            <a:r>
              <a:rPr lang="en-IN" dirty="0" smtClean="0">
                <a:solidFill>
                  <a:srgbClr val="0000CC"/>
                </a:solidFill>
              </a:rPr>
              <a:t>greedy scheduling, list scheduling and work-conserving scheduling</a:t>
            </a:r>
          </a:p>
          <a:p>
            <a:pPr>
              <a:buFont typeface="Wingdings" pitchFamily="2" charset="2"/>
              <a:buChar char="q"/>
            </a:pPr>
            <a:r>
              <a:rPr lang="en-IN" dirty="0" smtClean="0"/>
              <a:t>Priorities are assigned to the jobs based on their criticality</a:t>
            </a:r>
          </a:p>
          <a:p>
            <a:pPr>
              <a:buFont typeface="Wingdings" pitchFamily="2" charset="2"/>
              <a:buChar char="q"/>
            </a:pPr>
            <a:r>
              <a:rPr lang="en-IN" dirty="0" smtClean="0"/>
              <a:t>Jobs ready for execution are placed in one or more queues ordered by priorities of the jobs.</a:t>
            </a:r>
          </a:p>
          <a:p>
            <a:pPr>
              <a:buFont typeface="Wingdings" pitchFamily="2" charset="2"/>
              <a:buChar char="q"/>
            </a:pPr>
            <a:r>
              <a:rPr lang="en-IN" dirty="0" smtClean="0"/>
              <a:t>At any scheduling decision time, the jobs with the highest priorities are scheduled and executed on the available processors.</a:t>
            </a:r>
          </a:p>
          <a:p>
            <a:pPr>
              <a:buFont typeface="Wingdings" pitchFamily="2" charset="2"/>
              <a:buChar char="q"/>
            </a:pPr>
            <a:r>
              <a:rPr lang="en-IN" dirty="0" smtClean="0"/>
              <a:t>Most scheduling algorithms used in non-real-time systems are priority driven.</a:t>
            </a:r>
          </a:p>
          <a:p>
            <a:pPr lvl="1">
              <a:buFont typeface="Wingdings" pitchFamily="2" charset="2"/>
              <a:buChar char="q"/>
            </a:pPr>
            <a:r>
              <a:rPr lang="en-IN" dirty="0" smtClean="0"/>
              <a:t>FIFO (First In First Out)</a:t>
            </a:r>
          </a:p>
          <a:p>
            <a:pPr lvl="1">
              <a:buFont typeface="Wingdings" pitchFamily="2" charset="2"/>
              <a:buChar char="q"/>
            </a:pPr>
            <a:r>
              <a:rPr lang="en-IN" dirty="0" smtClean="0"/>
              <a:t>LIFO (Last In First Out)</a:t>
            </a:r>
          </a:p>
          <a:p>
            <a:pPr lvl="1">
              <a:buFont typeface="Wingdings" pitchFamily="2" charset="2"/>
              <a:buChar char="q"/>
            </a:pPr>
            <a:r>
              <a:rPr lang="en-IN" dirty="0" smtClean="0"/>
              <a:t>SETF (Shortest Execution Time First)</a:t>
            </a:r>
          </a:p>
          <a:p>
            <a:pPr lvl="1">
              <a:buFont typeface="Wingdings" pitchFamily="2" charset="2"/>
              <a:buChar char="q"/>
            </a:pPr>
            <a:r>
              <a:rPr lang="en-IN" dirty="0" smtClean="0"/>
              <a:t>LETF (Longest Execution Time First)</a:t>
            </a:r>
          </a:p>
          <a:p>
            <a:pPr>
              <a:buFont typeface="Wingdings" pitchFamily="2" charset="2"/>
              <a:buChar char="q"/>
            </a:pPr>
            <a:r>
              <a:rPr lang="en-IN" dirty="0" smtClean="0"/>
              <a:t>For jobs of same priority, round-robin scheduling is used</a:t>
            </a:r>
          </a:p>
        </p:txBody>
      </p:sp>
      <p:sp>
        <p:nvSpPr>
          <p:cNvPr id="6" name="Content Placeholder 5"/>
          <p:cNvSpPr>
            <a:spLocks noGrp="1"/>
          </p:cNvSpPr>
          <p:nvPr>
            <p:ph sz="quarter" idx="10"/>
          </p:nvPr>
        </p:nvSpPr>
        <p:spPr/>
        <p:txBody>
          <a:bodyPr/>
          <a:lstStyle/>
          <a:p>
            <a:r>
              <a:rPr lang="en-US" dirty="0" smtClean="0"/>
              <a:t>Priority Driven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080800" y="1759320"/>
              <a:ext cx="5804640" cy="4393440"/>
            </p14:xfrm>
          </p:contentPart>
        </mc:Choice>
        <mc:Fallback>
          <p:pic>
            <p:nvPicPr>
              <p:cNvPr id="2" name="Ink 1"/>
              <p:cNvPicPr/>
              <p:nvPr/>
            </p:nvPicPr>
            <p:blipFill>
              <a:blip r:embed="rId4"/>
              <a:stretch>
                <a:fillRect/>
              </a:stretch>
            </p:blipFill>
            <p:spPr>
              <a:xfrm>
                <a:off x="2071440" y="1749960"/>
                <a:ext cx="5823360" cy="4412160"/>
              </a:xfrm>
              <a:prstGeom prst="rect">
                <a:avLst/>
              </a:prstGeom>
            </p:spPr>
          </p:pic>
        </mc:Fallback>
      </mc:AlternateContent>
    </p:spTree>
    <p:extLst>
      <p:ext uri="{BB962C8B-B14F-4D97-AF65-F5344CB8AC3E}">
        <p14:creationId xmlns:p14="http://schemas.microsoft.com/office/powerpoint/2010/main" val="15347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US" dirty="0" smtClean="0"/>
              <a:t>Rules:</a:t>
            </a:r>
          </a:p>
          <a:p>
            <a:pPr lvl="1"/>
            <a:r>
              <a:rPr lang="en-US" sz="2000" dirty="0" smtClean="0"/>
              <a:t>each process has a fixed priority (1 highest);</a:t>
            </a:r>
          </a:p>
          <a:p>
            <a:pPr lvl="1"/>
            <a:r>
              <a:rPr lang="en-US" sz="2000" dirty="0" smtClean="0"/>
              <a:t>highest-priority ready process gets CPU;</a:t>
            </a:r>
          </a:p>
          <a:p>
            <a:pPr lvl="1"/>
            <a:r>
              <a:rPr lang="en-US" sz="2000" dirty="0" smtClean="0"/>
              <a:t>process continues until done.</a:t>
            </a:r>
          </a:p>
          <a:p>
            <a:r>
              <a:rPr lang="en-US" dirty="0" smtClean="0"/>
              <a:t>Processes</a:t>
            </a:r>
          </a:p>
          <a:p>
            <a:pPr lvl="1"/>
            <a:r>
              <a:rPr lang="en-US" sz="2000" dirty="0" smtClean="0"/>
              <a:t>J1: priority 1, release time 15, execution time 10</a:t>
            </a:r>
          </a:p>
          <a:p>
            <a:pPr lvl="1"/>
            <a:r>
              <a:rPr lang="en-US" sz="2000" dirty="0" smtClean="0"/>
              <a:t>J2: priority 2, release time 0, execution time 30</a:t>
            </a:r>
          </a:p>
          <a:p>
            <a:pPr lvl="1"/>
            <a:r>
              <a:rPr lang="en-US" sz="2000" dirty="0" smtClean="0"/>
              <a:t>J3: priority 3, release time 18, execution time 20</a:t>
            </a:r>
            <a:endParaRPr lang="en-US" sz="2000" dirty="0"/>
          </a:p>
        </p:txBody>
      </p:sp>
      <p:sp>
        <p:nvSpPr>
          <p:cNvPr id="6" name="Content Placeholder 5"/>
          <p:cNvSpPr>
            <a:spLocks noGrp="1"/>
          </p:cNvSpPr>
          <p:nvPr>
            <p:ph sz="quarter" idx="10"/>
          </p:nvPr>
        </p:nvSpPr>
        <p:spPr/>
        <p:txBody>
          <a:bodyPr/>
          <a:lstStyle/>
          <a:p>
            <a:r>
              <a:rPr lang="en-US" dirty="0" smtClean="0"/>
              <a:t>Priority-driven Scheduling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69253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Priority-driven Scheduling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dirty="0"/>
          </a:p>
        </p:txBody>
      </p:sp>
      <p:sp>
        <p:nvSpPr>
          <p:cNvPr id="8" name="Line 4"/>
          <p:cNvSpPr>
            <a:spLocks noChangeShapeType="1"/>
          </p:cNvSpPr>
          <p:nvPr/>
        </p:nvSpPr>
        <p:spPr bwMode="auto">
          <a:xfrm>
            <a:off x="762000" y="4876800"/>
            <a:ext cx="79248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 name="Text Box 5"/>
          <p:cNvSpPr txBox="1">
            <a:spLocks noChangeArrowheads="1"/>
          </p:cNvSpPr>
          <p:nvPr/>
        </p:nvSpPr>
        <p:spPr bwMode="auto">
          <a:xfrm>
            <a:off x="7696200" y="5562600"/>
            <a:ext cx="723900" cy="457200"/>
          </a:xfrm>
          <a:prstGeom prst="rect">
            <a:avLst/>
          </a:prstGeom>
          <a:noFill/>
          <a:ln w="9525">
            <a:noFill/>
            <a:miter lim="800000"/>
            <a:headEnd/>
            <a:tailEnd/>
          </a:ln>
          <a:effectLst/>
        </p:spPr>
        <p:txBody>
          <a:bodyPr wrap="none">
            <a:spAutoFit/>
          </a:bodyPr>
          <a:lstStyle/>
          <a:p>
            <a:r>
              <a:rPr lang="en-US"/>
              <a:t>time</a:t>
            </a:r>
          </a:p>
        </p:txBody>
      </p:sp>
      <p:grpSp>
        <p:nvGrpSpPr>
          <p:cNvPr id="2" name="Group 30"/>
          <p:cNvGrpSpPr>
            <a:grpSpLocks/>
          </p:cNvGrpSpPr>
          <p:nvPr/>
        </p:nvGrpSpPr>
        <p:grpSpPr bwMode="auto">
          <a:xfrm>
            <a:off x="457200" y="2362200"/>
            <a:ext cx="1473201" cy="1254125"/>
            <a:chOff x="288" y="1488"/>
            <a:chExt cx="928" cy="790"/>
          </a:xfrm>
        </p:grpSpPr>
        <p:sp>
          <p:nvSpPr>
            <p:cNvPr id="11"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2"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t>J</a:t>
              </a:r>
              <a:r>
                <a:rPr lang="en-US" dirty="0" smtClean="0"/>
                <a:t>2 </a:t>
              </a:r>
              <a:r>
                <a:rPr lang="en-US" dirty="0"/>
                <a:t>ready </a:t>
              </a:r>
              <a:r>
                <a:rPr lang="en-US" b="1" dirty="0">
                  <a:solidFill>
                    <a:srgbClr val="FF0000"/>
                  </a:solidFill>
                </a:rPr>
                <a:t>t=0</a:t>
              </a:r>
              <a:endParaRPr lang="en-US" dirty="0"/>
            </a:p>
          </p:txBody>
        </p:sp>
      </p:grpSp>
      <p:grpSp>
        <p:nvGrpSpPr>
          <p:cNvPr id="3" name="Group 31"/>
          <p:cNvGrpSpPr>
            <a:grpSpLocks/>
          </p:cNvGrpSpPr>
          <p:nvPr/>
        </p:nvGrpSpPr>
        <p:grpSpPr bwMode="auto">
          <a:xfrm>
            <a:off x="2286001" y="2362200"/>
            <a:ext cx="1601788" cy="1254125"/>
            <a:chOff x="1440" y="1488"/>
            <a:chExt cx="1009" cy="790"/>
          </a:xfrm>
        </p:grpSpPr>
        <p:sp>
          <p:nvSpPr>
            <p:cNvPr id="14"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5"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t>J</a:t>
              </a:r>
              <a:r>
                <a:rPr lang="en-US" dirty="0" smtClean="0"/>
                <a:t>1 </a:t>
              </a:r>
              <a:r>
                <a:rPr lang="en-US" dirty="0"/>
                <a:t>ready </a:t>
              </a:r>
              <a:r>
                <a:rPr lang="en-US" b="1" dirty="0">
                  <a:solidFill>
                    <a:srgbClr val="FF0000"/>
                  </a:solidFill>
                </a:rPr>
                <a:t>t=15</a:t>
              </a:r>
            </a:p>
          </p:txBody>
        </p:sp>
      </p:grpSp>
      <p:grpSp>
        <p:nvGrpSpPr>
          <p:cNvPr id="4" name="Group 32"/>
          <p:cNvGrpSpPr>
            <a:grpSpLocks/>
          </p:cNvGrpSpPr>
          <p:nvPr/>
        </p:nvGrpSpPr>
        <p:grpSpPr bwMode="auto">
          <a:xfrm>
            <a:off x="2743201" y="1905000"/>
            <a:ext cx="1601788" cy="1711325"/>
            <a:chOff x="1728" y="1200"/>
            <a:chExt cx="1009" cy="1078"/>
          </a:xfrm>
        </p:grpSpPr>
        <p:sp>
          <p:nvSpPr>
            <p:cNvPr id="17"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p>
          </p:txBody>
        </p:sp>
        <p:sp>
          <p:nvSpPr>
            <p:cNvPr id="18"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smtClean="0"/>
                <a:t>J3 </a:t>
              </a:r>
              <a:r>
                <a:rPr lang="en-US" dirty="0"/>
                <a:t>ready </a:t>
              </a:r>
              <a:r>
                <a:rPr lang="en-US" b="1" dirty="0">
                  <a:solidFill>
                    <a:srgbClr val="FF0000"/>
                  </a:solidFill>
                </a:rPr>
                <a:t>t=18</a:t>
              </a:r>
              <a:endParaRPr lang="en-US" dirty="0"/>
            </a:p>
          </p:txBody>
        </p:sp>
      </p:grpSp>
      <p:sp>
        <p:nvSpPr>
          <p:cNvPr id="19" name="Line 12"/>
          <p:cNvSpPr>
            <a:spLocks noChangeShapeType="1"/>
          </p:cNvSpPr>
          <p:nvPr/>
        </p:nvSpPr>
        <p:spPr bwMode="auto">
          <a:xfrm>
            <a:off x="7620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0" name="Text Box 13"/>
          <p:cNvSpPr txBox="1">
            <a:spLocks noChangeArrowheads="1"/>
          </p:cNvSpPr>
          <p:nvPr/>
        </p:nvSpPr>
        <p:spPr bwMode="auto">
          <a:xfrm>
            <a:off x="669925" y="5195888"/>
            <a:ext cx="311150" cy="396875"/>
          </a:xfrm>
          <a:prstGeom prst="rect">
            <a:avLst/>
          </a:prstGeom>
          <a:noFill/>
          <a:ln w="9525">
            <a:noFill/>
            <a:miter lim="800000"/>
            <a:headEnd/>
            <a:tailEnd/>
          </a:ln>
          <a:effectLst/>
        </p:spPr>
        <p:txBody>
          <a:bodyPr wrap="none">
            <a:spAutoFit/>
          </a:bodyPr>
          <a:lstStyle/>
          <a:p>
            <a:r>
              <a:rPr lang="en-US" sz="2000"/>
              <a:t>0</a:t>
            </a:r>
            <a:endParaRPr lang="en-US"/>
          </a:p>
        </p:txBody>
      </p:sp>
      <p:sp>
        <p:nvSpPr>
          <p:cNvPr id="21" name="Line 14"/>
          <p:cNvSpPr>
            <a:spLocks noChangeShapeType="1"/>
          </p:cNvSpPr>
          <p:nvPr/>
        </p:nvSpPr>
        <p:spPr bwMode="auto">
          <a:xfrm>
            <a:off x="4587875" y="4862513"/>
            <a:ext cx="0" cy="228600"/>
          </a:xfrm>
          <a:prstGeom prst="line">
            <a:avLst/>
          </a:prstGeom>
          <a:noFill/>
          <a:ln w="9525">
            <a:solidFill>
              <a:schemeClr val="tx1"/>
            </a:solidFill>
            <a:round/>
            <a:headEnd/>
            <a:tailEnd/>
          </a:ln>
          <a:effectLst/>
        </p:spPr>
        <p:txBody>
          <a:bodyPr wrap="none" anchor="ctr"/>
          <a:lstStyle/>
          <a:p>
            <a:endParaRPr lang="en-IN"/>
          </a:p>
        </p:txBody>
      </p:sp>
      <p:sp>
        <p:nvSpPr>
          <p:cNvPr id="22" name="Text Box 15"/>
          <p:cNvSpPr txBox="1">
            <a:spLocks noChangeArrowheads="1"/>
          </p:cNvSpPr>
          <p:nvPr/>
        </p:nvSpPr>
        <p:spPr bwMode="auto">
          <a:xfrm>
            <a:off x="4495800" y="5181600"/>
            <a:ext cx="438150" cy="396875"/>
          </a:xfrm>
          <a:prstGeom prst="rect">
            <a:avLst/>
          </a:prstGeom>
          <a:noFill/>
          <a:ln w="9525">
            <a:noFill/>
            <a:miter lim="800000"/>
            <a:headEnd/>
            <a:tailEnd/>
          </a:ln>
          <a:effectLst/>
        </p:spPr>
        <p:txBody>
          <a:bodyPr wrap="none">
            <a:spAutoFit/>
          </a:bodyPr>
          <a:lstStyle/>
          <a:p>
            <a:r>
              <a:rPr lang="en-US" sz="2000"/>
              <a:t>30</a:t>
            </a:r>
            <a:endParaRPr lang="en-US"/>
          </a:p>
        </p:txBody>
      </p:sp>
      <p:sp>
        <p:nvSpPr>
          <p:cNvPr id="23" name="Line 16"/>
          <p:cNvSpPr>
            <a:spLocks noChangeShapeType="1"/>
          </p:cNvSpPr>
          <p:nvPr/>
        </p:nvSpPr>
        <p:spPr bwMode="auto">
          <a:xfrm>
            <a:off x="20574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4" name="Text Box 17"/>
          <p:cNvSpPr txBox="1">
            <a:spLocks noChangeArrowheads="1"/>
          </p:cNvSpPr>
          <p:nvPr/>
        </p:nvSpPr>
        <p:spPr bwMode="auto">
          <a:xfrm>
            <a:off x="1965325" y="5195888"/>
            <a:ext cx="438150" cy="396875"/>
          </a:xfrm>
          <a:prstGeom prst="rect">
            <a:avLst/>
          </a:prstGeom>
          <a:noFill/>
          <a:ln w="9525">
            <a:noFill/>
            <a:miter lim="800000"/>
            <a:headEnd/>
            <a:tailEnd/>
          </a:ln>
          <a:effectLst/>
        </p:spPr>
        <p:txBody>
          <a:bodyPr wrap="none">
            <a:spAutoFit/>
          </a:bodyPr>
          <a:lstStyle/>
          <a:p>
            <a:r>
              <a:rPr lang="en-US" sz="2000"/>
              <a:t>10</a:t>
            </a:r>
            <a:endParaRPr lang="en-US"/>
          </a:p>
        </p:txBody>
      </p:sp>
      <p:sp>
        <p:nvSpPr>
          <p:cNvPr id="25" name="Line 18"/>
          <p:cNvSpPr>
            <a:spLocks noChangeShapeType="1"/>
          </p:cNvSpPr>
          <p:nvPr/>
        </p:nvSpPr>
        <p:spPr bwMode="auto">
          <a:xfrm>
            <a:off x="33528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6" name="Text Box 19"/>
          <p:cNvSpPr txBox="1">
            <a:spLocks noChangeArrowheads="1"/>
          </p:cNvSpPr>
          <p:nvPr/>
        </p:nvSpPr>
        <p:spPr bwMode="auto">
          <a:xfrm>
            <a:off x="3260725" y="5195888"/>
            <a:ext cx="438150" cy="396875"/>
          </a:xfrm>
          <a:prstGeom prst="rect">
            <a:avLst/>
          </a:prstGeom>
          <a:noFill/>
          <a:ln w="9525">
            <a:noFill/>
            <a:miter lim="800000"/>
            <a:headEnd/>
            <a:tailEnd/>
          </a:ln>
          <a:effectLst/>
        </p:spPr>
        <p:txBody>
          <a:bodyPr wrap="none">
            <a:spAutoFit/>
          </a:bodyPr>
          <a:lstStyle/>
          <a:p>
            <a:r>
              <a:rPr lang="en-US" sz="2000"/>
              <a:t>20</a:t>
            </a:r>
            <a:endParaRPr lang="en-US"/>
          </a:p>
        </p:txBody>
      </p:sp>
      <p:sp>
        <p:nvSpPr>
          <p:cNvPr id="27" name="Line 20"/>
          <p:cNvSpPr>
            <a:spLocks noChangeShapeType="1"/>
          </p:cNvSpPr>
          <p:nvPr/>
        </p:nvSpPr>
        <p:spPr bwMode="auto">
          <a:xfrm>
            <a:off x="8397875" y="4862513"/>
            <a:ext cx="0" cy="228600"/>
          </a:xfrm>
          <a:prstGeom prst="line">
            <a:avLst/>
          </a:prstGeom>
          <a:noFill/>
          <a:ln w="9525">
            <a:solidFill>
              <a:schemeClr val="tx1"/>
            </a:solidFill>
            <a:round/>
            <a:headEnd/>
            <a:tailEnd/>
          </a:ln>
          <a:effectLst/>
        </p:spPr>
        <p:txBody>
          <a:bodyPr wrap="none" anchor="ctr"/>
          <a:lstStyle/>
          <a:p>
            <a:endParaRPr lang="en-IN"/>
          </a:p>
        </p:txBody>
      </p:sp>
      <p:sp>
        <p:nvSpPr>
          <p:cNvPr id="28" name="Text Box 21"/>
          <p:cNvSpPr txBox="1">
            <a:spLocks noChangeArrowheads="1"/>
          </p:cNvSpPr>
          <p:nvPr/>
        </p:nvSpPr>
        <p:spPr bwMode="auto">
          <a:xfrm>
            <a:off x="8305800" y="5181600"/>
            <a:ext cx="438150" cy="396875"/>
          </a:xfrm>
          <a:prstGeom prst="rect">
            <a:avLst/>
          </a:prstGeom>
          <a:noFill/>
          <a:ln w="9525">
            <a:noFill/>
            <a:miter lim="800000"/>
            <a:headEnd/>
            <a:tailEnd/>
          </a:ln>
          <a:effectLst/>
        </p:spPr>
        <p:txBody>
          <a:bodyPr wrap="none">
            <a:spAutoFit/>
          </a:bodyPr>
          <a:lstStyle/>
          <a:p>
            <a:r>
              <a:rPr lang="en-US" sz="2000"/>
              <a:t>60</a:t>
            </a:r>
            <a:endParaRPr lang="en-US"/>
          </a:p>
        </p:txBody>
      </p:sp>
      <p:sp>
        <p:nvSpPr>
          <p:cNvPr id="29" name="Line 22"/>
          <p:cNvSpPr>
            <a:spLocks noChangeShapeType="1"/>
          </p:cNvSpPr>
          <p:nvPr/>
        </p:nvSpPr>
        <p:spPr bwMode="auto">
          <a:xfrm>
            <a:off x="58674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30" name="Text Box 23"/>
          <p:cNvSpPr txBox="1">
            <a:spLocks noChangeArrowheads="1"/>
          </p:cNvSpPr>
          <p:nvPr/>
        </p:nvSpPr>
        <p:spPr bwMode="auto">
          <a:xfrm>
            <a:off x="5775325" y="5195888"/>
            <a:ext cx="438150" cy="396875"/>
          </a:xfrm>
          <a:prstGeom prst="rect">
            <a:avLst/>
          </a:prstGeom>
          <a:noFill/>
          <a:ln w="9525">
            <a:noFill/>
            <a:miter lim="800000"/>
            <a:headEnd/>
            <a:tailEnd/>
          </a:ln>
          <a:effectLst/>
        </p:spPr>
        <p:txBody>
          <a:bodyPr wrap="none">
            <a:spAutoFit/>
          </a:bodyPr>
          <a:lstStyle/>
          <a:p>
            <a:r>
              <a:rPr lang="en-US" sz="2000"/>
              <a:t>40</a:t>
            </a:r>
            <a:endParaRPr lang="en-US"/>
          </a:p>
        </p:txBody>
      </p:sp>
      <p:sp>
        <p:nvSpPr>
          <p:cNvPr id="31" name="Line 24"/>
          <p:cNvSpPr>
            <a:spLocks noChangeShapeType="1"/>
          </p:cNvSpPr>
          <p:nvPr/>
        </p:nvSpPr>
        <p:spPr bwMode="auto">
          <a:xfrm>
            <a:off x="71628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32" name="Text Box 25"/>
          <p:cNvSpPr txBox="1">
            <a:spLocks noChangeArrowheads="1"/>
          </p:cNvSpPr>
          <p:nvPr/>
        </p:nvSpPr>
        <p:spPr bwMode="auto">
          <a:xfrm>
            <a:off x="7070725" y="5195888"/>
            <a:ext cx="438150" cy="396875"/>
          </a:xfrm>
          <a:prstGeom prst="rect">
            <a:avLst/>
          </a:prstGeom>
          <a:noFill/>
          <a:ln w="9525">
            <a:noFill/>
            <a:miter lim="800000"/>
            <a:headEnd/>
            <a:tailEnd/>
          </a:ln>
          <a:effectLst/>
        </p:spPr>
        <p:txBody>
          <a:bodyPr wrap="none">
            <a:spAutoFit/>
          </a:bodyPr>
          <a:lstStyle/>
          <a:p>
            <a:r>
              <a:rPr lang="en-US" sz="2000"/>
              <a:t>50</a:t>
            </a:r>
            <a:endParaRPr lang="en-US"/>
          </a:p>
        </p:txBody>
      </p:sp>
      <p:sp>
        <p:nvSpPr>
          <p:cNvPr id="33" name="Rectangle 26"/>
          <p:cNvSpPr>
            <a:spLocks noChangeArrowheads="1"/>
          </p:cNvSpPr>
          <p:nvPr/>
        </p:nvSpPr>
        <p:spPr bwMode="auto">
          <a:xfrm>
            <a:off x="762000" y="3962400"/>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4" name="Rectangle 27"/>
          <p:cNvSpPr>
            <a:spLocks noChangeArrowheads="1"/>
          </p:cNvSpPr>
          <p:nvPr/>
        </p:nvSpPr>
        <p:spPr bwMode="auto">
          <a:xfrm>
            <a:off x="3962400" y="3962400"/>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5" name="Rectangle 28"/>
          <p:cNvSpPr>
            <a:spLocks noChangeArrowheads="1"/>
          </p:cNvSpPr>
          <p:nvPr/>
        </p:nvSpPr>
        <p:spPr bwMode="auto">
          <a:xfrm>
            <a:off x="2667000" y="3962400"/>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t>J</a:t>
            </a:r>
            <a:r>
              <a:rPr lang="en-US" dirty="0" smtClean="0"/>
              <a:t>1</a:t>
            </a:r>
            <a:endParaRPr lang="en-US" dirty="0"/>
          </a:p>
        </p:txBody>
      </p:sp>
      <p:sp>
        <p:nvSpPr>
          <p:cNvPr id="36" name="Rectangle 29"/>
          <p:cNvSpPr>
            <a:spLocks noChangeArrowheads="1"/>
          </p:cNvSpPr>
          <p:nvPr/>
        </p:nvSpPr>
        <p:spPr bwMode="auto">
          <a:xfrm>
            <a:off x="5867400" y="3962400"/>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schemeClr val="bg1"/>
                </a:solidFill>
              </a:rPr>
              <a:t>J</a:t>
            </a:r>
            <a:r>
              <a:rPr lang="en-US" dirty="0" smtClean="0">
                <a:solidFill>
                  <a:schemeClr val="bg1"/>
                </a:solidFill>
              </a:rPr>
              <a:t>3</a:t>
            </a:r>
            <a:endParaRPr lang="en-US" dirty="0"/>
          </a:p>
        </p:txBody>
      </p:sp>
    </p:spTree>
    <p:extLst>
      <p:ext uri="{BB962C8B-B14F-4D97-AF65-F5344CB8AC3E}">
        <p14:creationId xmlns:p14="http://schemas.microsoft.com/office/powerpoint/2010/main" val="1696328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fontScale="92500" lnSpcReduction="20000"/>
          </a:bodyPr>
          <a:lstStyle/>
          <a:p>
            <a:pPr>
              <a:buFont typeface="Wingdings" pitchFamily="2" charset="2"/>
              <a:buChar char="q"/>
            </a:pPr>
            <a:r>
              <a:rPr lang="en-IN" sz="2000" dirty="0" smtClean="0">
                <a:latin typeface="+mn-lt"/>
              </a:rPr>
              <a:t>Tasks are independent</a:t>
            </a:r>
          </a:p>
          <a:p>
            <a:pPr>
              <a:buFont typeface="Wingdings" pitchFamily="2" charset="2"/>
              <a:buChar char="q"/>
            </a:pPr>
            <a:r>
              <a:rPr lang="en-IN" sz="2000" dirty="0" smtClean="0">
                <a:latin typeface="+mn-lt"/>
              </a:rPr>
              <a:t>There are no </a:t>
            </a:r>
            <a:r>
              <a:rPr lang="en-IN" sz="2000" dirty="0" err="1" smtClean="0">
                <a:latin typeface="+mn-lt"/>
              </a:rPr>
              <a:t>aperiodic</a:t>
            </a:r>
            <a:r>
              <a:rPr lang="en-IN" sz="2000" dirty="0" smtClean="0">
                <a:latin typeface="+mn-lt"/>
              </a:rPr>
              <a:t> and sporadic tasks</a:t>
            </a:r>
          </a:p>
          <a:p>
            <a:pPr>
              <a:buFont typeface="Wingdings" pitchFamily="2" charset="2"/>
              <a:buChar char="q"/>
            </a:pPr>
            <a:r>
              <a:rPr lang="en-IN" sz="2000" dirty="0" smtClean="0">
                <a:latin typeface="+mn-lt"/>
              </a:rPr>
              <a:t>Every job is ready for execution as soon as released</a:t>
            </a:r>
          </a:p>
          <a:p>
            <a:pPr>
              <a:buFont typeface="Wingdings" pitchFamily="2" charset="2"/>
              <a:buChar char="q"/>
            </a:pPr>
            <a:r>
              <a:rPr lang="en-IN" sz="2000" dirty="0" smtClean="0">
                <a:latin typeface="+mn-lt"/>
              </a:rPr>
              <a:t>A job can be </a:t>
            </a:r>
            <a:r>
              <a:rPr lang="en-IN" sz="2000" dirty="0" err="1" smtClean="0">
                <a:latin typeface="+mn-lt"/>
              </a:rPr>
              <a:t>preempted</a:t>
            </a:r>
            <a:r>
              <a:rPr lang="en-IN" sz="2000" dirty="0" smtClean="0">
                <a:latin typeface="+mn-lt"/>
              </a:rPr>
              <a:t> any time</a:t>
            </a:r>
          </a:p>
          <a:p>
            <a:pPr>
              <a:buFont typeface="Wingdings" pitchFamily="2" charset="2"/>
              <a:buChar char="q"/>
            </a:pPr>
            <a:r>
              <a:rPr lang="en-IN" sz="2000" dirty="0" smtClean="0">
                <a:latin typeface="+mn-lt"/>
              </a:rPr>
              <a:t>A job never suspends itself</a:t>
            </a:r>
          </a:p>
          <a:p>
            <a:pPr>
              <a:buFont typeface="Wingdings" pitchFamily="2" charset="2"/>
              <a:buChar char="q"/>
            </a:pPr>
            <a:r>
              <a:rPr lang="en-IN" sz="2000" dirty="0" smtClean="0">
                <a:latin typeface="+mn-lt"/>
              </a:rPr>
              <a:t>Scheduling decisions are made immediately upon the job releases and completions</a:t>
            </a:r>
          </a:p>
          <a:p>
            <a:pPr>
              <a:buFont typeface="Wingdings" pitchFamily="2" charset="2"/>
              <a:buChar char="q"/>
            </a:pPr>
            <a:r>
              <a:rPr lang="en-IN" sz="2000" dirty="0" smtClean="0">
                <a:latin typeface="+mn-lt"/>
              </a:rPr>
              <a:t>Context switch overhead is negligibly small compared with the execution times of the tasks</a:t>
            </a:r>
          </a:p>
          <a:p>
            <a:pPr>
              <a:buFont typeface="Wingdings" pitchFamily="2" charset="2"/>
              <a:buChar char="q"/>
            </a:pPr>
            <a:r>
              <a:rPr lang="en-IN" sz="2000" dirty="0" smtClean="0">
                <a:latin typeface="+mn-lt"/>
              </a:rPr>
              <a:t>Number of priority levels are unlimited</a:t>
            </a:r>
          </a:p>
          <a:p>
            <a:pPr>
              <a:buFont typeface="Wingdings" pitchFamily="2" charset="2"/>
              <a:buChar char="q"/>
            </a:pPr>
            <a:r>
              <a:rPr lang="en-IN" sz="2000" dirty="0" smtClean="0">
                <a:latin typeface="+mn-lt"/>
              </a:rPr>
              <a:t>Number of periodic tasks are fixed</a:t>
            </a:r>
          </a:p>
          <a:p>
            <a:pPr>
              <a:buFont typeface="Wingdings" pitchFamily="2" charset="2"/>
              <a:buChar char="q"/>
            </a:pPr>
            <a:endParaRPr lang="en-IN" sz="2000" dirty="0" smtClean="0">
              <a:latin typeface="+mn-lt"/>
            </a:endParaRPr>
          </a:p>
          <a:p>
            <a:r>
              <a:rPr lang="en-IN" sz="2000" dirty="0" smtClean="0">
                <a:latin typeface="+mn-lt"/>
              </a:rPr>
              <a:t>When an application creates a new task, </a:t>
            </a:r>
          </a:p>
          <a:p>
            <a:pPr>
              <a:buFont typeface="Wingdings" pitchFamily="2" charset="2"/>
              <a:buChar char="Ø"/>
            </a:pPr>
            <a:r>
              <a:rPr lang="en-IN" sz="2000" dirty="0" smtClean="0">
                <a:latin typeface="+mn-lt"/>
              </a:rPr>
              <a:t>The application first requests the scheduler to add a new task by providing the scheduler with relevant parameters of the task including period, execution time and relative deadline. </a:t>
            </a:r>
          </a:p>
          <a:p>
            <a:pPr>
              <a:buFont typeface="Wingdings" pitchFamily="2" charset="2"/>
              <a:buChar char="Ø"/>
            </a:pPr>
            <a:r>
              <a:rPr lang="en-IN" sz="2000" dirty="0" smtClean="0">
                <a:latin typeface="+mn-lt"/>
              </a:rPr>
              <a:t>Then the scheduler does acceptance test to check if the new task can be feasibly scheduled with all other existing tasks. If it is not feasible, the scheduler rejects the task.</a:t>
            </a:r>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830600" y="1634040"/>
              <a:ext cx="5259960" cy="4420800"/>
            </p14:xfrm>
          </p:contentPart>
        </mc:Choice>
        <mc:Fallback>
          <p:pic>
            <p:nvPicPr>
              <p:cNvPr id="2" name="Ink 1"/>
              <p:cNvPicPr/>
              <p:nvPr/>
            </p:nvPicPr>
            <p:blipFill>
              <a:blip r:embed="rId4"/>
              <a:stretch>
                <a:fillRect/>
              </a:stretch>
            </p:blipFill>
            <p:spPr>
              <a:xfrm>
                <a:off x="1821240" y="1624680"/>
                <a:ext cx="5278680" cy="4439520"/>
              </a:xfrm>
              <a:prstGeom prst="rect">
                <a:avLst/>
              </a:prstGeom>
            </p:spPr>
          </p:pic>
        </mc:Fallback>
      </mc:AlternateContent>
    </p:spTree>
    <p:extLst>
      <p:ext uri="{BB962C8B-B14F-4D97-AF65-F5344CB8AC3E}">
        <p14:creationId xmlns:p14="http://schemas.microsoft.com/office/powerpoint/2010/main" val="246290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a:bodyPr>
          <a:lstStyle/>
          <a:p>
            <a:pPr>
              <a:buFont typeface="Wingdings" pitchFamily="2" charset="2"/>
              <a:buChar char="q"/>
            </a:pPr>
            <a:r>
              <a:rPr lang="en-IN" sz="2000" dirty="0" smtClean="0">
                <a:solidFill>
                  <a:srgbClr val="0000CC"/>
                </a:solidFill>
                <a:latin typeface="+mn-lt"/>
              </a:rPr>
              <a:t>A priority driven scheduler is an on-line scheduler</a:t>
            </a:r>
            <a:r>
              <a:rPr lang="en-IN" sz="2000" dirty="0" smtClean="0">
                <a:latin typeface="+mn-lt"/>
              </a:rPr>
              <a:t>. It doesn’t pre-compute the schedule.</a:t>
            </a:r>
          </a:p>
          <a:p>
            <a:pPr>
              <a:buFont typeface="Wingdings" pitchFamily="2" charset="2"/>
              <a:buChar char="q"/>
            </a:pPr>
            <a:r>
              <a:rPr lang="en-IN" sz="2000" dirty="0" smtClean="0">
                <a:latin typeface="+mn-lt"/>
              </a:rPr>
              <a:t>It assigns priorities to jobs after they are released, and places them in appropriate queues.</a:t>
            </a:r>
          </a:p>
          <a:p>
            <a:pPr>
              <a:buFont typeface="Wingdings" pitchFamily="2" charset="2"/>
              <a:buChar char="q"/>
            </a:pPr>
            <a:endParaRPr lang="en-IN" sz="2000" dirty="0" smtClean="0">
              <a:latin typeface="+mn-lt"/>
            </a:endParaRPr>
          </a:p>
          <a:p>
            <a:pPr>
              <a:buFont typeface="Wingdings" pitchFamily="2" charset="2"/>
              <a:buChar char="q"/>
            </a:pPr>
            <a:r>
              <a:rPr lang="en-IN" sz="2000" dirty="0" smtClean="0">
                <a:solidFill>
                  <a:srgbClr val="0000CC"/>
                </a:solidFill>
                <a:latin typeface="+mn-lt"/>
              </a:rPr>
              <a:t>Fixed priority algorithm</a:t>
            </a:r>
            <a:r>
              <a:rPr lang="en-IN" sz="2000" dirty="0" smtClean="0">
                <a:latin typeface="+mn-lt"/>
              </a:rPr>
              <a:t>: A fixed priority algorithm assigns the same priority to all the jobs in each task.</a:t>
            </a:r>
          </a:p>
          <a:p>
            <a:pPr>
              <a:buFont typeface="Wingdings" pitchFamily="2" charset="2"/>
              <a:buChar char="q"/>
            </a:pPr>
            <a:r>
              <a:rPr lang="en-IN" sz="2000" dirty="0" smtClean="0">
                <a:solidFill>
                  <a:srgbClr val="0000CC"/>
                </a:solidFill>
                <a:latin typeface="+mn-lt"/>
              </a:rPr>
              <a:t>Dynamic priority algorithm</a:t>
            </a:r>
            <a:r>
              <a:rPr lang="en-IN" sz="2000" dirty="0" smtClean="0">
                <a:latin typeface="+mn-lt"/>
              </a:rPr>
              <a:t>: A dynamic priority algorithm assigns different priorities to the individual jobs in each task. So priorities of a task can change as the jobs of that task are released.</a:t>
            </a:r>
          </a:p>
          <a:p>
            <a:pPr>
              <a:buFont typeface="Wingdings" pitchFamily="2" charset="2"/>
              <a:buChar char="q"/>
            </a:pPr>
            <a:endParaRPr lang="en-IN" sz="2000" dirty="0" smtClean="0">
              <a:latin typeface="+mn-lt"/>
            </a:endParaRPr>
          </a:p>
          <a:p>
            <a:r>
              <a:rPr lang="en-IN" sz="2000" dirty="0" smtClean="0">
                <a:latin typeface="+mn-lt"/>
              </a:rPr>
              <a:t>	</a:t>
            </a:r>
            <a:r>
              <a:rPr lang="en-IN" sz="2000" i="1" dirty="0" smtClean="0">
                <a:solidFill>
                  <a:srgbClr val="0000CC"/>
                </a:solidFill>
                <a:latin typeface="+mn-lt"/>
              </a:rPr>
              <a:t>Generally the real time algorithms of practical interest are fixed priority algorithms.</a:t>
            </a:r>
          </a:p>
        </p:txBody>
      </p:sp>
      <p:sp>
        <p:nvSpPr>
          <p:cNvPr id="6" name="Content Placeholder 5"/>
          <p:cNvSpPr>
            <a:spLocks noGrp="1"/>
          </p:cNvSpPr>
          <p:nvPr>
            <p:ph sz="quarter" idx="10"/>
          </p:nvPr>
        </p:nvSpPr>
        <p:spPr/>
        <p:txBody>
          <a:bodyPr/>
          <a:lstStyle/>
          <a:p>
            <a:r>
              <a:rPr lang="en-US" dirty="0" smtClean="0"/>
              <a:t>Fixed Priority </a:t>
            </a:r>
            <a:r>
              <a:rPr lang="en-US" dirty="0" err="1" smtClean="0"/>
              <a:t>vs</a:t>
            </a:r>
            <a:r>
              <a:rPr lang="en-US" dirty="0" smtClean="0"/>
              <a:t> Dynamic Priority Algorithms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93160" y="2401920"/>
              <a:ext cx="6804720" cy="3125880"/>
            </p14:xfrm>
          </p:contentPart>
        </mc:Choice>
        <mc:Fallback>
          <p:pic>
            <p:nvPicPr>
              <p:cNvPr id="2" name="Ink 1"/>
              <p:cNvPicPr/>
              <p:nvPr/>
            </p:nvPicPr>
            <p:blipFill>
              <a:blip r:embed="rId4"/>
              <a:stretch>
                <a:fillRect/>
              </a:stretch>
            </p:blipFill>
            <p:spPr>
              <a:xfrm>
                <a:off x="883800" y="2392560"/>
                <a:ext cx="6823440" cy="3144600"/>
              </a:xfrm>
              <a:prstGeom prst="rect">
                <a:avLst/>
              </a:prstGeom>
            </p:spPr>
          </p:pic>
        </mc:Fallback>
      </mc:AlternateContent>
    </p:spTree>
    <p:extLst>
      <p:ext uri="{BB962C8B-B14F-4D97-AF65-F5344CB8AC3E}">
        <p14:creationId xmlns:p14="http://schemas.microsoft.com/office/powerpoint/2010/main" val="3984103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3733800"/>
          </a:xfrm>
        </p:spPr>
        <p:txBody>
          <a:bodyPr>
            <a:normAutofit fontScale="62500" lnSpcReduction="20000"/>
          </a:bodyPr>
          <a:lstStyle/>
          <a:p>
            <a:pPr>
              <a:buFont typeface="Wingdings" pitchFamily="2" charset="2"/>
              <a:buChar char="q"/>
            </a:pPr>
            <a:r>
              <a:rPr lang="en-IN" dirty="0" smtClean="0"/>
              <a:t>Fixed priority algorithm</a:t>
            </a:r>
          </a:p>
          <a:p>
            <a:pPr>
              <a:buFont typeface="Wingdings" pitchFamily="2" charset="2"/>
              <a:buChar char="q"/>
            </a:pPr>
            <a:r>
              <a:rPr lang="en-IN" b="1" dirty="0" smtClean="0">
                <a:solidFill>
                  <a:srgbClr val="0000CC"/>
                </a:solidFill>
              </a:rPr>
              <a:t>Shorter the period, higher the priority</a:t>
            </a:r>
          </a:p>
          <a:p>
            <a:pPr>
              <a:buFont typeface="Wingdings" pitchFamily="2" charset="2"/>
              <a:buChar char="q"/>
            </a:pPr>
            <a:r>
              <a:rPr lang="en-IN" dirty="0" smtClean="0"/>
              <a:t>Rate is inverse of the period. Hence higher the rate, higher the priority. – so the name </a:t>
            </a:r>
            <a:r>
              <a:rPr lang="en-IN" i="1" dirty="0" smtClean="0">
                <a:solidFill>
                  <a:srgbClr val="0000CC"/>
                </a:solidFill>
              </a:rPr>
              <a:t>‘rate monotonic’</a:t>
            </a:r>
          </a:p>
          <a:p>
            <a:endParaRPr lang="en-IN" dirty="0" smtClean="0"/>
          </a:p>
          <a:p>
            <a:r>
              <a:rPr lang="en-IN" dirty="0" smtClean="0"/>
              <a:t>Example:  3 tasks T1 = (4,1), T2 = (5, 2), T3 = (20, 5)  to be scheduled based on RM algorithm.</a:t>
            </a:r>
          </a:p>
          <a:p>
            <a:endParaRPr lang="en-IN" dirty="0" smtClean="0"/>
          </a:p>
          <a:p>
            <a:pPr>
              <a:buFont typeface="Wingdings" pitchFamily="2" charset="2"/>
              <a:buChar char="§"/>
            </a:pPr>
            <a:r>
              <a:rPr lang="en-IN" dirty="0" smtClean="0"/>
              <a:t>T1 has shortest period (i.e. 4), so should have higher priority, followed by T2 and T3.</a:t>
            </a:r>
          </a:p>
          <a:p>
            <a:pPr>
              <a:buFont typeface="Wingdings" pitchFamily="2" charset="2"/>
              <a:buChar char="§"/>
            </a:pPr>
            <a:r>
              <a:rPr lang="en-IN" dirty="0" smtClean="0"/>
              <a:t>T1 get scheduled at after 4 time units </a:t>
            </a:r>
            <a:r>
              <a:rPr lang="en-IN" dirty="0" err="1" smtClean="0"/>
              <a:t>i.e</a:t>
            </a:r>
            <a:r>
              <a:rPr lang="en-IN" dirty="0" smtClean="0"/>
              <a:t> at times 0, 4, 8, 12, 16, 20, ...</a:t>
            </a:r>
          </a:p>
          <a:p>
            <a:pPr>
              <a:buFont typeface="Wingdings" pitchFamily="2" charset="2"/>
              <a:buChar char="§"/>
            </a:pPr>
            <a:r>
              <a:rPr lang="en-IN" dirty="0" smtClean="0"/>
              <a:t>T2 gets scheduled at time units 1, 5, 11 for 2 time slots. When T2 gets released at time 15, it is given this slot, </a:t>
            </a:r>
            <a:r>
              <a:rPr lang="en-IN" dirty="0" err="1" smtClean="0"/>
              <a:t>preempting</a:t>
            </a:r>
            <a:r>
              <a:rPr lang="en-IN" dirty="0" smtClean="0"/>
              <a:t> T3. But at time 16, T1 gets released. It gets scheduled </a:t>
            </a:r>
            <a:r>
              <a:rPr lang="en-IN" dirty="0" err="1" smtClean="0"/>
              <a:t>preempting</a:t>
            </a:r>
            <a:r>
              <a:rPr lang="en-IN" dirty="0" smtClean="0"/>
              <a:t> T2. Once T1 is done, T2 again </a:t>
            </a:r>
            <a:r>
              <a:rPr lang="en-IN" dirty="0" err="1" smtClean="0"/>
              <a:t>gts</a:t>
            </a:r>
            <a:r>
              <a:rPr lang="en-IN" dirty="0" smtClean="0"/>
              <a:t> scheduled at time 18.</a:t>
            </a:r>
          </a:p>
          <a:p>
            <a:pPr>
              <a:buFont typeface="Wingdings" pitchFamily="2" charset="2"/>
              <a:buChar char="§"/>
            </a:pPr>
            <a:r>
              <a:rPr lang="en-IN" dirty="0" smtClean="0"/>
              <a:t>T3 gets scheduled in the remaining slots 3, 7. It gets time slot 9, since T1 is done and T2 is not released that time. But it gets </a:t>
            </a:r>
            <a:r>
              <a:rPr lang="en-IN" dirty="0" err="1" smtClean="0"/>
              <a:t>preempted</a:t>
            </a:r>
            <a:r>
              <a:rPr lang="en-IN" dirty="0" smtClean="0"/>
              <a:t> in the next slot because T2 gets released. Again it gets scheduled in slot 13 and 14. With this T3 completes for one period 20.</a:t>
            </a:r>
          </a:p>
          <a:p>
            <a:endParaRPr lang="en-IN" dirty="0" smtClean="0"/>
          </a:p>
        </p:txBody>
      </p:sp>
      <p:sp>
        <p:nvSpPr>
          <p:cNvPr id="6" name="Content Placeholder 5"/>
          <p:cNvSpPr>
            <a:spLocks noGrp="1"/>
          </p:cNvSpPr>
          <p:nvPr>
            <p:ph sz="quarter" idx="10"/>
          </p:nvPr>
        </p:nvSpPr>
        <p:spPr/>
        <p:txBody>
          <a:bodyPr/>
          <a:lstStyle/>
          <a:p>
            <a:r>
              <a:rPr lang="en-US" dirty="0" smtClean="0"/>
              <a:t>Rate Monotonic (RM)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graphicFrame>
        <p:nvGraphicFramePr>
          <p:cNvPr id="10" name="Table 9"/>
          <p:cNvGraphicFramePr>
            <a:graphicFrameLocks noGrp="1"/>
          </p:cNvGraphicFramePr>
          <p:nvPr/>
        </p:nvGraphicFramePr>
        <p:xfrm>
          <a:off x="381000" y="4800600"/>
          <a:ext cx="8458191" cy="1341120"/>
        </p:xfrm>
        <a:graphic>
          <a:graphicData uri="http://schemas.openxmlformats.org/drawingml/2006/table">
            <a:tbl>
              <a:tblPr firstRow="1" bandRow="1">
                <a:tableStyleId>{5C22544A-7EE6-4342-B048-85BDC9FD1C3A}</a:tableStyleId>
              </a:tblPr>
              <a:tblGrid>
                <a:gridCol w="402771">
                  <a:extLst>
                    <a:ext uri="{9D8B030D-6E8A-4147-A177-3AD203B41FA5}">
                      <a16:colId xmlns:a16="http://schemas.microsoft.com/office/drawing/2014/main" val="20000"/>
                    </a:ext>
                  </a:extLst>
                </a:gridCol>
                <a:gridCol w="402771">
                  <a:extLst>
                    <a:ext uri="{9D8B030D-6E8A-4147-A177-3AD203B41FA5}">
                      <a16:colId xmlns:a16="http://schemas.microsoft.com/office/drawing/2014/main" val="20001"/>
                    </a:ext>
                  </a:extLst>
                </a:gridCol>
                <a:gridCol w="402771">
                  <a:extLst>
                    <a:ext uri="{9D8B030D-6E8A-4147-A177-3AD203B41FA5}">
                      <a16:colId xmlns:a16="http://schemas.microsoft.com/office/drawing/2014/main" val="20002"/>
                    </a:ext>
                  </a:extLst>
                </a:gridCol>
                <a:gridCol w="402771">
                  <a:extLst>
                    <a:ext uri="{9D8B030D-6E8A-4147-A177-3AD203B41FA5}">
                      <a16:colId xmlns:a16="http://schemas.microsoft.com/office/drawing/2014/main" val="20003"/>
                    </a:ext>
                  </a:extLst>
                </a:gridCol>
                <a:gridCol w="402771">
                  <a:extLst>
                    <a:ext uri="{9D8B030D-6E8A-4147-A177-3AD203B41FA5}">
                      <a16:colId xmlns:a16="http://schemas.microsoft.com/office/drawing/2014/main" val="20004"/>
                    </a:ext>
                  </a:extLst>
                </a:gridCol>
                <a:gridCol w="402771">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gridCol w="402771">
                  <a:extLst>
                    <a:ext uri="{9D8B030D-6E8A-4147-A177-3AD203B41FA5}">
                      <a16:colId xmlns:a16="http://schemas.microsoft.com/office/drawing/2014/main" val="20007"/>
                    </a:ext>
                  </a:extLst>
                </a:gridCol>
                <a:gridCol w="402771">
                  <a:extLst>
                    <a:ext uri="{9D8B030D-6E8A-4147-A177-3AD203B41FA5}">
                      <a16:colId xmlns:a16="http://schemas.microsoft.com/office/drawing/2014/main" val="20008"/>
                    </a:ext>
                  </a:extLst>
                </a:gridCol>
                <a:gridCol w="402771">
                  <a:extLst>
                    <a:ext uri="{9D8B030D-6E8A-4147-A177-3AD203B41FA5}">
                      <a16:colId xmlns:a16="http://schemas.microsoft.com/office/drawing/2014/main" val="20009"/>
                    </a:ext>
                  </a:extLst>
                </a:gridCol>
                <a:gridCol w="402771">
                  <a:extLst>
                    <a:ext uri="{9D8B030D-6E8A-4147-A177-3AD203B41FA5}">
                      <a16:colId xmlns:a16="http://schemas.microsoft.com/office/drawing/2014/main" val="20010"/>
                    </a:ext>
                  </a:extLst>
                </a:gridCol>
                <a:gridCol w="402771">
                  <a:extLst>
                    <a:ext uri="{9D8B030D-6E8A-4147-A177-3AD203B41FA5}">
                      <a16:colId xmlns:a16="http://schemas.microsoft.com/office/drawing/2014/main" val="20011"/>
                    </a:ext>
                  </a:extLst>
                </a:gridCol>
                <a:gridCol w="402771">
                  <a:extLst>
                    <a:ext uri="{9D8B030D-6E8A-4147-A177-3AD203B41FA5}">
                      <a16:colId xmlns:a16="http://schemas.microsoft.com/office/drawing/2014/main" val="20012"/>
                    </a:ext>
                  </a:extLst>
                </a:gridCol>
                <a:gridCol w="402771">
                  <a:extLst>
                    <a:ext uri="{9D8B030D-6E8A-4147-A177-3AD203B41FA5}">
                      <a16:colId xmlns:a16="http://schemas.microsoft.com/office/drawing/2014/main" val="20013"/>
                    </a:ext>
                  </a:extLst>
                </a:gridCol>
                <a:gridCol w="402771">
                  <a:extLst>
                    <a:ext uri="{9D8B030D-6E8A-4147-A177-3AD203B41FA5}">
                      <a16:colId xmlns:a16="http://schemas.microsoft.com/office/drawing/2014/main" val="20014"/>
                    </a:ext>
                  </a:extLst>
                </a:gridCol>
                <a:gridCol w="402771">
                  <a:extLst>
                    <a:ext uri="{9D8B030D-6E8A-4147-A177-3AD203B41FA5}">
                      <a16:colId xmlns:a16="http://schemas.microsoft.com/office/drawing/2014/main" val="20015"/>
                    </a:ext>
                  </a:extLst>
                </a:gridCol>
                <a:gridCol w="402771">
                  <a:extLst>
                    <a:ext uri="{9D8B030D-6E8A-4147-A177-3AD203B41FA5}">
                      <a16:colId xmlns:a16="http://schemas.microsoft.com/office/drawing/2014/main" val="20016"/>
                    </a:ext>
                  </a:extLst>
                </a:gridCol>
                <a:gridCol w="402771">
                  <a:extLst>
                    <a:ext uri="{9D8B030D-6E8A-4147-A177-3AD203B41FA5}">
                      <a16:colId xmlns:a16="http://schemas.microsoft.com/office/drawing/2014/main" val="20017"/>
                    </a:ext>
                  </a:extLst>
                </a:gridCol>
                <a:gridCol w="402771">
                  <a:extLst>
                    <a:ext uri="{9D8B030D-6E8A-4147-A177-3AD203B41FA5}">
                      <a16:colId xmlns:a16="http://schemas.microsoft.com/office/drawing/2014/main" val="20018"/>
                    </a:ext>
                  </a:extLst>
                </a:gridCol>
                <a:gridCol w="402771">
                  <a:extLst>
                    <a:ext uri="{9D8B030D-6E8A-4147-A177-3AD203B41FA5}">
                      <a16:colId xmlns:a16="http://schemas.microsoft.com/office/drawing/2014/main" val="20019"/>
                    </a:ext>
                  </a:extLst>
                </a:gridCol>
                <a:gridCol w="402771">
                  <a:extLst>
                    <a:ext uri="{9D8B030D-6E8A-4147-A177-3AD203B41FA5}">
                      <a16:colId xmlns:a16="http://schemas.microsoft.com/office/drawing/2014/main" val="20020"/>
                    </a:ext>
                  </a:extLst>
                </a:gridCol>
              </a:tblGrid>
              <a:tr h="447040">
                <a:tc>
                  <a:txBody>
                    <a:bodyPr/>
                    <a:lstStyle/>
                    <a:p>
                      <a:endParaRPr lang="en-IN" sz="1100" b="0" baseline="0" dirty="0">
                        <a:solidFill>
                          <a:schemeClr val="bg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447040">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chemeClr val="accent6">
                        <a:lumMod val="7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chemeClr val="accent6">
                        <a:lumMod val="7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chemeClr val="accent6">
                        <a:lumMod val="7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chemeClr val="accent6">
                        <a:lumMod val="75000"/>
                      </a:schemeClr>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chemeClr val="accent6">
                        <a:lumMod val="7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kern="1200" baseline="0" dirty="0" smtClean="0">
                          <a:solidFill>
                            <a:schemeClr val="bg1"/>
                          </a:solidFill>
                          <a:latin typeface="+mn-lt"/>
                          <a:ea typeface="+mn-ea"/>
                          <a:cs typeface="+mn-cs"/>
                        </a:rPr>
                        <a:t>T1</a:t>
                      </a:r>
                      <a:endParaRPr lang="en-IN" sz="1100" b="0" kern="1200" baseline="0" dirty="0">
                        <a:solidFill>
                          <a:schemeClr val="bg1"/>
                        </a:solidFill>
                        <a:latin typeface="+mn-lt"/>
                        <a:ea typeface="+mn-ea"/>
                        <a:cs typeface="+mn-cs"/>
                      </a:endParaRPr>
                    </a:p>
                  </a:txBody>
                  <a:tcPr>
                    <a:solidFill>
                      <a:srgbClr val="0000CC"/>
                    </a:solidFill>
                  </a:tcPr>
                </a:tc>
                <a:extLst>
                  <a:ext uri="{0D108BD9-81ED-4DB2-BD59-A6C34878D82A}">
                    <a16:rowId xmlns:a16="http://schemas.microsoft.com/office/drawing/2014/main" val="10001"/>
                  </a:ext>
                </a:extLst>
              </a:tr>
              <a:tr h="447040">
                <a:tc>
                  <a:txBody>
                    <a:bodyPr/>
                    <a:lstStyle/>
                    <a:p>
                      <a:pPr algn="l"/>
                      <a:r>
                        <a:rPr lang="en-IN" sz="1100" b="0" dirty="0" smtClean="0">
                          <a:solidFill>
                            <a:schemeClr val="tx1"/>
                          </a:solidFill>
                        </a:rPr>
                        <a:t>0</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2</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3</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4</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5</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6</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7</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8</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9</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10</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11</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12</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13</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14</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15</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16</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17</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18</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29</a:t>
                      </a:r>
                      <a:endParaRPr lang="en-IN" sz="1100" b="0" dirty="0">
                        <a:solidFill>
                          <a:schemeClr val="tx1"/>
                        </a:solidFill>
                      </a:endParaRPr>
                    </a:p>
                  </a:txBody>
                  <a:tcPr>
                    <a:solidFill>
                      <a:schemeClr val="bg1">
                        <a:lumMod val="85000"/>
                      </a:schemeClr>
                    </a:solidFill>
                  </a:tcPr>
                </a:tc>
                <a:tc>
                  <a:txBody>
                    <a:bodyPr/>
                    <a:lstStyle/>
                    <a:p>
                      <a:pPr algn="l"/>
                      <a:r>
                        <a:rPr lang="en-IN" sz="1100" b="0" dirty="0" smtClean="0">
                          <a:solidFill>
                            <a:schemeClr val="tx1"/>
                          </a:solidFill>
                        </a:rPr>
                        <a:t>20</a:t>
                      </a:r>
                      <a:endParaRPr lang="en-IN" sz="1100" b="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3110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Rate Monotonic (RM) Algorithm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graphicFrame>
        <p:nvGraphicFramePr>
          <p:cNvPr id="7" name="Table 6"/>
          <p:cNvGraphicFramePr>
            <a:graphicFrameLocks noGrp="1"/>
          </p:cNvGraphicFramePr>
          <p:nvPr>
            <p:extLst/>
          </p:nvPr>
        </p:nvGraphicFramePr>
        <p:xfrm>
          <a:off x="228600" y="1905000"/>
          <a:ext cx="8080798" cy="2966400"/>
        </p:xfrm>
        <a:graphic>
          <a:graphicData uri="http://schemas.openxmlformats.org/drawingml/2006/table">
            <a:tbl>
              <a:tblPr firstRow="1" bandRow="1">
                <a:tableStyleId>{5C22544A-7EE6-4342-B048-85BDC9FD1C3A}</a:tableStyleId>
              </a:tblPr>
              <a:tblGrid>
                <a:gridCol w="367309">
                  <a:extLst>
                    <a:ext uri="{9D8B030D-6E8A-4147-A177-3AD203B41FA5}">
                      <a16:colId xmlns:a16="http://schemas.microsoft.com/office/drawing/2014/main" val="20000"/>
                    </a:ext>
                  </a:extLst>
                </a:gridCol>
                <a:gridCol w="367309">
                  <a:extLst>
                    <a:ext uri="{9D8B030D-6E8A-4147-A177-3AD203B41FA5}">
                      <a16:colId xmlns:a16="http://schemas.microsoft.com/office/drawing/2014/main" val="20001"/>
                    </a:ext>
                  </a:extLst>
                </a:gridCol>
                <a:gridCol w="367309">
                  <a:extLst>
                    <a:ext uri="{9D8B030D-6E8A-4147-A177-3AD203B41FA5}">
                      <a16:colId xmlns:a16="http://schemas.microsoft.com/office/drawing/2014/main" val="20002"/>
                    </a:ext>
                  </a:extLst>
                </a:gridCol>
                <a:gridCol w="367309">
                  <a:extLst>
                    <a:ext uri="{9D8B030D-6E8A-4147-A177-3AD203B41FA5}">
                      <a16:colId xmlns:a16="http://schemas.microsoft.com/office/drawing/2014/main" val="20003"/>
                    </a:ext>
                  </a:extLst>
                </a:gridCol>
                <a:gridCol w="367309">
                  <a:extLst>
                    <a:ext uri="{9D8B030D-6E8A-4147-A177-3AD203B41FA5}">
                      <a16:colId xmlns:a16="http://schemas.microsoft.com/office/drawing/2014/main" val="20004"/>
                    </a:ext>
                  </a:extLst>
                </a:gridCol>
                <a:gridCol w="367309">
                  <a:extLst>
                    <a:ext uri="{9D8B030D-6E8A-4147-A177-3AD203B41FA5}">
                      <a16:colId xmlns:a16="http://schemas.microsoft.com/office/drawing/2014/main" val="20005"/>
                    </a:ext>
                  </a:extLst>
                </a:gridCol>
                <a:gridCol w="367309">
                  <a:extLst>
                    <a:ext uri="{9D8B030D-6E8A-4147-A177-3AD203B41FA5}">
                      <a16:colId xmlns:a16="http://schemas.microsoft.com/office/drawing/2014/main" val="20006"/>
                    </a:ext>
                  </a:extLst>
                </a:gridCol>
                <a:gridCol w="367309">
                  <a:extLst>
                    <a:ext uri="{9D8B030D-6E8A-4147-A177-3AD203B41FA5}">
                      <a16:colId xmlns:a16="http://schemas.microsoft.com/office/drawing/2014/main" val="20007"/>
                    </a:ext>
                  </a:extLst>
                </a:gridCol>
                <a:gridCol w="367309">
                  <a:extLst>
                    <a:ext uri="{9D8B030D-6E8A-4147-A177-3AD203B41FA5}">
                      <a16:colId xmlns:a16="http://schemas.microsoft.com/office/drawing/2014/main" val="20008"/>
                    </a:ext>
                  </a:extLst>
                </a:gridCol>
                <a:gridCol w="367309">
                  <a:extLst>
                    <a:ext uri="{9D8B030D-6E8A-4147-A177-3AD203B41FA5}">
                      <a16:colId xmlns:a16="http://schemas.microsoft.com/office/drawing/2014/main" val="20009"/>
                    </a:ext>
                  </a:extLst>
                </a:gridCol>
                <a:gridCol w="367309">
                  <a:extLst>
                    <a:ext uri="{9D8B030D-6E8A-4147-A177-3AD203B41FA5}">
                      <a16:colId xmlns:a16="http://schemas.microsoft.com/office/drawing/2014/main" val="20010"/>
                    </a:ext>
                  </a:extLst>
                </a:gridCol>
                <a:gridCol w="367309">
                  <a:extLst>
                    <a:ext uri="{9D8B030D-6E8A-4147-A177-3AD203B41FA5}">
                      <a16:colId xmlns:a16="http://schemas.microsoft.com/office/drawing/2014/main" val="20011"/>
                    </a:ext>
                  </a:extLst>
                </a:gridCol>
                <a:gridCol w="367309">
                  <a:extLst>
                    <a:ext uri="{9D8B030D-6E8A-4147-A177-3AD203B41FA5}">
                      <a16:colId xmlns:a16="http://schemas.microsoft.com/office/drawing/2014/main" val="20012"/>
                    </a:ext>
                  </a:extLst>
                </a:gridCol>
                <a:gridCol w="367309">
                  <a:extLst>
                    <a:ext uri="{9D8B030D-6E8A-4147-A177-3AD203B41FA5}">
                      <a16:colId xmlns:a16="http://schemas.microsoft.com/office/drawing/2014/main" val="20013"/>
                    </a:ext>
                  </a:extLst>
                </a:gridCol>
                <a:gridCol w="367309">
                  <a:extLst>
                    <a:ext uri="{9D8B030D-6E8A-4147-A177-3AD203B41FA5}">
                      <a16:colId xmlns:a16="http://schemas.microsoft.com/office/drawing/2014/main" val="20014"/>
                    </a:ext>
                  </a:extLst>
                </a:gridCol>
                <a:gridCol w="367309">
                  <a:extLst>
                    <a:ext uri="{9D8B030D-6E8A-4147-A177-3AD203B41FA5}">
                      <a16:colId xmlns:a16="http://schemas.microsoft.com/office/drawing/2014/main" val="20015"/>
                    </a:ext>
                  </a:extLst>
                </a:gridCol>
                <a:gridCol w="367309">
                  <a:extLst>
                    <a:ext uri="{9D8B030D-6E8A-4147-A177-3AD203B41FA5}">
                      <a16:colId xmlns:a16="http://schemas.microsoft.com/office/drawing/2014/main" val="20016"/>
                    </a:ext>
                  </a:extLst>
                </a:gridCol>
                <a:gridCol w="367309">
                  <a:extLst>
                    <a:ext uri="{9D8B030D-6E8A-4147-A177-3AD203B41FA5}">
                      <a16:colId xmlns:a16="http://schemas.microsoft.com/office/drawing/2014/main" val="20017"/>
                    </a:ext>
                  </a:extLst>
                </a:gridCol>
                <a:gridCol w="367309">
                  <a:extLst>
                    <a:ext uri="{9D8B030D-6E8A-4147-A177-3AD203B41FA5}">
                      <a16:colId xmlns:a16="http://schemas.microsoft.com/office/drawing/2014/main" val="20018"/>
                    </a:ext>
                  </a:extLst>
                </a:gridCol>
                <a:gridCol w="367309">
                  <a:extLst>
                    <a:ext uri="{9D8B030D-6E8A-4147-A177-3AD203B41FA5}">
                      <a16:colId xmlns:a16="http://schemas.microsoft.com/office/drawing/2014/main" val="20019"/>
                    </a:ext>
                  </a:extLst>
                </a:gridCol>
                <a:gridCol w="367309">
                  <a:extLst>
                    <a:ext uri="{9D8B030D-6E8A-4147-A177-3AD203B41FA5}">
                      <a16:colId xmlns:a16="http://schemas.microsoft.com/office/drawing/2014/main" val="20020"/>
                    </a:ext>
                  </a:extLst>
                </a:gridCol>
                <a:gridCol w="367309">
                  <a:extLst>
                    <a:ext uri="{9D8B030D-6E8A-4147-A177-3AD203B41FA5}">
                      <a16:colId xmlns:a16="http://schemas.microsoft.com/office/drawing/2014/main" val="20021"/>
                    </a:ext>
                  </a:extLst>
                </a:gridCol>
              </a:tblGrid>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00">
                <a:tc>
                  <a:txBody>
                    <a:bodyPr/>
                    <a:lstStyle/>
                    <a:p>
                      <a:pPr algn="r"/>
                      <a:r>
                        <a:rPr lang="en-IN" sz="1000" b="1" baseline="0" dirty="0" smtClean="0">
                          <a:solidFill>
                            <a:schemeClr val="tx1"/>
                          </a:solidFill>
                        </a:rPr>
                        <a:t>T1</a:t>
                      </a: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00">
                <a:tc>
                  <a:txBody>
                    <a:bodyPr/>
                    <a:lstStyle/>
                    <a:p>
                      <a:pPr algn="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00">
                <a:tc>
                  <a:txBody>
                    <a:bodyPr/>
                    <a:lstStyle/>
                    <a:p>
                      <a:pPr algn="r"/>
                      <a:r>
                        <a:rPr lang="en-IN" sz="1000" b="1" baseline="0" dirty="0" smtClean="0">
                          <a:solidFill>
                            <a:schemeClr val="tx1"/>
                          </a:solidFill>
                        </a:rPr>
                        <a:t>T2</a:t>
                      </a: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70800">
                <a:tc>
                  <a:txBody>
                    <a:bodyPr/>
                    <a:lstStyle/>
                    <a:p>
                      <a:endParaRPr lang="en-IN" sz="10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370800">
                <a:tc>
                  <a:txBody>
                    <a:bodyPr/>
                    <a:lstStyle/>
                    <a:p>
                      <a:pPr algn="r"/>
                      <a:r>
                        <a:rPr lang="en-IN" sz="1000" b="1" kern="1200" baseline="0" dirty="0" smtClean="0">
                          <a:solidFill>
                            <a:schemeClr val="tx1"/>
                          </a:solidFill>
                          <a:latin typeface="+mn-lt"/>
                          <a:ea typeface="+mn-ea"/>
                          <a:cs typeface="+mn-cs"/>
                        </a:rPr>
                        <a:t>T3</a:t>
                      </a:r>
                      <a:endParaRPr lang="en-IN" sz="1000" b="1" kern="1200" baseline="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00">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rot="5400000" flipH="1" flipV="1">
            <a:off x="-586145" y="3300845"/>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4" y="449421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599" y="2272352"/>
            <a:ext cx="34637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1,1</a:t>
            </a:r>
            <a:endParaRPr lang="en-IN" sz="1050" baseline="-25000" dirty="0"/>
          </a:p>
        </p:txBody>
      </p:sp>
      <p:sp>
        <p:nvSpPr>
          <p:cNvPr id="12" name="Rectangle 11"/>
          <p:cNvSpPr/>
          <p:nvPr/>
        </p:nvSpPr>
        <p:spPr>
          <a:xfrm>
            <a:off x="963713" y="2999096"/>
            <a:ext cx="73362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2,1</a:t>
            </a:r>
            <a:endParaRPr lang="en-IN" sz="1200" baseline="-25000" dirty="0"/>
          </a:p>
        </p:txBody>
      </p:sp>
      <p:sp>
        <p:nvSpPr>
          <p:cNvPr id="13" name="Rectangle 12"/>
          <p:cNvSpPr/>
          <p:nvPr/>
        </p:nvSpPr>
        <p:spPr>
          <a:xfrm>
            <a:off x="3548080" y="2286000"/>
            <a:ext cx="34636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1,3</a:t>
            </a:r>
            <a:endParaRPr lang="en-IN" sz="1050" baseline="-25000" dirty="0"/>
          </a:p>
        </p:txBody>
      </p:sp>
      <p:sp>
        <p:nvSpPr>
          <p:cNvPr id="14" name="Rectangle 13"/>
          <p:cNvSpPr/>
          <p:nvPr/>
        </p:nvSpPr>
        <p:spPr>
          <a:xfrm>
            <a:off x="2432712" y="3020290"/>
            <a:ext cx="74039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2,2</a:t>
            </a:r>
            <a:endParaRPr lang="en-IN" sz="1050" baseline="-25000" dirty="0"/>
          </a:p>
        </p:txBody>
      </p:sp>
      <p:sp>
        <p:nvSpPr>
          <p:cNvPr id="15" name="Rectangle 14"/>
          <p:cNvSpPr/>
          <p:nvPr/>
        </p:nvSpPr>
        <p:spPr>
          <a:xfrm>
            <a:off x="4988258" y="2286000"/>
            <a:ext cx="412858"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1,4</a:t>
            </a:r>
            <a:endParaRPr lang="en-IN" sz="1050" baseline="-25000" dirty="0"/>
          </a:p>
        </p:txBody>
      </p:sp>
      <p:sp>
        <p:nvSpPr>
          <p:cNvPr id="16" name="Rectangle 15"/>
          <p:cNvSpPr/>
          <p:nvPr/>
        </p:nvSpPr>
        <p:spPr>
          <a:xfrm>
            <a:off x="6499720" y="2266012"/>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1,5</a:t>
            </a:r>
            <a:endParaRPr lang="en-IN" sz="1050" baseline="-25000" dirty="0"/>
          </a:p>
        </p:txBody>
      </p:sp>
      <p:sp>
        <p:nvSpPr>
          <p:cNvPr id="17" name="Rectangle 16"/>
          <p:cNvSpPr/>
          <p:nvPr/>
        </p:nvSpPr>
        <p:spPr>
          <a:xfrm>
            <a:off x="4267200" y="3020290"/>
            <a:ext cx="72901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2,3</a:t>
            </a:r>
            <a:endParaRPr lang="en-IN" sz="1050" baseline="-25000" dirty="0"/>
          </a:p>
        </p:txBody>
      </p:sp>
      <p:sp>
        <p:nvSpPr>
          <p:cNvPr id="18" name="Rectangle 17"/>
          <p:cNvSpPr/>
          <p:nvPr/>
        </p:nvSpPr>
        <p:spPr>
          <a:xfrm>
            <a:off x="6096000" y="30202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p:sp>
        <p:nvSpPr>
          <p:cNvPr id="19" name="Rectangle 18"/>
          <p:cNvSpPr/>
          <p:nvPr/>
        </p:nvSpPr>
        <p:spPr>
          <a:xfrm>
            <a:off x="1690048" y="3764833"/>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24" name="TextBox 23"/>
          <p:cNvSpPr txBox="1"/>
          <p:nvPr/>
        </p:nvSpPr>
        <p:spPr>
          <a:xfrm>
            <a:off x="471059" y="4495800"/>
            <a:ext cx="255198" cy="246221"/>
          </a:xfrm>
          <a:prstGeom prst="rect">
            <a:avLst/>
          </a:prstGeom>
          <a:noFill/>
        </p:spPr>
        <p:txBody>
          <a:bodyPr wrap="none" rtlCol="0">
            <a:spAutoFit/>
          </a:bodyPr>
          <a:lstStyle/>
          <a:p>
            <a:r>
              <a:rPr lang="en-IN" sz="1000" dirty="0" smtClean="0"/>
              <a:t>0</a:t>
            </a:r>
            <a:endParaRPr lang="en-IN" sz="1000" dirty="0"/>
          </a:p>
        </p:txBody>
      </p:sp>
      <p:sp>
        <p:nvSpPr>
          <p:cNvPr id="25" name="TextBox 24"/>
          <p:cNvSpPr txBox="1"/>
          <p:nvPr/>
        </p:nvSpPr>
        <p:spPr>
          <a:xfrm>
            <a:off x="811602" y="4495800"/>
            <a:ext cx="255198" cy="246221"/>
          </a:xfrm>
          <a:prstGeom prst="rect">
            <a:avLst/>
          </a:prstGeom>
          <a:noFill/>
        </p:spPr>
        <p:txBody>
          <a:bodyPr wrap="none" rtlCol="0">
            <a:spAutoFit/>
          </a:bodyPr>
          <a:lstStyle/>
          <a:p>
            <a:r>
              <a:rPr lang="en-IN" sz="1000" dirty="0" smtClean="0"/>
              <a:t>1</a:t>
            </a:r>
            <a:endParaRPr lang="en-IN" sz="1000" dirty="0"/>
          </a:p>
        </p:txBody>
      </p:sp>
      <p:sp>
        <p:nvSpPr>
          <p:cNvPr id="26" name="TextBox 25"/>
          <p:cNvSpPr txBox="1"/>
          <p:nvPr/>
        </p:nvSpPr>
        <p:spPr>
          <a:xfrm>
            <a:off x="1200562" y="4495800"/>
            <a:ext cx="255198" cy="246221"/>
          </a:xfrm>
          <a:prstGeom prst="rect">
            <a:avLst/>
          </a:prstGeom>
          <a:noFill/>
        </p:spPr>
        <p:txBody>
          <a:bodyPr wrap="none" rtlCol="0">
            <a:spAutoFit/>
          </a:bodyPr>
          <a:lstStyle/>
          <a:p>
            <a:r>
              <a:rPr lang="en-IN" sz="1000" dirty="0" smtClean="0"/>
              <a:t>2</a:t>
            </a:r>
            <a:endParaRPr lang="en-IN" sz="1000" dirty="0"/>
          </a:p>
        </p:txBody>
      </p:sp>
      <p:sp>
        <p:nvSpPr>
          <p:cNvPr id="27" name="TextBox 26"/>
          <p:cNvSpPr txBox="1"/>
          <p:nvPr/>
        </p:nvSpPr>
        <p:spPr>
          <a:xfrm>
            <a:off x="1954602" y="4495800"/>
            <a:ext cx="255198" cy="246221"/>
          </a:xfrm>
          <a:prstGeom prst="rect">
            <a:avLst/>
          </a:prstGeom>
          <a:noFill/>
        </p:spPr>
        <p:txBody>
          <a:bodyPr wrap="none" rtlCol="0">
            <a:spAutoFit/>
          </a:bodyPr>
          <a:lstStyle/>
          <a:p>
            <a:r>
              <a:rPr lang="en-IN" sz="1000" dirty="0" smtClean="0"/>
              <a:t>4</a:t>
            </a:r>
            <a:endParaRPr lang="en-IN" sz="1000" dirty="0"/>
          </a:p>
        </p:txBody>
      </p:sp>
      <p:sp>
        <p:nvSpPr>
          <p:cNvPr id="28" name="TextBox 27"/>
          <p:cNvSpPr txBox="1"/>
          <p:nvPr/>
        </p:nvSpPr>
        <p:spPr>
          <a:xfrm>
            <a:off x="2675658" y="4495800"/>
            <a:ext cx="255198" cy="246221"/>
          </a:xfrm>
          <a:prstGeom prst="rect">
            <a:avLst/>
          </a:prstGeom>
          <a:noFill/>
        </p:spPr>
        <p:txBody>
          <a:bodyPr wrap="none" rtlCol="0">
            <a:spAutoFit/>
          </a:bodyPr>
          <a:lstStyle/>
          <a:p>
            <a:r>
              <a:rPr lang="en-IN" sz="1000" dirty="0" smtClean="0"/>
              <a:t>6</a:t>
            </a:r>
            <a:endParaRPr lang="en-IN" sz="1000" dirty="0"/>
          </a:p>
        </p:txBody>
      </p:sp>
      <p:sp>
        <p:nvSpPr>
          <p:cNvPr id="29" name="TextBox 28"/>
          <p:cNvSpPr txBox="1"/>
          <p:nvPr/>
        </p:nvSpPr>
        <p:spPr>
          <a:xfrm>
            <a:off x="3402402" y="4495800"/>
            <a:ext cx="255198" cy="246221"/>
          </a:xfrm>
          <a:prstGeom prst="rect">
            <a:avLst/>
          </a:prstGeom>
          <a:noFill/>
        </p:spPr>
        <p:txBody>
          <a:bodyPr wrap="none" rtlCol="0">
            <a:spAutoFit/>
          </a:bodyPr>
          <a:lstStyle/>
          <a:p>
            <a:r>
              <a:rPr lang="en-IN" sz="1000" dirty="0" smtClean="0"/>
              <a:t>8</a:t>
            </a:r>
            <a:endParaRPr lang="en-IN" sz="1000" dirty="0"/>
          </a:p>
        </p:txBody>
      </p:sp>
      <p:sp>
        <p:nvSpPr>
          <p:cNvPr id="30" name="TextBox 29"/>
          <p:cNvSpPr txBox="1"/>
          <p:nvPr/>
        </p:nvSpPr>
        <p:spPr>
          <a:xfrm>
            <a:off x="4093870" y="4495800"/>
            <a:ext cx="325730" cy="246221"/>
          </a:xfrm>
          <a:prstGeom prst="rect">
            <a:avLst/>
          </a:prstGeom>
          <a:noFill/>
        </p:spPr>
        <p:txBody>
          <a:bodyPr wrap="none" rtlCol="0">
            <a:spAutoFit/>
          </a:bodyPr>
          <a:lstStyle/>
          <a:p>
            <a:r>
              <a:rPr lang="en-IN" sz="1000" dirty="0" smtClean="0"/>
              <a:t>10</a:t>
            </a:r>
            <a:endParaRPr lang="en-IN" sz="1000" dirty="0"/>
          </a:p>
        </p:txBody>
      </p:sp>
      <p:sp>
        <p:nvSpPr>
          <p:cNvPr id="31" name="TextBox 30"/>
          <p:cNvSpPr txBox="1"/>
          <p:nvPr/>
        </p:nvSpPr>
        <p:spPr>
          <a:xfrm>
            <a:off x="4855870" y="4495800"/>
            <a:ext cx="325730" cy="246221"/>
          </a:xfrm>
          <a:prstGeom prst="rect">
            <a:avLst/>
          </a:prstGeom>
          <a:noFill/>
        </p:spPr>
        <p:txBody>
          <a:bodyPr wrap="none" rtlCol="0">
            <a:spAutoFit/>
          </a:bodyPr>
          <a:lstStyle/>
          <a:p>
            <a:r>
              <a:rPr lang="en-IN" sz="1000" dirty="0" smtClean="0"/>
              <a:t>12</a:t>
            </a:r>
            <a:endParaRPr lang="en-IN" sz="1000" dirty="0"/>
          </a:p>
        </p:txBody>
      </p:sp>
      <p:sp>
        <p:nvSpPr>
          <p:cNvPr id="32" name="TextBox 31"/>
          <p:cNvSpPr txBox="1"/>
          <p:nvPr/>
        </p:nvSpPr>
        <p:spPr>
          <a:xfrm>
            <a:off x="5562600" y="4495800"/>
            <a:ext cx="325730" cy="246221"/>
          </a:xfrm>
          <a:prstGeom prst="rect">
            <a:avLst/>
          </a:prstGeom>
          <a:noFill/>
        </p:spPr>
        <p:txBody>
          <a:bodyPr wrap="none" rtlCol="0">
            <a:spAutoFit/>
          </a:bodyPr>
          <a:lstStyle/>
          <a:p>
            <a:r>
              <a:rPr lang="en-IN" sz="1000" dirty="0" smtClean="0"/>
              <a:t>14</a:t>
            </a:r>
            <a:endParaRPr lang="en-IN" sz="1000" dirty="0"/>
          </a:p>
        </p:txBody>
      </p:sp>
      <p:sp>
        <p:nvSpPr>
          <p:cNvPr id="33" name="TextBox 32"/>
          <p:cNvSpPr txBox="1"/>
          <p:nvPr/>
        </p:nvSpPr>
        <p:spPr>
          <a:xfrm>
            <a:off x="6303670" y="4495800"/>
            <a:ext cx="325730" cy="246221"/>
          </a:xfrm>
          <a:prstGeom prst="rect">
            <a:avLst/>
          </a:prstGeom>
          <a:noFill/>
        </p:spPr>
        <p:txBody>
          <a:bodyPr wrap="none" rtlCol="0">
            <a:spAutoFit/>
          </a:bodyPr>
          <a:lstStyle/>
          <a:p>
            <a:r>
              <a:rPr lang="en-IN" sz="1000" dirty="0" smtClean="0"/>
              <a:t>16</a:t>
            </a:r>
            <a:endParaRPr lang="en-IN" sz="1000" dirty="0"/>
          </a:p>
        </p:txBody>
      </p:sp>
      <p:sp>
        <p:nvSpPr>
          <p:cNvPr id="34" name="TextBox 33"/>
          <p:cNvSpPr txBox="1"/>
          <p:nvPr/>
        </p:nvSpPr>
        <p:spPr>
          <a:xfrm>
            <a:off x="6989470" y="4495800"/>
            <a:ext cx="325730" cy="246221"/>
          </a:xfrm>
          <a:prstGeom prst="rect">
            <a:avLst/>
          </a:prstGeom>
          <a:noFill/>
        </p:spPr>
        <p:txBody>
          <a:bodyPr wrap="none" rtlCol="0">
            <a:spAutoFit/>
          </a:bodyPr>
          <a:lstStyle/>
          <a:p>
            <a:r>
              <a:rPr lang="en-IN" sz="1000" dirty="0" smtClean="0"/>
              <a:t>18</a:t>
            </a:r>
            <a:endParaRPr lang="en-IN" sz="1000" dirty="0"/>
          </a:p>
        </p:txBody>
      </p:sp>
      <p:sp>
        <p:nvSpPr>
          <p:cNvPr id="35" name="TextBox 34"/>
          <p:cNvSpPr txBox="1"/>
          <p:nvPr/>
        </p:nvSpPr>
        <p:spPr>
          <a:xfrm>
            <a:off x="7751470" y="4495800"/>
            <a:ext cx="325730" cy="246221"/>
          </a:xfrm>
          <a:prstGeom prst="rect">
            <a:avLst/>
          </a:prstGeom>
          <a:noFill/>
        </p:spPr>
        <p:txBody>
          <a:bodyPr wrap="none" rtlCol="0">
            <a:spAutoFit/>
          </a:bodyPr>
          <a:lstStyle/>
          <a:p>
            <a:r>
              <a:rPr lang="en-IN" sz="1000" dirty="0" smtClean="0"/>
              <a:t>20</a:t>
            </a:r>
            <a:endParaRPr lang="en-IN" sz="1000" dirty="0"/>
          </a:p>
        </p:txBody>
      </p:sp>
      <p:sp>
        <p:nvSpPr>
          <p:cNvPr id="37" name="TextBox 36"/>
          <p:cNvSpPr txBox="1"/>
          <p:nvPr/>
        </p:nvSpPr>
        <p:spPr>
          <a:xfrm>
            <a:off x="1573602" y="4495800"/>
            <a:ext cx="255198" cy="246221"/>
          </a:xfrm>
          <a:prstGeom prst="rect">
            <a:avLst/>
          </a:prstGeom>
          <a:noFill/>
        </p:spPr>
        <p:txBody>
          <a:bodyPr wrap="none" rtlCol="0">
            <a:spAutoFit/>
          </a:bodyPr>
          <a:lstStyle/>
          <a:p>
            <a:r>
              <a:rPr lang="en-IN" sz="1000" dirty="0" smtClean="0"/>
              <a:t>3</a:t>
            </a:r>
            <a:endParaRPr lang="en-IN" sz="1000" dirty="0"/>
          </a:p>
        </p:txBody>
      </p:sp>
      <p:sp>
        <p:nvSpPr>
          <p:cNvPr id="38" name="TextBox 37"/>
          <p:cNvSpPr txBox="1"/>
          <p:nvPr/>
        </p:nvSpPr>
        <p:spPr>
          <a:xfrm>
            <a:off x="2286000" y="4495800"/>
            <a:ext cx="255198" cy="246221"/>
          </a:xfrm>
          <a:prstGeom prst="rect">
            <a:avLst/>
          </a:prstGeom>
          <a:noFill/>
        </p:spPr>
        <p:txBody>
          <a:bodyPr wrap="none" rtlCol="0">
            <a:spAutoFit/>
          </a:bodyPr>
          <a:lstStyle/>
          <a:p>
            <a:r>
              <a:rPr lang="en-IN" sz="1000" dirty="0" smtClean="0"/>
              <a:t>5</a:t>
            </a:r>
            <a:endParaRPr lang="en-IN" sz="1000" dirty="0"/>
          </a:p>
        </p:txBody>
      </p:sp>
      <p:sp>
        <p:nvSpPr>
          <p:cNvPr id="39" name="TextBox 38"/>
          <p:cNvSpPr txBox="1"/>
          <p:nvPr/>
        </p:nvSpPr>
        <p:spPr>
          <a:xfrm>
            <a:off x="3021402" y="4495800"/>
            <a:ext cx="255198" cy="246221"/>
          </a:xfrm>
          <a:prstGeom prst="rect">
            <a:avLst/>
          </a:prstGeom>
          <a:noFill/>
        </p:spPr>
        <p:txBody>
          <a:bodyPr wrap="none" rtlCol="0">
            <a:spAutoFit/>
          </a:bodyPr>
          <a:lstStyle/>
          <a:p>
            <a:r>
              <a:rPr lang="en-IN" sz="1000" dirty="0" smtClean="0"/>
              <a:t>7</a:t>
            </a:r>
            <a:endParaRPr lang="en-IN" sz="1000" dirty="0"/>
          </a:p>
        </p:txBody>
      </p:sp>
      <p:sp>
        <p:nvSpPr>
          <p:cNvPr id="40" name="TextBox 39"/>
          <p:cNvSpPr txBox="1"/>
          <p:nvPr/>
        </p:nvSpPr>
        <p:spPr>
          <a:xfrm>
            <a:off x="3783402" y="4495800"/>
            <a:ext cx="255198" cy="246221"/>
          </a:xfrm>
          <a:prstGeom prst="rect">
            <a:avLst/>
          </a:prstGeom>
          <a:noFill/>
        </p:spPr>
        <p:txBody>
          <a:bodyPr wrap="none" rtlCol="0">
            <a:spAutoFit/>
          </a:bodyPr>
          <a:lstStyle/>
          <a:p>
            <a:r>
              <a:rPr lang="en-IN" sz="1000" dirty="0"/>
              <a:t>9</a:t>
            </a:r>
          </a:p>
        </p:txBody>
      </p:sp>
      <p:sp>
        <p:nvSpPr>
          <p:cNvPr id="41" name="TextBox 40"/>
          <p:cNvSpPr txBox="1"/>
          <p:nvPr/>
        </p:nvSpPr>
        <p:spPr>
          <a:xfrm>
            <a:off x="5236870" y="4495800"/>
            <a:ext cx="325730" cy="246221"/>
          </a:xfrm>
          <a:prstGeom prst="rect">
            <a:avLst/>
          </a:prstGeom>
          <a:noFill/>
        </p:spPr>
        <p:txBody>
          <a:bodyPr wrap="none" rtlCol="0">
            <a:spAutoFit/>
          </a:bodyPr>
          <a:lstStyle/>
          <a:p>
            <a:r>
              <a:rPr lang="en-IN" sz="1000" dirty="0" smtClean="0"/>
              <a:t>13</a:t>
            </a:r>
            <a:endParaRPr lang="en-IN" sz="1000" dirty="0"/>
          </a:p>
        </p:txBody>
      </p:sp>
      <p:sp>
        <p:nvSpPr>
          <p:cNvPr id="42" name="TextBox 41"/>
          <p:cNvSpPr txBox="1"/>
          <p:nvPr/>
        </p:nvSpPr>
        <p:spPr>
          <a:xfrm>
            <a:off x="5922670" y="4495800"/>
            <a:ext cx="325730" cy="246221"/>
          </a:xfrm>
          <a:prstGeom prst="rect">
            <a:avLst/>
          </a:prstGeom>
          <a:noFill/>
        </p:spPr>
        <p:txBody>
          <a:bodyPr wrap="none" rtlCol="0">
            <a:spAutoFit/>
          </a:bodyPr>
          <a:lstStyle/>
          <a:p>
            <a:r>
              <a:rPr lang="en-IN" sz="1000" dirty="0" smtClean="0"/>
              <a:t>15</a:t>
            </a:r>
            <a:endParaRPr lang="en-IN" sz="1000" dirty="0"/>
          </a:p>
        </p:txBody>
      </p:sp>
      <p:sp>
        <p:nvSpPr>
          <p:cNvPr id="43" name="TextBox 42"/>
          <p:cNvSpPr txBox="1"/>
          <p:nvPr/>
        </p:nvSpPr>
        <p:spPr>
          <a:xfrm>
            <a:off x="7370470" y="4495800"/>
            <a:ext cx="325730" cy="246221"/>
          </a:xfrm>
          <a:prstGeom prst="rect">
            <a:avLst/>
          </a:prstGeom>
          <a:noFill/>
        </p:spPr>
        <p:txBody>
          <a:bodyPr wrap="none" rtlCol="0">
            <a:spAutoFit/>
          </a:bodyPr>
          <a:lstStyle/>
          <a:p>
            <a:r>
              <a:rPr lang="en-IN" sz="1000" dirty="0" smtClean="0"/>
              <a:t>19</a:t>
            </a:r>
            <a:endParaRPr lang="en-IN" sz="1000" dirty="0"/>
          </a:p>
        </p:txBody>
      </p:sp>
      <p:sp>
        <p:nvSpPr>
          <p:cNvPr id="54" name="TextBox 53"/>
          <p:cNvSpPr txBox="1"/>
          <p:nvPr/>
        </p:nvSpPr>
        <p:spPr>
          <a:xfrm>
            <a:off x="4474870" y="4491827"/>
            <a:ext cx="325730" cy="246221"/>
          </a:xfrm>
          <a:prstGeom prst="rect">
            <a:avLst/>
          </a:prstGeom>
          <a:noFill/>
        </p:spPr>
        <p:txBody>
          <a:bodyPr wrap="none" rtlCol="0">
            <a:spAutoFit/>
          </a:bodyPr>
          <a:lstStyle/>
          <a:p>
            <a:r>
              <a:rPr lang="en-IN" sz="1000" dirty="0" smtClean="0"/>
              <a:t>11</a:t>
            </a:r>
            <a:endParaRPr lang="en-IN" sz="1000" dirty="0"/>
          </a:p>
        </p:txBody>
      </p:sp>
      <p:sp>
        <p:nvSpPr>
          <p:cNvPr id="55" name="TextBox 54"/>
          <p:cNvSpPr txBox="1"/>
          <p:nvPr/>
        </p:nvSpPr>
        <p:spPr>
          <a:xfrm>
            <a:off x="6684670" y="4495800"/>
            <a:ext cx="325730" cy="246221"/>
          </a:xfrm>
          <a:prstGeom prst="rect">
            <a:avLst/>
          </a:prstGeom>
          <a:noFill/>
        </p:spPr>
        <p:txBody>
          <a:bodyPr wrap="none" rtlCol="0">
            <a:spAutoFit/>
          </a:bodyPr>
          <a:lstStyle/>
          <a:p>
            <a:r>
              <a:rPr lang="en-IN" sz="1000" dirty="0" smtClean="0"/>
              <a:t>17</a:t>
            </a:r>
            <a:endParaRPr lang="en-IN" sz="1000" dirty="0"/>
          </a:p>
        </p:txBody>
      </p:sp>
      <p:sp>
        <p:nvSpPr>
          <p:cNvPr id="56" name="TextBox 55"/>
          <p:cNvSpPr txBox="1"/>
          <p:nvPr/>
        </p:nvSpPr>
        <p:spPr>
          <a:xfrm>
            <a:off x="8132470" y="4495800"/>
            <a:ext cx="325730" cy="246221"/>
          </a:xfrm>
          <a:prstGeom prst="rect">
            <a:avLst/>
          </a:prstGeom>
          <a:noFill/>
        </p:spPr>
        <p:txBody>
          <a:bodyPr wrap="none" rtlCol="0">
            <a:spAutoFit/>
          </a:bodyPr>
          <a:lstStyle/>
          <a:p>
            <a:r>
              <a:rPr lang="en-IN" sz="1000" dirty="0" smtClean="0"/>
              <a:t>21</a:t>
            </a:r>
            <a:endParaRPr lang="en-IN" sz="1000" dirty="0"/>
          </a:p>
        </p:txBody>
      </p:sp>
      <p:sp>
        <p:nvSpPr>
          <p:cNvPr id="57" name="Rectangle 56"/>
          <p:cNvSpPr/>
          <p:nvPr/>
        </p:nvSpPr>
        <p:spPr>
          <a:xfrm>
            <a:off x="2079297" y="2286000"/>
            <a:ext cx="359104"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1,2</a:t>
            </a:r>
            <a:endParaRPr lang="en-IN" sz="1050" baseline="-25000" dirty="0"/>
          </a:p>
        </p:txBody>
      </p:sp>
      <p:sp>
        <p:nvSpPr>
          <p:cNvPr id="58" name="Rectangle 57"/>
          <p:cNvSpPr/>
          <p:nvPr/>
        </p:nvSpPr>
        <p:spPr>
          <a:xfrm>
            <a:off x="7948575" y="2288758"/>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1,6</a:t>
            </a:r>
            <a:endParaRPr lang="en-IN" sz="1050" baseline="-25000" dirty="0"/>
          </a:p>
        </p:txBody>
      </p:sp>
      <p:sp>
        <p:nvSpPr>
          <p:cNvPr id="59" name="Rectangle 58"/>
          <p:cNvSpPr/>
          <p:nvPr/>
        </p:nvSpPr>
        <p:spPr>
          <a:xfrm>
            <a:off x="3164856" y="3750978"/>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60" name="Rectangle 59"/>
          <p:cNvSpPr/>
          <p:nvPr/>
        </p:nvSpPr>
        <p:spPr>
          <a:xfrm>
            <a:off x="3886200" y="3764419"/>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61" name="Rectangle 60"/>
          <p:cNvSpPr/>
          <p:nvPr/>
        </p:nvSpPr>
        <p:spPr>
          <a:xfrm>
            <a:off x="5388304" y="3750978"/>
            <a:ext cx="6940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62" name="Rectangle 61"/>
          <p:cNvSpPr/>
          <p:nvPr/>
        </p:nvSpPr>
        <p:spPr>
          <a:xfrm>
            <a:off x="6858000" y="3034352"/>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p:sp>
        <p:nvSpPr>
          <p:cNvPr id="4" name="TextBox 3"/>
          <p:cNvSpPr txBox="1"/>
          <p:nvPr/>
        </p:nvSpPr>
        <p:spPr>
          <a:xfrm>
            <a:off x="2209800" y="5486400"/>
            <a:ext cx="4540730" cy="369332"/>
          </a:xfrm>
          <a:prstGeom prst="rect">
            <a:avLst/>
          </a:prstGeom>
          <a:noFill/>
        </p:spPr>
        <p:txBody>
          <a:bodyPr wrap="none" rtlCol="0">
            <a:spAutoFit/>
          </a:bodyPr>
          <a:lstStyle/>
          <a:p>
            <a:r>
              <a:rPr lang="en-IN" dirty="0" smtClean="0"/>
              <a:t>(A different representation of the schedule)</a:t>
            </a:r>
            <a:endParaRPr lang="en-IN" dirty="0"/>
          </a:p>
        </p:txBody>
      </p:sp>
    </p:spTree>
    <p:extLst>
      <p:ext uri="{BB962C8B-B14F-4D97-AF65-F5344CB8AC3E}">
        <p14:creationId xmlns:p14="http://schemas.microsoft.com/office/powerpoint/2010/main" val="23072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362200"/>
          </a:xfrm>
        </p:spPr>
        <p:txBody>
          <a:bodyPr>
            <a:normAutofit fontScale="55000" lnSpcReduction="20000"/>
          </a:bodyPr>
          <a:lstStyle/>
          <a:p>
            <a:pPr>
              <a:buFont typeface="Wingdings" pitchFamily="2" charset="2"/>
              <a:buChar char="q"/>
            </a:pPr>
            <a:r>
              <a:rPr lang="en-IN" dirty="0" smtClean="0"/>
              <a:t>Fixed priority algorithm</a:t>
            </a:r>
          </a:p>
          <a:p>
            <a:pPr>
              <a:buFont typeface="Wingdings" pitchFamily="2" charset="2"/>
              <a:buChar char="q"/>
            </a:pPr>
            <a:r>
              <a:rPr lang="en-IN" b="1" dirty="0" smtClean="0">
                <a:solidFill>
                  <a:srgbClr val="0000CC"/>
                </a:solidFill>
              </a:rPr>
              <a:t>Shorter the relative deadline, higher the priority</a:t>
            </a:r>
          </a:p>
          <a:p>
            <a:pPr>
              <a:buFont typeface="Wingdings" pitchFamily="2" charset="2"/>
              <a:buChar char="q"/>
            </a:pPr>
            <a:r>
              <a:rPr lang="en-IN" dirty="0" smtClean="0"/>
              <a:t>When the relative deadlines of every task is proportional to their period, the schedule produced by RM and DM algorithms are identical.</a:t>
            </a:r>
          </a:p>
          <a:p>
            <a:pPr>
              <a:buFont typeface="Wingdings" pitchFamily="2" charset="2"/>
              <a:buChar char="q"/>
            </a:pPr>
            <a:r>
              <a:rPr lang="en-IN" dirty="0" smtClean="0"/>
              <a:t>But when the relative deadlines are arbitrary, DM may produce a feasible schedule when RM fails.</a:t>
            </a:r>
          </a:p>
          <a:p>
            <a:pPr>
              <a:buFont typeface="Wingdings" pitchFamily="2" charset="2"/>
              <a:buChar char="q"/>
            </a:pPr>
            <a:endParaRPr lang="en-IN" dirty="0" smtClean="0"/>
          </a:p>
          <a:p>
            <a:r>
              <a:rPr lang="en-IN" u="sng" dirty="0" smtClean="0"/>
              <a:t>Example</a:t>
            </a:r>
            <a:r>
              <a:rPr lang="en-IN" dirty="0" smtClean="0"/>
              <a:t>: </a:t>
            </a:r>
          </a:p>
          <a:p>
            <a:r>
              <a:rPr lang="en-IN" dirty="0" smtClean="0"/>
              <a:t>T1 = (50, 50, 25, 100), T2 = (0, 60, 10, 20), T3 = (0, 125, 25, 50)</a:t>
            </a:r>
          </a:p>
          <a:p>
            <a:r>
              <a:rPr lang="en-IN" dirty="0" smtClean="0"/>
              <a:t>According to DM algorithm, T2 has highest priority because its relative deadline is 20. </a:t>
            </a:r>
          </a:p>
          <a:p>
            <a:r>
              <a:rPr lang="en-IN" dirty="0" smtClean="0"/>
              <a:t>Similarly T1 has lowest priority and T3 has priority in between.</a:t>
            </a:r>
          </a:p>
          <a:p>
            <a:endParaRPr lang="en-IN" dirty="0" smtClean="0"/>
          </a:p>
        </p:txBody>
      </p:sp>
      <p:sp>
        <p:nvSpPr>
          <p:cNvPr id="6" name="Content Placeholder 5"/>
          <p:cNvSpPr>
            <a:spLocks noGrp="1"/>
          </p:cNvSpPr>
          <p:nvPr>
            <p:ph sz="quarter" idx="10"/>
          </p:nvPr>
        </p:nvSpPr>
        <p:spPr/>
        <p:txBody>
          <a:bodyPr/>
          <a:lstStyle/>
          <a:p>
            <a:r>
              <a:rPr lang="en-US" dirty="0" smtClean="0"/>
              <a:t>Deadline Monotonic (DM)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graphicFrame>
        <p:nvGraphicFramePr>
          <p:cNvPr id="27" name="Table 26"/>
          <p:cNvGraphicFramePr>
            <a:graphicFrameLocks noGrp="1"/>
          </p:cNvGraphicFramePr>
          <p:nvPr/>
        </p:nvGraphicFramePr>
        <p:xfrm>
          <a:off x="304796" y="3352800"/>
          <a:ext cx="8458203" cy="2966720"/>
        </p:xfrm>
        <a:graphic>
          <a:graphicData uri="http://schemas.openxmlformats.org/drawingml/2006/table">
            <a:tbl>
              <a:tblPr firstRow="1" bandRow="1">
                <a:tableStyleId>{5C22544A-7EE6-4342-B048-85BDC9FD1C3A}</a:tableStyleId>
              </a:tblPr>
              <a:tblGrid>
                <a:gridCol w="650631">
                  <a:extLst>
                    <a:ext uri="{9D8B030D-6E8A-4147-A177-3AD203B41FA5}">
                      <a16:colId xmlns:a16="http://schemas.microsoft.com/office/drawing/2014/main" val="20000"/>
                    </a:ext>
                  </a:extLst>
                </a:gridCol>
                <a:gridCol w="650631">
                  <a:extLst>
                    <a:ext uri="{9D8B030D-6E8A-4147-A177-3AD203B41FA5}">
                      <a16:colId xmlns:a16="http://schemas.microsoft.com/office/drawing/2014/main" val="20001"/>
                    </a:ext>
                  </a:extLst>
                </a:gridCol>
                <a:gridCol w="650631">
                  <a:extLst>
                    <a:ext uri="{9D8B030D-6E8A-4147-A177-3AD203B41FA5}">
                      <a16:colId xmlns:a16="http://schemas.microsoft.com/office/drawing/2014/main" val="20002"/>
                    </a:ext>
                  </a:extLst>
                </a:gridCol>
                <a:gridCol w="650631">
                  <a:extLst>
                    <a:ext uri="{9D8B030D-6E8A-4147-A177-3AD203B41FA5}">
                      <a16:colId xmlns:a16="http://schemas.microsoft.com/office/drawing/2014/main" val="20003"/>
                    </a:ext>
                  </a:extLst>
                </a:gridCol>
                <a:gridCol w="650631">
                  <a:extLst>
                    <a:ext uri="{9D8B030D-6E8A-4147-A177-3AD203B41FA5}">
                      <a16:colId xmlns:a16="http://schemas.microsoft.com/office/drawing/2014/main" val="20004"/>
                    </a:ext>
                  </a:extLst>
                </a:gridCol>
                <a:gridCol w="650631">
                  <a:extLst>
                    <a:ext uri="{9D8B030D-6E8A-4147-A177-3AD203B41FA5}">
                      <a16:colId xmlns:a16="http://schemas.microsoft.com/office/drawing/2014/main" val="20005"/>
                    </a:ext>
                  </a:extLst>
                </a:gridCol>
                <a:gridCol w="650631">
                  <a:extLst>
                    <a:ext uri="{9D8B030D-6E8A-4147-A177-3AD203B41FA5}">
                      <a16:colId xmlns:a16="http://schemas.microsoft.com/office/drawing/2014/main" val="20006"/>
                    </a:ext>
                  </a:extLst>
                </a:gridCol>
                <a:gridCol w="650631">
                  <a:extLst>
                    <a:ext uri="{9D8B030D-6E8A-4147-A177-3AD203B41FA5}">
                      <a16:colId xmlns:a16="http://schemas.microsoft.com/office/drawing/2014/main" val="20007"/>
                    </a:ext>
                  </a:extLst>
                </a:gridCol>
                <a:gridCol w="650631">
                  <a:extLst>
                    <a:ext uri="{9D8B030D-6E8A-4147-A177-3AD203B41FA5}">
                      <a16:colId xmlns:a16="http://schemas.microsoft.com/office/drawing/2014/main" val="20008"/>
                    </a:ext>
                  </a:extLst>
                </a:gridCol>
                <a:gridCol w="650631">
                  <a:extLst>
                    <a:ext uri="{9D8B030D-6E8A-4147-A177-3AD203B41FA5}">
                      <a16:colId xmlns:a16="http://schemas.microsoft.com/office/drawing/2014/main" val="20009"/>
                    </a:ext>
                  </a:extLst>
                </a:gridCol>
                <a:gridCol w="650631">
                  <a:extLst>
                    <a:ext uri="{9D8B030D-6E8A-4147-A177-3AD203B41FA5}">
                      <a16:colId xmlns:a16="http://schemas.microsoft.com/office/drawing/2014/main" val="20010"/>
                    </a:ext>
                  </a:extLst>
                </a:gridCol>
                <a:gridCol w="650631">
                  <a:extLst>
                    <a:ext uri="{9D8B030D-6E8A-4147-A177-3AD203B41FA5}">
                      <a16:colId xmlns:a16="http://schemas.microsoft.com/office/drawing/2014/main" val="20011"/>
                    </a:ext>
                  </a:extLst>
                </a:gridCol>
                <a:gridCol w="650631">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r"/>
                      <a:r>
                        <a:rPr lang="en-IN" sz="1600" b="1" kern="1200" baseline="0" dirty="0" smtClean="0">
                          <a:solidFill>
                            <a:schemeClr val="tx1"/>
                          </a:solidFill>
                          <a:latin typeface="+mn-lt"/>
                          <a:ea typeface="+mn-ea"/>
                          <a:cs typeface="+mn-cs"/>
                        </a:rPr>
                        <a:t>T3</a:t>
                      </a:r>
                      <a:endParaRPr lang="en-IN" sz="1600" b="1" kern="1200" baseline="0" dirty="0">
                        <a:solidFill>
                          <a:schemeClr val="tx1"/>
                        </a:solidFill>
                        <a:latin typeface="+mn-lt"/>
                        <a:ea typeface="+mn-ea"/>
                        <a:cs typeface="+mn-cs"/>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7084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7"/>
                  </a:ext>
                </a:extLst>
              </a:tr>
            </a:tbl>
          </a:graphicData>
        </a:graphic>
      </p:graphicFrame>
      <p:cxnSp>
        <p:nvCxnSpPr>
          <p:cNvPr id="28" name="Straight Arrow Connector 27"/>
          <p:cNvCxnSpPr/>
          <p:nvPr/>
        </p:nvCxnSpPr>
        <p:spPr>
          <a:xfrm rot="5400000" flipH="1" flipV="1">
            <a:off x="-205149" y="4748645"/>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4400" y="594201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90800" y="3733800"/>
            <a:ext cx="304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1,1</a:t>
            </a:r>
            <a:endParaRPr lang="en-IN" sz="800" baseline="-25000" dirty="0"/>
          </a:p>
        </p:txBody>
      </p:sp>
      <p:sp>
        <p:nvSpPr>
          <p:cNvPr id="31" name="Rectangle 30"/>
          <p:cNvSpPr/>
          <p:nvPr/>
        </p:nvSpPr>
        <p:spPr>
          <a:xfrm>
            <a:off x="990600" y="4447310"/>
            <a:ext cx="33943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2,1</a:t>
            </a:r>
            <a:endParaRPr lang="en-IN" sz="1050" baseline="-25000" dirty="0"/>
          </a:p>
        </p:txBody>
      </p:sp>
      <p:sp>
        <p:nvSpPr>
          <p:cNvPr id="32" name="Rectangle 31"/>
          <p:cNvSpPr/>
          <p:nvPr/>
        </p:nvSpPr>
        <p:spPr>
          <a:xfrm>
            <a:off x="4191000" y="3733800"/>
            <a:ext cx="685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33" name="Rectangle 32"/>
          <p:cNvSpPr/>
          <p:nvPr/>
        </p:nvSpPr>
        <p:spPr>
          <a:xfrm>
            <a:off x="2895600" y="44680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2,2</a:t>
            </a:r>
            <a:endParaRPr lang="en-IN" sz="1050" baseline="-25000" dirty="0"/>
          </a:p>
        </p:txBody>
      </p:sp>
      <p:sp>
        <p:nvSpPr>
          <p:cNvPr id="34" name="Rectangle 33"/>
          <p:cNvSpPr/>
          <p:nvPr/>
        </p:nvSpPr>
        <p:spPr>
          <a:xfrm>
            <a:off x="6172200" y="37338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50" name="Rectangle 49"/>
          <p:cNvSpPr/>
          <p:nvPr/>
        </p:nvSpPr>
        <p:spPr>
          <a:xfrm>
            <a:off x="7467600" y="3733800"/>
            <a:ext cx="7620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57" name="Rectangle 56"/>
          <p:cNvSpPr/>
          <p:nvPr/>
        </p:nvSpPr>
        <p:spPr>
          <a:xfrm>
            <a:off x="4849090" y="44680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2,3</a:t>
            </a:r>
            <a:endParaRPr lang="en-IN" sz="1050" baseline="-25000" dirty="0"/>
          </a:p>
        </p:txBody>
      </p:sp>
      <p:sp>
        <p:nvSpPr>
          <p:cNvPr id="58" name="Rectangle 57"/>
          <p:cNvSpPr/>
          <p:nvPr/>
        </p:nvSpPr>
        <p:spPr>
          <a:xfrm>
            <a:off x="6802580" y="44680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p:sp>
        <p:nvSpPr>
          <p:cNvPr id="59" name="Rectangle 58"/>
          <p:cNvSpPr/>
          <p:nvPr/>
        </p:nvSpPr>
        <p:spPr>
          <a:xfrm>
            <a:off x="1323110" y="5209310"/>
            <a:ext cx="81049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3,1</a:t>
            </a:r>
            <a:endParaRPr lang="en-IN" baseline="-25000" dirty="0"/>
          </a:p>
        </p:txBody>
      </p:sp>
      <p:sp>
        <p:nvSpPr>
          <p:cNvPr id="62" name="Rectangle 61"/>
          <p:cNvSpPr/>
          <p:nvPr/>
        </p:nvSpPr>
        <p:spPr>
          <a:xfrm>
            <a:off x="5237020" y="5195455"/>
            <a:ext cx="78278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3,2</a:t>
            </a:r>
            <a:endParaRPr lang="en-IN" baseline="-25000" dirty="0"/>
          </a:p>
        </p:txBody>
      </p:sp>
      <p:sp>
        <p:nvSpPr>
          <p:cNvPr id="63" name="Rectangle 62"/>
          <p:cNvSpPr/>
          <p:nvPr/>
        </p:nvSpPr>
        <p:spPr>
          <a:xfrm>
            <a:off x="3311234" y="3733800"/>
            <a:ext cx="4225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1,1</a:t>
            </a:r>
            <a:endParaRPr lang="en-IN" sz="1050" baseline="-25000" dirty="0"/>
          </a:p>
        </p:txBody>
      </p:sp>
      <p:sp>
        <p:nvSpPr>
          <p:cNvPr id="64" name="Rectangle 63"/>
          <p:cNvSpPr/>
          <p:nvPr/>
        </p:nvSpPr>
        <p:spPr>
          <a:xfrm>
            <a:off x="6019800" y="373380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1,2</a:t>
            </a:r>
            <a:endParaRPr lang="en-IN" sz="800" baseline="-25000" dirty="0"/>
          </a:p>
        </p:txBody>
      </p:sp>
      <p:sp>
        <p:nvSpPr>
          <p:cNvPr id="65" name="Rectangle 64"/>
          <p:cNvSpPr/>
          <p:nvPr/>
        </p:nvSpPr>
        <p:spPr>
          <a:xfrm>
            <a:off x="7218220" y="373380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1,3</a:t>
            </a:r>
            <a:endParaRPr lang="en-IN" sz="800" baseline="-25000" dirty="0"/>
          </a:p>
        </p:txBody>
      </p:sp>
      <p:sp>
        <p:nvSpPr>
          <p:cNvPr id="66" name="TextBox 65"/>
          <p:cNvSpPr txBox="1"/>
          <p:nvPr/>
        </p:nvSpPr>
        <p:spPr>
          <a:xfrm>
            <a:off x="852055" y="5943600"/>
            <a:ext cx="255198" cy="246221"/>
          </a:xfrm>
          <a:prstGeom prst="rect">
            <a:avLst/>
          </a:prstGeom>
          <a:noFill/>
        </p:spPr>
        <p:txBody>
          <a:bodyPr wrap="none" rtlCol="0">
            <a:spAutoFit/>
          </a:bodyPr>
          <a:lstStyle/>
          <a:p>
            <a:r>
              <a:rPr lang="en-IN" sz="1000" dirty="0" smtClean="0"/>
              <a:t>0</a:t>
            </a:r>
            <a:endParaRPr lang="en-IN" sz="1000" dirty="0"/>
          </a:p>
        </p:txBody>
      </p:sp>
      <p:sp>
        <p:nvSpPr>
          <p:cNvPr id="67" name="TextBox 66"/>
          <p:cNvSpPr txBox="1"/>
          <p:nvPr/>
        </p:nvSpPr>
        <p:spPr>
          <a:xfrm>
            <a:off x="1137182" y="5943600"/>
            <a:ext cx="325730" cy="246221"/>
          </a:xfrm>
          <a:prstGeom prst="rect">
            <a:avLst/>
          </a:prstGeom>
          <a:noFill/>
        </p:spPr>
        <p:txBody>
          <a:bodyPr wrap="none" rtlCol="0">
            <a:spAutoFit/>
          </a:bodyPr>
          <a:lstStyle/>
          <a:p>
            <a:r>
              <a:rPr lang="en-IN" sz="1000" dirty="0" smtClean="0"/>
              <a:t>10</a:t>
            </a:r>
            <a:endParaRPr lang="en-IN" sz="1000" dirty="0"/>
          </a:p>
        </p:txBody>
      </p:sp>
      <p:sp>
        <p:nvSpPr>
          <p:cNvPr id="68" name="TextBox 67"/>
          <p:cNvSpPr txBox="1"/>
          <p:nvPr/>
        </p:nvSpPr>
        <p:spPr>
          <a:xfrm>
            <a:off x="1422309" y="5943600"/>
            <a:ext cx="325730" cy="246221"/>
          </a:xfrm>
          <a:prstGeom prst="rect">
            <a:avLst/>
          </a:prstGeom>
          <a:noFill/>
        </p:spPr>
        <p:txBody>
          <a:bodyPr wrap="none" rtlCol="0">
            <a:spAutoFit/>
          </a:bodyPr>
          <a:lstStyle/>
          <a:p>
            <a:r>
              <a:rPr lang="en-IN" sz="1000" dirty="0" smtClean="0"/>
              <a:t>20</a:t>
            </a:r>
            <a:endParaRPr lang="en-IN" sz="1000" dirty="0"/>
          </a:p>
        </p:txBody>
      </p:sp>
      <p:sp>
        <p:nvSpPr>
          <p:cNvPr id="69" name="TextBox 68"/>
          <p:cNvSpPr txBox="1"/>
          <p:nvPr/>
        </p:nvSpPr>
        <p:spPr>
          <a:xfrm>
            <a:off x="2112670" y="5943600"/>
            <a:ext cx="325730" cy="246221"/>
          </a:xfrm>
          <a:prstGeom prst="rect">
            <a:avLst/>
          </a:prstGeom>
          <a:noFill/>
        </p:spPr>
        <p:txBody>
          <a:bodyPr wrap="none" rtlCol="0">
            <a:spAutoFit/>
          </a:bodyPr>
          <a:lstStyle/>
          <a:p>
            <a:r>
              <a:rPr lang="en-IN" sz="1000" dirty="0" smtClean="0"/>
              <a:t>40</a:t>
            </a:r>
            <a:endParaRPr lang="en-IN" sz="1000" dirty="0"/>
          </a:p>
        </p:txBody>
      </p:sp>
      <p:sp>
        <p:nvSpPr>
          <p:cNvPr id="70" name="TextBox 69"/>
          <p:cNvSpPr txBox="1"/>
          <p:nvPr/>
        </p:nvSpPr>
        <p:spPr>
          <a:xfrm>
            <a:off x="2743200" y="5943600"/>
            <a:ext cx="325730" cy="246221"/>
          </a:xfrm>
          <a:prstGeom prst="rect">
            <a:avLst/>
          </a:prstGeom>
          <a:noFill/>
        </p:spPr>
        <p:txBody>
          <a:bodyPr wrap="none" rtlCol="0">
            <a:spAutoFit/>
          </a:bodyPr>
          <a:lstStyle/>
          <a:p>
            <a:r>
              <a:rPr lang="en-IN" sz="1000" dirty="0" smtClean="0"/>
              <a:t>60</a:t>
            </a:r>
            <a:endParaRPr lang="en-IN" sz="1000" dirty="0"/>
          </a:p>
        </p:txBody>
      </p:sp>
      <p:sp>
        <p:nvSpPr>
          <p:cNvPr id="71" name="TextBox 70"/>
          <p:cNvSpPr txBox="1"/>
          <p:nvPr/>
        </p:nvSpPr>
        <p:spPr>
          <a:xfrm>
            <a:off x="3408070" y="5943600"/>
            <a:ext cx="325730" cy="246221"/>
          </a:xfrm>
          <a:prstGeom prst="rect">
            <a:avLst/>
          </a:prstGeom>
          <a:noFill/>
        </p:spPr>
        <p:txBody>
          <a:bodyPr wrap="none" rtlCol="0">
            <a:spAutoFit/>
          </a:bodyPr>
          <a:lstStyle/>
          <a:p>
            <a:r>
              <a:rPr lang="en-IN" sz="1000" dirty="0" smtClean="0"/>
              <a:t>80</a:t>
            </a:r>
            <a:endParaRPr lang="en-IN" sz="1000" dirty="0"/>
          </a:p>
        </p:txBody>
      </p:sp>
      <p:sp>
        <p:nvSpPr>
          <p:cNvPr id="72" name="TextBox 71"/>
          <p:cNvSpPr txBox="1"/>
          <p:nvPr/>
        </p:nvSpPr>
        <p:spPr>
          <a:xfrm>
            <a:off x="4038600" y="5943600"/>
            <a:ext cx="396262" cy="246221"/>
          </a:xfrm>
          <a:prstGeom prst="rect">
            <a:avLst/>
          </a:prstGeom>
          <a:noFill/>
        </p:spPr>
        <p:txBody>
          <a:bodyPr wrap="none" rtlCol="0">
            <a:spAutoFit/>
          </a:bodyPr>
          <a:lstStyle/>
          <a:p>
            <a:r>
              <a:rPr lang="en-IN" sz="1000" dirty="0" smtClean="0"/>
              <a:t>100</a:t>
            </a:r>
            <a:endParaRPr lang="en-IN" sz="1000" dirty="0"/>
          </a:p>
        </p:txBody>
      </p:sp>
      <p:sp>
        <p:nvSpPr>
          <p:cNvPr id="73" name="TextBox 72"/>
          <p:cNvSpPr txBox="1"/>
          <p:nvPr/>
        </p:nvSpPr>
        <p:spPr>
          <a:xfrm>
            <a:off x="4648200" y="5943600"/>
            <a:ext cx="396262" cy="246221"/>
          </a:xfrm>
          <a:prstGeom prst="rect">
            <a:avLst/>
          </a:prstGeom>
          <a:noFill/>
        </p:spPr>
        <p:txBody>
          <a:bodyPr wrap="none" rtlCol="0">
            <a:spAutoFit/>
          </a:bodyPr>
          <a:lstStyle/>
          <a:p>
            <a:r>
              <a:rPr lang="en-IN" sz="1000" dirty="0" smtClean="0"/>
              <a:t>120</a:t>
            </a:r>
            <a:endParaRPr lang="en-IN" sz="1000" dirty="0"/>
          </a:p>
        </p:txBody>
      </p:sp>
      <p:sp>
        <p:nvSpPr>
          <p:cNvPr id="74" name="TextBox 73"/>
          <p:cNvSpPr txBox="1"/>
          <p:nvPr/>
        </p:nvSpPr>
        <p:spPr>
          <a:xfrm>
            <a:off x="5334000" y="5943600"/>
            <a:ext cx="396262" cy="246221"/>
          </a:xfrm>
          <a:prstGeom prst="rect">
            <a:avLst/>
          </a:prstGeom>
          <a:noFill/>
        </p:spPr>
        <p:txBody>
          <a:bodyPr wrap="none" rtlCol="0">
            <a:spAutoFit/>
          </a:bodyPr>
          <a:lstStyle/>
          <a:p>
            <a:r>
              <a:rPr lang="en-IN" sz="1000" dirty="0" smtClean="0"/>
              <a:t>140</a:t>
            </a:r>
            <a:endParaRPr lang="en-IN" sz="1000" dirty="0"/>
          </a:p>
        </p:txBody>
      </p:sp>
      <p:sp>
        <p:nvSpPr>
          <p:cNvPr id="75" name="TextBox 74"/>
          <p:cNvSpPr txBox="1"/>
          <p:nvPr/>
        </p:nvSpPr>
        <p:spPr>
          <a:xfrm>
            <a:off x="5943600" y="5943600"/>
            <a:ext cx="396262" cy="246221"/>
          </a:xfrm>
          <a:prstGeom prst="rect">
            <a:avLst/>
          </a:prstGeom>
          <a:noFill/>
        </p:spPr>
        <p:txBody>
          <a:bodyPr wrap="none" rtlCol="0">
            <a:spAutoFit/>
          </a:bodyPr>
          <a:lstStyle/>
          <a:p>
            <a:r>
              <a:rPr lang="en-IN" sz="1000" dirty="0" smtClean="0"/>
              <a:t>160</a:t>
            </a:r>
            <a:endParaRPr lang="en-IN" sz="1000" dirty="0"/>
          </a:p>
        </p:txBody>
      </p:sp>
      <p:sp>
        <p:nvSpPr>
          <p:cNvPr id="76" name="TextBox 75"/>
          <p:cNvSpPr txBox="1"/>
          <p:nvPr/>
        </p:nvSpPr>
        <p:spPr>
          <a:xfrm>
            <a:off x="6629400" y="5943600"/>
            <a:ext cx="396262" cy="246221"/>
          </a:xfrm>
          <a:prstGeom prst="rect">
            <a:avLst/>
          </a:prstGeom>
          <a:noFill/>
        </p:spPr>
        <p:txBody>
          <a:bodyPr wrap="none" rtlCol="0">
            <a:spAutoFit/>
          </a:bodyPr>
          <a:lstStyle/>
          <a:p>
            <a:r>
              <a:rPr lang="en-IN" sz="1000" dirty="0" smtClean="0"/>
              <a:t>180</a:t>
            </a:r>
            <a:endParaRPr lang="en-IN" sz="1000" dirty="0"/>
          </a:p>
        </p:txBody>
      </p:sp>
      <p:sp>
        <p:nvSpPr>
          <p:cNvPr id="77" name="TextBox 76"/>
          <p:cNvSpPr txBox="1"/>
          <p:nvPr/>
        </p:nvSpPr>
        <p:spPr>
          <a:xfrm>
            <a:off x="7239000" y="5943600"/>
            <a:ext cx="396262" cy="246221"/>
          </a:xfrm>
          <a:prstGeom prst="rect">
            <a:avLst/>
          </a:prstGeom>
          <a:noFill/>
        </p:spPr>
        <p:txBody>
          <a:bodyPr wrap="none" rtlCol="0">
            <a:spAutoFit/>
          </a:bodyPr>
          <a:lstStyle/>
          <a:p>
            <a:r>
              <a:rPr lang="en-IN" sz="1000" dirty="0" smtClean="0"/>
              <a:t>200</a:t>
            </a:r>
            <a:endParaRPr lang="en-IN" sz="1000" dirty="0"/>
          </a:p>
        </p:txBody>
      </p:sp>
      <p:sp>
        <p:nvSpPr>
          <p:cNvPr id="78" name="TextBox 77"/>
          <p:cNvSpPr txBox="1"/>
          <p:nvPr/>
        </p:nvSpPr>
        <p:spPr>
          <a:xfrm>
            <a:off x="7924800" y="5943600"/>
            <a:ext cx="396262" cy="246221"/>
          </a:xfrm>
          <a:prstGeom prst="rect">
            <a:avLst/>
          </a:prstGeom>
          <a:noFill/>
        </p:spPr>
        <p:txBody>
          <a:bodyPr wrap="none" rtlCol="0">
            <a:spAutoFit/>
          </a:bodyPr>
          <a:lstStyle/>
          <a:p>
            <a:r>
              <a:rPr lang="en-IN" sz="1000" dirty="0" smtClean="0"/>
              <a:t>220</a:t>
            </a:r>
            <a:endParaRPr lang="en-IN" sz="1000" dirty="0"/>
          </a:p>
        </p:txBody>
      </p:sp>
      <p:sp>
        <p:nvSpPr>
          <p:cNvPr id="79" name="TextBox 78"/>
          <p:cNvSpPr txBox="1"/>
          <p:nvPr/>
        </p:nvSpPr>
        <p:spPr>
          <a:xfrm>
            <a:off x="1960270" y="5943600"/>
            <a:ext cx="325730" cy="246221"/>
          </a:xfrm>
          <a:prstGeom prst="rect">
            <a:avLst/>
          </a:prstGeom>
          <a:noFill/>
        </p:spPr>
        <p:txBody>
          <a:bodyPr wrap="none" rtlCol="0">
            <a:spAutoFit/>
          </a:bodyPr>
          <a:lstStyle/>
          <a:p>
            <a:r>
              <a:rPr lang="en-IN" sz="1000" dirty="0" smtClean="0"/>
              <a:t>35</a:t>
            </a:r>
            <a:endParaRPr lang="en-IN" sz="1000" dirty="0"/>
          </a:p>
        </p:txBody>
      </p:sp>
      <p:sp>
        <p:nvSpPr>
          <p:cNvPr id="80" name="TextBox 79"/>
          <p:cNvSpPr txBox="1"/>
          <p:nvPr/>
        </p:nvSpPr>
        <p:spPr>
          <a:xfrm>
            <a:off x="2438400" y="5943600"/>
            <a:ext cx="325730" cy="246221"/>
          </a:xfrm>
          <a:prstGeom prst="rect">
            <a:avLst/>
          </a:prstGeom>
          <a:noFill/>
        </p:spPr>
        <p:txBody>
          <a:bodyPr wrap="none" rtlCol="0">
            <a:spAutoFit/>
          </a:bodyPr>
          <a:lstStyle/>
          <a:p>
            <a:r>
              <a:rPr lang="en-IN" sz="1000" dirty="0" smtClean="0"/>
              <a:t>50</a:t>
            </a:r>
            <a:endParaRPr lang="en-IN" sz="1000" dirty="0"/>
          </a:p>
        </p:txBody>
      </p:sp>
      <p:sp>
        <p:nvSpPr>
          <p:cNvPr id="81" name="TextBox 80"/>
          <p:cNvSpPr txBox="1"/>
          <p:nvPr/>
        </p:nvSpPr>
        <p:spPr>
          <a:xfrm>
            <a:off x="3124200" y="5943600"/>
            <a:ext cx="325730" cy="246221"/>
          </a:xfrm>
          <a:prstGeom prst="rect">
            <a:avLst/>
          </a:prstGeom>
          <a:noFill/>
        </p:spPr>
        <p:txBody>
          <a:bodyPr wrap="none" rtlCol="0">
            <a:spAutoFit/>
          </a:bodyPr>
          <a:lstStyle/>
          <a:p>
            <a:r>
              <a:rPr lang="en-IN" sz="1000" dirty="0" smtClean="0"/>
              <a:t>70</a:t>
            </a:r>
            <a:endParaRPr lang="en-IN" sz="1000" dirty="0"/>
          </a:p>
        </p:txBody>
      </p:sp>
      <p:sp>
        <p:nvSpPr>
          <p:cNvPr id="82" name="TextBox 81"/>
          <p:cNvSpPr txBox="1"/>
          <p:nvPr/>
        </p:nvSpPr>
        <p:spPr>
          <a:xfrm>
            <a:off x="3581400" y="5943600"/>
            <a:ext cx="325730" cy="246221"/>
          </a:xfrm>
          <a:prstGeom prst="rect">
            <a:avLst/>
          </a:prstGeom>
          <a:noFill/>
        </p:spPr>
        <p:txBody>
          <a:bodyPr wrap="none" rtlCol="0">
            <a:spAutoFit/>
          </a:bodyPr>
          <a:lstStyle/>
          <a:p>
            <a:r>
              <a:rPr lang="en-IN" sz="1000" dirty="0" smtClean="0"/>
              <a:t>85</a:t>
            </a:r>
            <a:endParaRPr lang="en-IN" sz="1000" dirty="0"/>
          </a:p>
        </p:txBody>
      </p:sp>
      <p:sp>
        <p:nvSpPr>
          <p:cNvPr id="83" name="TextBox 82"/>
          <p:cNvSpPr txBox="1"/>
          <p:nvPr/>
        </p:nvSpPr>
        <p:spPr>
          <a:xfrm>
            <a:off x="5029200" y="5943600"/>
            <a:ext cx="396262" cy="246221"/>
          </a:xfrm>
          <a:prstGeom prst="rect">
            <a:avLst/>
          </a:prstGeom>
          <a:noFill/>
        </p:spPr>
        <p:txBody>
          <a:bodyPr wrap="none" rtlCol="0">
            <a:spAutoFit/>
          </a:bodyPr>
          <a:lstStyle/>
          <a:p>
            <a:r>
              <a:rPr lang="en-IN" sz="1000" dirty="0" smtClean="0"/>
              <a:t>130</a:t>
            </a:r>
            <a:endParaRPr lang="en-IN" sz="1000" dirty="0"/>
          </a:p>
        </p:txBody>
      </p:sp>
      <p:sp>
        <p:nvSpPr>
          <p:cNvPr id="84" name="TextBox 83"/>
          <p:cNvSpPr txBox="1"/>
          <p:nvPr/>
        </p:nvSpPr>
        <p:spPr>
          <a:xfrm>
            <a:off x="5715000" y="5943600"/>
            <a:ext cx="396262" cy="246221"/>
          </a:xfrm>
          <a:prstGeom prst="rect">
            <a:avLst/>
          </a:prstGeom>
          <a:noFill/>
        </p:spPr>
        <p:txBody>
          <a:bodyPr wrap="none" rtlCol="0">
            <a:spAutoFit/>
          </a:bodyPr>
          <a:lstStyle/>
          <a:p>
            <a:r>
              <a:rPr lang="en-IN" sz="1000" dirty="0" smtClean="0"/>
              <a:t>155</a:t>
            </a:r>
            <a:endParaRPr lang="en-IN" sz="1000" dirty="0"/>
          </a:p>
        </p:txBody>
      </p:sp>
      <p:sp>
        <p:nvSpPr>
          <p:cNvPr id="85" name="TextBox 84"/>
          <p:cNvSpPr txBox="1"/>
          <p:nvPr/>
        </p:nvSpPr>
        <p:spPr>
          <a:xfrm>
            <a:off x="6934200" y="5943600"/>
            <a:ext cx="396262" cy="246221"/>
          </a:xfrm>
          <a:prstGeom prst="rect">
            <a:avLst/>
          </a:prstGeom>
          <a:noFill/>
        </p:spPr>
        <p:txBody>
          <a:bodyPr wrap="none" rtlCol="0">
            <a:spAutoFit/>
          </a:bodyPr>
          <a:lstStyle/>
          <a:p>
            <a:r>
              <a:rPr lang="en-IN" sz="1000" dirty="0" smtClean="0"/>
              <a:t>190</a:t>
            </a:r>
            <a:endParaRPr lang="en-IN" sz="1000" dirty="0"/>
          </a:p>
        </p:txBody>
      </p:sp>
      <p:sp>
        <p:nvSpPr>
          <p:cNvPr id="86" name="TextBox 85"/>
          <p:cNvSpPr txBox="1"/>
          <p:nvPr/>
        </p:nvSpPr>
        <p:spPr>
          <a:xfrm>
            <a:off x="8153400" y="5943600"/>
            <a:ext cx="396262" cy="246221"/>
          </a:xfrm>
          <a:prstGeom prst="rect">
            <a:avLst/>
          </a:prstGeom>
          <a:noFill/>
        </p:spPr>
        <p:txBody>
          <a:bodyPr wrap="none" rtlCol="0">
            <a:spAutoFit/>
          </a:bodyPr>
          <a:lstStyle/>
          <a:p>
            <a:r>
              <a:rPr lang="en-IN" sz="1000" dirty="0" smtClean="0"/>
              <a:t>225</a:t>
            </a:r>
            <a:endParaRPr lang="en-IN" sz="1000" dirty="0"/>
          </a:p>
        </p:txBody>
      </p:sp>
      <p:cxnSp>
        <p:nvCxnSpPr>
          <p:cNvPr id="88" name="Straight Connector 87"/>
          <p:cNvCxnSpPr/>
          <p:nvPr/>
        </p:nvCxnSpPr>
        <p:spPr>
          <a:xfrm rot="5400000">
            <a:off x="193965"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1434739"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2146661" y="48760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2591594" y="48760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100151"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4876006"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6034449"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087394"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989805" y="4799806"/>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73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447800"/>
          </a:xfrm>
        </p:spPr>
        <p:txBody>
          <a:bodyPr>
            <a:normAutofit fontScale="92500" lnSpcReduction="20000"/>
          </a:bodyPr>
          <a:lstStyle/>
          <a:p>
            <a:pPr>
              <a:buFont typeface="Wingdings" pitchFamily="2" charset="2"/>
              <a:buChar char="q"/>
            </a:pPr>
            <a:r>
              <a:rPr lang="en-IN" dirty="0" smtClean="0"/>
              <a:t>Dynamic priority algorithm</a:t>
            </a:r>
          </a:p>
          <a:p>
            <a:pPr>
              <a:buFont typeface="Wingdings" pitchFamily="2" charset="2"/>
              <a:buChar char="q"/>
            </a:pPr>
            <a:r>
              <a:rPr lang="en-IN" dirty="0" smtClean="0">
                <a:solidFill>
                  <a:srgbClr val="0000CC"/>
                </a:solidFill>
              </a:rPr>
              <a:t>Job with earliest (absolute) deadline has highest priority</a:t>
            </a:r>
          </a:p>
          <a:p>
            <a:pPr>
              <a:buFont typeface="Wingdings" pitchFamily="2" charset="2"/>
              <a:buChar char="q"/>
            </a:pPr>
            <a:endParaRPr lang="en-IN" dirty="0" smtClean="0"/>
          </a:p>
          <a:p>
            <a:r>
              <a:rPr lang="en-IN" dirty="0" smtClean="0"/>
              <a:t>Example: Consider two tasks T1 = (2, 0.9) and T2 = (5, 2.3)</a:t>
            </a:r>
          </a:p>
        </p:txBody>
      </p:sp>
      <p:sp>
        <p:nvSpPr>
          <p:cNvPr id="6" name="Content Placeholder 5"/>
          <p:cNvSpPr>
            <a:spLocks noGrp="1"/>
          </p:cNvSpPr>
          <p:nvPr>
            <p:ph sz="quarter" idx="10"/>
          </p:nvPr>
        </p:nvSpPr>
        <p:spPr/>
        <p:txBody>
          <a:bodyPr/>
          <a:lstStyle/>
          <a:p>
            <a:r>
              <a:rPr lang="en-US" dirty="0" smtClean="0"/>
              <a:t>EDF (Earliest Deadline First)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304800" y="3352800"/>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rot="5400000" flipH="1" flipV="1">
            <a:off x="75406" y="439109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4400" y="522850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49035"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4" name="Rectangle 13"/>
          <p:cNvSpPr/>
          <p:nvPr/>
        </p:nvSpPr>
        <p:spPr>
          <a:xfrm>
            <a:off x="1489365" y="444731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6" name="Rectangle 15"/>
          <p:cNvSpPr/>
          <p:nvPr/>
        </p:nvSpPr>
        <p:spPr>
          <a:xfrm>
            <a:off x="220980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17" name="Rectangle 16"/>
          <p:cNvSpPr/>
          <p:nvPr/>
        </p:nvSpPr>
        <p:spPr>
          <a:xfrm>
            <a:off x="2743200" y="4468090"/>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8" name="Rectangle 17"/>
          <p:cNvSpPr/>
          <p:nvPr/>
        </p:nvSpPr>
        <p:spPr>
          <a:xfrm>
            <a:off x="355369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19" name="TextBox 18"/>
          <p:cNvSpPr txBox="1"/>
          <p:nvPr/>
        </p:nvSpPr>
        <p:spPr>
          <a:xfrm>
            <a:off x="457200"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1,1 </a:t>
            </a:r>
            <a:r>
              <a:rPr lang="en-IN" sz="1100" dirty="0" smtClean="0"/>
              <a:t>: 2</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1,1 </a:t>
            </a:r>
            <a:r>
              <a:rPr lang="en-IN" sz="1100" dirty="0" smtClean="0"/>
              <a:t>scheduled</a:t>
            </a:r>
            <a:endParaRPr lang="en-IN" sz="1100" dirty="0"/>
          </a:p>
        </p:txBody>
      </p:sp>
      <p:sp>
        <p:nvSpPr>
          <p:cNvPr id="20" name="TextBox 19"/>
          <p:cNvSpPr txBox="1"/>
          <p:nvPr/>
        </p:nvSpPr>
        <p:spPr>
          <a:xfrm>
            <a:off x="1820008"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1,2 </a:t>
            </a:r>
            <a:r>
              <a:rPr lang="en-IN" sz="1100" dirty="0" smtClean="0"/>
              <a:t>: 4</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1,2 </a:t>
            </a:r>
            <a:r>
              <a:rPr lang="en-IN" sz="1100" dirty="0" smtClean="0"/>
              <a:t>scheduled</a:t>
            </a:r>
            <a:endParaRPr lang="en-IN" sz="1100" dirty="0"/>
          </a:p>
        </p:txBody>
      </p:sp>
      <p:sp>
        <p:nvSpPr>
          <p:cNvPr id="21" name="TextBox 20"/>
          <p:cNvSpPr txBox="1"/>
          <p:nvPr/>
        </p:nvSpPr>
        <p:spPr>
          <a:xfrm>
            <a:off x="2895600"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1,3 </a:t>
            </a:r>
            <a:r>
              <a:rPr lang="en-IN" sz="1100" dirty="0" smtClean="0"/>
              <a:t>: 6</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2,1 </a:t>
            </a:r>
            <a:r>
              <a:rPr lang="en-IN" sz="1100" dirty="0" smtClean="0"/>
              <a:t>scheduled</a:t>
            </a:r>
            <a:endParaRPr lang="en-IN" sz="1100" dirty="0"/>
          </a:p>
        </p:txBody>
      </p:sp>
      <p:sp>
        <p:nvSpPr>
          <p:cNvPr id="22" name="TextBox 21"/>
          <p:cNvSpPr txBox="1"/>
          <p:nvPr/>
        </p:nvSpPr>
        <p:spPr>
          <a:xfrm>
            <a:off x="3896300" y="5715000"/>
            <a:ext cx="523300" cy="600164"/>
          </a:xfrm>
          <a:prstGeom prst="rect">
            <a:avLst/>
          </a:prstGeom>
          <a:noFill/>
        </p:spPr>
        <p:txBody>
          <a:bodyPr wrap="square" rtlCol="0">
            <a:spAutoFit/>
          </a:bodyPr>
          <a:lstStyle/>
          <a:p>
            <a:r>
              <a:rPr lang="en-IN" sz="1100" dirty="0" smtClean="0"/>
              <a:t>J</a:t>
            </a:r>
            <a:r>
              <a:rPr lang="en-IN" sz="1100" baseline="-25000" dirty="0" smtClean="0"/>
              <a:t>2,2 </a:t>
            </a:r>
            <a:r>
              <a:rPr lang="en-IN" sz="1100" dirty="0" smtClean="0"/>
              <a:t>only job</a:t>
            </a:r>
            <a:endParaRPr lang="en-IN" sz="1100" dirty="0"/>
          </a:p>
        </p:txBody>
      </p:sp>
      <p:sp>
        <p:nvSpPr>
          <p:cNvPr id="23" name="TextBox 22"/>
          <p:cNvSpPr txBox="1"/>
          <p:nvPr/>
        </p:nvSpPr>
        <p:spPr>
          <a:xfrm>
            <a:off x="4343400"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1,4 </a:t>
            </a:r>
            <a:r>
              <a:rPr lang="en-IN" sz="1100" dirty="0" smtClean="0"/>
              <a:t>: 8</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1,4 </a:t>
            </a:r>
            <a:r>
              <a:rPr lang="en-IN" sz="1100" dirty="0" smtClean="0"/>
              <a:t>scheduled</a:t>
            </a:r>
            <a:endParaRPr lang="en-IN" sz="1100" dirty="0"/>
          </a:p>
        </p:txBody>
      </p:sp>
      <p:sp>
        <p:nvSpPr>
          <p:cNvPr id="24" name="TextBox 23"/>
          <p:cNvSpPr txBox="1"/>
          <p:nvPr/>
        </p:nvSpPr>
        <p:spPr>
          <a:xfrm>
            <a:off x="5572700"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1,5 </a:t>
            </a:r>
            <a:r>
              <a:rPr lang="en-IN" sz="1100" dirty="0" smtClean="0"/>
              <a:t>: 10</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1,5 </a:t>
            </a:r>
            <a:r>
              <a:rPr lang="en-IN" sz="1100" dirty="0" smtClean="0"/>
              <a:t>scheduled</a:t>
            </a:r>
            <a:endParaRPr lang="en-IN" sz="1100" dirty="0"/>
          </a:p>
        </p:txBody>
      </p:sp>
      <p:sp>
        <p:nvSpPr>
          <p:cNvPr id="25" name="TextBox 24"/>
          <p:cNvSpPr txBox="1"/>
          <p:nvPr/>
        </p:nvSpPr>
        <p:spPr>
          <a:xfrm>
            <a:off x="6791900" y="57150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1,6 </a:t>
            </a:r>
            <a:r>
              <a:rPr lang="en-IN" sz="1100" dirty="0" smtClean="0"/>
              <a:t>: 12</a:t>
            </a:r>
          </a:p>
          <a:p>
            <a:r>
              <a:rPr lang="en-IN" sz="1100" dirty="0" smtClean="0"/>
              <a:t>J</a:t>
            </a:r>
            <a:r>
              <a:rPr lang="en-IN" sz="1100" baseline="-25000" dirty="0" smtClean="0"/>
              <a:t>2,3 </a:t>
            </a:r>
            <a:r>
              <a:rPr lang="en-IN" sz="1100" dirty="0" smtClean="0"/>
              <a:t>: 15</a:t>
            </a:r>
          </a:p>
          <a:p>
            <a:r>
              <a:rPr lang="en-IN" sz="1100" dirty="0" smtClean="0"/>
              <a:t>J</a:t>
            </a:r>
            <a:r>
              <a:rPr lang="en-IN" sz="1100" baseline="-25000" dirty="0" smtClean="0"/>
              <a:t>1,6 </a:t>
            </a:r>
            <a:r>
              <a:rPr lang="en-IN" sz="1100" dirty="0" smtClean="0"/>
              <a:t>scheduled</a:t>
            </a:r>
            <a:endParaRPr lang="en-IN" sz="1100" dirty="0"/>
          </a:p>
        </p:txBody>
      </p:sp>
      <p:cxnSp>
        <p:nvCxnSpPr>
          <p:cNvPr id="27" name="Straight Arrow Connector 26"/>
          <p:cNvCxnSpPr/>
          <p:nvPr/>
        </p:nvCxnSpPr>
        <p:spPr>
          <a:xfrm rot="5400000" flipH="1" flipV="1">
            <a:off x="72642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00292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325170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450049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574927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699806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86448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087090" y="446116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35" name="Rectangle 34"/>
          <p:cNvSpPr/>
          <p:nvPr/>
        </p:nvSpPr>
        <p:spPr>
          <a:xfrm>
            <a:off x="4710545"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36" name="Rectangle 35"/>
          <p:cNvSpPr/>
          <p:nvPr/>
        </p:nvSpPr>
        <p:spPr>
          <a:xfrm>
            <a:off x="5257800" y="446116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37" name="Rectangle 36"/>
          <p:cNvSpPr/>
          <p:nvPr/>
        </p:nvSpPr>
        <p:spPr>
          <a:xfrm>
            <a:off x="594360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1,5</a:t>
            </a:r>
            <a:endParaRPr lang="en-IN" baseline="-25000" dirty="0"/>
          </a:p>
        </p:txBody>
      </p:sp>
      <p:sp>
        <p:nvSpPr>
          <p:cNvPr id="38" name="Rectangle 37"/>
          <p:cNvSpPr/>
          <p:nvPr/>
        </p:nvSpPr>
        <p:spPr>
          <a:xfrm>
            <a:off x="6525490" y="4468090"/>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J</a:t>
            </a:r>
            <a:r>
              <a:rPr lang="en-IN" sz="1000" baseline="-25000" dirty="0" smtClean="0"/>
              <a:t>2,2</a:t>
            </a:r>
            <a:endParaRPr lang="en-IN" sz="1000" baseline="-25000" dirty="0"/>
          </a:p>
        </p:txBody>
      </p:sp>
      <p:sp>
        <p:nvSpPr>
          <p:cNvPr id="39" name="Rectangle 38"/>
          <p:cNvSpPr/>
          <p:nvPr/>
        </p:nvSpPr>
        <p:spPr>
          <a:xfrm>
            <a:off x="721129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1,6</a:t>
            </a:r>
            <a:endParaRPr lang="en-IN" baseline="-25000" dirty="0"/>
          </a:p>
        </p:txBody>
      </p:sp>
      <p:sp>
        <p:nvSpPr>
          <p:cNvPr id="40" name="Rectangle 39"/>
          <p:cNvSpPr/>
          <p:nvPr/>
        </p:nvSpPr>
        <p:spPr>
          <a:xfrm>
            <a:off x="7758545" y="444731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2,3</a:t>
            </a:r>
            <a:endParaRPr lang="en-IN" baseline="-25000"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16320" y="2053800"/>
              <a:ext cx="5911920" cy="3143520"/>
            </p14:xfrm>
          </p:contentPart>
        </mc:Choice>
        <mc:Fallback>
          <p:pic>
            <p:nvPicPr>
              <p:cNvPr id="2" name="Ink 1"/>
              <p:cNvPicPr/>
              <p:nvPr/>
            </p:nvPicPr>
            <p:blipFill>
              <a:blip r:embed="rId4"/>
              <a:stretch>
                <a:fillRect/>
              </a:stretch>
            </p:blipFill>
            <p:spPr>
              <a:xfrm>
                <a:off x="606960" y="2044440"/>
                <a:ext cx="5930640" cy="3162240"/>
              </a:xfrm>
              <a:prstGeom prst="rect">
                <a:avLst/>
              </a:prstGeom>
            </p:spPr>
          </p:pic>
        </mc:Fallback>
      </mc:AlternateContent>
    </p:spTree>
    <p:extLst>
      <p:ext uri="{BB962C8B-B14F-4D97-AF65-F5344CB8AC3E}">
        <p14:creationId xmlns:p14="http://schemas.microsoft.com/office/powerpoint/2010/main" val="3056398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EDF (Earliest Deadline First) Algorithm </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sp>
        <p:nvSpPr>
          <p:cNvPr id="7" name="Content Placeholder 6"/>
          <p:cNvSpPr>
            <a:spLocks noGrp="1"/>
          </p:cNvSpPr>
          <p:nvPr>
            <p:ph idx="1"/>
          </p:nvPr>
        </p:nvSpPr>
        <p:spPr>
          <a:xfrm>
            <a:off x="228600" y="1371601"/>
            <a:ext cx="8915400" cy="1676399"/>
          </a:xfrm>
        </p:spPr>
        <p:txBody>
          <a:bodyPr/>
          <a:lstStyle/>
          <a:p>
            <a:pPr>
              <a:lnSpc>
                <a:spcPct val="120000"/>
              </a:lnSpc>
              <a:buFont typeface="Wingdings" pitchFamily="2" charset="2"/>
              <a:buChar char="Ø"/>
            </a:pPr>
            <a:r>
              <a:rPr lang="en-IN" sz="1600" dirty="0" smtClean="0">
                <a:solidFill>
                  <a:srgbClr val="0000CC"/>
                </a:solidFill>
              </a:rPr>
              <a:t>Job with earliest (absolute) deadline has highest priority (</a:t>
            </a:r>
            <a:r>
              <a:rPr lang="en-US" sz="1600" dirty="0" smtClean="0"/>
              <a:t>Process closest to its deadline has highest priority)</a:t>
            </a:r>
            <a:endParaRPr lang="en-IN" sz="1600" dirty="0" smtClean="0">
              <a:solidFill>
                <a:srgbClr val="0000CC"/>
              </a:solidFill>
            </a:endParaRPr>
          </a:p>
          <a:p>
            <a:pPr>
              <a:lnSpc>
                <a:spcPct val="120000"/>
              </a:lnSpc>
              <a:buFont typeface="Wingdings" pitchFamily="2" charset="2"/>
              <a:buChar char="Ø"/>
            </a:pPr>
            <a:r>
              <a:rPr lang="en-IN" sz="1600" dirty="0" smtClean="0"/>
              <a:t>Priorities is assigned dynamically, since deadlines of the jobs varied. So it is a</a:t>
            </a:r>
            <a:r>
              <a:rPr lang="en-IN" sz="1600" dirty="0" smtClean="0">
                <a:solidFill>
                  <a:srgbClr val="0000CC"/>
                </a:solidFill>
              </a:rPr>
              <a:t> </a:t>
            </a:r>
            <a:r>
              <a:rPr lang="en-IN" sz="1600" i="1" dirty="0" smtClean="0">
                <a:solidFill>
                  <a:srgbClr val="0000CC"/>
                </a:solidFill>
              </a:rPr>
              <a:t>dynamic-priority algorithm.</a:t>
            </a:r>
          </a:p>
          <a:p>
            <a:pPr>
              <a:buFont typeface="Wingdings" pitchFamily="2" charset="2"/>
              <a:buChar char="Ø"/>
            </a:pPr>
            <a:endParaRPr lang="en-IN" sz="1500" dirty="0" smtClean="0"/>
          </a:p>
          <a:p>
            <a:r>
              <a:rPr lang="en-IN" sz="1800" u="sng" dirty="0" smtClean="0"/>
              <a:t>Example (Jobs with Precedence)</a:t>
            </a:r>
          </a:p>
          <a:p>
            <a:endParaRPr lang="en-IN" u="sng" dirty="0"/>
          </a:p>
        </p:txBody>
      </p:sp>
      <p:cxnSp>
        <p:nvCxnSpPr>
          <p:cNvPr id="8" name="Straight Arrow Connector 7"/>
          <p:cNvCxnSpPr/>
          <p:nvPr/>
        </p:nvCxnSpPr>
        <p:spPr>
          <a:xfrm>
            <a:off x="1065771" y="38862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34290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3429000"/>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4572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4114800"/>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3 (2, 8]</a:t>
            </a:r>
            <a:endParaRPr lang="en-IN" dirty="0"/>
          </a:p>
        </p:txBody>
      </p:sp>
      <p:sp>
        <p:nvSpPr>
          <p:cNvPr id="20" name="Rectangle 19"/>
          <p:cNvSpPr/>
          <p:nvPr/>
        </p:nvSpPr>
        <p:spPr>
          <a:xfrm>
            <a:off x="152400" y="5544979"/>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1641764" y="5544979"/>
            <a:ext cx="155863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6230779"/>
            <a:ext cx="255198" cy="246221"/>
          </a:xfrm>
          <a:prstGeom prst="rect">
            <a:avLst/>
          </a:prstGeom>
          <a:noFill/>
        </p:spPr>
        <p:txBody>
          <a:bodyPr wrap="none" rtlCol="0">
            <a:spAutoFit/>
          </a:bodyPr>
          <a:lstStyle/>
          <a:p>
            <a:r>
              <a:rPr lang="en-IN" sz="1000" dirty="0" smtClean="0"/>
              <a:t>0</a:t>
            </a:r>
            <a:endParaRPr lang="en-IN" sz="1000" dirty="0"/>
          </a:p>
        </p:txBody>
      </p:sp>
      <p:cxnSp>
        <p:nvCxnSpPr>
          <p:cNvPr id="35" name="Straight Arrow Connector 34"/>
          <p:cNvCxnSpPr/>
          <p:nvPr/>
        </p:nvCxnSpPr>
        <p:spPr>
          <a:xfrm>
            <a:off x="152400" y="6154579"/>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419600" y="3048000"/>
            <a:ext cx="47244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0: J1 is released, no other job in the system, so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2: J3 is released.</a:t>
            </a:r>
          </a:p>
          <a:p>
            <a:pPr marL="800100" lvl="1" indent="-342900" fontAlgn="auto">
              <a:spcBef>
                <a:spcPct val="20000"/>
              </a:spcBef>
              <a:spcAft>
                <a:spcPts val="0"/>
              </a:spcAft>
              <a:buClr>
                <a:srgbClr val="101141"/>
              </a:buClr>
              <a:buFont typeface="Wingdings" pitchFamily="2" charset="2"/>
              <a:buChar char="§"/>
            </a:pPr>
            <a:r>
              <a:rPr lang="en-IN" sz="1300" dirty="0" smtClean="0"/>
              <a:t>Deadline of J1 = 6,</a:t>
            </a:r>
          </a:p>
          <a:p>
            <a:pPr marL="800100" lvl="1" indent="-342900" fontAlgn="auto">
              <a:spcBef>
                <a:spcPct val="20000"/>
              </a:spcBef>
              <a:spcAft>
                <a:spcPts val="0"/>
              </a:spcAft>
              <a:buClr>
                <a:srgbClr val="101141"/>
              </a:buClr>
              <a:buFont typeface="Wingdings" pitchFamily="2" charset="2"/>
              <a:buChar char="§"/>
            </a:pPr>
            <a:r>
              <a:rPr lang="en-IN" sz="1300" dirty="0" smtClean="0"/>
              <a:t>Deadline of </a:t>
            </a: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J3 = 8.</a:t>
            </a:r>
          </a:p>
          <a:p>
            <a:pPr marL="800100" lvl="1" indent="-342900" fontAlgn="auto">
              <a:spcBef>
                <a:spcPct val="20000"/>
              </a:spcBef>
              <a:spcAft>
                <a:spcPts val="0"/>
              </a:spcAft>
              <a:buClr>
                <a:srgbClr val="101141"/>
              </a:buClr>
              <a:buFont typeface="Wingdings" pitchFamily="2" charset="2"/>
              <a:buChar char="§"/>
            </a:pPr>
            <a:r>
              <a:rPr lang="en-IN" sz="1300" dirty="0" smtClean="0"/>
              <a:t>So J1 has higher priority, hence it continues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3: J1 completes, J3 starts.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5: J2 is released</a:t>
            </a:r>
          </a:p>
          <a:p>
            <a:pPr marL="800100" lvl="1" indent="-342900" fontAlgn="auto">
              <a:spcBef>
                <a:spcPct val="20000"/>
              </a:spcBef>
              <a:spcAft>
                <a:spcPts val="0"/>
              </a:spcAft>
              <a:buClr>
                <a:srgbClr val="101141"/>
              </a:buClr>
              <a:buFont typeface="Wingdings" pitchFamily="2" charset="2"/>
              <a:buChar char="§"/>
            </a:pPr>
            <a:r>
              <a:rPr lang="en-IN" sz="1300" dirty="0" smtClean="0"/>
              <a:t>Deadline </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of J2 = 8</a:t>
            </a:r>
          </a:p>
          <a:p>
            <a:pPr marL="800100" lvl="1" indent="-342900" fontAlgn="auto">
              <a:spcBef>
                <a:spcPct val="20000"/>
              </a:spcBef>
              <a:spcAft>
                <a:spcPts val="0"/>
              </a:spcAft>
              <a:buClr>
                <a:srgbClr val="101141"/>
              </a:buClr>
              <a:buFont typeface="Wingdings" pitchFamily="2" charset="2"/>
              <a:buChar char="§"/>
            </a:pPr>
            <a:r>
              <a:rPr lang="en-IN" sz="1300" dirty="0" smtClean="0"/>
              <a:t>Deadline </a:t>
            </a:r>
            <a:r>
              <a:rPr lang="en-IN" sz="1300" baseline="0" dirty="0" smtClean="0"/>
              <a:t>of J3 = 8</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So both have same priority, let J3 continue.</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 6: J3 is done, J2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8: J2 is done</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3200400" y="5544979"/>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6230779"/>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097602" y="6230779"/>
            <a:ext cx="255198" cy="246221"/>
          </a:xfrm>
          <a:prstGeom prst="rect">
            <a:avLst/>
          </a:prstGeom>
          <a:noFill/>
        </p:spPr>
        <p:txBody>
          <a:bodyPr wrap="none" rtlCol="0">
            <a:spAutoFit/>
          </a:bodyPr>
          <a:lstStyle/>
          <a:p>
            <a:r>
              <a:rPr lang="en-IN" sz="1000" dirty="0" smtClean="0"/>
              <a:t>6</a:t>
            </a:r>
            <a:endParaRPr lang="en-IN" sz="1000" dirty="0"/>
          </a:p>
        </p:txBody>
      </p:sp>
      <p:sp>
        <p:nvSpPr>
          <p:cNvPr id="49" name="TextBox 48"/>
          <p:cNvSpPr txBox="1"/>
          <p:nvPr/>
        </p:nvSpPr>
        <p:spPr>
          <a:xfrm>
            <a:off x="1497402" y="6230779"/>
            <a:ext cx="255198" cy="246221"/>
          </a:xfrm>
          <a:prstGeom prst="rect">
            <a:avLst/>
          </a:prstGeom>
          <a:noFill/>
        </p:spPr>
        <p:txBody>
          <a:bodyPr wrap="none" rtlCol="0">
            <a:spAutoFit/>
          </a:bodyPr>
          <a:lstStyle/>
          <a:p>
            <a:r>
              <a:rPr lang="en-IN" sz="1000" dirty="0" smtClean="0"/>
              <a:t>3</a:t>
            </a:r>
            <a:endParaRPr lang="en-IN" sz="1000" dirty="0"/>
          </a:p>
        </p:txBody>
      </p:sp>
      <p:sp>
        <p:nvSpPr>
          <p:cNvPr id="22" name="TextBox 21"/>
          <p:cNvSpPr txBox="1"/>
          <p:nvPr/>
        </p:nvSpPr>
        <p:spPr>
          <a:xfrm>
            <a:off x="2133600" y="4267200"/>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Tree>
    <p:extLst>
      <p:ext uri="{BB962C8B-B14F-4D97-AF65-F5344CB8AC3E}">
        <p14:creationId xmlns:p14="http://schemas.microsoft.com/office/powerpoint/2010/main" val="373108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3200" dirty="0" smtClean="0"/>
              <a:t>L-6: Review of RTS Schedulers -   </a:t>
            </a:r>
          </a:p>
          <a:p>
            <a:pPr algn="r">
              <a:lnSpc>
                <a:spcPct val="100000"/>
              </a:lnSpc>
            </a:pPr>
            <a:r>
              <a:rPr lang="en-US" sz="2800" b="0" dirty="0"/>
              <a:t>(</a:t>
            </a:r>
            <a:r>
              <a:rPr lang="en-US" sz="2800" b="0" dirty="0" smtClean="0"/>
              <a:t>Feasibility, Optimality &amp; Schedulability)</a:t>
            </a:r>
            <a:r>
              <a:rPr lang="en-US" sz="2400" b="0" dirty="0" smtClean="0"/>
              <a:t>    </a:t>
            </a:r>
          </a:p>
          <a:p>
            <a:pPr algn="r">
              <a:lnSpc>
                <a:spcPct val="100000"/>
              </a:lnSpc>
            </a:pPr>
            <a:r>
              <a:rPr lang="en-US" sz="1600" b="0" dirty="0" smtClean="0"/>
              <a:t>[Ref: T1/C4]</a:t>
            </a:r>
            <a:endParaRPr lang="en-US" sz="1600" b="0" dirty="0"/>
          </a:p>
        </p:txBody>
      </p:sp>
      <p:sp>
        <p:nvSpPr>
          <p:cNvPr id="5" name="పాఠంపెట్టె 4"/>
          <p:cNvSpPr txBox="1"/>
          <p:nvPr/>
        </p:nvSpPr>
        <p:spPr>
          <a:xfrm>
            <a:off x="381000" y="5893088"/>
            <a:ext cx="8960893" cy="646331"/>
          </a:xfrm>
          <a:prstGeom prst="rect">
            <a:avLst/>
          </a:prstGeom>
          <a:noFill/>
        </p:spPr>
        <p:txBody>
          <a:bodyPr wrap="square" rtlCol="0">
            <a:spAutoFit/>
          </a:bodyPr>
          <a:lstStyle/>
          <a:p>
            <a:r>
              <a:rPr lang="en-IN" sz="1200" b="1" dirty="0" smtClean="0">
                <a:latin typeface="Arial Narrow" panose="020B0606020202030204" pitchFamily="34" charset="0"/>
              </a:rPr>
              <a:t>Note</a:t>
            </a:r>
            <a:r>
              <a:rPr lang="en-IN" sz="12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smtClean="0">
                <a:latin typeface="Arial Narrow" panose="020B0606020202030204" pitchFamily="34" charset="0"/>
              </a:rPr>
              <a:t>PLEASE DO NOT PRINT PPTs</a:t>
            </a:r>
            <a:r>
              <a:rPr lang="en-IN" sz="1200" dirty="0" smtClean="0">
                <a:latin typeface="Arial Narrow" panose="020B0606020202030204" pitchFamily="34" charset="0"/>
              </a:rPr>
              <a:t>, Save the Environment!</a:t>
            </a:r>
            <a:endParaRPr lang="en-IN" sz="1200" dirty="0">
              <a:latin typeface="Arial Narrow" panose="020B0606020202030204" pitchFamily="34" charset="0"/>
            </a:endParaRP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smtClean="0"/>
              <a:t>Source PPT </a:t>
            </a:r>
            <a:r>
              <a:rPr lang="en-IN" sz="1050" dirty="0" smtClean="0"/>
              <a:t>Courtesy</a:t>
            </a:r>
            <a:r>
              <a:rPr lang="en-IN" sz="1000" dirty="0" smtClean="0"/>
              <a:t>: Some of the contents of this PPT is sourced from </a:t>
            </a:r>
            <a:r>
              <a:rPr lang="en-IN" sz="1000" dirty="0" err="1" smtClean="0"/>
              <a:t>Presentatoons</a:t>
            </a:r>
            <a:r>
              <a:rPr lang="en-IN" sz="1000" dirty="0" smtClean="0"/>
              <a:t> of  Prof K R </a:t>
            </a:r>
            <a:r>
              <a:rPr lang="en-IN" sz="1000" dirty="0" err="1" smtClean="0"/>
              <a:t>Anupa</a:t>
            </a:r>
            <a:r>
              <a:rPr lang="en-IN" sz="1000" dirty="0" smtClean="0"/>
              <a:t> / Prof B Mishra, BITS-Pilani WILP Division</a:t>
            </a:r>
            <a:endParaRPr lang="en-IN" sz="1000" dirty="0"/>
          </a:p>
        </p:txBody>
      </p:sp>
    </p:spTree>
    <p:extLst>
      <p:ext uri="{BB962C8B-B14F-4D97-AF65-F5344CB8AC3E}">
        <p14:creationId xmlns:p14="http://schemas.microsoft.com/office/powerpoint/2010/main" val="3401490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057400"/>
          </a:xfrm>
        </p:spPr>
        <p:txBody>
          <a:bodyPr>
            <a:normAutofit fontScale="77500" lnSpcReduction="20000"/>
          </a:bodyPr>
          <a:lstStyle/>
          <a:p>
            <a:pPr>
              <a:buFont typeface="Wingdings" pitchFamily="2" charset="2"/>
              <a:buChar char="q"/>
            </a:pPr>
            <a:r>
              <a:rPr lang="en-IN" dirty="0" smtClean="0"/>
              <a:t>Task level dynamic algorithm, and job level dynamic algorithm</a:t>
            </a:r>
          </a:p>
          <a:p>
            <a:pPr>
              <a:buFont typeface="Wingdings" pitchFamily="2" charset="2"/>
              <a:buChar char="q"/>
            </a:pPr>
            <a:r>
              <a:rPr lang="en-IN" dirty="0" smtClean="0">
                <a:solidFill>
                  <a:srgbClr val="0000CC"/>
                </a:solidFill>
              </a:rPr>
              <a:t>Job with smallest slack has highest priority</a:t>
            </a:r>
          </a:p>
          <a:p>
            <a:pPr>
              <a:buFont typeface="Wingdings" pitchFamily="2" charset="2"/>
              <a:buChar char="q"/>
            </a:pPr>
            <a:r>
              <a:rPr lang="en-IN" dirty="0" smtClean="0"/>
              <a:t>At time</a:t>
            </a:r>
            <a:r>
              <a:rPr lang="en-IN" dirty="0" smtClean="0">
                <a:solidFill>
                  <a:srgbClr val="0000CC"/>
                </a:solidFill>
              </a:rPr>
              <a:t> </a:t>
            </a:r>
            <a:r>
              <a:rPr lang="en-IN" i="1" dirty="0" smtClean="0">
                <a:solidFill>
                  <a:srgbClr val="0000CC"/>
                </a:solidFill>
              </a:rPr>
              <a:t>t</a:t>
            </a:r>
            <a:r>
              <a:rPr lang="en-IN" dirty="0" smtClean="0">
                <a:solidFill>
                  <a:srgbClr val="0000CC"/>
                </a:solidFill>
              </a:rPr>
              <a:t>, the slack of a job </a:t>
            </a:r>
            <a:r>
              <a:rPr lang="en-IN" dirty="0" smtClean="0"/>
              <a:t>whose remaining execution time is</a:t>
            </a:r>
            <a:r>
              <a:rPr lang="en-IN" dirty="0" smtClean="0">
                <a:solidFill>
                  <a:srgbClr val="0000CC"/>
                </a:solidFill>
              </a:rPr>
              <a:t> </a:t>
            </a:r>
            <a:r>
              <a:rPr lang="en-IN" i="1" dirty="0" smtClean="0">
                <a:solidFill>
                  <a:srgbClr val="0000CC"/>
                </a:solidFill>
              </a:rPr>
              <a:t>x</a:t>
            </a:r>
            <a:r>
              <a:rPr lang="en-IN" dirty="0" smtClean="0">
                <a:solidFill>
                  <a:srgbClr val="0000CC"/>
                </a:solidFill>
              </a:rPr>
              <a:t> </a:t>
            </a:r>
            <a:r>
              <a:rPr lang="en-IN" dirty="0" smtClean="0"/>
              <a:t>and whose deadline is</a:t>
            </a:r>
            <a:r>
              <a:rPr lang="en-IN" dirty="0" smtClean="0">
                <a:solidFill>
                  <a:srgbClr val="0000CC"/>
                </a:solidFill>
              </a:rPr>
              <a:t> </a:t>
            </a:r>
            <a:r>
              <a:rPr lang="en-IN" i="1" dirty="0" smtClean="0">
                <a:solidFill>
                  <a:srgbClr val="0000CC"/>
                </a:solidFill>
              </a:rPr>
              <a:t>d</a:t>
            </a:r>
            <a:r>
              <a:rPr lang="en-IN" dirty="0" smtClean="0">
                <a:solidFill>
                  <a:srgbClr val="0000CC"/>
                </a:solidFill>
              </a:rPr>
              <a:t> </a:t>
            </a:r>
          </a:p>
          <a:p>
            <a:r>
              <a:rPr lang="en-IN" dirty="0" smtClean="0">
                <a:solidFill>
                  <a:srgbClr val="0000CC"/>
                </a:solidFill>
              </a:rPr>
              <a:t>	= </a:t>
            </a:r>
            <a:r>
              <a:rPr lang="en-IN" b="1" i="1" dirty="0" smtClean="0">
                <a:solidFill>
                  <a:srgbClr val="0000CC"/>
                </a:solidFill>
              </a:rPr>
              <a:t>d - t- x</a:t>
            </a:r>
          </a:p>
          <a:p>
            <a:pPr>
              <a:buFont typeface="Wingdings" pitchFamily="2" charset="2"/>
              <a:buChar char="q"/>
            </a:pPr>
            <a:endParaRPr lang="en-IN" dirty="0" smtClean="0"/>
          </a:p>
          <a:p>
            <a:r>
              <a:rPr lang="en-IN" dirty="0" smtClean="0"/>
              <a:t>Example: Consider two tasks T1 = (2, 0.9) and T2 = (5, 2.3)</a:t>
            </a:r>
          </a:p>
        </p:txBody>
      </p:sp>
      <p:sp>
        <p:nvSpPr>
          <p:cNvPr id="6" name="Content Placeholder 5"/>
          <p:cNvSpPr>
            <a:spLocks noGrp="1"/>
          </p:cNvSpPr>
          <p:nvPr>
            <p:ph sz="quarter" idx="10"/>
          </p:nvPr>
        </p:nvSpPr>
        <p:spPr/>
        <p:txBody>
          <a:bodyPr/>
          <a:lstStyle/>
          <a:p>
            <a:r>
              <a:rPr lang="en-US" dirty="0" smtClean="0"/>
              <a:t>LST (Least-Slack-Time-First)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7" name="Table 6"/>
          <p:cNvGraphicFramePr>
            <a:graphicFrameLocks noGrp="1"/>
          </p:cNvGraphicFramePr>
          <p:nvPr/>
        </p:nvGraphicFramePr>
        <p:xfrm>
          <a:off x="304800" y="3352800"/>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rot="5400000" flipH="1" flipV="1">
            <a:off x="75406" y="439109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4400" y="522850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49035"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4" name="Rectangle 13"/>
          <p:cNvSpPr/>
          <p:nvPr/>
        </p:nvSpPr>
        <p:spPr>
          <a:xfrm>
            <a:off x="1489365" y="444731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6" name="Rectangle 15"/>
          <p:cNvSpPr/>
          <p:nvPr/>
        </p:nvSpPr>
        <p:spPr>
          <a:xfrm>
            <a:off x="220980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17" name="Rectangle 16"/>
          <p:cNvSpPr/>
          <p:nvPr/>
        </p:nvSpPr>
        <p:spPr>
          <a:xfrm>
            <a:off x="2743200" y="4468090"/>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8" name="Rectangle 17"/>
          <p:cNvSpPr/>
          <p:nvPr/>
        </p:nvSpPr>
        <p:spPr>
          <a:xfrm>
            <a:off x="355369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19" name="TextBox 18"/>
          <p:cNvSpPr txBox="1"/>
          <p:nvPr/>
        </p:nvSpPr>
        <p:spPr>
          <a:xfrm>
            <a:off x="457200"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1,1 </a:t>
            </a:r>
            <a:r>
              <a:rPr lang="en-IN" sz="1100" dirty="0" smtClean="0"/>
              <a:t>: 1.1</a:t>
            </a:r>
          </a:p>
          <a:p>
            <a:r>
              <a:rPr lang="en-IN" sz="1100" dirty="0" smtClean="0"/>
              <a:t>J</a:t>
            </a:r>
            <a:r>
              <a:rPr lang="en-IN" sz="1100" baseline="-25000" dirty="0" smtClean="0"/>
              <a:t>2,1 </a:t>
            </a:r>
            <a:r>
              <a:rPr lang="en-IN" sz="1100" dirty="0" smtClean="0"/>
              <a:t>: 2.7</a:t>
            </a:r>
          </a:p>
          <a:p>
            <a:r>
              <a:rPr lang="en-IN" sz="1100" dirty="0" smtClean="0"/>
              <a:t>J</a:t>
            </a:r>
            <a:r>
              <a:rPr lang="en-IN" sz="1100" baseline="-25000" dirty="0" smtClean="0"/>
              <a:t>1,1 </a:t>
            </a:r>
            <a:r>
              <a:rPr lang="en-IN" sz="1100" dirty="0" smtClean="0"/>
              <a:t>scheduled</a:t>
            </a:r>
            <a:endParaRPr lang="en-IN" sz="1100" dirty="0"/>
          </a:p>
        </p:txBody>
      </p:sp>
      <p:sp>
        <p:nvSpPr>
          <p:cNvPr id="20" name="TextBox 19"/>
          <p:cNvSpPr txBox="1"/>
          <p:nvPr/>
        </p:nvSpPr>
        <p:spPr>
          <a:xfrm>
            <a:off x="1820008"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1,2 </a:t>
            </a:r>
            <a:r>
              <a:rPr lang="en-IN" sz="1100" dirty="0" smtClean="0"/>
              <a:t>: 1.1</a:t>
            </a:r>
          </a:p>
          <a:p>
            <a:r>
              <a:rPr lang="en-IN" sz="1100" dirty="0" smtClean="0"/>
              <a:t>J</a:t>
            </a:r>
            <a:r>
              <a:rPr lang="en-IN" sz="1100" baseline="-25000" dirty="0" smtClean="0"/>
              <a:t>2,1 </a:t>
            </a:r>
            <a:r>
              <a:rPr lang="en-IN" sz="1100" dirty="0" smtClean="0"/>
              <a:t>: 1.8</a:t>
            </a:r>
          </a:p>
          <a:p>
            <a:r>
              <a:rPr lang="en-IN" sz="1100" dirty="0" smtClean="0"/>
              <a:t>J</a:t>
            </a:r>
            <a:r>
              <a:rPr lang="en-IN" sz="1100" baseline="-25000" dirty="0" smtClean="0"/>
              <a:t>1,2 </a:t>
            </a:r>
            <a:r>
              <a:rPr lang="en-IN" sz="1100" dirty="0" smtClean="0"/>
              <a:t>scheduled</a:t>
            </a:r>
            <a:endParaRPr lang="en-IN" sz="1100" dirty="0"/>
          </a:p>
        </p:txBody>
      </p:sp>
      <p:sp>
        <p:nvSpPr>
          <p:cNvPr id="21" name="TextBox 20"/>
          <p:cNvSpPr txBox="1"/>
          <p:nvPr/>
        </p:nvSpPr>
        <p:spPr>
          <a:xfrm>
            <a:off x="2895600"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1,3 </a:t>
            </a:r>
            <a:r>
              <a:rPr lang="en-IN" sz="1100" dirty="0" smtClean="0"/>
              <a:t>: 1.1</a:t>
            </a:r>
          </a:p>
          <a:p>
            <a:r>
              <a:rPr lang="en-IN" sz="1100" dirty="0" smtClean="0"/>
              <a:t>J</a:t>
            </a:r>
            <a:r>
              <a:rPr lang="en-IN" sz="1100" baseline="-25000" dirty="0" smtClean="0"/>
              <a:t>2,1 </a:t>
            </a:r>
            <a:r>
              <a:rPr lang="en-IN" sz="1100" dirty="0" smtClean="0"/>
              <a:t>: 0.9</a:t>
            </a:r>
          </a:p>
          <a:p>
            <a:r>
              <a:rPr lang="en-IN" sz="1100" dirty="0" smtClean="0"/>
              <a:t>J</a:t>
            </a:r>
            <a:r>
              <a:rPr lang="en-IN" sz="1100" baseline="-25000" dirty="0" smtClean="0"/>
              <a:t>2,1 </a:t>
            </a:r>
            <a:r>
              <a:rPr lang="en-IN" sz="1100" dirty="0" smtClean="0"/>
              <a:t>scheduled</a:t>
            </a:r>
            <a:endParaRPr lang="en-IN" sz="1100" dirty="0"/>
          </a:p>
        </p:txBody>
      </p:sp>
      <p:sp>
        <p:nvSpPr>
          <p:cNvPr id="22" name="TextBox 21"/>
          <p:cNvSpPr txBox="1"/>
          <p:nvPr/>
        </p:nvSpPr>
        <p:spPr>
          <a:xfrm>
            <a:off x="3896300" y="5715000"/>
            <a:ext cx="523300" cy="600164"/>
          </a:xfrm>
          <a:prstGeom prst="rect">
            <a:avLst/>
          </a:prstGeom>
          <a:noFill/>
        </p:spPr>
        <p:txBody>
          <a:bodyPr wrap="square" rtlCol="0">
            <a:spAutoFit/>
          </a:bodyPr>
          <a:lstStyle/>
          <a:p>
            <a:r>
              <a:rPr lang="en-IN" sz="1100" dirty="0" smtClean="0"/>
              <a:t>J</a:t>
            </a:r>
            <a:r>
              <a:rPr lang="en-IN" sz="1100" baseline="-25000" dirty="0" smtClean="0"/>
              <a:t>2,2 </a:t>
            </a:r>
            <a:r>
              <a:rPr lang="en-IN" sz="1100" dirty="0" smtClean="0"/>
              <a:t>only job</a:t>
            </a:r>
            <a:endParaRPr lang="en-IN" sz="1100" dirty="0"/>
          </a:p>
        </p:txBody>
      </p:sp>
      <p:sp>
        <p:nvSpPr>
          <p:cNvPr id="23" name="TextBox 22"/>
          <p:cNvSpPr txBox="1"/>
          <p:nvPr/>
        </p:nvSpPr>
        <p:spPr>
          <a:xfrm>
            <a:off x="4343400"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1,4 </a:t>
            </a:r>
            <a:r>
              <a:rPr lang="en-IN" sz="1100" dirty="0" smtClean="0"/>
              <a:t>: 1.1</a:t>
            </a:r>
          </a:p>
          <a:p>
            <a:r>
              <a:rPr lang="en-IN" sz="1100" dirty="0" smtClean="0"/>
              <a:t>J</a:t>
            </a:r>
            <a:r>
              <a:rPr lang="en-IN" sz="1100" baseline="-25000" dirty="0" smtClean="0"/>
              <a:t>2,2 </a:t>
            </a:r>
            <a:r>
              <a:rPr lang="en-IN" sz="1100" dirty="0" smtClean="0"/>
              <a:t>: 2.7</a:t>
            </a:r>
          </a:p>
          <a:p>
            <a:r>
              <a:rPr lang="en-IN" sz="1100" dirty="0" smtClean="0"/>
              <a:t>J</a:t>
            </a:r>
            <a:r>
              <a:rPr lang="en-IN" sz="1100" baseline="-25000" dirty="0" smtClean="0"/>
              <a:t>1,4 </a:t>
            </a:r>
            <a:r>
              <a:rPr lang="en-IN" sz="1100" dirty="0" smtClean="0"/>
              <a:t>scheduled</a:t>
            </a:r>
            <a:endParaRPr lang="en-IN" sz="1100" dirty="0"/>
          </a:p>
        </p:txBody>
      </p:sp>
      <p:sp>
        <p:nvSpPr>
          <p:cNvPr id="24" name="TextBox 23"/>
          <p:cNvSpPr txBox="1"/>
          <p:nvPr/>
        </p:nvSpPr>
        <p:spPr>
          <a:xfrm>
            <a:off x="5572700"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1,5 </a:t>
            </a:r>
            <a:r>
              <a:rPr lang="en-IN" sz="1100" dirty="0" smtClean="0"/>
              <a:t>: 1.1</a:t>
            </a:r>
          </a:p>
          <a:p>
            <a:r>
              <a:rPr lang="en-IN" sz="1100" dirty="0" smtClean="0"/>
              <a:t>J</a:t>
            </a:r>
            <a:r>
              <a:rPr lang="en-IN" sz="1100" baseline="-25000" dirty="0" smtClean="0"/>
              <a:t>2,2 </a:t>
            </a:r>
            <a:r>
              <a:rPr lang="en-IN" sz="1100" dirty="0" smtClean="0"/>
              <a:t>: 1.8</a:t>
            </a:r>
          </a:p>
          <a:p>
            <a:r>
              <a:rPr lang="en-IN" sz="1100" dirty="0" smtClean="0"/>
              <a:t>J</a:t>
            </a:r>
            <a:r>
              <a:rPr lang="en-IN" sz="1100" baseline="-25000" dirty="0" smtClean="0"/>
              <a:t>1,5 </a:t>
            </a:r>
            <a:r>
              <a:rPr lang="en-IN" sz="1100" dirty="0" smtClean="0"/>
              <a:t>scheduled</a:t>
            </a:r>
            <a:endParaRPr lang="en-IN" sz="1100" dirty="0"/>
          </a:p>
        </p:txBody>
      </p:sp>
      <p:sp>
        <p:nvSpPr>
          <p:cNvPr id="25" name="TextBox 24"/>
          <p:cNvSpPr txBox="1"/>
          <p:nvPr/>
        </p:nvSpPr>
        <p:spPr>
          <a:xfrm>
            <a:off x="6791900" y="5715000"/>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1,6 </a:t>
            </a:r>
            <a:r>
              <a:rPr lang="en-IN" sz="1100" dirty="0" smtClean="0"/>
              <a:t>: 1.1</a:t>
            </a:r>
          </a:p>
          <a:p>
            <a:r>
              <a:rPr lang="en-IN" sz="1100" dirty="0" smtClean="0"/>
              <a:t>J</a:t>
            </a:r>
            <a:r>
              <a:rPr lang="en-IN" sz="1100" baseline="-25000" dirty="0" smtClean="0"/>
              <a:t>2,3 </a:t>
            </a:r>
            <a:r>
              <a:rPr lang="en-IN" sz="1100" dirty="0" smtClean="0"/>
              <a:t>: 2.7</a:t>
            </a:r>
          </a:p>
          <a:p>
            <a:r>
              <a:rPr lang="en-IN" sz="1100" dirty="0" smtClean="0"/>
              <a:t>J</a:t>
            </a:r>
            <a:r>
              <a:rPr lang="en-IN" sz="1100" baseline="-25000" dirty="0" smtClean="0"/>
              <a:t>1,6 </a:t>
            </a:r>
            <a:r>
              <a:rPr lang="en-IN" sz="1100" dirty="0" smtClean="0"/>
              <a:t>scheduled</a:t>
            </a:r>
            <a:endParaRPr lang="en-IN" sz="1100" dirty="0"/>
          </a:p>
        </p:txBody>
      </p:sp>
      <p:cxnSp>
        <p:nvCxnSpPr>
          <p:cNvPr id="27" name="Straight Arrow Connector 26"/>
          <p:cNvCxnSpPr/>
          <p:nvPr/>
        </p:nvCxnSpPr>
        <p:spPr>
          <a:xfrm rot="5400000" flipH="1" flipV="1">
            <a:off x="72642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00292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325170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450049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5749275"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699806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864480" y="55219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087090" y="446116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35" name="Rectangle 34"/>
          <p:cNvSpPr/>
          <p:nvPr/>
        </p:nvSpPr>
        <p:spPr>
          <a:xfrm>
            <a:off x="4710545"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36" name="Rectangle 35"/>
          <p:cNvSpPr/>
          <p:nvPr/>
        </p:nvSpPr>
        <p:spPr>
          <a:xfrm>
            <a:off x="5257800" y="446116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37" name="Rectangle 36"/>
          <p:cNvSpPr/>
          <p:nvPr/>
        </p:nvSpPr>
        <p:spPr>
          <a:xfrm>
            <a:off x="594360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1,5</a:t>
            </a:r>
            <a:endParaRPr lang="en-IN" baseline="-25000" dirty="0"/>
          </a:p>
        </p:txBody>
      </p:sp>
      <p:sp>
        <p:nvSpPr>
          <p:cNvPr id="38" name="Rectangle 37"/>
          <p:cNvSpPr/>
          <p:nvPr/>
        </p:nvSpPr>
        <p:spPr>
          <a:xfrm>
            <a:off x="6525490" y="4468090"/>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J</a:t>
            </a:r>
            <a:r>
              <a:rPr lang="en-IN" sz="1000" baseline="-25000" dirty="0" smtClean="0"/>
              <a:t>2,2</a:t>
            </a:r>
            <a:endParaRPr lang="en-IN" sz="1000" baseline="-25000" dirty="0"/>
          </a:p>
        </p:txBody>
      </p:sp>
      <p:sp>
        <p:nvSpPr>
          <p:cNvPr id="39" name="Rectangle 38"/>
          <p:cNvSpPr/>
          <p:nvPr/>
        </p:nvSpPr>
        <p:spPr>
          <a:xfrm>
            <a:off x="7211290" y="373380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1,6</a:t>
            </a:r>
            <a:endParaRPr lang="en-IN" baseline="-25000" dirty="0"/>
          </a:p>
        </p:txBody>
      </p:sp>
      <p:sp>
        <p:nvSpPr>
          <p:cNvPr id="40" name="Rectangle 39"/>
          <p:cNvSpPr/>
          <p:nvPr/>
        </p:nvSpPr>
        <p:spPr>
          <a:xfrm>
            <a:off x="7758545" y="444731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2,3</a:t>
            </a:r>
            <a:endParaRPr lang="en-IN" baseline="-25000" dirty="0"/>
          </a:p>
        </p:txBody>
      </p:sp>
    </p:spTree>
    <p:extLst>
      <p:ext uri="{BB962C8B-B14F-4D97-AF65-F5344CB8AC3E}">
        <p14:creationId xmlns:p14="http://schemas.microsoft.com/office/powerpoint/2010/main" val="692392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LST (Least Slack Time First) Algorithm (Example)</a:t>
            </a:r>
            <a:endParaRPr lang="en-US" dirty="0"/>
          </a:p>
        </p:txBody>
      </p:sp>
      <p:cxnSp>
        <p:nvCxnSpPr>
          <p:cNvPr id="8" name="Straight Arrow Connector 7"/>
          <p:cNvCxnSpPr/>
          <p:nvPr/>
        </p:nvCxnSpPr>
        <p:spPr>
          <a:xfrm>
            <a:off x="1065771" y="3034661"/>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2958461"/>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2958461"/>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2577461"/>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2577461"/>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3720461"/>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3263261"/>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3 (2, 8]</a:t>
            </a:r>
            <a:endParaRPr lang="en-IN" dirty="0"/>
          </a:p>
        </p:txBody>
      </p:sp>
      <p:sp>
        <p:nvSpPr>
          <p:cNvPr id="20" name="Rectangle 19"/>
          <p:cNvSpPr/>
          <p:nvPr/>
        </p:nvSpPr>
        <p:spPr>
          <a:xfrm>
            <a:off x="152400" y="4693440"/>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1641765" y="469344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6230779"/>
            <a:ext cx="255198" cy="246221"/>
          </a:xfrm>
          <a:prstGeom prst="rect">
            <a:avLst/>
          </a:prstGeom>
          <a:noFill/>
        </p:spPr>
        <p:txBody>
          <a:bodyPr wrap="none" rtlCol="0">
            <a:spAutoFit/>
          </a:bodyPr>
          <a:lstStyle/>
          <a:p>
            <a:r>
              <a:rPr lang="en-IN" sz="1000" dirty="0" smtClean="0"/>
              <a:t>0</a:t>
            </a:r>
            <a:endParaRPr lang="en-IN" sz="1000" dirty="0"/>
          </a:p>
        </p:txBody>
      </p:sp>
      <p:sp>
        <p:nvSpPr>
          <p:cNvPr id="30" name="TextBox 29"/>
          <p:cNvSpPr txBox="1"/>
          <p:nvPr/>
        </p:nvSpPr>
        <p:spPr>
          <a:xfrm>
            <a:off x="2564202" y="5379240"/>
            <a:ext cx="255198" cy="246221"/>
          </a:xfrm>
          <a:prstGeom prst="rect">
            <a:avLst/>
          </a:prstGeom>
          <a:noFill/>
        </p:spPr>
        <p:txBody>
          <a:bodyPr wrap="none" rtlCol="0">
            <a:spAutoFit/>
          </a:bodyPr>
          <a:lstStyle/>
          <a:p>
            <a:r>
              <a:rPr lang="en-IN" sz="1000" dirty="0" smtClean="0"/>
              <a:t>5</a:t>
            </a:r>
            <a:endParaRPr lang="en-IN" sz="1000" dirty="0"/>
          </a:p>
        </p:txBody>
      </p:sp>
      <p:cxnSp>
        <p:nvCxnSpPr>
          <p:cNvPr id="35" name="Straight Arrow Connector 34"/>
          <p:cNvCxnSpPr/>
          <p:nvPr/>
        </p:nvCxnSpPr>
        <p:spPr>
          <a:xfrm>
            <a:off x="152400" y="530304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419600" y="2196461"/>
            <a:ext cx="47244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0: J1 is released, no other job in the system, so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2: J3 is released.</a:t>
            </a:r>
          </a:p>
          <a:p>
            <a:pPr marL="800100" lvl="1" indent="-342900" fontAlgn="auto">
              <a:spcBef>
                <a:spcPct val="20000"/>
              </a:spcBef>
              <a:spcAft>
                <a:spcPts val="0"/>
              </a:spcAft>
              <a:buClr>
                <a:srgbClr val="101141"/>
              </a:buClr>
              <a:buFont typeface="Wingdings" pitchFamily="2" charset="2"/>
              <a:buChar char="§"/>
            </a:pPr>
            <a:r>
              <a:rPr lang="en-IN" sz="1300" dirty="0" smtClean="0"/>
              <a:t>Slack of J1 = 6 – 2 – (3 – 2) = 3,</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Slack of J3 = 8 – 2 – 3 = 3.</a:t>
            </a:r>
          </a:p>
          <a:p>
            <a:pPr marL="800100" lvl="1" indent="-342900" fontAlgn="auto">
              <a:spcBef>
                <a:spcPct val="20000"/>
              </a:spcBef>
              <a:spcAft>
                <a:spcPts val="0"/>
              </a:spcAft>
              <a:buClr>
                <a:srgbClr val="101141"/>
              </a:buClr>
              <a:buFont typeface="Wingdings" pitchFamily="2" charset="2"/>
              <a:buChar char="§"/>
            </a:pPr>
            <a:r>
              <a:rPr lang="en-IN" sz="1300" dirty="0" smtClean="0"/>
              <a:t>So both J1 and J3 are of same priority. Let J1 continue</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3: J1 completes, J3 starts.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5: J2 is released</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Slack</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of J2 = 8 – 5 – 2 = 1</a:t>
            </a:r>
          </a:p>
          <a:p>
            <a:pPr marL="800100" lvl="1" indent="-342900" fontAlgn="auto">
              <a:spcBef>
                <a:spcPct val="20000"/>
              </a:spcBef>
              <a:spcAft>
                <a:spcPts val="0"/>
              </a:spcAft>
              <a:buClr>
                <a:srgbClr val="101141"/>
              </a:buClr>
              <a:buFont typeface="Wingdings" pitchFamily="2" charset="2"/>
              <a:buChar char="§"/>
            </a:pPr>
            <a:r>
              <a:rPr lang="en-IN" sz="1300" baseline="0" dirty="0" smtClean="0"/>
              <a:t>Slack of J3 = 8 – 5</a:t>
            </a:r>
            <a:r>
              <a:rPr lang="en-IN" sz="1300" dirty="0" smtClean="0"/>
              <a:t> – (3 – 2) = 2</a:t>
            </a:r>
            <a:endParaRPr lang="en-IN" sz="1300" baseline="0" dirty="0" smtClean="0"/>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So J2 will have higher priority, hence J2 will </a:t>
            </a:r>
            <a:r>
              <a:rPr kumimoji="0" lang="en-IN" sz="1300" b="0" i="0" strike="noStrike" kern="1200" cap="none" spc="0" normalizeH="0" noProof="0" dirty="0" err="1" smtClean="0">
                <a:ln>
                  <a:noFill/>
                </a:ln>
                <a:solidFill>
                  <a:schemeClr val="tx1"/>
                </a:solidFill>
                <a:effectLst/>
                <a:uLnTx/>
                <a:uFillTx/>
                <a:latin typeface="Arial" pitchFamily="34" charset="0"/>
                <a:ea typeface="+mn-ea"/>
                <a:cs typeface="Arial" pitchFamily="34" charset="0"/>
              </a:rPr>
              <a:t>preempt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J3.</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 7: J2 is done, J3 gets scheduled</a:t>
            </a:r>
          </a:p>
          <a:p>
            <a:pPr marL="800100" lvl="1" indent="-342900" fontAlgn="auto">
              <a:spcBef>
                <a:spcPct val="20000"/>
              </a:spcBef>
              <a:spcAft>
                <a:spcPts val="0"/>
              </a:spcAft>
              <a:buClr>
                <a:srgbClr val="101141"/>
              </a:buClr>
              <a:buFont typeface="Wingdings" pitchFamily="2" charset="2"/>
              <a:buChar char="§"/>
            </a:pPr>
            <a:r>
              <a:rPr lang="en-IN" sz="1300" dirty="0" smtClean="0"/>
              <a:t>Slack of J3 = 8 – 7 – (3 – 2) = 0</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8: J3 is done</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2715490" y="469344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5379240"/>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631002" y="5379240"/>
            <a:ext cx="255198" cy="246221"/>
          </a:xfrm>
          <a:prstGeom prst="rect">
            <a:avLst/>
          </a:prstGeom>
          <a:noFill/>
        </p:spPr>
        <p:txBody>
          <a:bodyPr wrap="none" rtlCol="0">
            <a:spAutoFit/>
          </a:bodyPr>
          <a:lstStyle/>
          <a:p>
            <a:r>
              <a:rPr lang="en-IN" sz="1000" dirty="0" smtClean="0"/>
              <a:t>7</a:t>
            </a:r>
            <a:endParaRPr lang="en-IN" sz="1000" dirty="0"/>
          </a:p>
        </p:txBody>
      </p:sp>
      <p:sp>
        <p:nvSpPr>
          <p:cNvPr id="49" name="TextBox 48"/>
          <p:cNvSpPr txBox="1"/>
          <p:nvPr/>
        </p:nvSpPr>
        <p:spPr>
          <a:xfrm>
            <a:off x="1497402" y="5379240"/>
            <a:ext cx="255198" cy="246221"/>
          </a:xfrm>
          <a:prstGeom prst="rect">
            <a:avLst/>
          </a:prstGeom>
          <a:noFill/>
        </p:spPr>
        <p:txBody>
          <a:bodyPr wrap="none" rtlCol="0">
            <a:spAutoFit/>
          </a:bodyPr>
          <a:lstStyle/>
          <a:p>
            <a:r>
              <a:rPr lang="en-IN" sz="1000" dirty="0" smtClean="0"/>
              <a:t>3</a:t>
            </a:r>
            <a:endParaRPr lang="en-IN" sz="1000" dirty="0"/>
          </a:p>
        </p:txBody>
      </p:sp>
      <p:sp>
        <p:nvSpPr>
          <p:cNvPr id="22" name="Rectangle 21"/>
          <p:cNvSpPr/>
          <p:nvPr/>
        </p:nvSpPr>
        <p:spPr>
          <a:xfrm>
            <a:off x="3782290" y="4695019"/>
            <a:ext cx="48491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3" name="TextBox 22"/>
          <p:cNvSpPr txBox="1"/>
          <p:nvPr/>
        </p:nvSpPr>
        <p:spPr>
          <a:xfrm>
            <a:off x="2133600" y="3415661"/>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
        <p:nvSpPr>
          <p:cNvPr id="2" name="Content Placeholder 1"/>
          <p:cNvSpPr>
            <a:spLocks noGrp="1"/>
          </p:cNvSpPr>
          <p:nvPr>
            <p:ph idx="1"/>
          </p:nvPr>
        </p:nvSpPr>
        <p:spPr>
          <a:xfrm>
            <a:off x="304800" y="1370012"/>
            <a:ext cx="8229600" cy="493316"/>
          </a:xfrm>
        </p:spPr>
        <p:txBody>
          <a:bodyPr/>
          <a:lstStyle/>
          <a:p>
            <a:r>
              <a:rPr lang="en-US" dirty="0" smtClean="0"/>
              <a:t>Jobs with Precedence</a:t>
            </a:r>
            <a:endParaRPr lang="te-IN" dirty="0"/>
          </a:p>
        </p:txBody>
      </p:sp>
    </p:spTree>
    <p:extLst>
      <p:ext uri="{BB962C8B-B14F-4D97-AF65-F5344CB8AC3E}">
        <p14:creationId xmlns:p14="http://schemas.microsoft.com/office/powerpoint/2010/main" val="1352442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LRT (Latest Release Time)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
        <p:nvSpPr>
          <p:cNvPr id="7" name="Content Placeholder 6"/>
          <p:cNvSpPr>
            <a:spLocks noGrp="1"/>
          </p:cNvSpPr>
          <p:nvPr>
            <p:ph idx="1"/>
          </p:nvPr>
        </p:nvSpPr>
        <p:spPr>
          <a:xfrm>
            <a:off x="304800" y="1371601"/>
            <a:ext cx="8229600" cy="1676400"/>
          </a:xfrm>
        </p:spPr>
        <p:txBody>
          <a:bodyPr/>
          <a:lstStyle/>
          <a:p>
            <a:pPr>
              <a:buFont typeface="Wingdings" pitchFamily="2" charset="2"/>
              <a:buChar char="Ø"/>
            </a:pPr>
            <a:r>
              <a:rPr lang="en-IN" sz="1800" dirty="0" smtClean="0"/>
              <a:t>There is no advantage in finishing early in a hard-real time system.</a:t>
            </a:r>
          </a:p>
          <a:p>
            <a:pPr>
              <a:buFont typeface="Wingdings" pitchFamily="2" charset="2"/>
              <a:buChar char="Ø"/>
            </a:pPr>
            <a:r>
              <a:rPr lang="en-IN" sz="1800" dirty="0" smtClean="0"/>
              <a:t>LRT Algorithm takes the advantage of this fact.</a:t>
            </a:r>
          </a:p>
          <a:p>
            <a:pPr>
              <a:buFont typeface="Wingdings" pitchFamily="2" charset="2"/>
              <a:buChar char="Ø"/>
            </a:pPr>
            <a:r>
              <a:rPr lang="en-IN" sz="1800" dirty="0" smtClean="0">
                <a:solidFill>
                  <a:srgbClr val="0000CC"/>
                </a:solidFill>
              </a:rPr>
              <a:t>It treats release time as deadline and deadline as release time and schedule the jobs backward starting from latest deadline in ‘priority-driven’ manner.</a:t>
            </a:r>
          </a:p>
          <a:p>
            <a:r>
              <a:rPr lang="en-IN" sz="1800" u="sng" dirty="0" smtClean="0"/>
              <a:t>Example (Jobs with Precedence)</a:t>
            </a:r>
          </a:p>
          <a:p>
            <a:endParaRPr lang="en-IN" u="sng" dirty="0"/>
          </a:p>
        </p:txBody>
      </p:sp>
      <p:cxnSp>
        <p:nvCxnSpPr>
          <p:cNvPr id="8" name="Straight Arrow Connector 7"/>
          <p:cNvCxnSpPr/>
          <p:nvPr/>
        </p:nvCxnSpPr>
        <p:spPr>
          <a:xfrm>
            <a:off x="1065771" y="38100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33528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3352800"/>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441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4038600"/>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2 (2, 7]</a:t>
            </a:r>
            <a:endParaRPr lang="en-IN" dirty="0"/>
          </a:p>
        </p:txBody>
      </p:sp>
      <p:sp>
        <p:nvSpPr>
          <p:cNvPr id="20" name="Rectangle 19"/>
          <p:cNvSpPr/>
          <p:nvPr/>
        </p:nvSpPr>
        <p:spPr>
          <a:xfrm>
            <a:off x="609600" y="4876800"/>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2105024"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5562600"/>
            <a:ext cx="255198" cy="246221"/>
          </a:xfrm>
          <a:prstGeom prst="rect">
            <a:avLst/>
          </a:prstGeom>
          <a:noFill/>
        </p:spPr>
        <p:txBody>
          <a:bodyPr wrap="none" rtlCol="0">
            <a:spAutoFit/>
          </a:bodyPr>
          <a:lstStyle/>
          <a:p>
            <a:r>
              <a:rPr lang="en-IN" sz="1000" dirty="0" smtClean="0"/>
              <a:t>0</a:t>
            </a:r>
            <a:endParaRPr lang="en-IN" sz="1000" dirty="0"/>
          </a:p>
        </p:txBody>
      </p:sp>
      <p:sp>
        <p:nvSpPr>
          <p:cNvPr id="30" name="TextBox 29"/>
          <p:cNvSpPr txBox="1"/>
          <p:nvPr/>
        </p:nvSpPr>
        <p:spPr>
          <a:xfrm>
            <a:off x="1981200" y="5562600"/>
            <a:ext cx="255198" cy="246221"/>
          </a:xfrm>
          <a:prstGeom prst="rect">
            <a:avLst/>
          </a:prstGeom>
          <a:noFill/>
        </p:spPr>
        <p:txBody>
          <a:bodyPr wrap="none" rtlCol="0">
            <a:spAutoFit/>
          </a:bodyPr>
          <a:lstStyle/>
          <a:p>
            <a:r>
              <a:rPr lang="en-IN" sz="1000" dirty="0" smtClean="0"/>
              <a:t>4</a:t>
            </a:r>
            <a:endParaRPr lang="en-IN" sz="1000" dirty="0"/>
          </a:p>
        </p:txBody>
      </p:sp>
      <p:cxnSp>
        <p:nvCxnSpPr>
          <p:cNvPr id="35" name="Straight Arrow Connector 34"/>
          <p:cNvCxnSpPr/>
          <p:nvPr/>
        </p:nvCxnSpPr>
        <p:spPr>
          <a:xfrm>
            <a:off x="152400" y="54864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572000" y="2895600"/>
            <a:ext cx="4572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kumimoji="0" lang="en-IN"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Latest deadline is 8. So start scheduling backward from time 8.</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600" dirty="0" smtClean="0"/>
              <a:t>J2 should start at time 6, so that it completes at time 8 (=6 + execution time 2)</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kumimoji="0" lang="en-IN"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time 7, J3 is ready to be scheduled (its deadline</a:t>
            </a:r>
            <a:r>
              <a:rPr kumimoji="0" lang="en-IN" sz="16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is 7). So it gets scheduled at time 6 (after J2).</a:t>
            </a:r>
          </a:p>
          <a:p>
            <a:pPr marL="342900" lvl="0" indent="-342900" fontAlgn="auto">
              <a:spcBef>
                <a:spcPct val="20000"/>
              </a:spcBef>
              <a:spcAft>
                <a:spcPts val="0"/>
              </a:spcAft>
              <a:buClr>
                <a:srgbClr val="101141"/>
              </a:buClr>
              <a:buFont typeface="Wingdings" pitchFamily="2" charset="2"/>
              <a:buChar char="Ø"/>
              <a:defRPr/>
            </a:pPr>
            <a:r>
              <a:rPr lang="en-IN" sz="1600" dirty="0" smtClean="0"/>
              <a:t>J3 should start at time 4, so that it completes at time 6 (=4 + execution time 2)</a:t>
            </a:r>
          </a:p>
          <a:p>
            <a:pPr marL="342900" lvl="0" indent="-342900" fontAlgn="auto">
              <a:spcBef>
                <a:spcPct val="20000"/>
              </a:spcBef>
              <a:spcAft>
                <a:spcPts val="0"/>
              </a:spcAft>
              <a:buClr>
                <a:srgbClr val="101141"/>
              </a:buClr>
              <a:buFont typeface="Wingdings" pitchFamily="2" charset="2"/>
              <a:buChar char="Ø"/>
              <a:defRPr/>
            </a:pPr>
            <a:r>
              <a:rPr lang="en-IN" sz="1600" dirty="0" smtClean="0"/>
              <a:t>At time 6, J1 is ready to be scheduled. So it gets scheduled at time 4 after J3.</a:t>
            </a:r>
          </a:p>
          <a:p>
            <a:pPr marL="342900" indent="-342900" fontAlgn="auto">
              <a:spcBef>
                <a:spcPct val="20000"/>
              </a:spcBef>
              <a:spcAft>
                <a:spcPts val="0"/>
              </a:spcAft>
              <a:buClr>
                <a:srgbClr val="101141"/>
              </a:buClr>
              <a:buFont typeface="Wingdings" pitchFamily="2" charset="2"/>
              <a:buChar char="Ø"/>
              <a:defRPr/>
            </a:pPr>
            <a:r>
              <a:rPr lang="en-IN" sz="1600" dirty="0" smtClean="0"/>
              <a:t>J1 should start at time 1, so that it completes at time 4 (=1 + execution time 3)</a:t>
            </a: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3167064"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5562600"/>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021402" y="5562600"/>
            <a:ext cx="255198" cy="246221"/>
          </a:xfrm>
          <a:prstGeom prst="rect">
            <a:avLst/>
          </a:prstGeom>
          <a:noFill/>
        </p:spPr>
        <p:txBody>
          <a:bodyPr wrap="none" rtlCol="0">
            <a:spAutoFit/>
          </a:bodyPr>
          <a:lstStyle/>
          <a:p>
            <a:r>
              <a:rPr lang="en-IN" sz="1000" dirty="0" smtClean="0"/>
              <a:t>6</a:t>
            </a:r>
            <a:endParaRPr lang="en-IN" sz="1000" dirty="0"/>
          </a:p>
        </p:txBody>
      </p:sp>
      <p:sp>
        <p:nvSpPr>
          <p:cNvPr id="49" name="TextBox 48"/>
          <p:cNvSpPr txBox="1"/>
          <p:nvPr/>
        </p:nvSpPr>
        <p:spPr>
          <a:xfrm>
            <a:off x="506802" y="5562600"/>
            <a:ext cx="255198" cy="246221"/>
          </a:xfrm>
          <a:prstGeom prst="rect">
            <a:avLst/>
          </a:prstGeom>
          <a:noFill/>
        </p:spPr>
        <p:txBody>
          <a:bodyPr wrap="none" rtlCol="0">
            <a:spAutoFit/>
          </a:bodyPr>
          <a:lstStyle/>
          <a:p>
            <a:r>
              <a:rPr lang="en-IN" sz="1000" dirty="0" smtClean="0"/>
              <a:t>1</a:t>
            </a:r>
            <a:endParaRPr lang="en-IN" sz="1000" dirty="0"/>
          </a:p>
        </p:txBody>
      </p:sp>
      <p:sp>
        <p:nvSpPr>
          <p:cNvPr id="22" name="TextBox 21"/>
          <p:cNvSpPr txBox="1"/>
          <p:nvPr/>
        </p:nvSpPr>
        <p:spPr>
          <a:xfrm>
            <a:off x="2133600" y="4038600"/>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Tree>
    <p:extLst>
      <p:ext uri="{BB962C8B-B14F-4D97-AF65-F5344CB8AC3E}">
        <p14:creationId xmlns:p14="http://schemas.microsoft.com/office/powerpoint/2010/main" val="878898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953000"/>
          </a:xfrm>
        </p:spPr>
        <p:txBody>
          <a:bodyPr>
            <a:normAutofit/>
          </a:bodyPr>
          <a:lstStyle/>
          <a:p>
            <a:pPr algn="just"/>
            <a:r>
              <a:rPr lang="en-IN" i="1" dirty="0" smtClean="0">
                <a:solidFill>
                  <a:srgbClr val="0000CC"/>
                </a:solidFill>
                <a:latin typeface="+mn-lt"/>
              </a:rPr>
              <a:t>	A scheduling algorithm can feasibly schedule any set of periodic task on a processor if the total utilization of the tasks is equal to or less than the schedulable utilization of the algorithm.</a:t>
            </a:r>
          </a:p>
          <a:p>
            <a:pPr algn="just"/>
            <a:endParaRPr lang="en-IN" i="1" dirty="0" smtClean="0">
              <a:solidFill>
                <a:srgbClr val="0000CC"/>
              </a:solidFill>
              <a:latin typeface="+mn-lt"/>
            </a:endParaRPr>
          </a:p>
          <a:p>
            <a:pPr algn="just"/>
            <a:r>
              <a:rPr lang="en-IN" i="1" dirty="0" smtClean="0">
                <a:solidFill>
                  <a:srgbClr val="0000CC"/>
                </a:solidFill>
                <a:latin typeface="+mn-lt"/>
              </a:rPr>
              <a:t>	No algorithm can schedule a set of tasks with a total utilization greater than 1</a:t>
            </a:r>
          </a:p>
        </p:txBody>
      </p:sp>
      <p:sp>
        <p:nvSpPr>
          <p:cNvPr id="6" name="Content Placeholder 5"/>
          <p:cNvSpPr>
            <a:spLocks noGrp="1"/>
          </p:cNvSpPr>
          <p:nvPr>
            <p:ph sz="quarter" idx="10"/>
          </p:nvPr>
        </p:nvSpPr>
        <p:spPr/>
        <p:txBody>
          <a:bodyPr/>
          <a:lstStyle/>
          <a:p>
            <a:r>
              <a:rPr lang="en-US" dirty="0" smtClean="0"/>
              <a:t>Schedulable Utilization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366640" y="3732480"/>
              <a:ext cx="1580760" cy="429120"/>
            </p14:xfrm>
          </p:contentPart>
        </mc:Choice>
        <mc:Fallback>
          <p:pic>
            <p:nvPicPr>
              <p:cNvPr id="2" name="Ink 1"/>
              <p:cNvPicPr/>
              <p:nvPr/>
            </p:nvPicPr>
            <p:blipFill>
              <a:blip r:embed="rId4"/>
              <a:stretch>
                <a:fillRect/>
              </a:stretch>
            </p:blipFill>
            <p:spPr>
              <a:xfrm>
                <a:off x="2357280" y="3723120"/>
                <a:ext cx="1599480" cy="447840"/>
              </a:xfrm>
              <a:prstGeom prst="rect">
                <a:avLst/>
              </a:prstGeom>
            </p:spPr>
          </p:pic>
        </mc:Fallback>
      </mc:AlternateContent>
    </p:spTree>
    <p:extLst>
      <p:ext uri="{BB962C8B-B14F-4D97-AF65-F5344CB8AC3E}">
        <p14:creationId xmlns:p14="http://schemas.microsoft.com/office/powerpoint/2010/main" val="1986487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371600"/>
          </a:xfrm>
        </p:spPr>
        <p:txBody>
          <a:bodyPr>
            <a:normAutofit/>
          </a:bodyPr>
          <a:lstStyle/>
          <a:p>
            <a:pPr algn="just"/>
            <a:r>
              <a:rPr lang="en-IN" dirty="0" smtClean="0">
                <a:latin typeface="+mn-lt"/>
              </a:rPr>
              <a:t>Example for U &gt; 1: </a:t>
            </a:r>
          </a:p>
          <a:p>
            <a:pPr algn="just"/>
            <a:r>
              <a:rPr lang="en-IN" dirty="0" smtClean="0">
                <a:latin typeface="+mn-lt"/>
              </a:rPr>
              <a:t>Consider EDF schedule for tasks: T1 = (2,1), T2 =(5,3)</a:t>
            </a:r>
          </a:p>
          <a:p>
            <a:pPr algn="just"/>
            <a:r>
              <a:rPr lang="en-IN" dirty="0" smtClean="0">
                <a:latin typeface="+mn-lt"/>
              </a:rPr>
              <a:t>Total utilization U = 1/2+ 3/5 = 0.5 + 0.6 = 1.1</a:t>
            </a:r>
          </a:p>
        </p:txBody>
      </p:sp>
      <p:sp>
        <p:nvSpPr>
          <p:cNvPr id="6" name="Content Placeholder 5"/>
          <p:cNvSpPr>
            <a:spLocks noGrp="1"/>
          </p:cNvSpPr>
          <p:nvPr>
            <p:ph sz="quarter" idx="10"/>
          </p:nvPr>
        </p:nvSpPr>
        <p:spPr/>
        <p:txBody>
          <a:bodyPr/>
          <a:lstStyle/>
          <a:p>
            <a:r>
              <a:rPr lang="en-US" dirty="0" smtClean="0"/>
              <a:t>Schedulable Utilization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graphicFrame>
        <p:nvGraphicFramePr>
          <p:cNvPr id="7" name="Table 6"/>
          <p:cNvGraphicFramePr>
            <a:graphicFrameLocks noGrp="1"/>
          </p:cNvGraphicFramePr>
          <p:nvPr/>
        </p:nvGraphicFramePr>
        <p:xfrm>
          <a:off x="304800" y="3048000"/>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75406" y="408629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14400" y="492370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28255"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1" name="Rectangle 10"/>
          <p:cNvSpPr/>
          <p:nvPr/>
        </p:nvSpPr>
        <p:spPr>
          <a:xfrm>
            <a:off x="1600200" y="4142510"/>
            <a:ext cx="574964"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5" name="TextBox 14"/>
          <p:cNvSpPr txBox="1"/>
          <p:nvPr/>
        </p:nvSpPr>
        <p:spPr>
          <a:xfrm>
            <a:off x="457200" y="54102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1,1 </a:t>
            </a:r>
            <a:r>
              <a:rPr lang="en-IN" sz="1100" dirty="0" smtClean="0"/>
              <a:t>: 2</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1,1 </a:t>
            </a:r>
            <a:r>
              <a:rPr lang="en-IN" sz="1100" dirty="0" smtClean="0"/>
              <a:t>scheduled</a:t>
            </a:r>
            <a:endParaRPr lang="en-IN" sz="1100" dirty="0"/>
          </a:p>
        </p:txBody>
      </p:sp>
      <p:sp>
        <p:nvSpPr>
          <p:cNvPr id="16" name="TextBox 15"/>
          <p:cNvSpPr txBox="1"/>
          <p:nvPr/>
        </p:nvSpPr>
        <p:spPr>
          <a:xfrm>
            <a:off x="1820008" y="54102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1,2 </a:t>
            </a:r>
            <a:r>
              <a:rPr lang="en-IN" sz="1100" dirty="0" smtClean="0"/>
              <a:t>: 4</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1,2 </a:t>
            </a:r>
            <a:r>
              <a:rPr lang="en-IN" sz="1100" dirty="0" smtClean="0"/>
              <a:t>scheduled</a:t>
            </a:r>
            <a:endParaRPr lang="en-IN" sz="1100" dirty="0"/>
          </a:p>
        </p:txBody>
      </p:sp>
      <p:sp>
        <p:nvSpPr>
          <p:cNvPr id="17" name="TextBox 16"/>
          <p:cNvSpPr txBox="1"/>
          <p:nvPr/>
        </p:nvSpPr>
        <p:spPr>
          <a:xfrm>
            <a:off x="2895600" y="54102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1,3 </a:t>
            </a:r>
            <a:r>
              <a:rPr lang="en-IN" sz="1100" dirty="0" smtClean="0"/>
              <a:t>: 6</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2,1 </a:t>
            </a:r>
            <a:r>
              <a:rPr lang="en-IN" sz="1100" dirty="0" smtClean="0"/>
              <a:t>scheduled</a:t>
            </a:r>
            <a:endParaRPr lang="en-IN" sz="1100" dirty="0"/>
          </a:p>
        </p:txBody>
      </p:sp>
      <p:sp>
        <p:nvSpPr>
          <p:cNvPr id="19" name="TextBox 18"/>
          <p:cNvSpPr txBox="1"/>
          <p:nvPr/>
        </p:nvSpPr>
        <p:spPr>
          <a:xfrm>
            <a:off x="4734500" y="54102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1,4 </a:t>
            </a:r>
            <a:r>
              <a:rPr lang="en-IN" sz="1100" dirty="0" smtClean="0"/>
              <a:t>: 8</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1,4 </a:t>
            </a:r>
            <a:r>
              <a:rPr lang="en-IN" sz="1100" dirty="0" smtClean="0"/>
              <a:t>scheduled</a:t>
            </a:r>
            <a:endParaRPr lang="en-IN" sz="1100" dirty="0"/>
          </a:p>
        </p:txBody>
      </p:sp>
      <p:sp>
        <p:nvSpPr>
          <p:cNvPr id="20" name="TextBox 19"/>
          <p:cNvSpPr txBox="1"/>
          <p:nvPr/>
        </p:nvSpPr>
        <p:spPr>
          <a:xfrm>
            <a:off x="5697964" y="5410200"/>
            <a:ext cx="1015021" cy="938719"/>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1,5 </a:t>
            </a:r>
            <a:r>
              <a:rPr lang="en-IN" sz="1100" dirty="0" smtClean="0"/>
              <a:t>: 10</a:t>
            </a:r>
          </a:p>
          <a:p>
            <a:r>
              <a:rPr lang="en-IN" sz="1100" dirty="0" smtClean="0"/>
              <a:t>J</a:t>
            </a:r>
            <a:r>
              <a:rPr lang="en-IN" sz="1100" baseline="-25000" dirty="0" smtClean="0"/>
              <a:t>2,2 </a:t>
            </a:r>
            <a:r>
              <a:rPr lang="en-IN" sz="1100" dirty="0" smtClean="0"/>
              <a:t>: 10</a:t>
            </a:r>
          </a:p>
          <a:p>
            <a:r>
              <a:rPr lang="en-IN" sz="1100" dirty="0" smtClean="0"/>
              <a:t>Either can be</a:t>
            </a:r>
          </a:p>
          <a:p>
            <a:r>
              <a:rPr lang="en-IN" sz="1100" dirty="0" smtClean="0"/>
              <a:t>scheduled</a:t>
            </a:r>
            <a:endParaRPr lang="en-IN" sz="1100" dirty="0"/>
          </a:p>
        </p:txBody>
      </p:sp>
      <p:sp>
        <p:nvSpPr>
          <p:cNvPr id="21" name="TextBox 20"/>
          <p:cNvSpPr txBox="1"/>
          <p:nvPr/>
        </p:nvSpPr>
        <p:spPr>
          <a:xfrm>
            <a:off x="6791900" y="5410200"/>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1,6 </a:t>
            </a:r>
            <a:r>
              <a:rPr lang="en-IN" sz="1100" dirty="0" smtClean="0"/>
              <a:t>: 12</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2,2 </a:t>
            </a:r>
            <a:r>
              <a:rPr lang="en-IN" sz="1100" dirty="0" smtClean="0"/>
              <a:t>scheduled</a:t>
            </a:r>
            <a:endParaRPr lang="en-IN" sz="1100" dirty="0"/>
          </a:p>
        </p:txBody>
      </p:sp>
      <p:cxnSp>
        <p:nvCxnSpPr>
          <p:cNvPr id="22" name="Straight Arrow Connector 21"/>
          <p:cNvCxnSpPr/>
          <p:nvPr/>
        </p:nvCxnSpPr>
        <p:spPr>
          <a:xfrm rot="5400000" flipH="1" flipV="1">
            <a:off x="726425"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2002920"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3251705"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4500490"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749275"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6998060"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864480" y="5217175"/>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34000" y="415636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36" name="Rectangle 35"/>
          <p:cNvSpPr/>
          <p:nvPr/>
        </p:nvSpPr>
        <p:spPr>
          <a:xfrm>
            <a:off x="2209800"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37" name="Rectangle 36"/>
          <p:cNvSpPr/>
          <p:nvPr/>
        </p:nvSpPr>
        <p:spPr>
          <a:xfrm>
            <a:off x="2840180" y="4142510"/>
            <a:ext cx="119842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38" name="Rectangle 37"/>
          <p:cNvSpPr/>
          <p:nvPr/>
        </p:nvSpPr>
        <p:spPr>
          <a:xfrm>
            <a:off x="4087090"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39" name="TextBox 38"/>
          <p:cNvSpPr txBox="1"/>
          <p:nvPr/>
        </p:nvSpPr>
        <p:spPr>
          <a:xfrm>
            <a:off x="3820100" y="5402759"/>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1,3 </a:t>
            </a:r>
            <a:r>
              <a:rPr lang="en-IN" sz="1100" dirty="0" smtClean="0"/>
              <a:t>: 6</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1,3 </a:t>
            </a:r>
            <a:r>
              <a:rPr lang="en-IN" sz="1100" dirty="0" smtClean="0"/>
              <a:t>scheduled</a:t>
            </a:r>
            <a:endParaRPr lang="en-IN" sz="1100" dirty="0"/>
          </a:p>
        </p:txBody>
      </p:sp>
      <p:sp>
        <p:nvSpPr>
          <p:cNvPr id="40" name="Rectangle 39"/>
          <p:cNvSpPr/>
          <p:nvPr/>
        </p:nvSpPr>
        <p:spPr>
          <a:xfrm>
            <a:off x="4724400"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41" name="Rectangle 40"/>
          <p:cNvSpPr/>
          <p:nvPr/>
        </p:nvSpPr>
        <p:spPr>
          <a:xfrm>
            <a:off x="5943600"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1,5</a:t>
            </a:r>
            <a:endParaRPr lang="en-IN" baseline="-25000" dirty="0"/>
          </a:p>
        </p:txBody>
      </p:sp>
      <p:sp>
        <p:nvSpPr>
          <p:cNvPr id="42" name="Rectangle 41"/>
          <p:cNvSpPr/>
          <p:nvPr/>
        </p:nvSpPr>
        <p:spPr>
          <a:xfrm>
            <a:off x="6567055" y="4163290"/>
            <a:ext cx="1246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43" name="Rectangle 42"/>
          <p:cNvSpPr/>
          <p:nvPr/>
        </p:nvSpPr>
        <p:spPr>
          <a:xfrm>
            <a:off x="7848600" y="3429000"/>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1,6</a:t>
            </a:r>
            <a:endParaRPr lang="en-IN" baseline="-25000" dirty="0"/>
          </a:p>
        </p:txBody>
      </p:sp>
      <p:sp>
        <p:nvSpPr>
          <p:cNvPr id="44" name="TextBox 43"/>
          <p:cNvSpPr txBox="1"/>
          <p:nvPr/>
        </p:nvSpPr>
        <p:spPr>
          <a:xfrm>
            <a:off x="6553200" y="2743200"/>
            <a:ext cx="2247731" cy="307777"/>
          </a:xfrm>
          <a:prstGeom prst="rect">
            <a:avLst/>
          </a:prstGeom>
          <a:noFill/>
        </p:spPr>
        <p:txBody>
          <a:bodyPr wrap="none" rtlCol="0">
            <a:spAutoFit/>
          </a:bodyPr>
          <a:lstStyle/>
          <a:p>
            <a:r>
              <a:rPr lang="en-IN" sz="1400" i="1" dirty="0" smtClean="0">
                <a:solidFill>
                  <a:srgbClr val="0000CC"/>
                </a:solidFill>
              </a:rPr>
              <a:t>J</a:t>
            </a:r>
            <a:r>
              <a:rPr lang="en-IN" sz="1400" i="1" baseline="-25000" dirty="0" smtClean="0">
                <a:solidFill>
                  <a:srgbClr val="0000CC"/>
                </a:solidFill>
              </a:rPr>
              <a:t>2,2 </a:t>
            </a:r>
            <a:r>
              <a:rPr lang="en-IN" sz="1400" i="1" dirty="0" smtClean="0">
                <a:solidFill>
                  <a:srgbClr val="0000CC"/>
                </a:solidFill>
              </a:rPr>
              <a:t>missed its deadline 10</a:t>
            </a:r>
            <a:endParaRPr lang="en-IN" sz="1400" i="1" dirty="0">
              <a:solidFill>
                <a:srgbClr val="0000CC"/>
              </a:solidFill>
            </a:endParaRPr>
          </a:p>
        </p:txBody>
      </p:sp>
      <p:cxnSp>
        <p:nvCxnSpPr>
          <p:cNvPr id="46" name="Straight Arrow Connector 45"/>
          <p:cNvCxnSpPr>
            <a:stCxn id="44" idx="2"/>
            <a:endCxn id="42" idx="0"/>
          </p:cNvCxnSpPr>
          <p:nvPr/>
        </p:nvCxnSpPr>
        <p:spPr>
          <a:xfrm rot="5400000">
            <a:off x="6877632" y="3363855"/>
            <a:ext cx="1112313" cy="48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312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05400"/>
          </a:xfrm>
        </p:spPr>
        <p:txBody>
          <a:bodyPr>
            <a:normAutofit/>
          </a:bodyPr>
          <a:lstStyle/>
          <a:p>
            <a:pPr>
              <a:buFont typeface="Wingdings" pitchFamily="2" charset="2"/>
              <a:buChar char="Ø"/>
            </a:pPr>
            <a:r>
              <a:rPr lang="en-IN" dirty="0" smtClean="0">
                <a:latin typeface="+mn-lt"/>
              </a:rPr>
              <a:t>Criterion to measure performance: </a:t>
            </a:r>
            <a:r>
              <a:rPr lang="en-IN" dirty="0" smtClean="0">
                <a:solidFill>
                  <a:srgbClr val="0000CC"/>
                </a:solidFill>
                <a:latin typeface="+mn-lt"/>
              </a:rPr>
              <a:t>Schedulable Utilization</a:t>
            </a:r>
          </a:p>
          <a:p>
            <a:pPr>
              <a:buFont typeface="Wingdings" pitchFamily="2" charset="2"/>
              <a:buChar char="Ø"/>
            </a:pPr>
            <a:r>
              <a:rPr lang="en-IN" dirty="0" smtClean="0">
                <a:latin typeface="+mn-lt"/>
              </a:rPr>
              <a:t>So higher the schedulable utilization, better is the algorithm.</a:t>
            </a:r>
          </a:p>
          <a:p>
            <a:pPr>
              <a:buFont typeface="Wingdings" pitchFamily="2" charset="2"/>
              <a:buChar char="Ø"/>
            </a:pPr>
            <a:r>
              <a:rPr lang="en-IN" dirty="0" smtClean="0">
                <a:latin typeface="+mn-lt"/>
              </a:rPr>
              <a:t>An algorithm whose schedulable utilization is 1, is an optimal algorithm.</a:t>
            </a:r>
          </a:p>
          <a:p>
            <a:pPr>
              <a:buFont typeface="Wingdings" pitchFamily="2" charset="2"/>
              <a:buChar char="Ø"/>
            </a:pPr>
            <a:r>
              <a:rPr lang="en-IN" dirty="0" smtClean="0">
                <a:solidFill>
                  <a:srgbClr val="0000CC"/>
                </a:solidFill>
                <a:latin typeface="+mn-lt"/>
              </a:rPr>
              <a:t>Optimal dynamic-priority algorithms outperforms fixed-priority algorithms in terms of schedulable utilization.</a:t>
            </a:r>
          </a:p>
          <a:p>
            <a:pPr>
              <a:buFont typeface="Wingdings" pitchFamily="2" charset="2"/>
              <a:buChar char="Ø"/>
            </a:pPr>
            <a:r>
              <a:rPr lang="en-IN" dirty="0" smtClean="0">
                <a:solidFill>
                  <a:srgbClr val="0000CC"/>
                </a:solidFill>
                <a:latin typeface="+mn-lt"/>
              </a:rPr>
              <a:t>But advantage of fixed-priority algorithms is predictability.</a:t>
            </a:r>
          </a:p>
          <a:p>
            <a:pPr>
              <a:buFont typeface="Wingdings" pitchFamily="2" charset="2"/>
              <a:buChar char="Ø"/>
            </a:pPr>
            <a:endParaRPr lang="en-IN" dirty="0" smtClean="0">
              <a:latin typeface="+mn-lt"/>
            </a:endParaRPr>
          </a:p>
        </p:txBody>
      </p:sp>
      <p:sp>
        <p:nvSpPr>
          <p:cNvPr id="6" name="Content Placeholder 5"/>
          <p:cNvSpPr>
            <a:spLocks noGrp="1"/>
          </p:cNvSpPr>
          <p:nvPr>
            <p:ph sz="quarter" idx="10"/>
          </p:nvPr>
        </p:nvSpPr>
        <p:spPr/>
        <p:txBody>
          <a:bodyPr/>
          <a:lstStyle/>
          <a:p>
            <a:r>
              <a:rPr lang="en-US" dirty="0" smtClean="0"/>
              <a:t>Relative Merits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24759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133600"/>
          </a:xfrm>
        </p:spPr>
        <p:txBody>
          <a:bodyPr>
            <a:normAutofit fontScale="85000" lnSpcReduction="10000"/>
          </a:bodyPr>
          <a:lstStyle/>
          <a:p>
            <a:pPr algn="just"/>
            <a:r>
              <a:rPr lang="en-IN" dirty="0" smtClean="0">
                <a:latin typeface="+mn-lt"/>
              </a:rPr>
              <a:t>Theorem:</a:t>
            </a:r>
          </a:p>
          <a:p>
            <a:pPr algn="just"/>
            <a:r>
              <a:rPr lang="en-IN" dirty="0" smtClean="0">
                <a:latin typeface="+mn-lt"/>
              </a:rPr>
              <a:t>	</a:t>
            </a:r>
            <a:r>
              <a:rPr lang="en-IN" i="1" dirty="0" smtClean="0">
                <a:solidFill>
                  <a:srgbClr val="0000CC"/>
                </a:solidFill>
                <a:latin typeface="+mn-lt"/>
              </a:rPr>
              <a:t>A system T of independent, </a:t>
            </a:r>
            <a:r>
              <a:rPr lang="en-IN" i="1" dirty="0" err="1" smtClean="0">
                <a:solidFill>
                  <a:srgbClr val="0000CC"/>
                </a:solidFill>
                <a:latin typeface="+mn-lt"/>
              </a:rPr>
              <a:t>preemptable</a:t>
            </a:r>
            <a:r>
              <a:rPr lang="en-IN" i="1" dirty="0" smtClean="0">
                <a:solidFill>
                  <a:srgbClr val="0000CC"/>
                </a:solidFill>
                <a:latin typeface="+mn-lt"/>
              </a:rPr>
              <a:t>  tasks with relative deadlines equal to their respective periods can be feasibly scheduled on one processor if and only if its total utilization is equal to or less than 1.</a:t>
            </a:r>
          </a:p>
          <a:p>
            <a:pPr algn="just"/>
            <a:endParaRPr lang="en-IN" i="1" dirty="0" smtClean="0">
              <a:solidFill>
                <a:srgbClr val="0000CC"/>
              </a:solidFill>
              <a:latin typeface="+mn-lt"/>
            </a:endParaRPr>
          </a:p>
          <a:p>
            <a:pPr algn="just"/>
            <a:r>
              <a:rPr lang="en-IN" dirty="0" smtClean="0">
                <a:latin typeface="+mn-lt"/>
              </a:rPr>
              <a:t>Schedulable utilization of the LST algorithm is also 1.</a:t>
            </a:r>
          </a:p>
        </p:txBody>
      </p:sp>
      <p:sp>
        <p:nvSpPr>
          <p:cNvPr id="6" name="Content Placeholder 5"/>
          <p:cNvSpPr>
            <a:spLocks noGrp="1"/>
          </p:cNvSpPr>
          <p:nvPr>
            <p:ph sz="quarter" idx="10"/>
          </p:nvPr>
        </p:nvSpPr>
        <p:spPr/>
        <p:txBody>
          <a:bodyPr/>
          <a:lstStyle/>
          <a:p>
            <a:r>
              <a:rPr lang="en-US" dirty="0" smtClean="0"/>
              <a:t>Schedulable Utilization of EDF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51986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3048000"/>
          </a:xfrm>
        </p:spPr>
        <p:txBody>
          <a:bodyPr>
            <a:normAutofit fontScale="92500" lnSpcReduction="20000"/>
          </a:bodyPr>
          <a:lstStyle/>
          <a:p>
            <a:pPr algn="just"/>
            <a:r>
              <a:rPr lang="en-IN" dirty="0" err="1" smtClean="0">
                <a:solidFill>
                  <a:srgbClr val="0000CC"/>
                </a:solidFill>
                <a:latin typeface="+mn-lt"/>
              </a:rPr>
              <a:t>Schedulablity</a:t>
            </a:r>
            <a:r>
              <a:rPr lang="en-IN" dirty="0" smtClean="0">
                <a:solidFill>
                  <a:srgbClr val="0000CC"/>
                </a:solidFill>
                <a:latin typeface="+mn-lt"/>
              </a:rPr>
              <a:t> condition </a:t>
            </a:r>
            <a:r>
              <a:rPr lang="en-IN" dirty="0" smtClean="0">
                <a:latin typeface="+mn-lt"/>
              </a:rPr>
              <a:t>for EDF algorithm:</a:t>
            </a:r>
          </a:p>
          <a:p>
            <a:pPr algn="just"/>
            <a:endParaRPr lang="en-IN" dirty="0" smtClean="0">
              <a:latin typeface="+mn-lt"/>
            </a:endParaRPr>
          </a:p>
          <a:p>
            <a:pPr algn="just"/>
            <a:endParaRPr lang="en-IN" dirty="0" smtClean="0">
              <a:latin typeface="+mn-lt"/>
            </a:endParaRPr>
          </a:p>
          <a:p>
            <a:pPr algn="just"/>
            <a:endParaRPr lang="en-IN" dirty="0" smtClean="0">
              <a:latin typeface="+mn-lt"/>
            </a:endParaRPr>
          </a:p>
          <a:p>
            <a:pPr algn="just"/>
            <a:r>
              <a:rPr lang="en-IN" dirty="0" smtClean="0">
                <a:latin typeface="+mn-lt"/>
              </a:rPr>
              <a:t>	</a:t>
            </a:r>
          </a:p>
          <a:p>
            <a:pPr algn="just"/>
            <a:endParaRPr lang="en-IN" dirty="0" smtClean="0">
              <a:latin typeface="+mn-lt"/>
            </a:endParaRPr>
          </a:p>
          <a:p>
            <a:pPr algn="just"/>
            <a:endParaRPr lang="en-IN" dirty="0" smtClean="0">
              <a:latin typeface="+mn-lt"/>
            </a:endParaRPr>
          </a:p>
          <a:p>
            <a:pPr algn="just"/>
            <a:r>
              <a:rPr lang="en-IN" dirty="0" smtClean="0">
                <a:latin typeface="+mn-lt"/>
              </a:rPr>
              <a:t>	</a:t>
            </a:r>
            <a:r>
              <a:rPr lang="en-IN" i="1" dirty="0" smtClean="0">
                <a:latin typeface="+mn-lt"/>
              </a:rPr>
              <a:t>If above condition is satisfied, the system is schedulable according to EDF algorithm.</a:t>
            </a:r>
          </a:p>
        </p:txBody>
      </p:sp>
      <p:sp>
        <p:nvSpPr>
          <p:cNvPr id="6" name="Content Placeholder 5"/>
          <p:cNvSpPr>
            <a:spLocks noGrp="1"/>
          </p:cNvSpPr>
          <p:nvPr>
            <p:ph sz="quarter" idx="10"/>
          </p:nvPr>
        </p:nvSpPr>
        <p:spPr/>
        <p:txBody>
          <a:bodyPr/>
          <a:lstStyle/>
          <a:p>
            <a:r>
              <a:rPr lang="en-US" dirty="0" err="1" smtClean="0"/>
              <a:t>Schedulablity</a:t>
            </a:r>
            <a:r>
              <a:rPr lang="en-US" dirty="0" smtClean="0"/>
              <a:t> Test of EDF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graphicFrame>
        <p:nvGraphicFramePr>
          <p:cNvPr id="7" name="Object 6"/>
          <p:cNvGraphicFramePr>
            <a:graphicFrameLocks noChangeAspect="1"/>
          </p:cNvGraphicFramePr>
          <p:nvPr/>
        </p:nvGraphicFramePr>
        <p:xfrm>
          <a:off x="2209800" y="2057400"/>
          <a:ext cx="3479075" cy="1295400"/>
        </p:xfrm>
        <a:graphic>
          <a:graphicData uri="http://schemas.openxmlformats.org/presentationml/2006/ole">
            <mc:AlternateContent xmlns:mc="http://schemas.openxmlformats.org/markup-compatibility/2006">
              <mc:Choice xmlns:v="urn:schemas-microsoft-com:vml" Requires="v">
                <p:oleObj spid="_x0000_s1035" name="Equation" r:id="rId4" imgW="1193760" imgH="444240" progId="Equation.3">
                  <p:embed/>
                </p:oleObj>
              </mc:Choice>
              <mc:Fallback>
                <p:oleObj name="Equation" r:id="rId4" imgW="11937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34790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8071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800600"/>
          </a:xfrm>
        </p:spPr>
        <p:txBody>
          <a:bodyPr>
            <a:normAutofit/>
          </a:bodyPr>
          <a:lstStyle/>
          <a:p>
            <a:pPr algn="just">
              <a:buFont typeface="Wingdings" pitchFamily="2" charset="2"/>
              <a:buChar char="Ø"/>
            </a:pPr>
            <a:r>
              <a:rPr lang="en-IN" dirty="0" smtClean="0">
                <a:latin typeface="+mn-lt"/>
              </a:rPr>
              <a:t>Since these algorithms assign fixed priorities, they can’t be optimal.</a:t>
            </a:r>
          </a:p>
          <a:p>
            <a:pPr algn="just">
              <a:buFont typeface="Wingdings" pitchFamily="2" charset="2"/>
              <a:buChar char="Ø"/>
            </a:pPr>
            <a:r>
              <a:rPr lang="en-IN" dirty="0" smtClean="0">
                <a:latin typeface="+mn-lt"/>
              </a:rPr>
              <a:t>While </a:t>
            </a:r>
            <a:r>
              <a:rPr lang="en-IN" dirty="0" smtClean="0">
                <a:solidFill>
                  <a:srgbClr val="0000CC"/>
                </a:solidFill>
                <a:latin typeface="+mn-lt"/>
              </a:rPr>
              <a:t>RM algorithm </a:t>
            </a:r>
            <a:r>
              <a:rPr lang="en-IN" dirty="0" smtClean="0">
                <a:latin typeface="+mn-lt"/>
              </a:rPr>
              <a:t>is not optimal for arbitrary periods, </a:t>
            </a:r>
            <a:r>
              <a:rPr lang="en-IN" b="1" dirty="0" smtClean="0">
                <a:solidFill>
                  <a:srgbClr val="0000CC"/>
                </a:solidFill>
                <a:latin typeface="+mn-lt"/>
              </a:rPr>
              <a:t>it is optimal in the special case when the periodic tasks in the system are simply periodic.</a:t>
            </a:r>
          </a:p>
          <a:p>
            <a:pPr algn="just">
              <a:buFont typeface="Wingdings" pitchFamily="2" charset="2"/>
              <a:buChar char="Ø"/>
            </a:pPr>
            <a:r>
              <a:rPr lang="en-IN" dirty="0" smtClean="0">
                <a:latin typeface="+mn-lt"/>
              </a:rPr>
              <a:t>A system of periodic tasks is </a:t>
            </a:r>
            <a:r>
              <a:rPr lang="en-IN" b="1" dirty="0" smtClean="0">
                <a:solidFill>
                  <a:srgbClr val="0000CC"/>
                </a:solidFill>
                <a:latin typeface="+mn-lt"/>
              </a:rPr>
              <a:t>simply periodic </a:t>
            </a:r>
            <a:r>
              <a:rPr lang="en-IN" dirty="0" smtClean="0">
                <a:solidFill>
                  <a:srgbClr val="0000CC"/>
                </a:solidFill>
                <a:latin typeface="+mn-lt"/>
              </a:rPr>
              <a:t>if for every pair of tasks </a:t>
            </a:r>
            <a:r>
              <a:rPr lang="en-IN" i="1" dirty="0" smtClean="0">
                <a:solidFill>
                  <a:srgbClr val="0000CC"/>
                </a:solidFill>
                <a:latin typeface="+mn-lt"/>
              </a:rPr>
              <a:t>T</a:t>
            </a:r>
            <a:r>
              <a:rPr lang="en-IN" i="1" baseline="-25000" dirty="0" smtClean="0">
                <a:solidFill>
                  <a:srgbClr val="0000CC"/>
                </a:solidFill>
                <a:latin typeface="+mn-lt"/>
              </a:rPr>
              <a:t>i</a:t>
            </a:r>
            <a:r>
              <a:rPr lang="en-IN" dirty="0" smtClean="0">
                <a:solidFill>
                  <a:srgbClr val="0000CC"/>
                </a:solidFill>
                <a:latin typeface="+mn-lt"/>
              </a:rPr>
              <a:t> and </a:t>
            </a:r>
            <a:r>
              <a:rPr lang="en-IN" i="1" dirty="0" err="1" smtClean="0">
                <a:solidFill>
                  <a:srgbClr val="0000CC"/>
                </a:solidFill>
                <a:latin typeface="+mn-lt"/>
              </a:rPr>
              <a:t>T</a:t>
            </a:r>
            <a:r>
              <a:rPr lang="en-IN" i="1" baseline="-25000" dirty="0" err="1" smtClean="0">
                <a:solidFill>
                  <a:srgbClr val="0000CC"/>
                </a:solidFill>
                <a:latin typeface="+mn-lt"/>
              </a:rPr>
              <a:t>k</a:t>
            </a:r>
            <a:r>
              <a:rPr lang="en-IN" dirty="0" smtClean="0">
                <a:solidFill>
                  <a:srgbClr val="0000CC"/>
                </a:solidFill>
                <a:latin typeface="+mn-lt"/>
              </a:rPr>
              <a:t> in the system and </a:t>
            </a:r>
            <a:r>
              <a:rPr lang="en-IN" i="1" dirty="0" smtClean="0">
                <a:solidFill>
                  <a:srgbClr val="0000CC"/>
                </a:solidFill>
                <a:latin typeface="+mn-lt"/>
              </a:rPr>
              <a:t>p</a:t>
            </a:r>
            <a:r>
              <a:rPr lang="en-IN" i="1" baseline="-25000" dirty="0" smtClean="0">
                <a:solidFill>
                  <a:srgbClr val="0000CC"/>
                </a:solidFill>
                <a:latin typeface="+mn-lt"/>
              </a:rPr>
              <a:t>i </a:t>
            </a:r>
            <a:r>
              <a:rPr lang="en-IN" i="1" dirty="0" smtClean="0">
                <a:solidFill>
                  <a:srgbClr val="0000CC"/>
                </a:solidFill>
                <a:latin typeface="+mn-lt"/>
              </a:rPr>
              <a:t>&lt; </a:t>
            </a:r>
            <a:r>
              <a:rPr lang="en-IN" i="1" dirty="0" err="1" smtClean="0">
                <a:solidFill>
                  <a:srgbClr val="0000CC"/>
                </a:solidFill>
                <a:latin typeface="+mn-lt"/>
              </a:rPr>
              <a:t>p</a:t>
            </a:r>
            <a:r>
              <a:rPr lang="en-IN" i="1" baseline="-25000" dirty="0" err="1" smtClean="0">
                <a:solidFill>
                  <a:srgbClr val="0000CC"/>
                </a:solidFill>
                <a:latin typeface="+mn-lt"/>
              </a:rPr>
              <a:t>k</a:t>
            </a:r>
            <a:r>
              <a:rPr lang="en-IN" i="1" dirty="0" smtClean="0">
                <a:solidFill>
                  <a:srgbClr val="0000CC"/>
                </a:solidFill>
                <a:latin typeface="+mn-lt"/>
              </a:rPr>
              <a:t>, </a:t>
            </a:r>
            <a:r>
              <a:rPr lang="en-IN" i="1" dirty="0" err="1" smtClean="0">
                <a:solidFill>
                  <a:srgbClr val="0000CC"/>
                </a:solidFill>
                <a:latin typeface="+mn-lt"/>
              </a:rPr>
              <a:t>p</a:t>
            </a:r>
            <a:r>
              <a:rPr lang="en-IN" i="1" baseline="-25000" dirty="0" err="1" smtClean="0">
                <a:solidFill>
                  <a:srgbClr val="0000CC"/>
                </a:solidFill>
                <a:latin typeface="+mn-lt"/>
              </a:rPr>
              <a:t>k</a:t>
            </a:r>
            <a:r>
              <a:rPr lang="en-IN" i="1" dirty="0" smtClean="0">
                <a:solidFill>
                  <a:srgbClr val="0000CC"/>
                </a:solidFill>
                <a:latin typeface="+mn-lt"/>
              </a:rPr>
              <a:t> </a:t>
            </a:r>
            <a:r>
              <a:rPr lang="en-IN" dirty="0" smtClean="0">
                <a:solidFill>
                  <a:srgbClr val="0000CC"/>
                </a:solidFill>
                <a:latin typeface="+mn-lt"/>
              </a:rPr>
              <a:t>is an integer multiple of </a:t>
            </a:r>
            <a:r>
              <a:rPr lang="en-IN" i="1" dirty="0" smtClean="0">
                <a:solidFill>
                  <a:srgbClr val="0000CC"/>
                </a:solidFill>
                <a:latin typeface="+mn-lt"/>
              </a:rPr>
              <a:t>p</a:t>
            </a:r>
            <a:r>
              <a:rPr lang="en-IN" i="1" baseline="-25000" dirty="0" smtClean="0">
                <a:solidFill>
                  <a:srgbClr val="0000CC"/>
                </a:solidFill>
                <a:latin typeface="+mn-lt"/>
              </a:rPr>
              <a:t>i</a:t>
            </a:r>
            <a:r>
              <a:rPr lang="en-IN" dirty="0" smtClean="0">
                <a:solidFill>
                  <a:srgbClr val="0000CC"/>
                </a:solidFill>
                <a:latin typeface="+mn-lt"/>
              </a:rPr>
              <a:t>.</a:t>
            </a:r>
          </a:p>
          <a:p>
            <a:pPr algn="just">
              <a:buFont typeface="Wingdings" pitchFamily="2" charset="2"/>
              <a:buChar char="Ø"/>
            </a:pPr>
            <a:r>
              <a:rPr lang="en-IN" dirty="0" smtClean="0">
                <a:latin typeface="+mn-lt"/>
              </a:rPr>
              <a:t>In other words, for  simply periodic tasks, the </a:t>
            </a:r>
            <a:r>
              <a:rPr lang="en-IN" dirty="0" smtClean="0">
                <a:solidFill>
                  <a:srgbClr val="0000CC"/>
                </a:solidFill>
                <a:latin typeface="+mn-lt"/>
              </a:rPr>
              <a:t>period of all tasks are integer multiple of the shortest period</a:t>
            </a:r>
            <a:r>
              <a:rPr lang="en-IN" dirty="0" smtClean="0">
                <a:latin typeface="+mn-lt"/>
              </a:rPr>
              <a:t>.</a:t>
            </a:r>
          </a:p>
        </p:txBody>
      </p:sp>
      <p:sp>
        <p:nvSpPr>
          <p:cNvPr id="6" name="Content Placeholder 5"/>
          <p:cNvSpPr>
            <a:spLocks noGrp="1"/>
          </p:cNvSpPr>
          <p:nvPr>
            <p:ph sz="quarter" idx="10"/>
          </p:nvPr>
        </p:nvSpPr>
        <p:spPr/>
        <p:txBody>
          <a:bodyPr/>
          <a:lstStyle/>
          <a:p>
            <a:r>
              <a:rPr lang="en-US" dirty="0" smtClean="0"/>
              <a:t>Optimality of RM  &amp; DM Algorithms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94275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800600"/>
          </a:xfrm>
        </p:spPr>
        <p:txBody>
          <a:bodyPr>
            <a:normAutofit lnSpcReduction="10000"/>
          </a:bodyPr>
          <a:lstStyle/>
          <a:p>
            <a:pPr algn="just"/>
            <a:r>
              <a:rPr lang="en-IN" dirty="0" smtClean="0">
                <a:latin typeface="+mn-lt"/>
              </a:rPr>
              <a:t>Theorem:</a:t>
            </a:r>
          </a:p>
          <a:p>
            <a:pPr algn="just"/>
            <a:r>
              <a:rPr lang="en-IN" dirty="0" smtClean="0">
                <a:latin typeface="+mn-lt"/>
              </a:rPr>
              <a:t>	</a:t>
            </a:r>
          </a:p>
          <a:p>
            <a:pPr algn="just"/>
            <a:r>
              <a:rPr lang="en-IN" i="1" dirty="0" smtClean="0">
                <a:solidFill>
                  <a:srgbClr val="0000CC"/>
                </a:solidFill>
                <a:latin typeface="+mn-lt"/>
              </a:rPr>
              <a:t>	</a:t>
            </a:r>
            <a:r>
              <a:rPr lang="en-IN" i="1" dirty="0" smtClean="0">
                <a:latin typeface="+mn-lt"/>
              </a:rPr>
              <a:t>A system of simply periodic, independent, </a:t>
            </a:r>
            <a:r>
              <a:rPr lang="en-IN" i="1" dirty="0" err="1" smtClean="0">
                <a:latin typeface="+mn-lt"/>
              </a:rPr>
              <a:t>preemptable</a:t>
            </a:r>
            <a:r>
              <a:rPr lang="en-IN" i="1" dirty="0" smtClean="0">
                <a:latin typeface="+mn-lt"/>
              </a:rPr>
              <a:t> tasks whose relative deadlines are equal to or larger than their periods is schedulable on one processor according to the RM algorithm if and only if it total utilization is equal to or less than 1.</a:t>
            </a:r>
          </a:p>
          <a:p>
            <a:pPr algn="just"/>
            <a:r>
              <a:rPr lang="en-IN" i="1" dirty="0" smtClean="0">
                <a:solidFill>
                  <a:srgbClr val="0000CC"/>
                </a:solidFill>
                <a:latin typeface="+mn-lt"/>
              </a:rPr>
              <a:t>	</a:t>
            </a:r>
          </a:p>
          <a:p>
            <a:pPr algn="just"/>
            <a:endParaRPr lang="en-IN" i="1" dirty="0" smtClean="0">
              <a:solidFill>
                <a:srgbClr val="0000CC"/>
              </a:solidFill>
              <a:latin typeface="+mn-lt"/>
            </a:endParaRPr>
          </a:p>
          <a:p>
            <a:pPr algn="just"/>
            <a:r>
              <a:rPr lang="en-IN" i="1" dirty="0" smtClean="0">
                <a:solidFill>
                  <a:srgbClr val="0000CC"/>
                </a:solidFill>
                <a:latin typeface="+mn-lt"/>
              </a:rPr>
              <a:t>	</a:t>
            </a:r>
            <a:r>
              <a:rPr lang="en-IN" dirty="0" smtClean="0">
                <a:solidFill>
                  <a:srgbClr val="0000CC"/>
                </a:solidFill>
                <a:latin typeface="+mn-lt"/>
              </a:rPr>
              <a:t>RM Algorithm is optimal among all fixed-priority algorithms whenever the relative deadlines of the tasks are proportional to their periods.</a:t>
            </a:r>
          </a:p>
        </p:txBody>
      </p:sp>
      <p:sp>
        <p:nvSpPr>
          <p:cNvPr id="6" name="Content Placeholder 5"/>
          <p:cNvSpPr>
            <a:spLocks noGrp="1"/>
          </p:cNvSpPr>
          <p:nvPr>
            <p:ph sz="quarter" idx="10"/>
          </p:nvPr>
        </p:nvSpPr>
        <p:spPr/>
        <p:txBody>
          <a:bodyPr/>
          <a:lstStyle/>
          <a:p>
            <a:r>
              <a:rPr lang="en-US" dirty="0" smtClean="0"/>
              <a:t>Optimality of RM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937308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251182"/>
            <a:ext cx="8229600" cy="1143000"/>
          </a:xfrm>
        </p:spPr>
        <p:txBody>
          <a:bodyPr>
            <a:normAutofit/>
          </a:bodyPr>
          <a:lstStyle/>
          <a:p>
            <a:r>
              <a:rPr lang="en-IN" sz="2800" dirty="0" smtClean="0"/>
              <a:t>Task (</a:t>
            </a:r>
            <a:r>
              <a:rPr lang="en-IN" sz="2800" dirty="0" smtClean="0">
                <a:solidFill>
                  <a:schemeClr val="accent4"/>
                </a:solidFill>
              </a:rPr>
              <a:t>T1</a:t>
            </a:r>
            <a:r>
              <a:rPr lang="en-IN" sz="2800" dirty="0" smtClean="0"/>
              <a:t>)  vs. Jobs (</a:t>
            </a:r>
            <a:r>
              <a:rPr lang="en-IN" sz="2800" dirty="0" smtClean="0">
                <a:solidFill>
                  <a:schemeClr val="accent4"/>
                </a:solidFill>
              </a:rPr>
              <a:t>J1,1 </a:t>
            </a:r>
            <a:r>
              <a:rPr lang="en-IN" sz="2800" dirty="0" smtClean="0">
                <a:solidFill>
                  <a:schemeClr val="accent4"/>
                </a:solidFill>
                <a:sym typeface="Wingdings" panose="05000000000000000000" pitchFamily="2" charset="2"/>
              </a:rPr>
              <a:t> </a:t>
            </a:r>
            <a:r>
              <a:rPr lang="en-IN" sz="2800" dirty="0" smtClean="0">
                <a:solidFill>
                  <a:schemeClr val="accent4"/>
                </a:solidFill>
              </a:rPr>
              <a:t>J1,2, </a:t>
            </a:r>
            <a:r>
              <a:rPr lang="en-IN" sz="2800" dirty="0" smtClean="0">
                <a:solidFill>
                  <a:schemeClr val="accent4"/>
                </a:solidFill>
                <a:sym typeface="Wingdings" panose="05000000000000000000" pitchFamily="2" charset="2"/>
              </a:rPr>
              <a:t></a:t>
            </a:r>
            <a:r>
              <a:rPr lang="en-IN" sz="2800" dirty="0" smtClean="0">
                <a:solidFill>
                  <a:schemeClr val="accent4"/>
                </a:solidFill>
              </a:rPr>
              <a:t> J1,3 </a:t>
            </a:r>
            <a:r>
              <a:rPr lang="en-IN" sz="2800" dirty="0" smtClean="0">
                <a:solidFill>
                  <a:schemeClr val="accent4"/>
                </a:solidFill>
                <a:sym typeface="Wingdings" panose="05000000000000000000" pitchFamily="2" charset="2"/>
              </a:rPr>
              <a:t></a:t>
            </a:r>
            <a:r>
              <a:rPr lang="en-IN" sz="2800" dirty="0" smtClean="0">
                <a:solidFill>
                  <a:schemeClr val="accent4"/>
                </a:solidFill>
              </a:rPr>
              <a:t> ..</a:t>
            </a:r>
            <a:endParaRPr lang="te-IN" sz="2800" dirty="0">
              <a:solidFill>
                <a:schemeClr val="accent4"/>
              </a:solidFill>
            </a:endParaRPr>
          </a:p>
        </p:txBody>
      </p:sp>
      <p:sp>
        <p:nvSpPr>
          <p:cNvPr id="3" name="TextBox 2"/>
          <p:cNvSpPr txBox="1"/>
          <p:nvPr/>
        </p:nvSpPr>
        <p:spPr>
          <a:xfrm>
            <a:off x="304800" y="1981200"/>
            <a:ext cx="8610600" cy="2862322"/>
          </a:xfrm>
          <a:prstGeom prst="rect">
            <a:avLst/>
          </a:prstGeom>
          <a:noFill/>
        </p:spPr>
        <p:txBody>
          <a:bodyPr wrap="square" rtlCol="0">
            <a:spAutoFit/>
          </a:bodyPr>
          <a:lstStyle/>
          <a:p>
            <a:r>
              <a:rPr lang="en-IN" i="1" dirty="0" smtClean="0"/>
              <a:t>Remember:  </a:t>
            </a:r>
          </a:p>
          <a:p>
            <a:pPr marL="285750" indent="-285750">
              <a:buFont typeface="Wingdings" panose="05000000000000000000" pitchFamily="2" charset="2"/>
              <a:buChar char="§"/>
            </a:pPr>
            <a:r>
              <a:rPr lang="en-IN" dirty="0" smtClean="0"/>
              <a:t>Tasks are composed of Individual Jobs that get released at intervals</a:t>
            </a:r>
          </a:p>
          <a:p>
            <a:pPr marL="285750" indent="-285750">
              <a:buFont typeface="Wingdings" panose="05000000000000000000" pitchFamily="2" charset="2"/>
              <a:buChar char="§"/>
            </a:pPr>
            <a:r>
              <a:rPr lang="en-IN" dirty="0" smtClean="0"/>
              <a:t>Each Task has parameters (Period, Execution, Relative Deadline, Phase)</a:t>
            </a:r>
          </a:p>
          <a:p>
            <a:pPr marL="285750" indent="-285750">
              <a:buFont typeface="Wingdings" panose="05000000000000000000" pitchFamily="2" charset="2"/>
              <a:buChar char="§"/>
            </a:pPr>
            <a:r>
              <a:rPr lang="en-IN" b="1" dirty="0" smtClean="0"/>
              <a:t>Dynamic Priority (Scheduler-driven Priority/On-line Scheduling)</a:t>
            </a:r>
            <a:r>
              <a:rPr lang="en-IN" dirty="0" smtClean="0"/>
              <a:t>: Priorities of individual Jobs for any Tasks can be changing at run-time (not fixed by Design or at the Beginning); Job parameters for a given Task may vary,…</a:t>
            </a:r>
          </a:p>
          <a:p>
            <a:pPr marL="285750" indent="-285750">
              <a:buFont typeface="Wingdings" panose="05000000000000000000" pitchFamily="2" charset="2"/>
              <a:buChar char="§"/>
            </a:pPr>
            <a:r>
              <a:rPr lang="en-IN" b="1" dirty="0" smtClean="0"/>
              <a:t>Fixed Priority (Static Priority / Off-line Scheduling)</a:t>
            </a:r>
            <a:r>
              <a:rPr lang="en-IN" dirty="0" smtClean="0"/>
              <a:t>: All Jobs of a Task are given the same priority assigned at the beginning (design time) and can’t be changed (by scheduler)</a:t>
            </a:r>
          </a:p>
          <a:p>
            <a:endParaRPr lang="te-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357720" y="258840"/>
              <a:ext cx="3179160" cy="3688560"/>
            </p14:xfrm>
          </p:contentPart>
        </mc:Choice>
        <mc:Fallback>
          <p:pic>
            <p:nvPicPr>
              <p:cNvPr id="5" name="Ink 4"/>
              <p:cNvPicPr/>
              <p:nvPr/>
            </p:nvPicPr>
            <p:blipFill>
              <a:blip r:embed="rId3"/>
              <a:stretch>
                <a:fillRect/>
              </a:stretch>
            </p:blipFill>
            <p:spPr>
              <a:xfrm>
                <a:off x="3348360" y="249480"/>
                <a:ext cx="3197880" cy="3707280"/>
              </a:xfrm>
              <a:prstGeom prst="rect">
                <a:avLst/>
              </a:prstGeom>
            </p:spPr>
          </p:pic>
        </mc:Fallback>
      </mc:AlternateContent>
    </p:spTree>
    <p:extLst>
      <p:ext uri="{BB962C8B-B14F-4D97-AF65-F5344CB8AC3E}">
        <p14:creationId xmlns:p14="http://schemas.microsoft.com/office/powerpoint/2010/main" val="812066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3657600"/>
          </a:xfrm>
        </p:spPr>
        <p:txBody>
          <a:bodyPr>
            <a:normAutofit lnSpcReduction="10000"/>
          </a:bodyPr>
          <a:lstStyle/>
          <a:p>
            <a:pPr algn="just"/>
            <a:r>
              <a:rPr lang="en-IN" dirty="0" smtClean="0">
                <a:latin typeface="+mn-lt"/>
              </a:rPr>
              <a:t>Theorem:</a:t>
            </a:r>
          </a:p>
          <a:p>
            <a:pPr algn="just"/>
            <a:r>
              <a:rPr lang="en-IN" dirty="0" smtClean="0">
                <a:latin typeface="+mn-lt"/>
              </a:rPr>
              <a:t>	</a:t>
            </a:r>
          </a:p>
          <a:p>
            <a:pPr algn="just"/>
            <a:r>
              <a:rPr lang="en-IN" i="1" dirty="0" smtClean="0">
                <a:solidFill>
                  <a:srgbClr val="0000CC"/>
                </a:solidFill>
                <a:latin typeface="+mn-lt"/>
              </a:rPr>
              <a:t>	</a:t>
            </a:r>
            <a:r>
              <a:rPr lang="en-IN" i="1" dirty="0" smtClean="0">
                <a:latin typeface="+mn-lt"/>
              </a:rPr>
              <a:t>A system T of periodic, independent, </a:t>
            </a:r>
            <a:r>
              <a:rPr lang="en-IN" i="1" dirty="0" err="1" smtClean="0">
                <a:latin typeface="+mn-lt"/>
              </a:rPr>
              <a:t>preemptable</a:t>
            </a:r>
            <a:r>
              <a:rPr lang="en-IN" i="1" dirty="0" smtClean="0">
                <a:latin typeface="+mn-lt"/>
              </a:rPr>
              <a:t> tasks that are in phase and have relative deadlines are equal to or less than their periods can be feasibly scheduled on one processor according to the DM algorithm whenever it can be feasibly scheduled according to any fixed-priority algorithms.</a:t>
            </a:r>
          </a:p>
          <a:p>
            <a:pPr algn="just"/>
            <a:endParaRPr lang="en-IN" i="1" dirty="0" smtClean="0">
              <a:solidFill>
                <a:srgbClr val="0000CC"/>
              </a:solidFill>
              <a:latin typeface="+mn-lt"/>
            </a:endParaRPr>
          </a:p>
          <a:p>
            <a:pPr algn="just"/>
            <a:r>
              <a:rPr lang="en-IN" dirty="0" smtClean="0">
                <a:solidFill>
                  <a:srgbClr val="0000CC"/>
                </a:solidFill>
                <a:latin typeface="+mn-lt"/>
              </a:rPr>
              <a:t>	</a:t>
            </a:r>
            <a:endParaRPr lang="en-IN" dirty="0" smtClean="0">
              <a:latin typeface="+mn-lt"/>
            </a:endParaRPr>
          </a:p>
        </p:txBody>
      </p:sp>
      <p:sp>
        <p:nvSpPr>
          <p:cNvPr id="6" name="Content Placeholder 5"/>
          <p:cNvSpPr>
            <a:spLocks noGrp="1"/>
          </p:cNvSpPr>
          <p:nvPr>
            <p:ph sz="quarter" idx="10"/>
          </p:nvPr>
        </p:nvSpPr>
        <p:spPr/>
        <p:txBody>
          <a:bodyPr/>
          <a:lstStyle/>
          <a:p>
            <a:r>
              <a:rPr lang="en-US" dirty="0" smtClean="0"/>
              <a:t>Optimality of DM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73286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724400"/>
          </a:xfrm>
        </p:spPr>
        <p:txBody>
          <a:bodyPr>
            <a:normAutofit fontScale="85000" lnSpcReduction="20000"/>
          </a:bodyPr>
          <a:lstStyle/>
          <a:p>
            <a:pPr>
              <a:lnSpc>
                <a:spcPct val="120000"/>
              </a:lnSpc>
            </a:pPr>
            <a:r>
              <a:rPr lang="en-US" dirty="0" smtClean="0"/>
              <a:t>	Theorem:</a:t>
            </a:r>
          </a:p>
          <a:p>
            <a:pPr>
              <a:lnSpc>
                <a:spcPct val="120000"/>
              </a:lnSpc>
            </a:pPr>
            <a:r>
              <a:rPr lang="en-US" dirty="0" smtClean="0"/>
              <a:t>	</a:t>
            </a:r>
            <a:r>
              <a:rPr lang="en-US" dirty="0" smtClean="0">
                <a:solidFill>
                  <a:srgbClr val="0000CC"/>
                </a:solidFill>
              </a:rPr>
              <a:t>A system of ‘m’ independent, </a:t>
            </a:r>
            <a:r>
              <a:rPr lang="en-US" dirty="0" err="1" smtClean="0">
                <a:solidFill>
                  <a:srgbClr val="0000CC"/>
                </a:solidFill>
              </a:rPr>
              <a:t>preemptable</a:t>
            </a:r>
            <a:r>
              <a:rPr lang="en-US" dirty="0" smtClean="0">
                <a:solidFill>
                  <a:srgbClr val="0000CC"/>
                </a:solidFill>
              </a:rPr>
              <a:t> periodic tasks with relative deadlines equal to their respective periods can be feasibly scheduled on a processor according to RM algorithm if its total utilization ‘U’ is less than or equal to</a:t>
            </a:r>
          </a:p>
          <a:p>
            <a:pPr>
              <a:lnSpc>
                <a:spcPct val="120000"/>
              </a:lnSpc>
            </a:pPr>
            <a:endParaRPr lang="en-US" dirty="0" smtClean="0"/>
          </a:p>
          <a:p>
            <a:pPr>
              <a:lnSpc>
                <a:spcPct val="120000"/>
              </a:lnSpc>
            </a:pPr>
            <a:endParaRPr lang="en-US" dirty="0" smtClean="0"/>
          </a:p>
          <a:p>
            <a:pPr>
              <a:lnSpc>
                <a:spcPct val="120000"/>
              </a:lnSpc>
            </a:pPr>
            <a:r>
              <a:rPr lang="en-US" dirty="0" smtClean="0"/>
              <a:t>	As number of tasks approaches infinity, schedulable bound</a:t>
            </a:r>
          </a:p>
          <a:p>
            <a:pPr>
              <a:lnSpc>
                <a:spcPct val="120000"/>
              </a:lnSpc>
            </a:pPr>
            <a:endParaRPr lang="en-US" dirty="0" smtClean="0"/>
          </a:p>
          <a:p>
            <a:pPr>
              <a:lnSpc>
                <a:spcPct val="120000"/>
              </a:lnSpc>
            </a:pPr>
            <a:endParaRPr lang="en-US" i="1" baseline="-25000" dirty="0" smtClean="0">
              <a:solidFill>
                <a:srgbClr val="0000CC"/>
              </a:solidFill>
            </a:endParaRPr>
          </a:p>
          <a:p>
            <a:pPr>
              <a:lnSpc>
                <a:spcPct val="120000"/>
              </a:lnSpc>
            </a:pPr>
            <a:r>
              <a:rPr lang="en-US" i="1" baseline="-25000" dirty="0" smtClean="0">
                <a:solidFill>
                  <a:srgbClr val="0000CC"/>
                </a:solidFill>
              </a:rPr>
              <a:t>	</a:t>
            </a:r>
          </a:p>
          <a:p>
            <a:pPr>
              <a:lnSpc>
                <a:spcPct val="120000"/>
              </a:lnSpc>
            </a:pPr>
            <a:r>
              <a:rPr lang="en-US" i="1" baseline="-25000" dirty="0" smtClean="0">
                <a:solidFill>
                  <a:srgbClr val="0000CC"/>
                </a:solidFill>
              </a:rPr>
              <a:t>	</a:t>
            </a:r>
            <a:r>
              <a:rPr lang="en-US" i="1" dirty="0" smtClean="0">
                <a:solidFill>
                  <a:srgbClr val="0000CC"/>
                </a:solidFill>
              </a:rPr>
              <a:t>U(n) ≤  U</a:t>
            </a:r>
            <a:r>
              <a:rPr lang="en-US" i="1" baseline="-25000" dirty="0" smtClean="0">
                <a:solidFill>
                  <a:srgbClr val="0000CC"/>
                </a:solidFill>
              </a:rPr>
              <a:t>RM</a:t>
            </a:r>
            <a:r>
              <a:rPr lang="en-US" i="1" dirty="0" smtClean="0">
                <a:solidFill>
                  <a:srgbClr val="0000CC"/>
                </a:solidFill>
              </a:rPr>
              <a:t>(n) </a:t>
            </a:r>
            <a:r>
              <a:rPr lang="en-US" dirty="0" smtClean="0">
                <a:solidFill>
                  <a:srgbClr val="0000CC"/>
                </a:solidFill>
              </a:rPr>
              <a:t>is not a necessary condition, a system of tasks may nevertheless be scheduled even when its total utilization exceeds the schedulable bound </a:t>
            </a:r>
            <a:r>
              <a:rPr lang="en-US" i="1" dirty="0" smtClean="0">
                <a:solidFill>
                  <a:srgbClr val="0000CC"/>
                </a:solidFill>
              </a:rPr>
              <a:t>U</a:t>
            </a:r>
            <a:r>
              <a:rPr lang="en-US" i="1" baseline="-25000" dirty="0" smtClean="0">
                <a:solidFill>
                  <a:srgbClr val="0000CC"/>
                </a:solidFill>
              </a:rPr>
              <a:t>RM</a:t>
            </a:r>
            <a:r>
              <a:rPr lang="en-US" i="1" dirty="0" smtClean="0">
                <a:solidFill>
                  <a:srgbClr val="0000CC"/>
                </a:solidFill>
              </a:rPr>
              <a:t>(n).</a:t>
            </a:r>
            <a:endParaRPr lang="en-US" i="1" baseline="-25000" dirty="0" smtClean="0">
              <a:solidFill>
                <a:srgbClr val="0000CC"/>
              </a:solidFill>
            </a:endParaRPr>
          </a:p>
        </p:txBody>
      </p:sp>
      <p:sp>
        <p:nvSpPr>
          <p:cNvPr id="6" name="Content Placeholder 5"/>
          <p:cNvSpPr>
            <a:spLocks noGrp="1"/>
          </p:cNvSpPr>
          <p:nvPr>
            <p:ph sz="quarter" idx="10"/>
          </p:nvPr>
        </p:nvSpPr>
        <p:spPr/>
        <p:txBody>
          <a:bodyPr/>
          <a:lstStyle/>
          <a:p>
            <a:r>
              <a:rPr lang="en-US" dirty="0" smtClean="0"/>
              <a:t>Sufficient </a:t>
            </a:r>
            <a:r>
              <a:rPr lang="en-US" dirty="0" err="1" smtClean="0"/>
              <a:t>schedulability</a:t>
            </a:r>
            <a:r>
              <a:rPr lang="en-US" dirty="0" smtClean="0"/>
              <a:t> condition for RM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dirty="0"/>
          </a:p>
        </p:txBody>
      </p:sp>
      <p:graphicFrame>
        <p:nvGraphicFramePr>
          <p:cNvPr id="8" name="Object 7"/>
          <p:cNvGraphicFramePr>
            <a:graphicFrameLocks noChangeAspect="1"/>
          </p:cNvGraphicFramePr>
          <p:nvPr/>
        </p:nvGraphicFramePr>
        <p:xfrm>
          <a:off x="2708275" y="2895600"/>
          <a:ext cx="1974850" cy="641350"/>
        </p:xfrm>
        <a:graphic>
          <a:graphicData uri="http://schemas.openxmlformats.org/presentationml/2006/ole">
            <mc:AlternateContent xmlns:mc="http://schemas.openxmlformats.org/markup-compatibility/2006">
              <mc:Choice xmlns:v="urn:schemas-microsoft-com:vml" Requires="v">
                <p:oleObj spid="_x0000_s2068" name="Equation" r:id="rId4" imgW="1015920" imgH="330120" progId="Equation.3">
                  <p:embed/>
                </p:oleObj>
              </mc:Choice>
              <mc:Fallback>
                <p:oleObj name="Equation" r:id="rId4" imgW="1015920" imgH="330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275" y="2895600"/>
                        <a:ext cx="197485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860550" y="4191000"/>
          <a:ext cx="4438650" cy="698500"/>
        </p:xfrm>
        <a:graphic>
          <a:graphicData uri="http://schemas.openxmlformats.org/presentationml/2006/ole">
            <mc:AlternateContent xmlns:mc="http://schemas.openxmlformats.org/markup-compatibility/2006">
              <mc:Choice xmlns:v="urn:schemas-microsoft-com:vml" Requires="v">
                <p:oleObj spid="_x0000_s2069" name="Equation" r:id="rId6" imgW="2501640" imgH="393480" progId="Equation.3">
                  <p:embed/>
                </p:oleObj>
              </mc:Choice>
              <mc:Fallback>
                <p:oleObj name="Equation" r:id="rId6" imgW="2501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550" y="4191000"/>
                        <a:ext cx="443865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1866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3048000"/>
          </a:xfrm>
        </p:spPr>
        <p:txBody>
          <a:bodyPr>
            <a:normAutofit fontScale="62500" lnSpcReduction="20000"/>
          </a:bodyPr>
          <a:lstStyle/>
          <a:p>
            <a:pPr>
              <a:lnSpc>
                <a:spcPct val="120000"/>
              </a:lnSpc>
            </a:pPr>
            <a:r>
              <a:rPr lang="en-US" dirty="0" smtClean="0"/>
              <a:t>Used when Sufficient </a:t>
            </a:r>
            <a:r>
              <a:rPr lang="en-US" dirty="0" err="1" smtClean="0"/>
              <a:t>Schedulability</a:t>
            </a:r>
            <a:r>
              <a:rPr lang="en-US" dirty="0" smtClean="0"/>
              <a:t> Condition fails</a:t>
            </a:r>
          </a:p>
          <a:p>
            <a:pPr>
              <a:lnSpc>
                <a:spcPct val="120000"/>
              </a:lnSpc>
            </a:pPr>
            <a:r>
              <a:rPr lang="en-IN" i="1" u="sng" dirty="0" smtClean="0"/>
              <a:t>Theorem</a:t>
            </a:r>
          </a:p>
          <a:p>
            <a:pPr>
              <a:lnSpc>
                <a:spcPct val="120000"/>
              </a:lnSpc>
            </a:pPr>
            <a:r>
              <a:rPr lang="en-IN" i="1" dirty="0" smtClean="0">
                <a:solidFill>
                  <a:srgbClr val="0000CC"/>
                </a:solidFill>
              </a:rPr>
              <a:t>	A set of periodic real-time tasks is RMA schedulable under any task phasing, if all the tasks meet their respective first deadlines under zero phasing (i.e. when all tasks have phases equal to 0). </a:t>
            </a:r>
          </a:p>
          <a:p>
            <a:pPr>
              <a:lnSpc>
                <a:spcPct val="120000"/>
              </a:lnSpc>
            </a:pPr>
            <a:endParaRPr lang="en-IN" i="1" dirty="0" smtClean="0">
              <a:solidFill>
                <a:srgbClr val="0000CC"/>
              </a:solidFill>
            </a:endParaRPr>
          </a:p>
          <a:p>
            <a:pPr>
              <a:lnSpc>
                <a:spcPct val="120000"/>
              </a:lnSpc>
            </a:pPr>
            <a:r>
              <a:rPr lang="en-IN" u="sng" dirty="0" smtClean="0"/>
              <a:t>Explanation</a:t>
            </a:r>
            <a:endParaRPr lang="en-IN" dirty="0" smtClean="0"/>
          </a:p>
          <a:p>
            <a:pPr>
              <a:lnSpc>
                <a:spcPct val="120000"/>
              </a:lnSpc>
            </a:pPr>
            <a:r>
              <a:rPr lang="en-IN" dirty="0" smtClean="0"/>
              <a:t>Let there are two tasks T1 = (30, 10) and T2 = (120, 60) scheduled as per RM Algorithm.</a:t>
            </a:r>
          </a:p>
          <a:p>
            <a:pPr>
              <a:lnSpc>
                <a:spcPct val="120000"/>
              </a:lnSpc>
            </a:pPr>
            <a:r>
              <a:rPr lang="en-IN" dirty="0" smtClean="0"/>
              <a:t>Then T1 has higher priority then T2.</a:t>
            </a:r>
          </a:p>
          <a:p>
            <a:pPr>
              <a:lnSpc>
                <a:spcPct val="120000"/>
              </a:lnSpc>
            </a:pPr>
            <a:r>
              <a:rPr lang="en-IN" dirty="0" smtClean="0"/>
              <a:t>.</a:t>
            </a:r>
            <a:endParaRPr lang="en-US" dirty="0" smtClean="0"/>
          </a:p>
        </p:txBody>
      </p:sp>
      <p:sp>
        <p:nvSpPr>
          <p:cNvPr id="6" name="Content Placeholder 5"/>
          <p:cNvSpPr>
            <a:spLocks noGrp="1"/>
          </p:cNvSpPr>
          <p:nvPr>
            <p:ph sz="quarter" idx="10"/>
          </p:nvPr>
        </p:nvSpPr>
        <p:spPr/>
        <p:txBody>
          <a:bodyPr/>
          <a:lstStyle/>
          <a:p>
            <a:r>
              <a:rPr lang="en-US" dirty="0" err="1" smtClean="0"/>
              <a:t>Lehoczky’s</a:t>
            </a:r>
            <a:r>
              <a:rPr lang="en-US" dirty="0" smtClean="0"/>
              <a:t> </a:t>
            </a:r>
            <a:r>
              <a:rPr lang="en-US" dirty="0" err="1" smtClean="0"/>
              <a:t>Schedulability</a:t>
            </a:r>
            <a:r>
              <a:rPr lang="en-US" dirty="0" smtClean="0"/>
              <a:t> Test for Fixed-Priority Algorithms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dirty="0"/>
          </a:p>
        </p:txBody>
      </p:sp>
      <p:grpSp>
        <p:nvGrpSpPr>
          <p:cNvPr id="2" name="Group 1"/>
          <p:cNvGrpSpPr/>
          <p:nvPr/>
        </p:nvGrpSpPr>
        <p:grpSpPr>
          <a:xfrm>
            <a:off x="609600" y="4145578"/>
            <a:ext cx="4724400" cy="685800"/>
            <a:chOff x="609600" y="4145578"/>
            <a:chExt cx="4724400" cy="685800"/>
          </a:xfrm>
        </p:grpSpPr>
        <p:sp>
          <p:nvSpPr>
            <p:cNvPr id="17" name="TextBox 16"/>
            <p:cNvSpPr txBox="1"/>
            <p:nvPr/>
          </p:nvSpPr>
          <p:spPr>
            <a:xfrm>
              <a:off x="1032186" y="4540433"/>
              <a:ext cx="341760" cy="261610"/>
            </a:xfrm>
            <a:prstGeom prst="rect">
              <a:avLst/>
            </a:prstGeom>
            <a:noFill/>
          </p:spPr>
          <p:txBody>
            <a:bodyPr wrap="none" rtlCol="0">
              <a:spAutoFit/>
            </a:bodyPr>
            <a:lstStyle/>
            <a:p>
              <a:r>
                <a:rPr lang="en-IN" sz="1100" dirty="0" smtClean="0"/>
                <a:t>10</a:t>
              </a:r>
              <a:endParaRPr lang="en-IN" sz="1100" dirty="0"/>
            </a:p>
          </p:txBody>
        </p:sp>
        <p:sp>
          <p:nvSpPr>
            <p:cNvPr id="61" name="TextBox 60"/>
            <p:cNvSpPr txBox="1"/>
            <p:nvPr/>
          </p:nvSpPr>
          <p:spPr>
            <a:xfrm>
              <a:off x="609600" y="4569768"/>
              <a:ext cx="263214" cy="261610"/>
            </a:xfrm>
            <a:prstGeom prst="rect">
              <a:avLst/>
            </a:prstGeom>
            <a:noFill/>
          </p:spPr>
          <p:txBody>
            <a:bodyPr wrap="none" rtlCol="0">
              <a:spAutoFit/>
            </a:bodyPr>
            <a:lstStyle/>
            <a:p>
              <a:r>
                <a:rPr lang="en-IN" sz="1100" dirty="0" smtClean="0"/>
                <a:t>0</a:t>
              </a:r>
              <a:endParaRPr lang="en-IN" sz="1100" dirty="0"/>
            </a:p>
          </p:txBody>
        </p:sp>
        <p:sp>
          <p:nvSpPr>
            <p:cNvPr id="62" name="TextBox 61"/>
            <p:cNvSpPr txBox="1"/>
            <p:nvPr/>
          </p:nvSpPr>
          <p:spPr>
            <a:xfrm>
              <a:off x="1493965" y="4554288"/>
              <a:ext cx="341760" cy="261610"/>
            </a:xfrm>
            <a:prstGeom prst="rect">
              <a:avLst/>
            </a:prstGeom>
            <a:noFill/>
          </p:spPr>
          <p:txBody>
            <a:bodyPr wrap="none" rtlCol="0">
              <a:spAutoFit/>
            </a:bodyPr>
            <a:lstStyle/>
            <a:p>
              <a:r>
                <a:rPr lang="en-IN" sz="1100" dirty="0" smtClean="0"/>
                <a:t>20</a:t>
              </a:r>
              <a:endParaRPr lang="en-IN" sz="1100" dirty="0"/>
            </a:p>
          </p:txBody>
        </p:sp>
        <p:sp>
          <p:nvSpPr>
            <p:cNvPr id="63" name="TextBox 62"/>
            <p:cNvSpPr txBox="1"/>
            <p:nvPr/>
          </p:nvSpPr>
          <p:spPr>
            <a:xfrm>
              <a:off x="3731475" y="4552663"/>
              <a:ext cx="341760" cy="261610"/>
            </a:xfrm>
            <a:prstGeom prst="rect">
              <a:avLst/>
            </a:prstGeom>
            <a:noFill/>
          </p:spPr>
          <p:txBody>
            <a:bodyPr wrap="none" rtlCol="0">
              <a:spAutoFit/>
            </a:bodyPr>
            <a:lstStyle/>
            <a:p>
              <a:r>
                <a:rPr lang="en-IN" sz="1100" dirty="0" smtClean="0"/>
                <a:t>70</a:t>
              </a:r>
              <a:endParaRPr lang="en-IN" sz="1100" dirty="0"/>
            </a:p>
          </p:txBody>
        </p:sp>
        <p:sp>
          <p:nvSpPr>
            <p:cNvPr id="65" name="TextBox 64"/>
            <p:cNvSpPr txBox="1"/>
            <p:nvPr/>
          </p:nvSpPr>
          <p:spPr>
            <a:xfrm>
              <a:off x="4225635" y="4549413"/>
              <a:ext cx="341760" cy="261610"/>
            </a:xfrm>
            <a:prstGeom prst="rect">
              <a:avLst/>
            </a:prstGeom>
            <a:noFill/>
          </p:spPr>
          <p:txBody>
            <a:bodyPr wrap="none" rtlCol="0">
              <a:spAutoFit/>
            </a:bodyPr>
            <a:lstStyle/>
            <a:p>
              <a:r>
                <a:rPr lang="en-IN" sz="1100" dirty="0" smtClean="0"/>
                <a:t>80</a:t>
              </a:r>
              <a:endParaRPr lang="en-IN" sz="1100" dirty="0"/>
            </a:p>
          </p:txBody>
        </p:sp>
        <p:cxnSp>
          <p:nvCxnSpPr>
            <p:cNvPr id="66" name="Straight Arrow Connector 65"/>
            <p:cNvCxnSpPr/>
            <p:nvPr/>
          </p:nvCxnSpPr>
          <p:spPr>
            <a:xfrm>
              <a:off x="720435" y="4526578"/>
              <a:ext cx="4613565" cy="15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85800" y="41455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1,1</a:t>
              </a:r>
              <a:endParaRPr lang="en-IN" sz="1600" baseline="-25000" dirty="0">
                <a:solidFill>
                  <a:schemeClr val="tx1"/>
                </a:solidFill>
              </a:endParaRPr>
            </a:p>
          </p:txBody>
        </p:sp>
        <p:sp>
          <p:nvSpPr>
            <p:cNvPr id="69" name="TextBox 68"/>
            <p:cNvSpPr txBox="1"/>
            <p:nvPr/>
          </p:nvSpPr>
          <p:spPr>
            <a:xfrm>
              <a:off x="1978875" y="4555913"/>
              <a:ext cx="341760" cy="261610"/>
            </a:xfrm>
            <a:prstGeom prst="rect">
              <a:avLst/>
            </a:prstGeom>
            <a:noFill/>
          </p:spPr>
          <p:txBody>
            <a:bodyPr wrap="none" rtlCol="0">
              <a:spAutoFit/>
            </a:bodyPr>
            <a:lstStyle/>
            <a:p>
              <a:r>
                <a:rPr lang="en-IN" sz="1100" dirty="0" smtClean="0"/>
                <a:t>30</a:t>
              </a:r>
              <a:endParaRPr lang="en-IN" sz="1100" dirty="0"/>
            </a:p>
          </p:txBody>
        </p:sp>
        <p:sp>
          <p:nvSpPr>
            <p:cNvPr id="70" name="Rectangle 69"/>
            <p:cNvSpPr/>
            <p:nvPr/>
          </p:nvSpPr>
          <p:spPr>
            <a:xfrm>
              <a:off x="2057400" y="41455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1,2</a:t>
              </a:r>
              <a:endParaRPr lang="en-IN" sz="1600" baseline="-25000" dirty="0">
                <a:solidFill>
                  <a:schemeClr val="tx1"/>
                </a:solidFill>
              </a:endParaRPr>
            </a:p>
          </p:txBody>
        </p:sp>
        <p:sp>
          <p:nvSpPr>
            <p:cNvPr id="71" name="Rectangle 70"/>
            <p:cNvSpPr/>
            <p:nvPr/>
          </p:nvSpPr>
          <p:spPr>
            <a:xfrm>
              <a:off x="2514600" y="41455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endParaRPr lang="en-IN" sz="1600" baseline="-25000" dirty="0">
                <a:solidFill>
                  <a:schemeClr val="tx1"/>
                </a:solidFill>
              </a:endParaRPr>
            </a:p>
          </p:txBody>
        </p:sp>
        <p:sp>
          <p:nvSpPr>
            <p:cNvPr id="72" name="TextBox 71"/>
            <p:cNvSpPr txBox="1"/>
            <p:nvPr/>
          </p:nvSpPr>
          <p:spPr>
            <a:xfrm>
              <a:off x="2893275" y="4555913"/>
              <a:ext cx="341760" cy="261610"/>
            </a:xfrm>
            <a:prstGeom prst="rect">
              <a:avLst/>
            </a:prstGeom>
            <a:noFill/>
          </p:spPr>
          <p:txBody>
            <a:bodyPr wrap="none" rtlCol="0">
              <a:spAutoFit/>
            </a:bodyPr>
            <a:lstStyle/>
            <a:p>
              <a:r>
                <a:rPr lang="en-IN" sz="1100" dirty="0" smtClean="0"/>
                <a:t>50</a:t>
              </a:r>
              <a:endParaRPr lang="en-IN" sz="1100" dirty="0"/>
            </a:p>
          </p:txBody>
        </p:sp>
        <p:sp>
          <p:nvSpPr>
            <p:cNvPr id="73" name="TextBox 72"/>
            <p:cNvSpPr txBox="1"/>
            <p:nvPr/>
          </p:nvSpPr>
          <p:spPr>
            <a:xfrm>
              <a:off x="3350475" y="4554288"/>
              <a:ext cx="341760" cy="261610"/>
            </a:xfrm>
            <a:prstGeom prst="rect">
              <a:avLst/>
            </a:prstGeom>
            <a:noFill/>
          </p:spPr>
          <p:txBody>
            <a:bodyPr wrap="none" rtlCol="0">
              <a:spAutoFit/>
            </a:bodyPr>
            <a:lstStyle/>
            <a:p>
              <a:r>
                <a:rPr lang="en-IN" sz="1100" dirty="0" smtClean="0"/>
                <a:t>60</a:t>
              </a:r>
              <a:endParaRPr lang="en-IN" sz="1100" dirty="0"/>
            </a:p>
          </p:txBody>
        </p:sp>
        <p:sp>
          <p:nvSpPr>
            <p:cNvPr id="74" name="Rectangle 73"/>
            <p:cNvSpPr/>
            <p:nvPr/>
          </p:nvSpPr>
          <p:spPr>
            <a:xfrm>
              <a:off x="3429000" y="41455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1,3</a:t>
              </a:r>
              <a:endParaRPr lang="en-IN" sz="1600" baseline="-25000" dirty="0">
                <a:solidFill>
                  <a:schemeClr val="tx1"/>
                </a:solidFill>
              </a:endParaRPr>
            </a:p>
          </p:txBody>
        </p:sp>
        <p:sp>
          <p:nvSpPr>
            <p:cNvPr id="75" name="TextBox 74"/>
            <p:cNvSpPr txBox="1"/>
            <p:nvPr/>
          </p:nvSpPr>
          <p:spPr>
            <a:xfrm>
              <a:off x="4722075" y="4540433"/>
              <a:ext cx="341760" cy="261610"/>
            </a:xfrm>
            <a:prstGeom prst="rect">
              <a:avLst/>
            </a:prstGeom>
            <a:noFill/>
          </p:spPr>
          <p:txBody>
            <a:bodyPr wrap="none" rtlCol="0">
              <a:spAutoFit/>
            </a:bodyPr>
            <a:lstStyle/>
            <a:p>
              <a:r>
                <a:rPr lang="en-IN" sz="1100" dirty="0" smtClean="0"/>
                <a:t>90</a:t>
              </a:r>
              <a:endParaRPr lang="en-IN" sz="1100" dirty="0"/>
            </a:p>
          </p:txBody>
        </p:sp>
        <p:sp>
          <p:nvSpPr>
            <p:cNvPr id="82" name="Rectangle 81"/>
            <p:cNvSpPr/>
            <p:nvPr/>
          </p:nvSpPr>
          <p:spPr>
            <a:xfrm>
              <a:off x="3886200" y="41455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endParaRPr lang="en-IN" sz="1600" baseline="-25000" dirty="0">
                <a:solidFill>
                  <a:schemeClr val="tx1"/>
                </a:solidFill>
              </a:endParaRPr>
            </a:p>
          </p:txBody>
        </p:sp>
        <p:sp>
          <p:nvSpPr>
            <p:cNvPr id="85" name="Rectangle 84"/>
            <p:cNvSpPr/>
            <p:nvPr/>
          </p:nvSpPr>
          <p:spPr>
            <a:xfrm>
              <a:off x="1143000" y="41455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endParaRPr lang="en-IN" sz="1600" baseline="-25000" dirty="0">
                <a:solidFill>
                  <a:schemeClr val="tx1"/>
                </a:solidFill>
              </a:endParaRPr>
            </a:p>
          </p:txBody>
        </p:sp>
        <p:sp>
          <p:nvSpPr>
            <p:cNvPr id="89" name="TextBox 88"/>
            <p:cNvSpPr txBox="1"/>
            <p:nvPr/>
          </p:nvSpPr>
          <p:spPr>
            <a:xfrm>
              <a:off x="2362200" y="4540433"/>
              <a:ext cx="341760" cy="261610"/>
            </a:xfrm>
            <a:prstGeom prst="rect">
              <a:avLst/>
            </a:prstGeom>
            <a:noFill/>
          </p:spPr>
          <p:txBody>
            <a:bodyPr wrap="none" rtlCol="0">
              <a:spAutoFit/>
            </a:bodyPr>
            <a:lstStyle/>
            <a:p>
              <a:r>
                <a:rPr lang="en-IN" sz="1100" dirty="0" smtClean="0"/>
                <a:t>40</a:t>
              </a:r>
              <a:endParaRPr lang="en-IN" sz="1100" dirty="0"/>
            </a:p>
          </p:txBody>
        </p:sp>
      </p:grpSp>
      <p:sp>
        <p:nvSpPr>
          <p:cNvPr id="91" name="TextBox 90"/>
          <p:cNvSpPr txBox="1"/>
          <p:nvPr/>
        </p:nvSpPr>
        <p:spPr>
          <a:xfrm>
            <a:off x="685800" y="4907578"/>
            <a:ext cx="5391797" cy="338554"/>
          </a:xfrm>
          <a:prstGeom prst="rect">
            <a:avLst/>
          </a:prstGeom>
          <a:noFill/>
        </p:spPr>
        <p:txBody>
          <a:bodyPr wrap="none" rtlCol="0">
            <a:spAutoFit/>
          </a:bodyPr>
          <a:lstStyle/>
          <a:p>
            <a:r>
              <a:rPr lang="en-IN" sz="1600" dirty="0" smtClean="0"/>
              <a:t>(T1 and T2 have 0 phases – First job of T2 finishes at 90)</a:t>
            </a:r>
            <a:endParaRPr lang="en-IN" sz="1600" dirty="0"/>
          </a:p>
        </p:txBody>
      </p:sp>
      <p:grpSp>
        <p:nvGrpSpPr>
          <p:cNvPr id="4" name="Group 3"/>
          <p:cNvGrpSpPr/>
          <p:nvPr/>
        </p:nvGrpSpPr>
        <p:grpSpPr>
          <a:xfrm>
            <a:off x="574965" y="5440978"/>
            <a:ext cx="6701678" cy="959822"/>
            <a:chOff x="574965" y="5440978"/>
            <a:chExt cx="6701678" cy="959822"/>
          </a:xfrm>
        </p:grpSpPr>
        <p:sp>
          <p:nvSpPr>
            <p:cNvPr id="24" name="Rectangle 23"/>
            <p:cNvSpPr/>
            <p:nvPr/>
          </p:nvSpPr>
          <p:spPr>
            <a:xfrm>
              <a:off x="2057400" y="54409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p>
          </p:txBody>
        </p:sp>
        <p:sp>
          <p:nvSpPr>
            <p:cNvPr id="27" name="TextBox 26"/>
            <p:cNvSpPr txBox="1"/>
            <p:nvPr/>
          </p:nvSpPr>
          <p:spPr>
            <a:xfrm>
              <a:off x="574965" y="5865168"/>
              <a:ext cx="263214" cy="261610"/>
            </a:xfrm>
            <a:prstGeom prst="rect">
              <a:avLst/>
            </a:prstGeom>
            <a:noFill/>
          </p:spPr>
          <p:txBody>
            <a:bodyPr wrap="none" rtlCol="0">
              <a:spAutoFit/>
            </a:bodyPr>
            <a:lstStyle/>
            <a:p>
              <a:r>
                <a:rPr lang="en-IN" sz="1100" dirty="0" smtClean="0"/>
                <a:t>0</a:t>
              </a:r>
              <a:endParaRPr lang="en-IN" sz="1100" dirty="0"/>
            </a:p>
          </p:txBody>
        </p:sp>
        <p:sp>
          <p:nvSpPr>
            <p:cNvPr id="28" name="TextBox 27"/>
            <p:cNvSpPr txBox="1"/>
            <p:nvPr/>
          </p:nvSpPr>
          <p:spPr>
            <a:xfrm>
              <a:off x="1459330" y="5849688"/>
              <a:ext cx="341760" cy="261610"/>
            </a:xfrm>
            <a:prstGeom prst="rect">
              <a:avLst/>
            </a:prstGeom>
            <a:noFill/>
          </p:spPr>
          <p:txBody>
            <a:bodyPr wrap="none" rtlCol="0">
              <a:spAutoFit/>
            </a:bodyPr>
            <a:lstStyle/>
            <a:p>
              <a:r>
                <a:rPr lang="en-IN" sz="1100" dirty="0" smtClean="0"/>
                <a:t>20</a:t>
              </a:r>
              <a:endParaRPr lang="en-IN" sz="1100" dirty="0"/>
            </a:p>
          </p:txBody>
        </p:sp>
        <p:sp>
          <p:nvSpPr>
            <p:cNvPr id="29" name="TextBox 28"/>
            <p:cNvSpPr txBox="1"/>
            <p:nvPr/>
          </p:nvSpPr>
          <p:spPr>
            <a:xfrm>
              <a:off x="3696840" y="5848063"/>
              <a:ext cx="341760" cy="261610"/>
            </a:xfrm>
            <a:prstGeom prst="rect">
              <a:avLst/>
            </a:prstGeom>
            <a:noFill/>
          </p:spPr>
          <p:txBody>
            <a:bodyPr wrap="none" rtlCol="0">
              <a:spAutoFit/>
            </a:bodyPr>
            <a:lstStyle/>
            <a:p>
              <a:r>
                <a:rPr lang="en-IN" sz="1100" dirty="0" smtClean="0"/>
                <a:t>70</a:t>
              </a:r>
              <a:endParaRPr lang="en-IN" sz="1100" dirty="0"/>
            </a:p>
          </p:txBody>
        </p:sp>
        <p:sp>
          <p:nvSpPr>
            <p:cNvPr id="31" name="TextBox 30"/>
            <p:cNvSpPr txBox="1"/>
            <p:nvPr/>
          </p:nvSpPr>
          <p:spPr>
            <a:xfrm>
              <a:off x="4191000" y="5844813"/>
              <a:ext cx="341760" cy="261610"/>
            </a:xfrm>
            <a:prstGeom prst="rect">
              <a:avLst/>
            </a:prstGeom>
            <a:noFill/>
          </p:spPr>
          <p:txBody>
            <a:bodyPr wrap="none" rtlCol="0">
              <a:spAutoFit/>
            </a:bodyPr>
            <a:lstStyle/>
            <a:p>
              <a:r>
                <a:rPr lang="en-IN" sz="1100" dirty="0" smtClean="0"/>
                <a:t>80</a:t>
              </a:r>
              <a:endParaRPr lang="en-IN" sz="1100" dirty="0"/>
            </a:p>
          </p:txBody>
        </p:sp>
        <p:cxnSp>
          <p:nvCxnSpPr>
            <p:cNvPr id="32" name="Straight Arrow Connector 31"/>
            <p:cNvCxnSpPr/>
            <p:nvPr/>
          </p:nvCxnSpPr>
          <p:spPr>
            <a:xfrm>
              <a:off x="685800" y="5821978"/>
              <a:ext cx="4724400" cy="15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85800" y="54409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endParaRPr lang="en-IN" sz="1600" baseline="-25000" dirty="0">
                <a:solidFill>
                  <a:schemeClr val="tx1"/>
                </a:solidFill>
              </a:endParaRPr>
            </a:p>
          </p:txBody>
        </p:sp>
        <p:sp>
          <p:nvSpPr>
            <p:cNvPr id="34" name="Rectangle 33"/>
            <p:cNvSpPr/>
            <p:nvPr/>
          </p:nvSpPr>
          <p:spPr>
            <a:xfrm>
              <a:off x="1600200" y="54409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1,1</a:t>
              </a:r>
              <a:endParaRPr lang="en-IN" sz="1600" baseline="-25000" dirty="0">
                <a:solidFill>
                  <a:schemeClr val="tx1"/>
                </a:solidFill>
              </a:endParaRPr>
            </a:p>
          </p:txBody>
        </p:sp>
        <p:sp>
          <p:nvSpPr>
            <p:cNvPr id="35" name="TextBox 34"/>
            <p:cNvSpPr txBox="1"/>
            <p:nvPr/>
          </p:nvSpPr>
          <p:spPr>
            <a:xfrm>
              <a:off x="1944240" y="5851313"/>
              <a:ext cx="341760" cy="261610"/>
            </a:xfrm>
            <a:prstGeom prst="rect">
              <a:avLst/>
            </a:prstGeom>
            <a:noFill/>
          </p:spPr>
          <p:txBody>
            <a:bodyPr wrap="none" rtlCol="0">
              <a:spAutoFit/>
            </a:bodyPr>
            <a:lstStyle/>
            <a:p>
              <a:r>
                <a:rPr lang="en-IN" sz="1100" dirty="0" smtClean="0"/>
                <a:t>30</a:t>
              </a:r>
              <a:endParaRPr lang="en-IN" sz="1100" dirty="0"/>
            </a:p>
          </p:txBody>
        </p:sp>
        <p:sp>
          <p:nvSpPr>
            <p:cNvPr id="38" name="Rectangle 37"/>
            <p:cNvSpPr/>
            <p:nvPr/>
          </p:nvSpPr>
          <p:spPr>
            <a:xfrm>
              <a:off x="2971800" y="54409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1,2</a:t>
              </a:r>
              <a:endParaRPr lang="en-IN" sz="1600" baseline="-25000" dirty="0">
                <a:solidFill>
                  <a:schemeClr val="tx1"/>
                </a:solidFill>
              </a:endParaRPr>
            </a:p>
          </p:txBody>
        </p:sp>
        <p:sp>
          <p:nvSpPr>
            <p:cNvPr id="39" name="Rectangle 38"/>
            <p:cNvSpPr/>
            <p:nvPr/>
          </p:nvSpPr>
          <p:spPr>
            <a:xfrm>
              <a:off x="3429000" y="5440978"/>
              <a:ext cx="914400" cy="3810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2,1</a:t>
              </a:r>
              <a:endParaRPr lang="en-IN" sz="1600" baseline="-25000" dirty="0">
                <a:solidFill>
                  <a:schemeClr val="tx1"/>
                </a:solidFill>
              </a:endParaRPr>
            </a:p>
          </p:txBody>
        </p:sp>
        <p:sp>
          <p:nvSpPr>
            <p:cNvPr id="47" name="TextBox 46"/>
            <p:cNvSpPr txBox="1"/>
            <p:nvPr/>
          </p:nvSpPr>
          <p:spPr>
            <a:xfrm>
              <a:off x="2858640" y="5851313"/>
              <a:ext cx="341760" cy="261610"/>
            </a:xfrm>
            <a:prstGeom prst="rect">
              <a:avLst/>
            </a:prstGeom>
            <a:noFill/>
          </p:spPr>
          <p:txBody>
            <a:bodyPr wrap="none" rtlCol="0">
              <a:spAutoFit/>
            </a:bodyPr>
            <a:lstStyle/>
            <a:p>
              <a:r>
                <a:rPr lang="en-IN" sz="1100" dirty="0" smtClean="0"/>
                <a:t>50</a:t>
              </a:r>
              <a:endParaRPr lang="en-IN" sz="1100" dirty="0"/>
            </a:p>
          </p:txBody>
        </p:sp>
        <p:sp>
          <p:nvSpPr>
            <p:cNvPr id="48" name="TextBox 47"/>
            <p:cNvSpPr txBox="1"/>
            <p:nvPr/>
          </p:nvSpPr>
          <p:spPr>
            <a:xfrm>
              <a:off x="3315840" y="5849688"/>
              <a:ext cx="341760" cy="261610"/>
            </a:xfrm>
            <a:prstGeom prst="rect">
              <a:avLst/>
            </a:prstGeom>
            <a:noFill/>
          </p:spPr>
          <p:txBody>
            <a:bodyPr wrap="none" rtlCol="0">
              <a:spAutoFit/>
            </a:bodyPr>
            <a:lstStyle/>
            <a:p>
              <a:r>
                <a:rPr lang="en-IN" sz="1100" dirty="0" smtClean="0"/>
                <a:t>60</a:t>
              </a:r>
              <a:endParaRPr lang="en-IN" sz="1100" dirty="0"/>
            </a:p>
          </p:txBody>
        </p:sp>
        <p:sp>
          <p:nvSpPr>
            <p:cNvPr id="49" name="Rectangle 48"/>
            <p:cNvSpPr/>
            <p:nvPr/>
          </p:nvSpPr>
          <p:spPr>
            <a:xfrm>
              <a:off x="4343400" y="5440978"/>
              <a:ext cx="457200" cy="38100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J</a:t>
              </a:r>
              <a:r>
                <a:rPr lang="en-IN" sz="1600" baseline="-25000" dirty="0" smtClean="0">
                  <a:solidFill>
                    <a:schemeClr val="tx1"/>
                  </a:solidFill>
                </a:rPr>
                <a:t>1,3</a:t>
              </a:r>
              <a:endParaRPr lang="en-IN" sz="1600" baseline="-25000" dirty="0">
                <a:solidFill>
                  <a:schemeClr val="tx1"/>
                </a:solidFill>
              </a:endParaRPr>
            </a:p>
          </p:txBody>
        </p:sp>
        <p:sp>
          <p:nvSpPr>
            <p:cNvPr id="50" name="TextBox 49"/>
            <p:cNvSpPr txBox="1"/>
            <p:nvPr/>
          </p:nvSpPr>
          <p:spPr>
            <a:xfrm>
              <a:off x="4687440" y="5835833"/>
              <a:ext cx="341760" cy="261610"/>
            </a:xfrm>
            <a:prstGeom prst="rect">
              <a:avLst/>
            </a:prstGeom>
            <a:noFill/>
          </p:spPr>
          <p:txBody>
            <a:bodyPr wrap="none" rtlCol="0">
              <a:spAutoFit/>
            </a:bodyPr>
            <a:lstStyle/>
            <a:p>
              <a:r>
                <a:rPr lang="en-IN" sz="1100" dirty="0" smtClean="0"/>
                <a:t>90</a:t>
              </a:r>
              <a:endParaRPr lang="en-IN" sz="1100" dirty="0"/>
            </a:p>
          </p:txBody>
        </p:sp>
        <p:sp>
          <p:nvSpPr>
            <p:cNvPr id="88" name="TextBox 87"/>
            <p:cNvSpPr txBox="1"/>
            <p:nvPr/>
          </p:nvSpPr>
          <p:spPr>
            <a:xfrm>
              <a:off x="990600" y="5865168"/>
              <a:ext cx="341760" cy="261610"/>
            </a:xfrm>
            <a:prstGeom prst="rect">
              <a:avLst/>
            </a:prstGeom>
            <a:noFill/>
          </p:spPr>
          <p:txBody>
            <a:bodyPr wrap="none" rtlCol="0">
              <a:spAutoFit/>
            </a:bodyPr>
            <a:lstStyle/>
            <a:p>
              <a:r>
                <a:rPr lang="en-IN" sz="1100" dirty="0" smtClean="0"/>
                <a:t>10</a:t>
              </a:r>
              <a:endParaRPr lang="en-IN" sz="1100" dirty="0"/>
            </a:p>
          </p:txBody>
        </p:sp>
        <p:sp>
          <p:nvSpPr>
            <p:cNvPr id="90" name="TextBox 89"/>
            <p:cNvSpPr txBox="1"/>
            <p:nvPr/>
          </p:nvSpPr>
          <p:spPr>
            <a:xfrm>
              <a:off x="2401440" y="5865168"/>
              <a:ext cx="341760" cy="261610"/>
            </a:xfrm>
            <a:prstGeom prst="rect">
              <a:avLst/>
            </a:prstGeom>
            <a:noFill/>
          </p:spPr>
          <p:txBody>
            <a:bodyPr wrap="none" rtlCol="0">
              <a:spAutoFit/>
            </a:bodyPr>
            <a:lstStyle/>
            <a:p>
              <a:r>
                <a:rPr lang="en-IN" sz="1100" dirty="0" smtClean="0"/>
                <a:t>40</a:t>
              </a:r>
              <a:endParaRPr lang="en-IN" sz="1100" dirty="0"/>
            </a:p>
          </p:txBody>
        </p:sp>
        <p:sp>
          <p:nvSpPr>
            <p:cNvPr id="92" name="TextBox 91"/>
            <p:cNvSpPr txBox="1"/>
            <p:nvPr/>
          </p:nvSpPr>
          <p:spPr>
            <a:xfrm>
              <a:off x="685800" y="6062246"/>
              <a:ext cx="6590843" cy="338554"/>
            </a:xfrm>
            <a:prstGeom prst="rect">
              <a:avLst/>
            </a:prstGeom>
            <a:noFill/>
          </p:spPr>
          <p:txBody>
            <a:bodyPr wrap="none" rtlCol="0">
              <a:spAutoFit/>
            </a:bodyPr>
            <a:lstStyle/>
            <a:p>
              <a:r>
                <a:rPr lang="en-IN" sz="1600" dirty="0" smtClean="0"/>
                <a:t>(T1 has phase 20 and T2 has phase 0 – First job of T2 finishes at 80)</a:t>
              </a:r>
              <a:endParaRPr lang="en-IN" sz="1600" dirty="0"/>
            </a:p>
          </p:txBody>
        </p:sp>
      </p:grpSp>
      <p:sp>
        <p:nvSpPr>
          <p:cNvPr id="93" name="TextBox 92"/>
          <p:cNvSpPr txBox="1"/>
          <p:nvPr/>
        </p:nvSpPr>
        <p:spPr>
          <a:xfrm>
            <a:off x="6324601" y="3962400"/>
            <a:ext cx="2590799" cy="1600438"/>
          </a:xfrm>
          <a:prstGeom prst="rect">
            <a:avLst/>
          </a:prstGeom>
          <a:noFill/>
        </p:spPr>
        <p:txBody>
          <a:bodyPr wrap="square" rtlCol="0">
            <a:spAutoFit/>
          </a:bodyPr>
          <a:lstStyle/>
          <a:p>
            <a:r>
              <a:rPr lang="en-IN" sz="1400" b="1" i="1" dirty="0" smtClean="0">
                <a:solidFill>
                  <a:srgbClr val="0000CC"/>
                </a:solidFill>
              </a:rPr>
              <a:t>From this example, it is obvious that worst case response time occurs for a lower priority task, the phase of this task and the phases of all other higher priority task are 0.</a:t>
            </a:r>
            <a:endParaRPr lang="en-IN" sz="1400" b="1" i="1" dirty="0">
              <a:solidFill>
                <a:srgbClr val="0000CC"/>
              </a:solidFill>
            </a:endParaRPr>
          </a:p>
        </p:txBody>
      </p:sp>
    </p:spTree>
    <p:extLst>
      <p:ext uri="{BB962C8B-B14F-4D97-AF65-F5344CB8AC3E}">
        <p14:creationId xmlns:p14="http://schemas.microsoft.com/office/powerpoint/2010/main" val="406407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305800" cy="4114800"/>
          </a:xfrm>
        </p:spPr>
        <p:txBody>
          <a:bodyPr>
            <a:normAutofit fontScale="55000" lnSpcReduction="20000"/>
          </a:bodyPr>
          <a:lstStyle/>
          <a:p>
            <a:pPr>
              <a:lnSpc>
                <a:spcPct val="120000"/>
              </a:lnSpc>
            </a:pPr>
            <a:r>
              <a:rPr lang="en-IN" dirty="0" smtClean="0"/>
              <a:t>As seen in the example, within deadline of the first job of T2 i.e. 120, higher priority task T1 can be scheduled 120 / 30 = 4 times. </a:t>
            </a:r>
          </a:p>
          <a:p>
            <a:pPr>
              <a:lnSpc>
                <a:spcPct val="120000"/>
              </a:lnSpc>
            </a:pPr>
            <a:r>
              <a:rPr lang="en-IN" dirty="0" smtClean="0"/>
              <a:t>So T2 has to wait for 4 X 10 (execution time of each job of T1) time slots during execution of its first job.</a:t>
            </a:r>
          </a:p>
          <a:p>
            <a:pPr>
              <a:lnSpc>
                <a:spcPct val="120000"/>
              </a:lnSpc>
            </a:pPr>
            <a:endParaRPr lang="en-IN" dirty="0" smtClean="0"/>
          </a:p>
          <a:p>
            <a:pPr>
              <a:lnSpc>
                <a:spcPct val="120000"/>
              </a:lnSpc>
            </a:pPr>
            <a:r>
              <a:rPr lang="en-IN" dirty="0" smtClean="0"/>
              <a:t>Hence in the worst case, the amount of time a low priority task T</a:t>
            </a:r>
            <a:r>
              <a:rPr lang="en-IN" baseline="-25000" dirty="0" smtClean="0"/>
              <a:t>i</a:t>
            </a:r>
            <a:r>
              <a:rPr lang="en-IN" dirty="0" smtClean="0"/>
              <a:t> has to wait due to the higher priority tasks (T</a:t>
            </a:r>
            <a:r>
              <a:rPr lang="en-IN" baseline="-25000" dirty="0" smtClean="0"/>
              <a:t>1</a:t>
            </a:r>
            <a:r>
              <a:rPr lang="en-IN" dirty="0" smtClean="0"/>
              <a:t>,T</a:t>
            </a:r>
            <a:r>
              <a:rPr lang="en-IN" baseline="-25000" dirty="0" smtClean="0"/>
              <a:t>2</a:t>
            </a:r>
            <a:r>
              <a:rPr lang="en-IN" dirty="0" smtClean="0"/>
              <a:t>, …,T</a:t>
            </a:r>
            <a:r>
              <a:rPr lang="en-IN" baseline="-25000" dirty="0" smtClean="0"/>
              <a:t>i-1</a:t>
            </a:r>
            <a:r>
              <a:rPr lang="en-IN" dirty="0" smtClean="0"/>
              <a:t>) in the system is</a:t>
            </a:r>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r>
              <a:rPr lang="en-IN" dirty="0" smtClean="0"/>
              <a:t>So in worst case, T</a:t>
            </a:r>
            <a:r>
              <a:rPr lang="en-IN" baseline="-25000" dirty="0" smtClean="0"/>
              <a:t>i</a:t>
            </a:r>
            <a:r>
              <a:rPr lang="en-IN" dirty="0" smtClean="0"/>
              <a:t> will be in the system for</a:t>
            </a:r>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b="1" dirty="0" smtClean="0">
              <a:solidFill>
                <a:srgbClr val="0000CC"/>
              </a:solidFill>
            </a:endParaRPr>
          </a:p>
          <a:p>
            <a:pPr>
              <a:lnSpc>
                <a:spcPct val="120000"/>
              </a:lnSpc>
            </a:pPr>
            <a:r>
              <a:rPr lang="en-IN" b="1" dirty="0" smtClean="0">
                <a:solidFill>
                  <a:srgbClr val="0000CC"/>
                </a:solidFill>
              </a:rPr>
              <a:t>Then for all the tasks to be feasibly scheduled, this time should be less than or equal to the respective deadline i.e.</a:t>
            </a:r>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IN" dirty="0" smtClean="0"/>
          </a:p>
          <a:p>
            <a:pPr>
              <a:lnSpc>
                <a:spcPct val="120000"/>
              </a:lnSpc>
            </a:pPr>
            <a:endParaRPr lang="en-US" dirty="0" smtClean="0"/>
          </a:p>
        </p:txBody>
      </p:sp>
      <p:sp>
        <p:nvSpPr>
          <p:cNvPr id="6" name="Content Placeholder 5"/>
          <p:cNvSpPr>
            <a:spLocks noGrp="1"/>
          </p:cNvSpPr>
          <p:nvPr>
            <p:ph sz="quarter" idx="10"/>
          </p:nvPr>
        </p:nvSpPr>
        <p:spPr/>
        <p:txBody>
          <a:bodyPr/>
          <a:lstStyle/>
          <a:p>
            <a:r>
              <a:rPr lang="en-US" dirty="0" err="1" smtClean="0"/>
              <a:t>Lehoczky’s</a:t>
            </a:r>
            <a:r>
              <a:rPr lang="en-US" dirty="0" smtClean="0"/>
              <a:t> </a:t>
            </a:r>
            <a:r>
              <a:rPr lang="en-US" dirty="0" err="1" smtClean="0"/>
              <a:t>Schedulability</a:t>
            </a:r>
            <a:r>
              <a:rPr lang="en-US" dirty="0" smtClean="0"/>
              <a:t> Test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33</a:t>
            </a:fld>
            <a:endParaRPr lang="en-US" dirty="0"/>
          </a:p>
        </p:txBody>
      </p:sp>
      <p:graphicFrame>
        <p:nvGraphicFramePr>
          <p:cNvPr id="42" name="Object 4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1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nvGraphicFramePr>
        <p:xfrm>
          <a:off x="3505200" y="2590800"/>
          <a:ext cx="1708150" cy="863601"/>
        </p:xfrm>
        <a:graphic>
          <a:graphicData uri="http://schemas.openxmlformats.org/presentationml/2006/ole">
            <mc:AlternateContent xmlns:mc="http://schemas.openxmlformats.org/markup-compatibility/2006">
              <mc:Choice xmlns:v="urn:schemas-microsoft-com:vml" Requires="v">
                <p:oleObj spid="_x0000_s3111" name="Equation" r:id="rId6" imgW="672840" imgH="482400" progId="Equation.3">
                  <p:embed/>
                </p:oleObj>
              </mc:Choice>
              <mc:Fallback>
                <p:oleObj name="Equation" r:id="rId6" imgW="67284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590800"/>
                        <a:ext cx="1708150" cy="863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nvGraphicFramePr>
        <p:xfrm>
          <a:off x="3351213" y="3733800"/>
          <a:ext cx="2320925" cy="863600"/>
        </p:xfrm>
        <a:graphic>
          <a:graphicData uri="http://schemas.openxmlformats.org/presentationml/2006/ole">
            <mc:AlternateContent xmlns:mc="http://schemas.openxmlformats.org/markup-compatibility/2006">
              <mc:Choice xmlns:v="urn:schemas-microsoft-com:vml" Requires="v">
                <p:oleObj spid="_x0000_s3112" name="Equation" r:id="rId8" imgW="914400" imgH="482400" progId="Equation.3">
                  <p:embed/>
                </p:oleObj>
              </mc:Choice>
              <mc:Fallback>
                <p:oleObj name="Equation" r:id="rId8" imgW="91440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1213" y="3733800"/>
                        <a:ext cx="23209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44"/>
          <p:cNvGraphicFramePr>
            <a:graphicFrameLocks noChangeAspect="1"/>
          </p:cNvGraphicFramePr>
          <p:nvPr>
            <p:extLst/>
          </p:nvPr>
        </p:nvGraphicFramePr>
        <p:xfrm>
          <a:off x="2981325" y="5384801"/>
          <a:ext cx="3060700" cy="863600"/>
        </p:xfrm>
        <a:graphic>
          <a:graphicData uri="http://schemas.openxmlformats.org/presentationml/2006/ole">
            <mc:AlternateContent xmlns:mc="http://schemas.openxmlformats.org/markup-compatibility/2006">
              <mc:Choice xmlns:v="urn:schemas-microsoft-com:vml" Requires="v">
                <p:oleObj spid="_x0000_s3113" name="Equation" r:id="rId10" imgW="1206360" imgH="482400" progId="Equation.3">
                  <p:embed/>
                </p:oleObj>
              </mc:Choice>
              <mc:Fallback>
                <p:oleObj name="Equation" r:id="rId10" imgW="1206360" imgH="482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1325" y="5384801"/>
                        <a:ext cx="3060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04800" y="6216650"/>
            <a:ext cx="3318665" cy="338554"/>
          </a:xfrm>
          <a:prstGeom prst="rect">
            <a:avLst/>
          </a:prstGeom>
          <a:noFill/>
        </p:spPr>
        <p:txBody>
          <a:bodyPr wrap="none" rtlCol="0">
            <a:spAutoFit/>
          </a:bodyPr>
          <a:lstStyle/>
          <a:p>
            <a:r>
              <a:rPr lang="en-IN" sz="1600" dirty="0" smtClean="0">
                <a:latin typeface="+mn-lt"/>
              </a:rPr>
              <a:t>This is </a:t>
            </a:r>
            <a:r>
              <a:rPr lang="en-IN" sz="1600" b="1" dirty="0" err="1" smtClean="0">
                <a:latin typeface="+mn-lt"/>
              </a:rPr>
              <a:t>Lehochky’s</a:t>
            </a:r>
            <a:r>
              <a:rPr lang="en-IN" sz="1600" b="1" dirty="0" smtClean="0">
                <a:latin typeface="+mn-lt"/>
              </a:rPr>
              <a:t> </a:t>
            </a:r>
            <a:r>
              <a:rPr lang="en-IN" sz="1600" b="1" dirty="0" err="1" smtClean="0">
                <a:latin typeface="+mn-lt"/>
              </a:rPr>
              <a:t>Schedulability</a:t>
            </a:r>
            <a:r>
              <a:rPr lang="en-IN" sz="1600" b="1" dirty="0" smtClean="0">
                <a:latin typeface="+mn-lt"/>
              </a:rPr>
              <a:t> </a:t>
            </a:r>
            <a:r>
              <a:rPr lang="en-IN" sz="1600" dirty="0" smtClean="0">
                <a:latin typeface="+mn-lt"/>
              </a:rPr>
              <a:t>Test.</a:t>
            </a:r>
            <a:endParaRPr lang="en-IN" sz="1600" dirty="0">
              <a:latin typeface="+mn-lt"/>
            </a:endParaRPr>
          </a:p>
        </p:txBody>
      </p:sp>
    </p:spTree>
    <p:extLst>
      <p:ext uri="{BB962C8B-B14F-4D97-AF65-F5344CB8AC3E}">
        <p14:creationId xmlns:p14="http://schemas.microsoft.com/office/powerpoint/2010/main" val="1628625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429000"/>
          </a:xfrm>
        </p:spPr>
        <p:txBody>
          <a:bodyPr>
            <a:normAutofit/>
          </a:bodyPr>
          <a:lstStyle/>
          <a:p>
            <a:pPr>
              <a:lnSpc>
                <a:spcPct val="110000"/>
              </a:lnSpc>
            </a:pPr>
            <a:r>
              <a:rPr lang="en-IN" u="sng" dirty="0" smtClean="0"/>
              <a:t>Floor</a:t>
            </a:r>
            <a:r>
              <a:rPr lang="en-IN" dirty="0" smtClean="0"/>
              <a:t> </a:t>
            </a:r>
          </a:p>
          <a:p>
            <a:pPr>
              <a:lnSpc>
                <a:spcPct val="110000"/>
              </a:lnSpc>
            </a:pPr>
            <a:r>
              <a:rPr lang="en-IN" dirty="0" smtClean="0"/>
              <a:t>	floor(</a:t>
            </a:r>
            <a:r>
              <a:rPr lang="en-IN" i="1" dirty="0" smtClean="0"/>
              <a:t>x</a:t>
            </a:r>
            <a:r>
              <a:rPr lang="en-IN" dirty="0" smtClean="0"/>
              <a:t>) =       is the largest integer not greater than </a:t>
            </a:r>
            <a:r>
              <a:rPr lang="en-IN" i="1" dirty="0" smtClean="0"/>
              <a:t>x</a:t>
            </a:r>
          </a:p>
          <a:p>
            <a:pPr>
              <a:lnSpc>
                <a:spcPct val="110000"/>
              </a:lnSpc>
            </a:pPr>
            <a:r>
              <a:rPr lang="en-IN" u="sng" dirty="0" smtClean="0"/>
              <a:t>Ceiling</a:t>
            </a:r>
          </a:p>
          <a:p>
            <a:pPr>
              <a:lnSpc>
                <a:spcPct val="110000"/>
              </a:lnSpc>
            </a:pPr>
            <a:r>
              <a:rPr lang="en-IN" dirty="0" smtClean="0"/>
              <a:t>	ceiling(</a:t>
            </a:r>
            <a:r>
              <a:rPr lang="en-IN" i="1" dirty="0" smtClean="0"/>
              <a:t>x</a:t>
            </a:r>
            <a:r>
              <a:rPr lang="en-IN" dirty="0" smtClean="0"/>
              <a:t>) =      is the smallest integer not less than </a:t>
            </a:r>
            <a:r>
              <a:rPr lang="en-IN" i="1" dirty="0" smtClean="0"/>
              <a:t>x</a:t>
            </a:r>
          </a:p>
          <a:p>
            <a:pPr>
              <a:lnSpc>
                <a:spcPct val="110000"/>
              </a:lnSpc>
            </a:pPr>
            <a:endParaRPr lang="en-IN" dirty="0" smtClean="0"/>
          </a:p>
          <a:p>
            <a:pPr>
              <a:lnSpc>
                <a:spcPct val="110000"/>
              </a:lnSpc>
            </a:pPr>
            <a:r>
              <a:rPr lang="en-IN" dirty="0" smtClean="0"/>
              <a:t>Example:</a:t>
            </a:r>
          </a:p>
        </p:txBody>
      </p:sp>
      <p:sp>
        <p:nvSpPr>
          <p:cNvPr id="6" name="Content Placeholder 5"/>
          <p:cNvSpPr>
            <a:spLocks noGrp="1"/>
          </p:cNvSpPr>
          <p:nvPr>
            <p:ph sz="quarter" idx="10"/>
          </p:nvPr>
        </p:nvSpPr>
        <p:spPr/>
        <p:txBody>
          <a:bodyPr/>
          <a:lstStyle/>
          <a:p>
            <a:r>
              <a:rPr lang="en-US" dirty="0" smtClean="0"/>
              <a:t>Floor and Ceiling Functions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34</a:t>
            </a:fld>
            <a:endParaRPr lang="en-US"/>
          </a:p>
        </p:txBody>
      </p:sp>
      <p:graphicFrame>
        <p:nvGraphicFramePr>
          <p:cNvPr id="7" name="Object 6"/>
          <p:cNvGraphicFramePr>
            <a:graphicFrameLocks noChangeAspect="1"/>
          </p:cNvGraphicFramePr>
          <p:nvPr/>
        </p:nvGraphicFramePr>
        <p:xfrm>
          <a:off x="2125133" y="1876927"/>
          <a:ext cx="541867" cy="513347"/>
        </p:xfrm>
        <a:graphic>
          <a:graphicData uri="http://schemas.openxmlformats.org/presentationml/2006/ole">
            <mc:AlternateContent xmlns:mc="http://schemas.openxmlformats.org/markup-compatibility/2006">
              <mc:Choice xmlns:v="urn:schemas-microsoft-com:vml" Requires="v">
                <p:oleObj spid="_x0000_s4134" name="Equation" r:id="rId4" imgW="241200" imgH="228600" progId="Equation.3">
                  <p:embed/>
                </p:oleObj>
              </mc:Choice>
              <mc:Fallback>
                <p:oleObj name="Equation" r:id="rId4" imgW="241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133" y="1876927"/>
                        <a:ext cx="541867" cy="513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362200" y="2847474"/>
          <a:ext cx="533400" cy="505326"/>
        </p:xfrm>
        <a:graphic>
          <a:graphicData uri="http://schemas.openxmlformats.org/presentationml/2006/ole">
            <mc:AlternateContent xmlns:mc="http://schemas.openxmlformats.org/markup-compatibility/2006">
              <mc:Choice xmlns:v="urn:schemas-microsoft-com:vml" Requires="v">
                <p:oleObj spid="_x0000_s4135" name="Equation" r:id="rId6" imgW="241200" imgH="228600" progId="Equation.3">
                  <p:embed/>
                </p:oleObj>
              </mc:Choice>
              <mc:Fallback>
                <p:oleObj name="Equation" r:id="rId6" imgW="241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847474"/>
                        <a:ext cx="533400" cy="505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4343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smtClean="0">
                          <a:solidFill>
                            <a:schemeClr val="tx1"/>
                          </a:solidFill>
                        </a:rPr>
                        <a:t>x</a:t>
                      </a:r>
                      <a:endParaRPr lang="en-IN" dirty="0">
                        <a:solidFill>
                          <a:schemeClr val="tx1"/>
                        </a:solidFill>
                      </a:endParaRPr>
                    </a:p>
                  </a:txBody>
                  <a:tcPr/>
                </a:tc>
                <a:tc>
                  <a:txBody>
                    <a:bodyPr/>
                    <a:lstStyle/>
                    <a:p>
                      <a:pPr algn="ctr"/>
                      <a:endParaRPr lang="en-IN" dirty="0"/>
                    </a:p>
                  </a:txBody>
                  <a:tcPr/>
                </a:tc>
                <a:tc>
                  <a:txBody>
                    <a:bodyPr/>
                    <a:lstStyle/>
                    <a:p>
                      <a:pPr algn="ctr"/>
                      <a:endParaRPr lang="en-IN"/>
                    </a:p>
                  </a:txBody>
                  <a:tcPr/>
                </a:tc>
                <a:extLst>
                  <a:ext uri="{0D108BD9-81ED-4DB2-BD59-A6C34878D82A}">
                    <a16:rowId xmlns:a16="http://schemas.microsoft.com/office/drawing/2014/main" val="10000"/>
                  </a:ext>
                </a:extLst>
              </a:tr>
              <a:tr h="370840">
                <a:tc>
                  <a:txBody>
                    <a:bodyPr/>
                    <a:lstStyle/>
                    <a:p>
                      <a:pPr algn="ctr"/>
                      <a:r>
                        <a:rPr lang="en-IN" dirty="0" smtClean="0"/>
                        <a:t>2.4</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5.5</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extLst>
                  <a:ext uri="{0D108BD9-81ED-4DB2-BD59-A6C34878D82A}">
                    <a16:rowId xmlns:a16="http://schemas.microsoft.com/office/drawing/2014/main" val="10002"/>
                  </a:ext>
                </a:extLst>
              </a:tr>
              <a:tr h="370840">
                <a:tc>
                  <a:txBody>
                    <a:bodyPr/>
                    <a:lstStyle/>
                    <a:p>
                      <a:pPr algn="ctr"/>
                      <a:r>
                        <a:rPr lang="en-IN" dirty="0" smtClean="0"/>
                        <a:t>-2.1</a:t>
                      </a:r>
                      <a:endParaRPr lang="en-IN" dirty="0"/>
                    </a:p>
                  </a:txBody>
                  <a:tcPr/>
                </a:tc>
                <a:tc>
                  <a:txBody>
                    <a:bodyPr/>
                    <a:lstStyle/>
                    <a:p>
                      <a:pPr algn="ctr"/>
                      <a:r>
                        <a:rPr lang="en-IN" dirty="0" smtClean="0"/>
                        <a:t>-3</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0003"/>
                  </a:ext>
                </a:extLst>
              </a:tr>
              <a:tr h="370840">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0004"/>
                  </a:ext>
                </a:extLst>
              </a:tr>
            </a:tbl>
          </a:graphicData>
        </a:graphic>
      </p:graphicFrame>
      <p:graphicFrame>
        <p:nvGraphicFramePr>
          <p:cNvPr id="10" name="Object 9"/>
          <p:cNvGraphicFramePr>
            <a:graphicFrameLocks noChangeAspect="1"/>
          </p:cNvGraphicFramePr>
          <p:nvPr/>
        </p:nvGraphicFramePr>
        <p:xfrm>
          <a:off x="4267200" y="4343400"/>
          <a:ext cx="381000" cy="360947"/>
        </p:xfrm>
        <a:graphic>
          <a:graphicData uri="http://schemas.openxmlformats.org/presentationml/2006/ole">
            <mc:AlternateContent xmlns:mc="http://schemas.openxmlformats.org/markup-compatibility/2006">
              <mc:Choice xmlns:v="urn:schemas-microsoft-com:vml" Requires="v">
                <p:oleObj spid="_x0000_s4136" name="Equation" r:id="rId8" imgW="241200" imgH="228600" progId="Equation.3">
                  <p:embed/>
                </p:oleObj>
              </mc:Choice>
              <mc:Fallback>
                <p:oleObj name="Equation" r:id="rId8" imgW="241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343400"/>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324600" y="4371474"/>
          <a:ext cx="381000" cy="360947"/>
        </p:xfrm>
        <a:graphic>
          <a:graphicData uri="http://schemas.openxmlformats.org/presentationml/2006/ole">
            <mc:AlternateContent xmlns:mc="http://schemas.openxmlformats.org/markup-compatibility/2006">
              <mc:Choice xmlns:v="urn:schemas-microsoft-com:vml" Requires="v">
                <p:oleObj spid="_x0000_s4137" name="Equation" r:id="rId10" imgW="241200" imgH="228600" progId="Equation.3">
                  <p:embed/>
                </p:oleObj>
              </mc:Choice>
              <mc:Fallback>
                <p:oleObj name="Equation" r:id="rId10" imgW="2412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4371474"/>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90267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305800" cy="4953000"/>
          </a:xfrm>
        </p:spPr>
        <p:txBody>
          <a:bodyPr>
            <a:normAutofit fontScale="85000" lnSpcReduction="20000"/>
          </a:bodyPr>
          <a:lstStyle/>
          <a:p>
            <a:pPr>
              <a:lnSpc>
                <a:spcPct val="120000"/>
              </a:lnSpc>
            </a:pPr>
            <a:r>
              <a:rPr lang="en-US" dirty="0" smtClean="0"/>
              <a:t>Question: </a:t>
            </a:r>
          </a:p>
          <a:p>
            <a:pPr>
              <a:lnSpc>
                <a:spcPct val="120000"/>
              </a:lnSpc>
            </a:pPr>
            <a:r>
              <a:rPr lang="en-US" dirty="0" smtClean="0"/>
              <a:t>	Please check if following sets of tasks can be scheduled by EDF and RM Algorithms.</a:t>
            </a:r>
          </a:p>
          <a:p>
            <a:pPr>
              <a:lnSpc>
                <a:spcPct val="120000"/>
              </a:lnSpc>
            </a:pPr>
            <a:r>
              <a:rPr lang="en-US" dirty="0" smtClean="0"/>
              <a:t>	T1 = (8,3), T2 = (9, 3), T3 = (15, 3)</a:t>
            </a:r>
          </a:p>
          <a:p>
            <a:pPr>
              <a:lnSpc>
                <a:spcPct val="120000"/>
              </a:lnSpc>
            </a:pPr>
            <a:r>
              <a:rPr lang="en-US" u="sng" dirty="0" smtClean="0"/>
              <a:t>Answer</a:t>
            </a:r>
            <a:r>
              <a:rPr lang="en-US" dirty="0" smtClean="0"/>
              <a:t>:</a:t>
            </a:r>
          </a:p>
          <a:p>
            <a:pPr>
              <a:lnSpc>
                <a:spcPct val="120000"/>
              </a:lnSpc>
            </a:pPr>
            <a:r>
              <a:rPr lang="en-US" dirty="0" smtClean="0"/>
              <a:t>Utilization U = (3 / 8) + (3 / 9) + (3 / 15) = 0.375 + 0.333 + 0.2 = 0.9083</a:t>
            </a:r>
          </a:p>
          <a:p>
            <a:pPr>
              <a:lnSpc>
                <a:spcPct val="120000"/>
              </a:lnSpc>
            </a:pPr>
            <a:r>
              <a:rPr lang="en-US" dirty="0" smtClean="0"/>
              <a:t>U &lt; 1, so these tasks are schedulable by EDF algorithm.</a:t>
            </a:r>
          </a:p>
          <a:p>
            <a:pPr>
              <a:lnSpc>
                <a:spcPct val="120000"/>
              </a:lnSpc>
            </a:pPr>
            <a:r>
              <a:rPr lang="en-US" dirty="0" smtClean="0"/>
              <a:t>Let us calculated the sufficient condition for RM </a:t>
            </a:r>
            <a:r>
              <a:rPr lang="en-US" dirty="0" err="1" smtClean="0"/>
              <a:t>schedulablity</a:t>
            </a:r>
            <a:r>
              <a:rPr lang="en-US" dirty="0" smtClean="0"/>
              <a:t>.</a:t>
            </a:r>
          </a:p>
          <a:p>
            <a:pPr>
              <a:lnSpc>
                <a:spcPct val="120000"/>
              </a:lnSpc>
            </a:pPr>
            <a:endParaRPr lang="en-US" dirty="0" smtClean="0"/>
          </a:p>
          <a:p>
            <a:pPr>
              <a:lnSpc>
                <a:spcPct val="120000"/>
              </a:lnSpc>
            </a:pPr>
            <a:endParaRPr lang="en-US" dirty="0" smtClean="0"/>
          </a:p>
          <a:p>
            <a:pPr>
              <a:lnSpc>
                <a:spcPct val="120000"/>
              </a:lnSpc>
            </a:pPr>
            <a:r>
              <a:rPr lang="en-US" dirty="0" smtClean="0"/>
              <a:t>So U &gt; U</a:t>
            </a:r>
            <a:r>
              <a:rPr lang="en-US" baseline="-25000" dirty="0" smtClean="0"/>
              <a:t>RM</a:t>
            </a:r>
            <a:r>
              <a:rPr lang="en-US" dirty="0" smtClean="0"/>
              <a:t>, hence fails this test. But this doesn’t mean that these tasks can’t be schedulable by RM algorithm.</a:t>
            </a:r>
          </a:p>
          <a:p>
            <a:pPr>
              <a:lnSpc>
                <a:spcPct val="120000"/>
              </a:lnSpc>
            </a:pPr>
            <a:r>
              <a:rPr lang="en-US" dirty="0" smtClean="0"/>
              <a:t>Let us perform </a:t>
            </a:r>
            <a:r>
              <a:rPr lang="en-US" dirty="0" err="1" smtClean="0"/>
              <a:t>Lehoczky’s</a:t>
            </a:r>
            <a:r>
              <a:rPr lang="en-US" dirty="0" smtClean="0"/>
              <a:t> test.</a:t>
            </a:r>
          </a:p>
          <a:p>
            <a:pPr>
              <a:lnSpc>
                <a:spcPct val="120000"/>
              </a:lnSpc>
            </a:pPr>
            <a:endParaRPr lang="en-US" dirty="0" smtClean="0"/>
          </a:p>
        </p:txBody>
      </p:sp>
      <p:sp>
        <p:nvSpPr>
          <p:cNvPr id="6" name="Content Placeholder 5"/>
          <p:cNvSpPr>
            <a:spLocks noGrp="1"/>
          </p:cNvSpPr>
          <p:nvPr>
            <p:ph sz="quarter" idx="10"/>
          </p:nvPr>
        </p:nvSpPr>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dirty="0"/>
          </a:p>
        </p:txBody>
      </p:sp>
      <p:graphicFrame>
        <p:nvGraphicFramePr>
          <p:cNvPr id="42" name="Object 4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4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790574" y="4267200"/>
          <a:ext cx="5991225" cy="533400"/>
        </p:xfrm>
        <a:graphic>
          <a:graphicData uri="http://schemas.openxmlformats.org/presentationml/2006/ole">
            <mc:AlternateContent xmlns:mc="http://schemas.openxmlformats.org/markup-compatibility/2006">
              <mc:Choice xmlns:v="urn:schemas-microsoft-com:vml" Requires="v">
                <p:oleObj spid="_x0000_s5141" name="Equation" r:id="rId6" imgW="2946240" imgH="330120" progId="Equation.3">
                  <p:embed/>
                </p:oleObj>
              </mc:Choice>
              <mc:Fallback>
                <p:oleObj name="Equation" r:id="rId6" imgW="2946240" imgH="330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4" y="4267200"/>
                        <a:ext cx="59912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3446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305800" cy="5181600"/>
          </a:xfrm>
        </p:spPr>
        <p:txBody>
          <a:bodyPr>
            <a:normAutofit fontScale="77500" lnSpcReduction="20000"/>
          </a:bodyPr>
          <a:lstStyle/>
          <a:p>
            <a:pPr>
              <a:lnSpc>
                <a:spcPct val="140000"/>
              </a:lnSpc>
            </a:pPr>
            <a:r>
              <a:rPr lang="en-US" dirty="0" smtClean="0"/>
              <a:t>As per RMA, the priorities of these tasks are T1 &gt; T2 &gt; T3.</a:t>
            </a:r>
          </a:p>
          <a:p>
            <a:pPr>
              <a:lnSpc>
                <a:spcPct val="140000"/>
              </a:lnSpc>
            </a:pPr>
            <a:r>
              <a:rPr lang="en-US" dirty="0" smtClean="0"/>
              <a:t>For T1, the execution time 3 is less than its deadline 8, so it is schedulable.</a:t>
            </a:r>
          </a:p>
          <a:p>
            <a:pPr>
              <a:lnSpc>
                <a:spcPct val="140000"/>
              </a:lnSpc>
            </a:pPr>
            <a:r>
              <a:rPr lang="en-US" dirty="0" smtClean="0"/>
              <a:t>For T2, the time it will be in the system in worst case scenario =  </a:t>
            </a:r>
          </a:p>
          <a:p>
            <a:pPr>
              <a:lnSpc>
                <a:spcPct val="140000"/>
              </a:lnSpc>
            </a:pPr>
            <a:endParaRPr lang="en-US" dirty="0" smtClean="0"/>
          </a:p>
          <a:p>
            <a:pPr>
              <a:lnSpc>
                <a:spcPct val="140000"/>
              </a:lnSpc>
            </a:pPr>
            <a:endParaRPr lang="en-US" dirty="0" smtClean="0"/>
          </a:p>
          <a:p>
            <a:pPr>
              <a:lnSpc>
                <a:spcPct val="140000"/>
              </a:lnSpc>
            </a:pPr>
            <a:r>
              <a:rPr lang="en-US" dirty="0" smtClean="0"/>
              <a:t>T2 is schedulable since this time is equal to its deadline.</a:t>
            </a:r>
          </a:p>
          <a:p>
            <a:pPr>
              <a:lnSpc>
                <a:spcPct val="140000"/>
              </a:lnSpc>
            </a:pPr>
            <a:r>
              <a:rPr lang="en-US" dirty="0" smtClean="0"/>
              <a:t>For T3, </a:t>
            </a:r>
            <a:r>
              <a:rPr lang="en-US" dirty="0"/>
              <a:t>the time it will be in the system in worst case scenario =  </a:t>
            </a:r>
            <a:endParaRPr lang="en-US" dirty="0" smtClean="0"/>
          </a:p>
          <a:p>
            <a:pPr>
              <a:lnSpc>
                <a:spcPct val="140000"/>
              </a:lnSpc>
            </a:pPr>
            <a:endParaRPr lang="en-US" dirty="0" smtClean="0"/>
          </a:p>
          <a:p>
            <a:pPr>
              <a:lnSpc>
                <a:spcPct val="140000"/>
              </a:lnSpc>
            </a:pPr>
            <a:endParaRPr lang="en-US" dirty="0" smtClean="0"/>
          </a:p>
          <a:p>
            <a:pPr>
              <a:lnSpc>
                <a:spcPct val="140000"/>
              </a:lnSpc>
            </a:pPr>
            <a:r>
              <a:rPr lang="en-US" dirty="0" smtClean="0"/>
              <a:t>T3 is schedulable since this time is equal to its deadline.</a:t>
            </a:r>
          </a:p>
          <a:p>
            <a:pPr>
              <a:lnSpc>
                <a:spcPct val="140000"/>
              </a:lnSpc>
            </a:pPr>
            <a:r>
              <a:rPr lang="en-US" dirty="0" smtClean="0"/>
              <a:t>Hence all the 3 tasks pass </a:t>
            </a:r>
            <a:r>
              <a:rPr lang="en-US" dirty="0" err="1" smtClean="0"/>
              <a:t>Lehoczky’s</a:t>
            </a:r>
            <a:r>
              <a:rPr lang="en-US" dirty="0" smtClean="0"/>
              <a:t> </a:t>
            </a:r>
            <a:r>
              <a:rPr lang="en-US" dirty="0" err="1" smtClean="0"/>
              <a:t>schedulability</a:t>
            </a:r>
            <a:r>
              <a:rPr lang="en-US" dirty="0" smtClean="0"/>
              <a:t> test. </a:t>
            </a:r>
          </a:p>
          <a:p>
            <a:pPr>
              <a:lnSpc>
                <a:spcPct val="140000"/>
              </a:lnSpc>
            </a:pPr>
            <a:r>
              <a:rPr lang="en-US" dirty="0" smtClean="0"/>
              <a:t>Therefore all the 3 tasks are schedulable by RM Algorithm.</a:t>
            </a:r>
          </a:p>
          <a:p>
            <a:pPr>
              <a:lnSpc>
                <a:spcPct val="140000"/>
              </a:lnSpc>
            </a:pPr>
            <a:endParaRPr lang="en-US" dirty="0" smtClean="0"/>
          </a:p>
          <a:p>
            <a:pPr>
              <a:lnSpc>
                <a:spcPct val="140000"/>
              </a:lnSpc>
            </a:pPr>
            <a:endParaRPr lang="en-US" dirty="0" smtClean="0"/>
          </a:p>
        </p:txBody>
      </p:sp>
      <p:sp>
        <p:nvSpPr>
          <p:cNvPr id="6" name="Content Placeholder 5"/>
          <p:cNvSpPr>
            <a:spLocks noGrp="1"/>
          </p:cNvSpPr>
          <p:nvPr>
            <p:ph sz="quarter" idx="10"/>
          </p:nvPr>
        </p:nvSpPr>
        <p:spPr/>
        <p:txBody>
          <a:bodyPr/>
          <a:lstStyle/>
          <a:p>
            <a:r>
              <a:rPr lang="en-US" dirty="0" smtClean="0"/>
              <a:t>Example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dirty="0"/>
          </a:p>
        </p:txBody>
      </p:sp>
      <p:graphicFrame>
        <p:nvGraphicFramePr>
          <p:cNvPr id="42" name="Object 4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73"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3"/>
          <p:cNvGraphicFramePr>
            <a:graphicFrameLocks noChangeAspect="1"/>
          </p:cNvGraphicFramePr>
          <p:nvPr/>
        </p:nvGraphicFramePr>
        <p:xfrm>
          <a:off x="762000" y="2667000"/>
          <a:ext cx="5595938" cy="635000"/>
        </p:xfrm>
        <a:graphic>
          <a:graphicData uri="http://schemas.openxmlformats.org/presentationml/2006/ole">
            <mc:AlternateContent xmlns:mc="http://schemas.openxmlformats.org/markup-compatibility/2006">
              <mc:Choice xmlns:v="urn:schemas-microsoft-com:vml" Requires="v">
                <p:oleObj spid="_x0000_s6174" name="Equation" r:id="rId6" imgW="2565360" imgH="482400" progId="Equation.3">
                  <p:embed/>
                </p:oleObj>
              </mc:Choice>
              <mc:Fallback>
                <p:oleObj name="Equation" r:id="rId6" imgW="2565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667000"/>
                        <a:ext cx="55959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762000" y="4267200"/>
          <a:ext cx="7688261" cy="685800"/>
        </p:xfrm>
        <a:graphic>
          <a:graphicData uri="http://schemas.openxmlformats.org/presentationml/2006/ole">
            <mc:AlternateContent xmlns:mc="http://schemas.openxmlformats.org/markup-compatibility/2006">
              <mc:Choice xmlns:v="urn:schemas-microsoft-com:vml" Requires="v">
                <p:oleObj spid="_x0000_s6175" name="Equation" r:id="rId8" imgW="3733560" imgH="482400" progId="Equation.3">
                  <p:embed/>
                </p:oleObj>
              </mc:Choice>
              <mc:Fallback>
                <p:oleObj name="Equation" r:id="rId8" imgW="373356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267200"/>
                        <a:ext cx="7688261"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0951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Overload condition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buFont typeface="Wingdings" pitchFamily="2" charset="2"/>
              <a:buChar char="Ø"/>
            </a:pPr>
            <a:r>
              <a:rPr lang="en-IN" sz="1800" dirty="0" smtClean="0"/>
              <a:t>A system is said to be </a:t>
            </a:r>
            <a:r>
              <a:rPr lang="en-IN" sz="1800" dirty="0" smtClean="0">
                <a:solidFill>
                  <a:srgbClr val="0000CC"/>
                </a:solidFill>
              </a:rPr>
              <a:t>overloaded</a:t>
            </a:r>
            <a:r>
              <a:rPr lang="en-IN" sz="1800" dirty="0" smtClean="0"/>
              <a:t> when the job offered to the scheduler can’t be feasibly scheduled by a clairvoyant scheduler.</a:t>
            </a:r>
          </a:p>
          <a:p>
            <a:pPr>
              <a:lnSpc>
                <a:spcPct val="125000"/>
              </a:lnSpc>
              <a:buFont typeface="Wingdings" pitchFamily="2" charset="2"/>
              <a:buChar char="Ø"/>
            </a:pPr>
            <a:r>
              <a:rPr lang="en-IN" sz="1800" dirty="0" smtClean="0"/>
              <a:t>When the system is not overloaded, an optimal on-line scheduling algorithm is one that always produces a feasible schedule of all offered job.</a:t>
            </a:r>
          </a:p>
          <a:p>
            <a:pPr>
              <a:lnSpc>
                <a:spcPct val="125000"/>
              </a:lnSpc>
              <a:buFont typeface="Wingdings" pitchFamily="2" charset="2"/>
              <a:buChar char="Ø"/>
            </a:pPr>
            <a:r>
              <a:rPr lang="en-IN" sz="1800" dirty="0" smtClean="0">
                <a:solidFill>
                  <a:srgbClr val="0000CC"/>
                </a:solidFill>
              </a:rPr>
              <a:t>No optimal on-line scheduling algorithm exists when some jobs are non-</a:t>
            </a:r>
            <a:r>
              <a:rPr lang="en-IN" sz="1800" dirty="0" err="1" smtClean="0">
                <a:solidFill>
                  <a:srgbClr val="0000CC"/>
                </a:solidFill>
              </a:rPr>
              <a:t>preemptable</a:t>
            </a:r>
            <a:r>
              <a:rPr lang="en-IN" sz="1800" dirty="0" smtClean="0">
                <a:solidFill>
                  <a:srgbClr val="0000CC"/>
                </a:solidFill>
              </a:rPr>
              <a:t>.</a:t>
            </a:r>
            <a:endParaRPr lang="en-IN" sz="1800" dirty="0" smtClean="0"/>
          </a:p>
          <a:p>
            <a:pPr>
              <a:lnSpc>
                <a:spcPct val="125000"/>
              </a:lnSpc>
              <a:buFont typeface="Wingdings" pitchFamily="2" charset="2"/>
              <a:buChar char="Ø"/>
            </a:pPr>
            <a:r>
              <a:rPr lang="en-IN" sz="1800" dirty="0" smtClean="0"/>
              <a:t>During an overload, some jobs must be discarded in order to allow other jobs to complete on time.</a:t>
            </a:r>
            <a:endParaRPr lang="en-IN" dirty="0"/>
          </a:p>
        </p:txBody>
      </p:sp>
    </p:spTree>
    <p:extLst>
      <p:ext uri="{BB962C8B-B14F-4D97-AF65-F5344CB8AC3E}">
        <p14:creationId xmlns:p14="http://schemas.microsoft.com/office/powerpoint/2010/main" val="3555908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724400"/>
          </a:xfrm>
        </p:spPr>
        <p:txBody>
          <a:bodyPr>
            <a:normAutofit fontScale="92500" lnSpcReduction="10000"/>
          </a:bodyPr>
          <a:lstStyle/>
          <a:p>
            <a:pPr>
              <a:lnSpc>
                <a:spcPct val="120000"/>
              </a:lnSpc>
            </a:pPr>
            <a:r>
              <a:rPr lang="en-US" b="1" u="sng" dirty="0" err="1" smtClean="0"/>
              <a:t>Nonpreemptability</a:t>
            </a:r>
            <a:endParaRPr lang="en-US" b="1" u="sng" dirty="0" smtClean="0"/>
          </a:p>
          <a:p>
            <a:pPr>
              <a:lnSpc>
                <a:spcPct val="120000"/>
              </a:lnSpc>
              <a:buFont typeface="Wingdings" pitchFamily="2" charset="2"/>
              <a:buChar char="Ø"/>
            </a:pPr>
            <a:r>
              <a:rPr lang="en-US" dirty="0" smtClean="0"/>
              <a:t>So jobs are by nature </a:t>
            </a:r>
            <a:r>
              <a:rPr lang="en-US" dirty="0" err="1" smtClean="0"/>
              <a:t>nonpreemptable</a:t>
            </a:r>
            <a:r>
              <a:rPr lang="en-US" dirty="0" smtClean="0"/>
              <a:t> e.g. disk scheduling.</a:t>
            </a:r>
          </a:p>
          <a:p>
            <a:pPr>
              <a:lnSpc>
                <a:spcPct val="120000"/>
              </a:lnSpc>
              <a:buFont typeface="Wingdings" pitchFamily="2" charset="2"/>
              <a:buChar char="Ø"/>
            </a:pPr>
            <a:r>
              <a:rPr lang="en-US" dirty="0" smtClean="0"/>
              <a:t>When a low priority job is scheduled and it happens to be </a:t>
            </a:r>
            <a:r>
              <a:rPr lang="en-US" dirty="0" err="1" smtClean="0"/>
              <a:t>nonpreemptable</a:t>
            </a:r>
            <a:r>
              <a:rPr lang="en-US" dirty="0" smtClean="0"/>
              <a:t>, if a high priority job arrives later (either from blocked state or it gets released), then it has to wait.</a:t>
            </a:r>
          </a:p>
          <a:p>
            <a:pPr>
              <a:lnSpc>
                <a:spcPct val="120000"/>
              </a:lnSpc>
              <a:buFont typeface="Wingdings" pitchFamily="2" charset="2"/>
              <a:buChar char="Ø"/>
            </a:pPr>
            <a:r>
              <a:rPr lang="en-US" dirty="0" smtClean="0"/>
              <a:t>The high priority job has to wait until the </a:t>
            </a:r>
            <a:r>
              <a:rPr lang="en-US" dirty="0" err="1" smtClean="0"/>
              <a:t>nonpreemtable</a:t>
            </a:r>
            <a:r>
              <a:rPr lang="en-US" dirty="0" smtClean="0"/>
              <a:t> low priority job completes.</a:t>
            </a:r>
          </a:p>
          <a:p>
            <a:pPr>
              <a:lnSpc>
                <a:spcPct val="120000"/>
              </a:lnSpc>
              <a:buFont typeface="Wingdings" pitchFamily="2" charset="2"/>
              <a:buChar char="Ø"/>
            </a:pPr>
            <a:r>
              <a:rPr lang="en-US" dirty="0" smtClean="0"/>
              <a:t>This will increase the response time of the high priority job.</a:t>
            </a:r>
          </a:p>
          <a:p>
            <a:pPr>
              <a:lnSpc>
                <a:spcPct val="120000"/>
              </a:lnSpc>
              <a:buFont typeface="Wingdings" pitchFamily="2" charset="2"/>
              <a:buChar char="Ø"/>
            </a:pPr>
            <a:r>
              <a:rPr lang="en-US" dirty="0" smtClean="0"/>
              <a:t>Hence while considering whether the high priority jobs can meet their deadline or not, we also need to consider</a:t>
            </a:r>
            <a:r>
              <a:rPr lang="en-US" dirty="0" smtClean="0">
                <a:solidFill>
                  <a:srgbClr val="0000CC"/>
                </a:solidFill>
              </a:rPr>
              <a:t> the effect of low priority </a:t>
            </a:r>
            <a:r>
              <a:rPr lang="en-US" dirty="0" err="1" smtClean="0">
                <a:solidFill>
                  <a:srgbClr val="0000CC"/>
                </a:solidFill>
              </a:rPr>
              <a:t>nonpreemptable</a:t>
            </a:r>
            <a:r>
              <a:rPr lang="en-US" dirty="0" smtClean="0">
                <a:solidFill>
                  <a:srgbClr val="0000CC"/>
                </a:solidFill>
              </a:rPr>
              <a:t> jobs </a:t>
            </a:r>
            <a:r>
              <a:rPr lang="en-US" dirty="0" smtClean="0"/>
              <a:t>on them.</a:t>
            </a:r>
          </a:p>
        </p:txBody>
      </p:sp>
      <p:sp>
        <p:nvSpPr>
          <p:cNvPr id="6" name="Content Placeholder 5"/>
          <p:cNvSpPr>
            <a:spLocks noGrp="1"/>
          </p:cNvSpPr>
          <p:nvPr>
            <p:ph sz="quarter" idx="10"/>
          </p:nvPr>
        </p:nvSpPr>
        <p:spPr/>
        <p:txBody>
          <a:bodyPr/>
          <a:lstStyle/>
          <a:p>
            <a:r>
              <a:rPr lang="en-US" dirty="0" smtClean="0"/>
              <a:t>Practical Factors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768209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724400"/>
          </a:xfrm>
        </p:spPr>
        <p:txBody>
          <a:bodyPr>
            <a:normAutofit fontScale="85000" lnSpcReduction="10000"/>
          </a:bodyPr>
          <a:lstStyle/>
          <a:p>
            <a:pPr>
              <a:lnSpc>
                <a:spcPct val="120000"/>
              </a:lnSpc>
            </a:pPr>
            <a:r>
              <a:rPr lang="en-US" b="1" u="sng" dirty="0" smtClean="0"/>
              <a:t>Self-suspension</a:t>
            </a:r>
          </a:p>
          <a:p>
            <a:pPr>
              <a:lnSpc>
                <a:spcPct val="120000"/>
              </a:lnSpc>
              <a:buFont typeface="Wingdings" pitchFamily="2" charset="2"/>
              <a:buChar char="Ø"/>
            </a:pPr>
            <a:r>
              <a:rPr lang="en-US" dirty="0" smtClean="0"/>
              <a:t>A job may suspend itself during execution due to various reasons like waiting for an I/O or remote procedure call etc.</a:t>
            </a:r>
          </a:p>
          <a:p>
            <a:pPr>
              <a:lnSpc>
                <a:spcPct val="120000"/>
              </a:lnSpc>
              <a:buFont typeface="Wingdings" pitchFamily="2" charset="2"/>
              <a:buChar char="Ø"/>
            </a:pPr>
            <a:r>
              <a:rPr lang="en-US" dirty="0" smtClean="0"/>
              <a:t>As a result O/S removes it from the ready queue and puts it in the suspended queue.</a:t>
            </a:r>
          </a:p>
          <a:p>
            <a:pPr>
              <a:lnSpc>
                <a:spcPct val="120000"/>
              </a:lnSpc>
              <a:buFont typeface="Wingdings" pitchFamily="2" charset="2"/>
              <a:buChar char="Ø"/>
            </a:pPr>
            <a:r>
              <a:rPr lang="en-US" dirty="0" smtClean="0"/>
              <a:t>The </a:t>
            </a:r>
            <a:r>
              <a:rPr lang="en-US" dirty="0" smtClean="0">
                <a:solidFill>
                  <a:srgbClr val="0000CC"/>
                </a:solidFill>
              </a:rPr>
              <a:t>time spent during self suspension </a:t>
            </a:r>
            <a:r>
              <a:rPr lang="en-US" dirty="0" smtClean="0"/>
              <a:t>should also be considered during timing analysis of the jobs.</a:t>
            </a:r>
          </a:p>
          <a:p>
            <a:pPr>
              <a:lnSpc>
                <a:spcPct val="120000"/>
              </a:lnSpc>
              <a:buFont typeface="Wingdings" pitchFamily="2" charset="2"/>
              <a:buChar char="Ø"/>
            </a:pPr>
            <a:endParaRPr lang="en-US" dirty="0" smtClean="0"/>
          </a:p>
          <a:p>
            <a:pPr>
              <a:lnSpc>
                <a:spcPct val="120000"/>
              </a:lnSpc>
            </a:pPr>
            <a:r>
              <a:rPr lang="en-US" b="1" u="sng" dirty="0" smtClean="0"/>
              <a:t>Context Switches</a:t>
            </a:r>
          </a:p>
          <a:p>
            <a:pPr>
              <a:lnSpc>
                <a:spcPct val="120000"/>
              </a:lnSpc>
              <a:buFont typeface="Wingdings" pitchFamily="2" charset="2"/>
              <a:buChar char="Ø"/>
            </a:pPr>
            <a:r>
              <a:rPr lang="en-US" dirty="0" smtClean="0"/>
              <a:t>Context switch is a usual phenomenon in a priority driven system.</a:t>
            </a:r>
          </a:p>
          <a:p>
            <a:pPr>
              <a:lnSpc>
                <a:spcPct val="120000"/>
              </a:lnSpc>
              <a:buFont typeface="Wingdings" pitchFamily="2" charset="2"/>
              <a:buChar char="Ø"/>
            </a:pPr>
            <a:r>
              <a:rPr lang="en-US" dirty="0" smtClean="0"/>
              <a:t>Hence </a:t>
            </a:r>
            <a:r>
              <a:rPr lang="en-US" dirty="0" smtClean="0">
                <a:solidFill>
                  <a:srgbClr val="0000CC"/>
                </a:solidFill>
              </a:rPr>
              <a:t>context switch time </a:t>
            </a:r>
            <a:r>
              <a:rPr lang="en-US" dirty="0" smtClean="0"/>
              <a:t>should also be taken into consideration during the timing analysis.</a:t>
            </a:r>
          </a:p>
        </p:txBody>
      </p:sp>
      <p:sp>
        <p:nvSpPr>
          <p:cNvPr id="6" name="Content Placeholder 5"/>
          <p:cNvSpPr>
            <a:spLocks noGrp="1"/>
          </p:cNvSpPr>
          <p:nvPr>
            <p:ph sz="quarter" idx="10"/>
          </p:nvPr>
        </p:nvSpPr>
        <p:spPr/>
        <p:txBody>
          <a:bodyPr/>
          <a:lstStyle/>
          <a:p>
            <a:r>
              <a:rPr lang="en-US" dirty="0" smtClean="0"/>
              <a:t>Practical Factors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603833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Off-line </a:t>
            </a:r>
            <a:r>
              <a:rPr lang="en-US" dirty="0" err="1" smtClean="0"/>
              <a:t>vs</a:t>
            </a:r>
            <a:r>
              <a:rPr lang="en-US" dirty="0" smtClean="0"/>
              <a:t> On-line scheduling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pPr>
            <a:r>
              <a:rPr lang="en-IN" sz="1800" b="1" dirty="0" smtClean="0"/>
              <a:t>Off-line scheduling</a:t>
            </a:r>
            <a:r>
              <a:rPr lang="en-IN" sz="1800" dirty="0" smtClean="0"/>
              <a:t>: When the schedule is pre-computed and kept, it is called off-line scheduling.</a:t>
            </a:r>
          </a:p>
          <a:p>
            <a:pPr lvl="1">
              <a:lnSpc>
                <a:spcPct val="125000"/>
              </a:lnSpc>
              <a:buFont typeface="Wingdings" pitchFamily="2" charset="2"/>
              <a:buChar char="Ø"/>
            </a:pPr>
            <a:r>
              <a:rPr lang="en-IN" dirty="0" smtClean="0"/>
              <a:t>Example: </a:t>
            </a:r>
            <a:r>
              <a:rPr lang="en-IN" dirty="0" smtClean="0">
                <a:solidFill>
                  <a:srgbClr val="0000CC"/>
                </a:solidFill>
              </a:rPr>
              <a:t>Clock-driven scheduling / Table-driven Scheduling / Round-Robin (Time-Slicing) / Weighted Round-Robin</a:t>
            </a:r>
          </a:p>
          <a:p>
            <a:pPr lvl="1">
              <a:lnSpc>
                <a:spcPct val="125000"/>
              </a:lnSpc>
              <a:buFont typeface="Wingdings" pitchFamily="2" charset="2"/>
              <a:buChar char="Ø"/>
            </a:pPr>
            <a:r>
              <a:rPr lang="en-IN" dirty="0" smtClean="0"/>
              <a:t>It is possible only </a:t>
            </a:r>
            <a:r>
              <a:rPr lang="en-IN" dirty="0" smtClean="0">
                <a:solidFill>
                  <a:srgbClr val="0000CC"/>
                </a:solidFill>
              </a:rPr>
              <a:t>when the system parameters are known a priori</a:t>
            </a:r>
          </a:p>
          <a:p>
            <a:pPr lvl="1">
              <a:lnSpc>
                <a:spcPct val="125000"/>
              </a:lnSpc>
              <a:buFont typeface="Wingdings" pitchFamily="2" charset="2"/>
              <a:buChar char="Ø"/>
            </a:pPr>
            <a:r>
              <a:rPr lang="en-IN" dirty="0" smtClean="0"/>
              <a:t>Advantages: Deterministic timing behaviour, Lesser complexity, Very less scheduling overhead</a:t>
            </a:r>
          </a:p>
          <a:p>
            <a:pPr>
              <a:lnSpc>
                <a:spcPct val="125000"/>
              </a:lnSpc>
            </a:pPr>
            <a:r>
              <a:rPr lang="en-IN" sz="1800" b="1" dirty="0" smtClean="0"/>
              <a:t>On-line scheduling</a:t>
            </a:r>
            <a:r>
              <a:rPr lang="en-IN" sz="1800" dirty="0" smtClean="0"/>
              <a:t>: When the scheduler makes each scheduling decision without knowledge about the jobs that will be released in the future</a:t>
            </a:r>
          </a:p>
          <a:p>
            <a:pPr lvl="1">
              <a:lnSpc>
                <a:spcPct val="125000"/>
              </a:lnSpc>
              <a:buFont typeface="Wingdings" pitchFamily="2" charset="2"/>
              <a:buChar char="Ø"/>
            </a:pPr>
            <a:r>
              <a:rPr lang="en-IN" dirty="0" smtClean="0"/>
              <a:t>Example: </a:t>
            </a:r>
            <a:r>
              <a:rPr lang="en-IN" dirty="0" smtClean="0">
                <a:solidFill>
                  <a:srgbClr val="0000CC"/>
                </a:solidFill>
              </a:rPr>
              <a:t>Priority driven scheduling</a:t>
            </a:r>
          </a:p>
          <a:p>
            <a:pPr lvl="1">
              <a:lnSpc>
                <a:spcPct val="125000"/>
              </a:lnSpc>
              <a:buFont typeface="Wingdings" pitchFamily="2" charset="2"/>
              <a:buChar char="Ø"/>
            </a:pPr>
            <a:r>
              <a:rPr lang="en-IN" dirty="0" smtClean="0"/>
              <a:t>It is the only option when </a:t>
            </a:r>
            <a:r>
              <a:rPr lang="en-IN" dirty="0" smtClean="0">
                <a:solidFill>
                  <a:srgbClr val="0000CC"/>
                </a:solidFill>
              </a:rPr>
              <a:t>future workload is unpredictable</a:t>
            </a:r>
          </a:p>
          <a:p>
            <a:pPr lvl="1">
              <a:lnSpc>
                <a:spcPct val="125000"/>
              </a:lnSpc>
              <a:buFont typeface="Wingdings" pitchFamily="2" charset="2"/>
              <a:buChar char="Ø"/>
            </a:pPr>
            <a:r>
              <a:rPr lang="en-IN" dirty="0" smtClean="0"/>
              <a:t>The price of the flexibility and adaptability is a reduced ability for the scheduler to come up with an optimal schedule making the best use of the system resources</a:t>
            </a:r>
          </a:p>
          <a:p>
            <a:pPr>
              <a:lnSpc>
                <a:spcPct val="125000"/>
              </a:lnSpc>
              <a:buFont typeface="Wingdings" pitchFamily="2" charset="2"/>
              <a:buChar char="Ø"/>
            </a:pPr>
            <a:endParaRPr lang="en-IN" dirty="0" smtClean="0"/>
          </a:p>
          <a:p>
            <a:pPr>
              <a:lnSpc>
                <a:spcPct val="125000"/>
              </a:lnSpc>
              <a:buFont typeface="Wingdings" pitchFamily="2" charset="2"/>
              <a:buChar char="§"/>
            </a:pPr>
            <a:endParaRPr lang="en-IN" sz="1800" dirty="0" smtClean="0"/>
          </a:p>
          <a:p>
            <a:pPr>
              <a:buFont typeface="Wingdings" pitchFamily="2" charset="2"/>
              <a:buChar char="Ø"/>
            </a:pPr>
            <a:endParaRPr lang="en-IN"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27040" y="1018080"/>
              <a:ext cx="6644160" cy="4893840"/>
            </p14:xfrm>
          </p:contentPart>
        </mc:Choice>
        <mc:Fallback>
          <p:pic>
            <p:nvPicPr>
              <p:cNvPr id="2" name="Ink 1"/>
              <p:cNvPicPr/>
              <p:nvPr/>
            </p:nvPicPr>
            <p:blipFill>
              <a:blip r:embed="rId4"/>
              <a:stretch>
                <a:fillRect/>
              </a:stretch>
            </p:blipFill>
            <p:spPr>
              <a:xfrm>
                <a:off x="517680" y="1008720"/>
                <a:ext cx="6662880" cy="4912560"/>
              </a:xfrm>
              <a:prstGeom prst="rect">
                <a:avLst/>
              </a:prstGeom>
            </p:spPr>
          </p:pic>
        </mc:Fallback>
      </mc:AlternateContent>
    </p:spTree>
    <p:extLst>
      <p:ext uri="{BB962C8B-B14F-4D97-AF65-F5344CB8AC3E}">
        <p14:creationId xmlns:p14="http://schemas.microsoft.com/office/powerpoint/2010/main" val="3891270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257800"/>
          </a:xfrm>
        </p:spPr>
        <p:txBody>
          <a:bodyPr>
            <a:normAutofit fontScale="70000" lnSpcReduction="20000"/>
          </a:bodyPr>
          <a:lstStyle/>
          <a:p>
            <a:pPr>
              <a:lnSpc>
                <a:spcPct val="120000"/>
              </a:lnSpc>
            </a:pPr>
            <a:r>
              <a:rPr lang="en-US" b="1" u="sng" dirty="0" smtClean="0"/>
              <a:t>Limited-Priority Levels</a:t>
            </a:r>
          </a:p>
          <a:p>
            <a:pPr>
              <a:lnSpc>
                <a:spcPct val="120000"/>
              </a:lnSpc>
              <a:buFont typeface="Wingdings" pitchFamily="2" charset="2"/>
              <a:buChar char="Ø"/>
            </a:pPr>
            <a:r>
              <a:rPr lang="en-US" dirty="0" smtClean="0"/>
              <a:t>In practical systems number of priority levels are limited (e.g. in a token ring network, there are 8 priority levels, in </a:t>
            </a:r>
            <a:r>
              <a:rPr lang="en-US" dirty="0" err="1" smtClean="0"/>
              <a:t>RTOSes</a:t>
            </a:r>
            <a:r>
              <a:rPr lang="en-US" dirty="0" smtClean="0"/>
              <a:t>, usually there are 256 levels)</a:t>
            </a:r>
          </a:p>
          <a:p>
            <a:pPr>
              <a:lnSpc>
                <a:spcPct val="120000"/>
              </a:lnSpc>
              <a:buFont typeface="Wingdings" pitchFamily="2" charset="2"/>
              <a:buChar char="Ø"/>
            </a:pPr>
            <a:r>
              <a:rPr lang="en-US" dirty="0" smtClean="0"/>
              <a:t>Hence tasks(jobs) have </a:t>
            </a:r>
            <a:r>
              <a:rPr lang="en-US" dirty="0" smtClean="0">
                <a:solidFill>
                  <a:srgbClr val="0000CC"/>
                </a:solidFill>
              </a:rPr>
              <a:t>non-distinct priorities</a:t>
            </a:r>
            <a:r>
              <a:rPr lang="en-US" dirty="0" smtClean="0"/>
              <a:t>, which need to be considered during the analysis.</a:t>
            </a:r>
          </a:p>
          <a:p>
            <a:pPr>
              <a:lnSpc>
                <a:spcPct val="120000"/>
              </a:lnSpc>
              <a:buFont typeface="Wingdings" pitchFamily="2" charset="2"/>
              <a:buChar char="Ø"/>
            </a:pPr>
            <a:endParaRPr lang="en-US" dirty="0" smtClean="0"/>
          </a:p>
          <a:p>
            <a:pPr>
              <a:lnSpc>
                <a:spcPct val="120000"/>
              </a:lnSpc>
            </a:pPr>
            <a:r>
              <a:rPr lang="en-US" b="1" u="sng" dirty="0" smtClean="0"/>
              <a:t>Tick Scheduling</a:t>
            </a:r>
          </a:p>
          <a:p>
            <a:pPr>
              <a:lnSpc>
                <a:spcPct val="120000"/>
              </a:lnSpc>
              <a:buFont typeface="Wingdings" pitchFamily="2" charset="2"/>
              <a:buChar char="Ø"/>
            </a:pPr>
            <a:r>
              <a:rPr lang="en-US" dirty="0" smtClean="0"/>
              <a:t>During our analysis till now, we have assumed that scheduler does the </a:t>
            </a:r>
            <a:r>
              <a:rPr lang="en-US" dirty="0" err="1" smtClean="0"/>
              <a:t>schedulability</a:t>
            </a:r>
            <a:r>
              <a:rPr lang="en-US" dirty="0" smtClean="0"/>
              <a:t> tests as and when the jobs arrives (i.e. scheduler is event-driven).</a:t>
            </a:r>
          </a:p>
          <a:p>
            <a:pPr>
              <a:lnSpc>
                <a:spcPct val="120000"/>
              </a:lnSpc>
              <a:buFont typeface="Wingdings" pitchFamily="2" charset="2"/>
              <a:buChar char="Ø"/>
            </a:pPr>
            <a:r>
              <a:rPr lang="en-US" dirty="0" smtClean="0">
                <a:solidFill>
                  <a:srgbClr val="0000CC"/>
                </a:solidFill>
              </a:rPr>
              <a:t>But practically, there will be a timer running  and the scheduler will be waking up  at each timer tick.</a:t>
            </a:r>
          </a:p>
          <a:p>
            <a:pPr>
              <a:lnSpc>
                <a:spcPct val="120000"/>
              </a:lnSpc>
              <a:buFont typeface="Wingdings" pitchFamily="2" charset="2"/>
              <a:buChar char="Ø"/>
            </a:pPr>
            <a:r>
              <a:rPr lang="en-US" dirty="0" smtClean="0"/>
              <a:t>So even if a job is ready, the scheduler may not notice it until the next timer interrupt. </a:t>
            </a:r>
            <a:r>
              <a:rPr lang="en-US" smtClean="0"/>
              <a:t>This introduces </a:t>
            </a:r>
            <a:r>
              <a:rPr lang="en-US" dirty="0" smtClean="0"/>
              <a:t>a certain delay in completion of the job.</a:t>
            </a:r>
          </a:p>
          <a:p>
            <a:pPr>
              <a:lnSpc>
                <a:spcPct val="120000"/>
              </a:lnSpc>
              <a:buFont typeface="Wingdings" pitchFamily="2" charset="2"/>
              <a:buChar char="Ø"/>
            </a:pPr>
            <a:r>
              <a:rPr lang="en-US" dirty="0" smtClean="0"/>
              <a:t>Also the ready job which yet to be noticed and to be put in a ready queue, should be placed in some other queue.</a:t>
            </a:r>
          </a:p>
          <a:p>
            <a:pPr>
              <a:lnSpc>
                <a:spcPct val="120000"/>
              </a:lnSpc>
              <a:buFont typeface="Wingdings" pitchFamily="2" charset="2"/>
              <a:buChar char="Ø"/>
            </a:pPr>
            <a:r>
              <a:rPr lang="en-US" dirty="0" smtClean="0"/>
              <a:t>These factors should also be considered during the analysis.</a:t>
            </a:r>
          </a:p>
        </p:txBody>
      </p:sp>
      <p:sp>
        <p:nvSpPr>
          <p:cNvPr id="6" name="Content Placeholder 5"/>
          <p:cNvSpPr>
            <a:spLocks noGrp="1"/>
          </p:cNvSpPr>
          <p:nvPr>
            <p:ph sz="quarter" idx="10"/>
          </p:nvPr>
        </p:nvSpPr>
        <p:spPr/>
        <p:txBody>
          <a:bodyPr/>
          <a:lstStyle/>
          <a:p>
            <a:r>
              <a:rPr lang="en-US" dirty="0" smtClean="0"/>
              <a:t>Practical Factors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68158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4876800"/>
          </a:xfrm>
        </p:spPr>
        <p:txBody>
          <a:bodyPr>
            <a:normAutofit fontScale="70000" lnSpcReduction="20000"/>
          </a:bodyPr>
          <a:lstStyle/>
          <a:p>
            <a:pPr>
              <a:lnSpc>
                <a:spcPct val="120000"/>
              </a:lnSpc>
            </a:pPr>
            <a:r>
              <a:rPr lang="en-US" b="1" u="sng" dirty="0" smtClean="0"/>
              <a:t>Varying Priority in Fixed-Priority Systems</a:t>
            </a:r>
          </a:p>
          <a:p>
            <a:pPr>
              <a:lnSpc>
                <a:spcPct val="120000"/>
              </a:lnSpc>
              <a:buFont typeface="Wingdings" pitchFamily="2" charset="2"/>
              <a:buChar char="Ø"/>
            </a:pPr>
            <a:r>
              <a:rPr lang="en-US" dirty="0" smtClean="0"/>
              <a:t>In order to tackle priority inversion problem, sometimes the priorities of the lower priority jobs are raised. Such an operation will have effect on the analysis.</a:t>
            </a:r>
          </a:p>
          <a:p>
            <a:pPr>
              <a:lnSpc>
                <a:spcPct val="120000"/>
              </a:lnSpc>
            </a:pPr>
            <a:endParaRPr lang="en-US" dirty="0" smtClean="0"/>
          </a:p>
          <a:p>
            <a:pPr>
              <a:lnSpc>
                <a:spcPct val="120000"/>
              </a:lnSpc>
            </a:pPr>
            <a:r>
              <a:rPr lang="en-US" b="1" u="sng" dirty="0" smtClean="0"/>
              <a:t>Hierarchical Scheduling</a:t>
            </a:r>
          </a:p>
          <a:p>
            <a:pPr>
              <a:lnSpc>
                <a:spcPct val="120000"/>
              </a:lnSpc>
              <a:buFont typeface="Wingdings" pitchFamily="2" charset="2"/>
              <a:buChar char="Ø"/>
            </a:pPr>
            <a:r>
              <a:rPr lang="en-US" dirty="0" smtClean="0"/>
              <a:t>This scheduling is done, when there are multiple tasks/jobs of same priorities.</a:t>
            </a:r>
          </a:p>
          <a:p>
            <a:pPr>
              <a:lnSpc>
                <a:spcPct val="120000"/>
              </a:lnSpc>
              <a:buFont typeface="Wingdings" pitchFamily="2" charset="2"/>
              <a:buChar char="Ø"/>
            </a:pPr>
            <a:r>
              <a:rPr lang="en-US" dirty="0" smtClean="0"/>
              <a:t>The tasks/jobs having same priorities are put into a cluster/subsystem.</a:t>
            </a:r>
          </a:p>
          <a:p>
            <a:pPr>
              <a:lnSpc>
                <a:spcPct val="120000"/>
              </a:lnSpc>
              <a:buFont typeface="Wingdings" pitchFamily="2" charset="2"/>
              <a:buChar char="Ø"/>
            </a:pPr>
            <a:r>
              <a:rPr lang="en-US" dirty="0" smtClean="0"/>
              <a:t>Two common type of scheduling approaches are used.</a:t>
            </a:r>
          </a:p>
          <a:p>
            <a:pPr>
              <a:lnSpc>
                <a:spcPct val="120000"/>
              </a:lnSpc>
              <a:buFont typeface="Wingdings" pitchFamily="2" charset="2"/>
              <a:buChar char="Ø"/>
            </a:pPr>
            <a:r>
              <a:rPr lang="en-US" dirty="0" smtClean="0">
                <a:solidFill>
                  <a:srgbClr val="0000CC"/>
                </a:solidFill>
              </a:rPr>
              <a:t>Priority-driven/round-robin </a:t>
            </a:r>
            <a:r>
              <a:rPr lang="en-US" dirty="0" smtClean="0"/>
              <a:t>system: Here The clusters are scheduled in priority driven manner and the tasks/jobs in a clusters are scheduled in a round-robin manner.</a:t>
            </a:r>
          </a:p>
          <a:p>
            <a:pPr>
              <a:lnSpc>
                <a:spcPct val="120000"/>
              </a:lnSpc>
              <a:buFont typeface="Wingdings" pitchFamily="2" charset="2"/>
              <a:buChar char="Ø"/>
            </a:pPr>
            <a:r>
              <a:rPr lang="en-US" dirty="0" smtClean="0">
                <a:solidFill>
                  <a:srgbClr val="0000CC"/>
                </a:solidFill>
              </a:rPr>
              <a:t>Fixed-time partitioning </a:t>
            </a:r>
            <a:r>
              <a:rPr lang="en-US" dirty="0" smtClean="0"/>
              <a:t>scheme: The clusters/subsystems are scheduled according to a cyclic schedules and the tasks/jobs in the subsystem are scheduled as per the scheduling algorithm chosen for the </a:t>
            </a:r>
            <a:r>
              <a:rPr lang="en-US" dirty="0" err="1" smtClean="0"/>
              <a:t>sybsystem</a:t>
            </a:r>
            <a:r>
              <a:rPr lang="en-US" dirty="0" smtClean="0"/>
              <a:t>.</a:t>
            </a:r>
          </a:p>
        </p:txBody>
      </p:sp>
      <p:sp>
        <p:nvSpPr>
          <p:cNvPr id="6" name="Content Placeholder 5"/>
          <p:cNvSpPr>
            <a:spLocks noGrp="1"/>
          </p:cNvSpPr>
          <p:nvPr>
            <p:ph sz="quarter" idx="10"/>
          </p:nvPr>
        </p:nvSpPr>
        <p:spPr/>
        <p:txBody>
          <a:bodyPr/>
          <a:lstStyle/>
          <a:p>
            <a:r>
              <a:rPr lang="en-US" dirty="0" smtClean="0"/>
              <a:t>Practical Factors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0225404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685800" y="2667000"/>
            <a:ext cx="8001000" cy="1524000"/>
          </a:xfrm>
          <a:prstGeom prst="rect">
            <a:avLst/>
          </a:prstGeom>
        </p:spPr>
        <p:txBody>
          <a:bodyPr/>
          <a:lst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a:lstStyle>
          <a:p>
            <a:pPr algn="ctr"/>
            <a:r>
              <a:rPr lang="en-US" sz="3200" dirty="0" smtClean="0"/>
              <a:t>Schedulability Test for </a:t>
            </a:r>
            <a:r>
              <a:rPr lang="en-US" sz="3200" u="sng" dirty="0" smtClean="0"/>
              <a:t>Fixed-Priority Tasks </a:t>
            </a:r>
            <a:r>
              <a:rPr lang="en-US" sz="3200" dirty="0" smtClean="0"/>
              <a:t>with Short Response Times</a:t>
            </a:r>
            <a:endParaRPr lang="en-US" sz="3200" dirty="0"/>
          </a:p>
        </p:txBody>
      </p:sp>
    </p:spTree>
    <p:extLst>
      <p:ext uri="{BB962C8B-B14F-4D97-AF65-F5344CB8AC3E}">
        <p14:creationId xmlns:p14="http://schemas.microsoft.com/office/powerpoint/2010/main" val="638766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a:bodyPr>
          <a:lstStyle/>
          <a:p>
            <a:r>
              <a:rPr lang="en-IN" sz="2000" dirty="0" smtClean="0">
                <a:latin typeface="+mn-lt"/>
              </a:rPr>
              <a:t>We will confine our attention to the case where</a:t>
            </a:r>
          </a:p>
          <a:p>
            <a:pPr>
              <a:buFont typeface="Courier New" pitchFamily="49" charset="0"/>
              <a:buChar char="o"/>
            </a:pPr>
            <a:r>
              <a:rPr lang="en-IN" sz="2000" dirty="0" smtClean="0">
                <a:latin typeface="+mn-lt"/>
              </a:rPr>
              <a:t>Priorities are fixed (e.g. RM Algorithm)</a:t>
            </a:r>
          </a:p>
          <a:p>
            <a:pPr>
              <a:buFont typeface="Courier New" pitchFamily="49" charset="0"/>
              <a:buChar char="o"/>
            </a:pPr>
            <a:r>
              <a:rPr lang="en-IN" sz="2000" dirty="0" smtClean="0">
                <a:latin typeface="+mn-lt"/>
              </a:rPr>
              <a:t>Response times of the jobs are smaller than or equal to their respective periods.</a:t>
            </a:r>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88444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fontScale="92500" lnSpcReduction="10000"/>
          </a:bodyPr>
          <a:lstStyle/>
          <a:p>
            <a:r>
              <a:rPr lang="en-IN" sz="2000" b="1" dirty="0" smtClean="0">
                <a:solidFill>
                  <a:srgbClr val="0000CC"/>
                </a:solidFill>
                <a:latin typeface="+mn-lt"/>
              </a:rPr>
              <a:t>Critical Instant </a:t>
            </a:r>
            <a:r>
              <a:rPr lang="en-IN" sz="2000" dirty="0" smtClean="0">
                <a:latin typeface="+mn-lt"/>
              </a:rPr>
              <a:t>of a task </a:t>
            </a:r>
            <a:r>
              <a:rPr lang="en-IN" sz="2000" i="1" dirty="0" smtClean="0">
                <a:solidFill>
                  <a:srgbClr val="0000CC"/>
                </a:solidFill>
              </a:rPr>
              <a:t>T</a:t>
            </a:r>
            <a:r>
              <a:rPr lang="en-IN" sz="2000" i="1" baseline="-25000" dirty="0" smtClean="0">
                <a:solidFill>
                  <a:srgbClr val="0000CC"/>
                </a:solidFill>
              </a:rPr>
              <a:t>i</a:t>
            </a:r>
            <a:r>
              <a:rPr lang="en-IN" sz="2000" dirty="0" smtClean="0">
                <a:latin typeface="+mn-lt"/>
              </a:rPr>
              <a:t> is a time instant which is such that</a:t>
            </a:r>
          </a:p>
          <a:p>
            <a:pPr>
              <a:buFont typeface="Wingdings" pitchFamily="2" charset="2"/>
              <a:buChar char="Ø"/>
            </a:pPr>
            <a:r>
              <a:rPr lang="en-IN" sz="2000" dirty="0" smtClean="0">
                <a:latin typeface="+mn-lt"/>
              </a:rPr>
              <a:t>The job in </a:t>
            </a:r>
            <a:r>
              <a:rPr lang="en-IN" sz="2000" i="1" dirty="0" smtClean="0">
                <a:solidFill>
                  <a:srgbClr val="0000CC"/>
                </a:solidFill>
              </a:rPr>
              <a:t>T</a:t>
            </a:r>
            <a:r>
              <a:rPr lang="en-IN" sz="2000" i="1" baseline="-25000" dirty="0" smtClean="0">
                <a:solidFill>
                  <a:srgbClr val="0000CC"/>
                </a:solidFill>
              </a:rPr>
              <a:t>i</a:t>
            </a:r>
            <a:r>
              <a:rPr lang="en-IN" sz="2000" dirty="0" smtClean="0">
                <a:latin typeface="+mn-lt"/>
              </a:rPr>
              <a:t> released at the instant has the maximum response time of all jobs in </a:t>
            </a:r>
            <a:r>
              <a:rPr lang="en-IN" sz="2000" i="1" dirty="0" smtClean="0">
                <a:solidFill>
                  <a:srgbClr val="0000CC"/>
                </a:solidFill>
              </a:rPr>
              <a:t>T</a:t>
            </a:r>
            <a:r>
              <a:rPr lang="en-IN" sz="2000" i="1" baseline="-25000" dirty="0" smtClean="0">
                <a:solidFill>
                  <a:srgbClr val="0000CC"/>
                </a:solidFill>
              </a:rPr>
              <a:t>i</a:t>
            </a:r>
            <a:r>
              <a:rPr lang="en-IN" sz="2000" dirty="0" smtClean="0">
                <a:latin typeface="+mn-lt"/>
              </a:rPr>
              <a:t>, if the response time of every job in </a:t>
            </a:r>
            <a:r>
              <a:rPr lang="en-IN" sz="2000" i="1" dirty="0" smtClean="0">
                <a:solidFill>
                  <a:srgbClr val="0000CC"/>
                </a:solidFill>
              </a:rPr>
              <a:t>T</a:t>
            </a:r>
            <a:r>
              <a:rPr lang="en-IN" sz="2000" i="1" baseline="-25000" dirty="0" smtClean="0">
                <a:solidFill>
                  <a:srgbClr val="0000CC"/>
                </a:solidFill>
              </a:rPr>
              <a:t>i</a:t>
            </a:r>
            <a:r>
              <a:rPr lang="en-IN" sz="2000" dirty="0" smtClean="0">
                <a:latin typeface="+mn-lt"/>
              </a:rPr>
              <a:t> is equal or less than the relative deadline </a:t>
            </a:r>
            <a:r>
              <a:rPr lang="en-IN" sz="2000" i="1" dirty="0" smtClean="0">
                <a:solidFill>
                  <a:srgbClr val="0000CC"/>
                </a:solidFill>
              </a:rPr>
              <a:t>D</a:t>
            </a:r>
            <a:r>
              <a:rPr lang="en-IN" sz="2000" i="1" baseline="-25000" dirty="0" smtClean="0">
                <a:solidFill>
                  <a:srgbClr val="0000CC"/>
                </a:solidFill>
              </a:rPr>
              <a:t>i</a:t>
            </a:r>
            <a:r>
              <a:rPr lang="en-IN" sz="2000" dirty="0" smtClean="0">
                <a:latin typeface="+mn-lt"/>
              </a:rPr>
              <a:t> of </a:t>
            </a:r>
            <a:r>
              <a:rPr lang="en-IN" sz="2000" i="1" dirty="0" smtClean="0">
                <a:solidFill>
                  <a:srgbClr val="0000CC"/>
                </a:solidFill>
              </a:rPr>
              <a:t>T</a:t>
            </a:r>
            <a:r>
              <a:rPr lang="en-IN" sz="2000" i="1" baseline="-25000" dirty="0" smtClean="0">
                <a:solidFill>
                  <a:srgbClr val="0000CC"/>
                </a:solidFill>
              </a:rPr>
              <a:t>i</a:t>
            </a:r>
            <a:endParaRPr lang="en-IN" sz="2000" dirty="0" smtClean="0">
              <a:latin typeface="+mn-lt"/>
            </a:endParaRPr>
          </a:p>
          <a:p>
            <a:r>
              <a:rPr lang="en-IN" sz="2000" dirty="0" smtClean="0">
                <a:latin typeface="+mn-lt"/>
              </a:rPr>
              <a:t>And</a:t>
            </a:r>
          </a:p>
          <a:p>
            <a:pPr>
              <a:buFont typeface="Wingdings" pitchFamily="2" charset="2"/>
              <a:buChar char="Ø"/>
            </a:pPr>
            <a:r>
              <a:rPr lang="en-IN" sz="2000" dirty="0" smtClean="0">
                <a:latin typeface="+mn-lt"/>
              </a:rPr>
              <a:t>The response time of the job released at that instant is greater than </a:t>
            </a:r>
            <a:r>
              <a:rPr lang="en-IN" sz="2000" i="1" dirty="0" smtClean="0">
                <a:solidFill>
                  <a:srgbClr val="0000CC"/>
                </a:solidFill>
              </a:rPr>
              <a:t>D</a:t>
            </a:r>
            <a:r>
              <a:rPr lang="en-IN" sz="2000" baseline="-25000" dirty="0" smtClean="0">
                <a:solidFill>
                  <a:srgbClr val="0000CC"/>
                </a:solidFill>
              </a:rPr>
              <a:t>i</a:t>
            </a:r>
            <a:r>
              <a:rPr lang="en-IN" sz="2000" dirty="0" smtClean="0">
                <a:latin typeface="+mn-lt"/>
              </a:rPr>
              <a:t> if the response time of some jobs in </a:t>
            </a:r>
            <a:r>
              <a:rPr lang="en-IN" sz="2000" i="1" dirty="0" smtClean="0">
                <a:solidFill>
                  <a:srgbClr val="0000CC"/>
                </a:solidFill>
              </a:rPr>
              <a:t>T</a:t>
            </a:r>
            <a:r>
              <a:rPr lang="en-IN" sz="2000" i="1" baseline="-25000" dirty="0" smtClean="0">
                <a:solidFill>
                  <a:srgbClr val="0000CC"/>
                </a:solidFill>
              </a:rPr>
              <a:t>i</a:t>
            </a:r>
            <a:r>
              <a:rPr lang="en-IN" sz="2000" dirty="0" smtClean="0">
                <a:latin typeface="+mn-lt"/>
              </a:rPr>
              <a:t> exceeds </a:t>
            </a:r>
            <a:r>
              <a:rPr lang="en-IN" sz="2000" i="1" dirty="0" smtClean="0">
                <a:solidFill>
                  <a:srgbClr val="0000CC"/>
                </a:solidFill>
              </a:rPr>
              <a:t>D</a:t>
            </a:r>
            <a:r>
              <a:rPr lang="en-IN" sz="2000" baseline="-25000" dirty="0" smtClean="0">
                <a:solidFill>
                  <a:srgbClr val="0000CC"/>
                </a:solidFill>
              </a:rPr>
              <a:t>i</a:t>
            </a:r>
            <a:r>
              <a:rPr lang="en-IN" sz="2000" dirty="0" smtClean="0">
                <a:latin typeface="+mn-lt"/>
              </a:rPr>
              <a:t>.</a:t>
            </a:r>
          </a:p>
          <a:p>
            <a:pPr>
              <a:buFont typeface="Wingdings" pitchFamily="2" charset="2"/>
              <a:buChar char="Ø"/>
            </a:pPr>
            <a:endParaRPr lang="en-IN" sz="2000" dirty="0" smtClean="0">
              <a:latin typeface="+mn-lt"/>
            </a:endParaRPr>
          </a:p>
          <a:p>
            <a:r>
              <a:rPr lang="en-IN" sz="2000" dirty="0" smtClean="0">
                <a:solidFill>
                  <a:srgbClr val="0000CC"/>
                </a:solidFill>
                <a:latin typeface="+mn-lt"/>
              </a:rPr>
              <a:t>	The response time of a job in Ti released at </a:t>
            </a:r>
            <a:r>
              <a:rPr lang="en-IN" sz="2000" b="1" dirty="0" smtClean="0">
                <a:solidFill>
                  <a:srgbClr val="0000CC"/>
                </a:solidFill>
                <a:latin typeface="+mn-lt"/>
              </a:rPr>
              <a:t>the critical instance </a:t>
            </a:r>
            <a:r>
              <a:rPr lang="en-IN" sz="2000" dirty="0" smtClean="0">
                <a:solidFill>
                  <a:srgbClr val="0000CC"/>
                </a:solidFill>
                <a:latin typeface="+mn-lt"/>
              </a:rPr>
              <a:t>has </a:t>
            </a:r>
            <a:r>
              <a:rPr lang="en-IN" sz="2000" b="1" dirty="0" smtClean="0">
                <a:solidFill>
                  <a:srgbClr val="0000CC"/>
                </a:solidFill>
                <a:latin typeface="+mn-lt"/>
              </a:rPr>
              <a:t>maximum response time</a:t>
            </a:r>
            <a:r>
              <a:rPr lang="en-IN" sz="2000" dirty="0" smtClean="0">
                <a:solidFill>
                  <a:srgbClr val="0000CC"/>
                </a:solidFill>
                <a:latin typeface="+mn-lt"/>
              </a:rPr>
              <a:t>.</a:t>
            </a:r>
          </a:p>
          <a:p>
            <a:endParaRPr lang="en-IN" sz="2000" dirty="0" smtClean="0">
              <a:solidFill>
                <a:srgbClr val="0000CC"/>
              </a:solidFill>
              <a:latin typeface="+mn-lt"/>
            </a:endParaRPr>
          </a:p>
          <a:p>
            <a:r>
              <a:rPr lang="en-IN" sz="2000" i="1" u="sng" dirty="0" smtClean="0">
                <a:solidFill>
                  <a:srgbClr val="0000CC"/>
                </a:solidFill>
                <a:latin typeface="+mn-lt"/>
              </a:rPr>
              <a:t>Theorem</a:t>
            </a:r>
          </a:p>
          <a:p>
            <a:endParaRPr lang="en-IN" sz="2000" i="1" u="sng" dirty="0" smtClean="0">
              <a:solidFill>
                <a:srgbClr val="0000CC"/>
              </a:solidFill>
              <a:latin typeface="+mn-lt"/>
            </a:endParaRPr>
          </a:p>
          <a:p>
            <a:r>
              <a:rPr lang="en-IN" sz="2000" i="1" dirty="0" smtClean="0">
                <a:solidFill>
                  <a:srgbClr val="0000CC"/>
                </a:solidFill>
                <a:latin typeface="+mn-lt"/>
              </a:rPr>
              <a:t>	</a:t>
            </a:r>
            <a:r>
              <a:rPr lang="en-IN" sz="2000" i="1" dirty="0" smtClean="0">
                <a:latin typeface="+mn-lt"/>
              </a:rPr>
              <a:t>In a fixed-priority system, where every job completes before the next job in the same task is released</a:t>
            </a:r>
            <a:r>
              <a:rPr lang="en-IN" sz="2000" i="1" dirty="0" smtClean="0">
                <a:solidFill>
                  <a:srgbClr val="0000CC"/>
                </a:solidFill>
                <a:latin typeface="+mn-lt"/>
              </a:rPr>
              <a:t>, a critical instant of any task T</a:t>
            </a:r>
            <a:r>
              <a:rPr lang="en-IN" sz="2000" i="1" baseline="-25000" dirty="0" smtClean="0">
                <a:solidFill>
                  <a:srgbClr val="0000CC"/>
                </a:solidFill>
                <a:latin typeface="+mn-lt"/>
              </a:rPr>
              <a:t>i</a:t>
            </a:r>
            <a:r>
              <a:rPr lang="en-IN" sz="2000" i="1" dirty="0" smtClean="0">
                <a:solidFill>
                  <a:srgbClr val="0000CC"/>
                </a:solidFill>
                <a:latin typeface="+mn-lt"/>
              </a:rPr>
              <a:t> occurs when one of its job J</a:t>
            </a:r>
            <a:r>
              <a:rPr lang="en-IN" sz="2000" i="1" baseline="-25000" dirty="0" smtClean="0">
                <a:solidFill>
                  <a:srgbClr val="0000CC"/>
                </a:solidFill>
                <a:latin typeface="+mn-lt"/>
              </a:rPr>
              <a:t>i,c</a:t>
            </a:r>
            <a:r>
              <a:rPr lang="en-IN" sz="2000" i="1" dirty="0" smtClean="0">
                <a:solidFill>
                  <a:srgbClr val="0000CC"/>
                </a:solidFill>
                <a:latin typeface="+mn-lt"/>
              </a:rPr>
              <a:t> is released at the same time with a job in every higher-priority task, </a:t>
            </a:r>
            <a:r>
              <a:rPr lang="en-IN" sz="2000" i="1" dirty="0" smtClean="0">
                <a:latin typeface="+mn-lt"/>
              </a:rPr>
              <a:t>that is r</a:t>
            </a:r>
            <a:r>
              <a:rPr lang="en-IN" sz="2000" i="1" baseline="-25000" dirty="0" smtClean="0">
                <a:latin typeface="+mn-lt"/>
              </a:rPr>
              <a:t>i,c</a:t>
            </a:r>
            <a:r>
              <a:rPr lang="en-IN" sz="2000" i="1" dirty="0" smtClean="0">
                <a:latin typeface="+mn-lt"/>
              </a:rPr>
              <a:t> = r</a:t>
            </a:r>
            <a:r>
              <a:rPr lang="en-IN" sz="2000" i="1" baseline="-25000" dirty="0" smtClean="0">
                <a:latin typeface="+mn-lt"/>
              </a:rPr>
              <a:t>k, l</a:t>
            </a:r>
            <a:r>
              <a:rPr lang="en-IN" sz="2000" i="1" baseline="-50000" dirty="0" smtClean="0">
                <a:latin typeface="+mn-lt"/>
              </a:rPr>
              <a:t>k</a:t>
            </a:r>
            <a:r>
              <a:rPr lang="en-IN" sz="2000" i="1" dirty="0" smtClean="0">
                <a:latin typeface="+mn-lt"/>
              </a:rPr>
              <a:t> for some l</a:t>
            </a:r>
            <a:r>
              <a:rPr lang="en-IN" sz="2000" i="1" baseline="-25000" dirty="0" smtClean="0">
                <a:latin typeface="+mn-lt"/>
              </a:rPr>
              <a:t>k</a:t>
            </a:r>
            <a:r>
              <a:rPr lang="en-IN" sz="2000" i="1" dirty="0" smtClean="0">
                <a:latin typeface="+mn-lt"/>
              </a:rPr>
              <a:t> for every k = 1,2,…,i-1</a:t>
            </a:r>
            <a:r>
              <a:rPr lang="en-IN" sz="2000" i="1" dirty="0" smtClean="0">
                <a:solidFill>
                  <a:srgbClr val="0000CC"/>
                </a:solidFill>
                <a:latin typeface="+mn-lt"/>
              </a:rPr>
              <a:t>.</a:t>
            </a:r>
          </a:p>
          <a:p>
            <a:endParaRPr lang="en-IN" sz="2000" i="1" dirty="0" smtClean="0">
              <a:solidFill>
                <a:srgbClr val="0000CC"/>
              </a:solidFill>
            </a:endParaRPr>
          </a:p>
          <a:p>
            <a:endParaRPr lang="en-IN" sz="2000" i="1" dirty="0" smtClean="0">
              <a:solidFill>
                <a:srgbClr val="0000CC"/>
              </a:solidFill>
            </a:endParaRPr>
          </a:p>
          <a:p>
            <a:endParaRPr lang="en-IN" sz="2000" dirty="0" smtClean="0">
              <a:solidFill>
                <a:srgbClr val="0000CC"/>
              </a:solidFill>
              <a:latin typeface="+mn-lt"/>
            </a:endParaRPr>
          </a:p>
        </p:txBody>
      </p:sp>
      <p:sp>
        <p:nvSpPr>
          <p:cNvPr id="6" name="Content Placeholder 5"/>
          <p:cNvSpPr>
            <a:spLocks noGrp="1"/>
          </p:cNvSpPr>
          <p:nvPr>
            <p:ph sz="quarter" idx="10"/>
          </p:nvPr>
        </p:nvSpPr>
        <p:spPr/>
        <p:txBody>
          <a:bodyPr/>
          <a:lstStyle/>
          <a:p>
            <a:r>
              <a:rPr lang="en-US" dirty="0" smtClean="0"/>
              <a:t>Critical Instants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304669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486400"/>
          </a:xfrm>
        </p:spPr>
        <p:txBody>
          <a:bodyPr>
            <a:normAutofit/>
          </a:bodyPr>
          <a:lstStyle/>
          <a:p>
            <a:r>
              <a:rPr lang="en-IN" sz="2000" dirty="0" smtClean="0">
                <a:latin typeface="+mn-lt"/>
              </a:rPr>
              <a:t>	Suppose the release time </a:t>
            </a:r>
            <a:r>
              <a:rPr lang="en-IN" sz="2000" dirty="0" smtClean="0">
                <a:solidFill>
                  <a:srgbClr val="0000CC"/>
                </a:solidFill>
                <a:latin typeface="+mn-lt"/>
              </a:rPr>
              <a:t>t</a:t>
            </a:r>
            <a:r>
              <a:rPr lang="en-IN" sz="2000" baseline="-25000" dirty="0" smtClean="0">
                <a:solidFill>
                  <a:srgbClr val="0000CC"/>
                </a:solidFill>
                <a:latin typeface="+mn-lt"/>
              </a:rPr>
              <a:t>0 </a:t>
            </a:r>
            <a:r>
              <a:rPr lang="en-IN" sz="2000" dirty="0" smtClean="0">
                <a:solidFill>
                  <a:srgbClr val="0000CC"/>
                </a:solidFill>
                <a:latin typeface="+mn-lt"/>
              </a:rPr>
              <a:t> </a:t>
            </a:r>
            <a:r>
              <a:rPr lang="en-IN" sz="2000" dirty="0" smtClean="0">
                <a:latin typeface="+mn-lt"/>
              </a:rPr>
              <a:t>is the job is a</a:t>
            </a:r>
            <a:r>
              <a:rPr lang="en-IN" sz="2000" dirty="0" smtClean="0">
                <a:solidFill>
                  <a:srgbClr val="0000CC"/>
                </a:solidFill>
                <a:latin typeface="+mn-lt"/>
              </a:rPr>
              <a:t> critical instant </a:t>
            </a:r>
            <a:r>
              <a:rPr lang="en-IN" sz="2000" dirty="0" smtClean="0">
                <a:latin typeface="+mn-lt"/>
              </a:rPr>
              <a:t>of task Ti</a:t>
            </a:r>
            <a:r>
              <a:rPr lang="en-IN" sz="2000" dirty="0" smtClean="0">
                <a:solidFill>
                  <a:srgbClr val="0000CC"/>
                </a:solidFill>
                <a:latin typeface="+mn-lt"/>
              </a:rPr>
              <a:t>.</a:t>
            </a:r>
          </a:p>
          <a:p>
            <a:r>
              <a:rPr lang="en-IN" sz="2000" dirty="0" smtClean="0">
                <a:latin typeface="+mn-lt"/>
              </a:rPr>
              <a:t>	Then at time </a:t>
            </a:r>
            <a:r>
              <a:rPr lang="en-IN" sz="2000" dirty="0" smtClean="0">
                <a:solidFill>
                  <a:srgbClr val="0000CC"/>
                </a:solidFill>
                <a:latin typeface="+mn-lt"/>
              </a:rPr>
              <a:t>t</a:t>
            </a:r>
            <a:r>
              <a:rPr lang="en-IN" sz="2000" baseline="-25000" dirty="0" smtClean="0">
                <a:solidFill>
                  <a:srgbClr val="0000CC"/>
                </a:solidFill>
                <a:latin typeface="+mn-lt"/>
              </a:rPr>
              <a:t>0 </a:t>
            </a:r>
            <a:r>
              <a:rPr lang="en-IN" sz="2000" dirty="0" smtClean="0">
                <a:solidFill>
                  <a:srgbClr val="0000CC"/>
                </a:solidFill>
                <a:latin typeface="+mn-lt"/>
              </a:rPr>
              <a:t>+t, t &gt; 0</a:t>
            </a:r>
            <a:r>
              <a:rPr lang="en-IN" sz="2000" dirty="0" smtClean="0">
                <a:latin typeface="+mn-lt"/>
              </a:rPr>
              <a:t>, the total processor time demand </a:t>
            </a:r>
            <a:r>
              <a:rPr lang="en-IN" sz="2000" dirty="0" smtClean="0">
                <a:solidFill>
                  <a:srgbClr val="0000CC"/>
                </a:solidFill>
                <a:latin typeface="+mn-lt"/>
              </a:rPr>
              <a:t>w</a:t>
            </a:r>
            <a:r>
              <a:rPr lang="en-IN" sz="2000" baseline="-25000" dirty="0" smtClean="0">
                <a:solidFill>
                  <a:srgbClr val="0000CC"/>
                </a:solidFill>
                <a:latin typeface="+mn-lt"/>
              </a:rPr>
              <a:t>i</a:t>
            </a:r>
            <a:r>
              <a:rPr lang="en-IN" sz="2000" dirty="0" smtClean="0">
                <a:solidFill>
                  <a:srgbClr val="0000CC"/>
                </a:solidFill>
                <a:latin typeface="+mn-lt"/>
              </a:rPr>
              <a:t>(t) </a:t>
            </a:r>
            <a:r>
              <a:rPr lang="en-IN" sz="2000" dirty="0" smtClean="0">
                <a:latin typeface="+mn-lt"/>
              </a:rPr>
              <a:t>of this job and all the higher-priority jobs released in</a:t>
            </a:r>
            <a:r>
              <a:rPr lang="en-IN" sz="2000" dirty="0" smtClean="0">
                <a:solidFill>
                  <a:srgbClr val="0000CC"/>
                </a:solidFill>
                <a:latin typeface="+mn-lt"/>
              </a:rPr>
              <a:t> [t</a:t>
            </a:r>
            <a:r>
              <a:rPr lang="en-IN" sz="2000" baseline="-25000" dirty="0" smtClean="0">
                <a:solidFill>
                  <a:srgbClr val="0000CC"/>
                </a:solidFill>
                <a:latin typeface="+mn-lt"/>
              </a:rPr>
              <a:t>0</a:t>
            </a:r>
            <a:r>
              <a:rPr lang="en-IN" sz="2000" dirty="0" smtClean="0">
                <a:solidFill>
                  <a:srgbClr val="0000CC"/>
                </a:solidFill>
                <a:latin typeface="+mn-lt"/>
              </a:rPr>
              <a:t>, t] </a:t>
            </a:r>
            <a:r>
              <a:rPr lang="en-IN" sz="2000" dirty="0" smtClean="0">
                <a:latin typeface="+mn-lt"/>
              </a:rPr>
              <a:t>is given by</a:t>
            </a:r>
          </a:p>
          <a:p>
            <a:endParaRPr lang="en-IN" sz="2000" i="1" u="sng" dirty="0" smtClean="0">
              <a:solidFill>
                <a:srgbClr val="0000CC"/>
              </a:solidFill>
              <a:latin typeface="+mn-lt"/>
            </a:endParaRPr>
          </a:p>
          <a:p>
            <a:endParaRPr lang="en-IN" sz="2000" i="1" u="sng" dirty="0" smtClean="0">
              <a:solidFill>
                <a:srgbClr val="0000CC"/>
              </a:solidFill>
              <a:latin typeface="+mn-lt"/>
            </a:endParaRPr>
          </a:p>
          <a:p>
            <a:endParaRPr lang="en-IN" sz="2000" i="1" u="sng" dirty="0" smtClean="0">
              <a:solidFill>
                <a:srgbClr val="0000CC"/>
              </a:solidFill>
              <a:latin typeface="+mn-lt"/>
            </a:endParaRPr>
          </a:p>
          <a:p>
            <a:r>
              <a:rPr lang="en-IN" sz="2000" dirty="0" smtClean="0">
                <a:solidFill>
                  <a:srgbClr val="0000CC"/>
                </a:solidFill>
                <a:latin typeface="+mn-lt"/>
              </a:rPr>
              <a:t>	</a:t>
            </a:r>
            <a:r>
              <a:rPr lang="en-IN" sz="2000" dirty="0" err="1" smtClean="0">
                <a:solidFill>
                  <a:srgbClr val="0000CC"/>
                </a:solidFill>
                <a:latin typeface="+mn-lt"/>
              </a:rPr>
              <a:t>w</a:t>
            </a:r>
            <a:r>
              <a:rPr lang="en-IN" sz="2000" baseline="-25000" dirty="0" err="1" smtClean="0">
                <a:solidFill>
                  <a:srgbClr val="0000CC"/>
                </a:solidFill>
                <a:latin typeface="+mn-lt"/>
              </a:rPr>
              <a:t>i</a:t>
            </a:r>
            <a:r>
              <a:rPr lang="en-IN" sz="2000" dirty="0" smtClean="0">
                <a:solidFill>
                  <a:srgbClr val="0000CC"/>
                </a:solidFill>
                <a:latin typeface="+mn-lt"/>
              </a:rPr>
              <a:t>(t) </a:t>
            </a:r>
            <a:r>
              <a:rPr lang="en-IN" sz="2000" dirty="0" smtClean="0">
                <a:latin typeface="+mn-lt"/>
              </a:rPr>
              <a:t>is called </a:t>
            </a:r>
            <a:r>
              <a:rPr lang="en-IN" sz="2000" dirty="0" smtClean="0">
                <a:solidFill>
                  <a:srgbClr val="0000CC"/>
                </a:solidFill>
                <a:latin typeface="+mn-lt"/>
              </a:rPr>
              <a:t>the </a:t>
            </a:r>
            <a:r>
              <a:rPr lang="en-IN" sz="2000" b="1" dirty="0" smtClean="0">
                <a:solidFill>
                  <a:srgbClr val="0000CC"/>
                </a:solidFill>
                <a:latin typeface="+mn-lt"/>
              </a:rPr>
              <a:t>time demand function </a:t>
            </a:r>
            <a:r>
              <a:rPr lang="en-IN" sz="2000" dirty="0" smtClean="0">
                <a:latin typeface="+mn-lt"/>
              </a:rPr>
              <a:t>of task Ti</a:t>
            </a:r>
            <a:r>
              <a:rPr lang="en-IN" sz="2000" dirty="0" smtClean="0">
                <a:solidFill>
                  <a:srgbClr val="0000CC"/>
                </a:solidFill>
                <a:latin typeface="+mn-lt"/>
              </a:rPr>
              <a:t>.</a:t>
            </a:r>
          </a:p>
          <a:p>
            <a:endParaRPr lang="en-IN" sz="2000" i="1" dirty="0" smtClean="0">
              <a:solidFill>
                <a:srgbClr val="0000CC"/>
              </a:solidFill>
              <a:latin typeface="+mn-lt"/>
            </a:endParaRPr>
          </a:p>
          <a:p>
            <a:r>
              <a:rPr lang="en-IN" sz="2000" dirty="0" smtClean="0">
                <a:latin typeface="+mn-lt"/>
              </a:rPr>
              <a:t>	If</a:t>
            </a:r>
            <a:r>
              <a:rPr lang="en-IN" sz="2000" dirty="0" smtClean="0">
                <a:solidFill>
                  <a:srgbClr val="0000CC"/>
                </a:solidFill>
                <a:latin typeface="+mn-lt"/>
              </a:rPr>
              <a:t> w</a:t>
            </a:r>
            <a:r>
              <a:rPr lang="en-IN" sz="2000" baseline="-25000" dirty="0" smtClean="0">
                <a:solidFill>
                  <a:srgbClr val="0000CC"/>
                </a:solidFill>
                <a:latin typeface="+mn-lt"/>
              </a:rPr>
              <a:t>i</a:t>
            </a:r>
            <a:r>
              <a:rPr lang="en-IN" sz="2000" dirty="0" smtClean="0">
                <a:solidFill>
                  <a:srgbClr val="0000CC"/>
                </a:solidFill>
                <a:latin typeface="+mn-lt"/>
              </a:rPr>
              <a:t>(t) &gt; t for all 0 &lt; t ≤ D</a:t>
            </a:r>
            <a:r>
              <a:rPr lang="en-IN" sz="2000" baseline="-25000" dirty="0" smtClean="0">
                <a:solidFill>
                  <a:srgbClr val="0000CC"/>
                </a:solidFill>
                <a:latin typeface="+mn-lt"/>
              </a:rPr>
              <a:t>i </a:t>
            </a:r>
            <a:r>
              <a:rPr lang="en-IN" sz="2000" dirty="0" smtClean="0">
                <a:solidFill>
                  <a:srgbClr val="0000CC"/>
                </a:solidFill>
                <a:latin typeface="+mn-lt"/>
              </a:rPr>
              <a:t>, </a:t>
            </a:r>
            <a:r>
              <a:rPr lang="en-IN" sz="2000" dirty="0" smtClean="0">
                <a:latin typeface="+mn-lt"/>
              </a:rPr>
              <a:t>then the job</a:t>
            </a:r>
            <a:r>
              <a:rPr lang="en-IN" sz="2000" dirty="0" smtClean="0">
                <a:solidFill>
                  <a:srgbClr val="0000CC"/>
                </a:solidFill>
                <a:latin typeface="+mn-lt"/>
              </a:rPr>
              <a:t> can not complete by its deadline.</a:t>
            </a:r>
          </a:p>
          <a:p>
            <a:endParaRPr lang="en-IN" sz="2000" dirty="0" smtClean="0">
              <a:solidFill>
                <a:srgbClr val="0000CC"/>
              </a:solidFill>
              <a:latin typeface="+mn-lt"/>
            </a:endParaRPr>
          </a:p>
          <a:p>
            <a:r>
              <a:rPr lang="en-IN" sz="2000" dirty="0" smtClean="0">
                <a:solidFill>
                  <a:srgbClr val="0000CC"/>
                </a:solidFill>
                <a:latin typeface="+mn-lt"/>
              </a:rPr>
              <a:t>	The </a:t>
            </a:r>
            <a:r>
              <a:rPr lang="en-IN" sz="2000" b="1" dirty="0" smtClean="0">
                <a:solidFill>
                  <a:srgbClr val="0000CC"/>
                </a:solidFill>
                <a:latin typeface="+mn-lt"/>
              </a:rPr>
              <a:t>maximum possible response time </a:t>
            </a:r>
            <a:r>
              <a:rPr lang="en-IN" sz="2000" b="1" i="1" dirty="0" err="1" smtClean="0">
                <a:solidFill>
                  <a:srgbClr val="0000CC"/>
                </a:solidFill>
                <a:latin typeface="+mn-lt"/>
              </a:rPr>
              <a:t>W</a:t>
            </a:r>
            <a:r>
              <a:rPr lang="en-IN" sz="2000" b="1" i="1" baseline="-25000" dirty="0" err="1" smtClean="0">
                <a:solidFill>
                  <a:srgbClr val="0000CC"/>
                </a:solidFill>
                <a:latin typeface="+mn-lt"/>
              </a:rPr>
              <a:t>i</a:t>
            </a:r>
            <a:r>
              <a:rPr lang="en-IN" sz="2000" dirty="0" smtClean="0">
                <a:solidFill>
                  <a:srgbClr val="0000CC"/>
                </a:solidFill>
                <a:latin typeface="+mn-lt"/>
              </a:rPr>
              <a:t> of all jobs in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solidFill>
                  <a:srgbClr val="0000CC"/>
                </a:solidFill>
                <a:latin typeface="+mn-lt"/>
              </a:rPr>
              <a:t> is equal to the </a:t>
            </a:r>
            <a:r>
              <a:rPr lang="en-IN" sz="2000" b="1" dirty="0" smtClean="0">
                <a:solidFill>
                  <a:srgbClr val="0000CC"/>
                </a:solidFill>
                <a:latin typeface="+mn-lt"/>
              </a:rPr>
              <a:t>smallest value of </a:t>
            </a:r>
            <a:r>
              <a:rPr lang="en-IN" sz="2000" b="1" i="1" dirty="0" smtClean="0">
                <a:solidFill>
                  <a:srgbClr val="0000CC"/>
                </a:solidFill>
                <a:latin typeface="+mn-lt"/>
              </a:rPr>
              <a:t>‘t’ </a:t>
            </a:r>
            <a:r>
              <a:rPr lang="en-IN" sz="2000" dirty="0" smtClean="0">
                <a:solidFill>
                  <a:srgbClr val="0000CC"/>
                </a:solidFill>
                <a:latin typeface="+mn-lt"/>
              </a:rPr>
              <a:t>(because the job will try to complete earliest)</a:t>
            </a:r>
            <a:r>
              <a:rPr lang="en-IN" sz="2000" b="1" dirty="0" smtClean="0">
                <a:solidFill>
                  <a:srgbClr val="0000CC"/>
                </a:solidFill>
                <a:latin typeface="+mn-lt"/>
              </a:rPr>
              <a:t> </a:t>
            </a:r>
            <a:r>
              <a:rPr lang="en-IN" sz="2000" dirty="0" smtClean="0">
                <a:solidFill>
                  <a:srgbClr val="0000CC"/>
                </a:solidFill>
                <a:latin typeface="+mn-lt"/>
              </a:rPr>
              <a:t>that satisfies the equation</a:t>
            </a:r>
          </a:p>
        </p:txBody>
      </p:sp>
      <p:sp>
        <p:nvSpPr>
          <p:cNvPr id="6" name="Content Placeholder 5"/>
          <p:cNvSpPr>
            <a:spLocks noGrp="1"/>
          </p:cNvSpPr>
          <p:nvPr>
            <p:ph sz="quarter" idx="10"/>
          </p:nvPr>
        </p:nvSpPr>
        <p:spPr/>
        <p:txBody>
          <a:bodyPr/>
          <a:lstStyle/>
          <a:p>
            <a:r>
              <a:rPr lang="en-US" dirty="0" smtClean="0"/>
              <a:t>Time Demand Function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45</a:t>
            </a:fld>
            <a:endParaRPr lang="en-US"/>
          </a:p>
        </p:txBody>
      </p:sp>
      <p:graphicFrame>
        <p:nvGraphicFramePr>
          <p:cNvPr id="59396" name="Object 3"/>
          <p:cNvGraphicFramePr>
            <a:graphicFrameLocks noChangeAspect="1"/>
          </p:cNvGraphicFramePr>
          <p:nvPr/>
        </p:nvGraphicFramePr>
        <p:xfrm>
          <a:off x="1727200" y="2667000"/>
          <a:ext cx="4964113" cy="863600"/>
        </p:xfrm>
        <a:graphic>
          <a:graphicData uri="http://schemas.openxmlformats.org/presentationml/2006/ole">
            <mc:AlternateContent xmlns:mc="http://schemas.openxmlformats.org/markup-compatibility/2006">
              <mc:Choice xmlns:v="urn:schemas-microsoft-com:vml" Requires="v">
                <p:oleObj spid="_x0000_s7190" name="Equation" r:id="rId4" imgW="1955520" imgH="482400" progId="Equation.3">
                  <p:embed/>
                </p:oleObj>
              </mc:Choice>
              <mc:Fallback>
                <p:oleObj name="Equation" r:id="rId4" imgW="1955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200" y="2667000"/>
                        <a:ext cx="49641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3"/>
          <p:cNvGraphicFramePr>
            <a:graphicFrameLocks noChangeAspect="1"/>
          </p:cNvGraphicFramePr>
          <p:nvPr/>
        </p:nvGraphicFramePr>
        <p:xfrm>
          <a:off x="2074863" y="5715000"/>
          <a:ext cx="4319587" cy="863600"/>
        </p:xfrm>
        <a:graphic>
          <a:graphicData uri="http://schemas.openxmlformats.org/presentationml/2006/ole">
            <mc:AlternateContent xmlns:mc="http://schemas.openxmlformats.org/markup-compatibility/2006">
              <mc:Choice xmlns:v="urn:schemas-microsoft-com:vml" Requires="v">
                <p:oleObj spid="_x0000_s7191" name="Equation" r:id="rId6" imgW="1701720" imgH="482400" progId="Equation.3">
                  <p:embed/>
                </p:oleObj>
              </mc:Choice>
              <mc:Fallback>
                <p:oleObj name="Equation" r:id="rId6" imgW="17017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4863" y="5715000"/>
                        <a:ext cx="43195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1366200" y="2419920"/>
              <a:ext cx="5965560" cy="3902760"/>
            </p14:xfrm>
          </p:contentPart>
        </mc:Choice>
        <mc:Fallback>
          <p:pic>
            <p:nvPicPr>
              <p:cNvPr id="2" name="Ink 1"/>
              <p:cNvPicPr/>
              <p:nvPr/>
            </p:nvPicPr>
            <p:blipFill>
              <a:blip r:embed="rId9"/>
              <a:stretch>
                <a:fillRect/>
              </a:stretch>
            </p:blipFill>
            <p:spPr>
              <a:xfrm>
                <a:off x="1356840" y="2410560"/>
                <a:ext cx="5984280" cy="3921480"/>
              </a:xfrm>
              <a:prstGeom prst="rect">
                <a:avLst/>
              </a:prstGeom>
            </p:spPr>
          </p:pic>
        </mc:Fallback>
      </mc:AlternateContent>
    </p:spTree>
    <p:extLst>
      <p:ext uri="{BB962C8B-B14F-4D97-AF65-F5344CB8AC3E}">
        <p14:creationId xmlns:p14="http://schemas.microsoft.com/office/powerpoint/2010/main" val="796219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a:bodyPr>
          <a:lstStyle/>
          <a:p>
            <a:r>
              <a:rPr lang="en-IN" sz="2000" dirty="0" smtClean="0">
                <a:latin typeface="+mn-lt"/>
              </a:rPr>
              <a:t>4 Tasks: T1 = (</a:t>
            </a:r>
            <a:r>
              <a:rPr lang="el-GR" sz="2000" dirty="0" smtClean="0">
                <a:latin typeface="+mn-lt"/>
              </a:rPr>
              <a:t>φ</a:t>
            </a:r>
            <a:r>
              <a:rPr lang="en-IN" sz="2000" baseline="-25000" dirty="0" smtClean="0">
                <a:latin typeface="+mn-lt"/>
              </a:rPr>
              <a:t>1</a:t>
            </a:r>
            <a:r>
              <a:rPr lang="en-IN" sz="2000" dirty="0" smtClean="0">
                <a:latin typeface="+mn-lt"/>
              </a:rPr>
              <a:t>, 3, 1), T2 = (</a:t>
            </a:r>
            <a:r>
              <a:rPr lang="el-GR" sz="2000" dirty="0" smtClean="0">
                <a:latin typeface="+mn-lt"/>
              </a:rPr>
              <a:t>φ</a:t>
            </a:r>
            <a:r>
              <a:rPr lang="en-IN" sz="2000" baseline="-25000" dirty="0" smtClean="0">
                <a:latin typeface="+mn-lt"/>
              </a:rPr>
              <a:t>2</a:t>
            </a:r>
            <a:r>
              <a:rPr lang="en-IN" sz="2000" dirty="0" smtClean="0">
                <a:latin typeface="+mn-lt"/>
              </a:rPr>
              <a:t>, 5, 1.5), T3 = (</a:t>
            </a:r>
            <a:r>
              <a:rPr lang="el-GR" sz="2000" dirty="0" smtClean="0">
                <a:latin typeface="+mn-lt"/>
              </a:rPr>
              <a:t>φ</a:t>
            </a:r>
            <a:r>
              <a:rPr lang="en-IN" sz="2000" baseline="-25000" dirty="0" smtClean="0">
                <a:latin typeface="+mn-lt"/>
              </a:rPr>
              <a:t>3</a:t>
            </a:r>
            <a:r>
              <a:rPr lang="en-IN" sz="2000" dirty="0" smtClean="0">
                <a:latin typeface="+mn-lt"/>
              </a:rPr>
              <a:t>, 7, 1.25), T4 = (</a:t>
            </a:r>
            <a:r>
              <a:rPr lang="el-GR" sz="2000" dirty="0" smtClean="0">
                <a:latin typeface="+mn-lt"/>
              </a:rPr>
              <a:t>φ</a:t>
            </a:r>
            <a:r>
              <a:rPr lang="en-IN" sz="2000" baseline="-25000" dirty="0" smtClean="0">
                <a:latin typeface="+mn-lt"/>
              </a:rPr>
              <a:t>4</a:t>
            </a:r>
            <a:r>
              <a:rPr lang="en-IN" sz="2000" dirty="0" smtClean="0">
                <a:latin typeface="+mn-lt"/>
              </a:rPr>
              <a:t>, 9, 0.5)  are scheduled based on RM algorithm.</a:t>
            </a:r>
          </a:p>
          <a:p>
            <a:r>
              <a:rPr lang="en-IN" sz="2000" dirty="0" smtClean="0">
                <a:latin typeface="+mn-lt"/>
              </a:rPr>
              <a:t>So priorities of these tasks are as following.</a:t>
            </a:r>
          </a:p>
          <a:p>
            <a:r>
              <a:rPr lang="en-IN" sz="2000" dirty="0" smtClean="0">
                <a:latin typeface="+mn-lt"/>
              </a:rPr>
              <a:t>T1 &gt; T2 &gt; T3 &gt; T4.</a:t>
            </a:r>
          </a:p>
          <a:p>
            <a:endParaRPr lang="en-IN" sz="2000" dirty="0" smtClean="0">
              <a:latin typeface="+mn-lt"/>
            </a:endParaRPr>
          </a:p>
          <a:p>
            <a:r>
              <a:rPr lang="en-IN" sz="2000" dirty="0" smtClean="0">
                <a:latin typeface="+mn-lt"/>
              </a:rPr>
              <a:t>w</a:t>
            </a:r>
            <a:r>
              <a:rPr lang="en-IN" sz="2000" baseline="-25000" dirty="0" smtClean="0">
                <a:latin typeface="+mn-lt"/>
              </a:rPr>
              <a:t>1</a:t>
            </a:r>
            <a:r>
              <a:rPr lang="en-IN" sz="2000" dirty="0" smtClean="0">
                <a:latin typeface="+mn-lt"/>
              </a:rPr>
              <a:t>(t) = e</a:t>
            </a:r>
            <a:r>
              <a:rPr lang="en-IN" sz="2000" baseline="-25000" dirty="0" smtClean="0">
                <a:latin typeface="+mn-lt"/>
              </a:rPr>
              <a:t>1 </a:t>
            </a:r>
            <a:r>
              <a:rPr lang="en-IN" sz="2000" dirty="0" smtClean="0">
                <a:latin typeface="+mn-lt"/>
              </a:rPr>
              <a:t>= 1, 0 &lt; t ≤ 3</a:t>
            </a:r>
          </a:p>
          <a:p>
            <a:endParaRPr lang="en-IN" sz="2000" dirty="0" smtClean="0"/>
          </a:p>
          <a:p>
            <a:endParaRPr lang="en-IN" sz="2000" dirty="0" smtClean="0">
              <a:latin typeface="+mn-lt"/>
            </a:endParaRPr>
          </a:p>
          <a:p>
            <a:endParaRPr lang="en-IN" sz="2000" dirty="0" smtClean="0">
              <a:latin typeface="+mn-lt"/>
            </a:endParaRPr>
          </a:p>
          <a:p>
            <a:endParaRPr lang="en-IN" sz="2000" dirty="0" smtClean="0">
              <a:latin typeface="+mn-lt"/>
            </a:endParaRPr>
          </a:p>
        </p:txBody>
      </p:sp>
      <p:sp>
        <p:nvSpPr>
          <p:cNvPr id="6" name="Content Placeholder 5"/>
          <p:cNvSpPr>
            <a:spLocks noGrp="1"/>
          </p:cNvSpPr>
          <p:nvPr>
            <p:ph sz="quarter" idx="10"/>
          </p:nvPr>
        </p:nvSpPr>
        <p:spPr/>
        <p:txBody>
          <a:bodyPr/>
          <a:lstStyle/>
          <a:p>
            <a:r>
              <a:rPr lang="en-US" dirty="0" smtClean="0"/>
              <a:t>Time Demand Function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46</a:t>
            </a:fld>
            <a:endParaRPr lang="en-US"/>
          </a:p>
        </p:txBody>
      </p:sp>
      <p:graphicFrame>
        <p:nvGraphicFramePr>
          <p:cNvPr id="19458" name="Object 3"/>
          <p:cNvGraphicFramePr>
            <a:graphicFrameLocks noChangeAspect="1"/>
          </p:cNvGraphicFramePr>
          <p:nvPr/>
        </p:nvGraphicFramePr>
        <p:xfrm>
          <a:off x="457200" y="3581400"/>
          <a:ext cx="3343276" cy="2438400"/>
        </p:xfrm>
        <a:graphic>
          <a:graphicData uri="http://schemas.openxmlformats.org/presentationml/2006/ole">
            <mc:AlternateContent xmlns:mc="http://schemas.openxmlformats.org/markup-compatibility/2006">
              <mc:Choice xmlns:v="urn:schemas-microsoft-com:vml" Requires="v">
                <p:oleObj spid="_x0000_s8214" name="Equation" r:id="rId4" imgW="1803240" imgH="1409400" progId="Equation.3">
                  <p:embed/>
                </p:oleObj>
              </mc:Choice>
              <mc:Fallback>
                <p:oleObj name="Equation" r:id="rId4" imgW="1803240" imgH="1409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81400"/>
                        <a:ext cx="3343276"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4038600" y="2819400"/>
          <a:ext cx="4953000" cy="3200400"/>
        </p:xfrm>
        <a:graphic>
          <a:graphicData uri="http://schemas.openxmlformats.org/presentationml/2006/ole">
            <mc:AlternateContent xmlns:mc="http://schemas.openxmlformats.org/markup-compatibility/2006">
              <mc:Choice xmlns:v="urn:schemas-microsoft-com:vml" Requires="v">
                <p:oleObj spid="_x0000_s8215" name="Equation" r:id="rId6" imgW="2654280" imgH="1866600" progId="Equation.3">
                  <p:embed/>
                </p:oleObj>
              </mc:Choice>
              <mc:Fallback>
                <p:oleObj name="Equation" r:id="rId6" imgW="2654280" imgH="1866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819400"/>
                        <a:ext cx="495300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419760" y="1232280"/>
              <a:ext cx="8251560" cy="4768920"/>
            </p14:xfrm>
          </p:contentPart>
        </mc:Choice>
        <mc:Fallback>
          <p:pic>
            <p:nvPicPr>
              <p:cNvPr id="2" name="Ink 1"/>
              <p:cNvPicPr/>
              <p:nvPr/>
            </p:nvPicPr>
            <p:blipFill>
              <a:blip r:embed="rId9"/>
              <a:stretch>
                <a:fillRect/>
              </a:stretch>
            </p:blipFill>
            <p:spPr>
              <a:xfrm>
                <a:off x="410400" y="1222920"/>
                <a:ext cx="8270280" cy="4787640"/>
              </a:xfrm>
              <a:prstGeom prst="rect">
                <a:avLst/>
              </a:prstGeom>
            </p:spPr>
          </p:pic>
        </mc:Fallback>
      </mc:AlternateContent>
    </p:spTree>
    <p:extLst>
      <p:ext uri="{BB962C8B-B14F-4D97-AF65-F5344CB8AC3E}">
        <p14:creationId xmlns:p14="http://schemas.microsoft.com/office/powerpoint/2010/main" val="2955674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Time Demand Function – Example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47</a:t>
            </a:fld>
            <a:endParaRPr lang="en-US"/>
          </a:p>
        </p:txBody>
      </p:sp>
      <p:graphicFrame>
        <p:nvGraphicFramePr>
          <p:cNvPr id="7" name="Object 3"/>
          <p:cNvGraphicFramePr>
            <a:graphicFrameLocks noChangeAspect="1"/>
          </p:cNvGraphicFramePr>
          <p:nvPr/>
        </p:nvGraphicFramePr>
        <p:xfrm>
          <a:off x="685800" y="1828800"/>
          <a:ext cx="6781800" cy="3962400"/>
        </p:xfrm>
        <a:graphic>
          <a:graphicData uri="http://schemas.openxmlformats.org/presentationml/2006/ole">
            <mc:AlternateContent xmlns:mc="http://schemas.openxmlformats.org/markup-compatibility/2006">
              <mc:Choice xmlns:v="urn:schemas-microsoft-com:vml" Requires="v">
                <p:oleObj spid="_x0000_s9228" name="Equation" r:id="rId4" imgW="3327120" imgH="2108160" progId="Equation.3">
                  <p:embed/>
                </p:oleObj>
              </mc:Choice>
              <mc:Fallback>
                <p:oleObj name="Equation" r:id="rId4" imgW="3327120" imgH="2108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6781800"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1080720" y="2544840"/>
              <a:ext cx="232560" cy="18360"/>
            </p14:xfrm>
          </p:contentPart>
        </mc:Choice>
        <mc:Fallback>
          <p:pic>
            <p:nvPicPr>
              <p:cNvPr id="2" name="Ink 1"/>
              <p:cNvPicPr/>
              <p:nvPr/>
            </p:nvPicPr>
            <p:blipFill>
              <a:blip r:embed="rId7"/>
              <a:stretch>
                <a:fillRect/>
              </a:stretch>
            </p:blipFill>
            <p:spPr>
              <a:xfrm>
                <a:off x="1071360" y="2535480"/>
                <a:ext cx="251280" cy="37080"/>
              </a:xfrm>
              <a:prstGeom prst="rect">
                <a:avLst/>
              </a:prstGeom>
            </p:spPr>
          </p:pic>
        </mc:Fallback>
      </mc:AlternateContent>
    </p:spTree>
    <p:extLst>
      <p:ext uri="{BB962C8B-B14F-4D97-AF65-F5344CB8AC3E}">
        <p14:creationId xmlns:p14="http://schemas.microsoft.com/office/powerpoint/2010/main" val="1268496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Time Demand Function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48</a:t>
            </a:fld>
            <a:endParaRPr lang="en-US"/>
          </a:p>
        </p:txBody>
      </p:sp>
      <p:graphicFrame>
        <p:nvGraphicFramePr>
          <p:cNvPr id="8" name="Table 7"/>
          <p:cNvGraphicFramePr>
            <a:graphicFrameLocks noGrp="1"/>
          </p:cNvGraphicFramePr>
          <p:nvPr/>
        </p:nvGraphicFramePr>
        <p:xfrm>
          <a:off x="1066798" y="990600"/>
          <a:ext cx="6629402" cy="5191760"/>
        </p:xfrm>
        <a:graphic>
          <a:graphicData uri="http://schemas.openxmlformats.org/drawingml/2006/table">
            <a:tbl>
              <a:tblPr firstRow="1" bandRow="1">
                <a:tableStyleId>{5C22544A-7EE6-4342-B048-85BDC9FD1C3A}</a:tableStyleId>
              </a:tblPr>
              <a:tblGrid>
                <a:gridCol w="509954">
                  <a:extLst>
                    <a:ext uri="{9D8B030D-6E8A-4147-A177-3AD203B41FA5}">
                      <a16:colId xmlns:a16="http://schemas.microsoft.com/office/drawing/2014/main" val="20000"/>
                    </a:ext>
                  </a:extLst>
                </a:gridCol>
                <a:gridCol w="509954">
                  <a:extLst>
                    <a:ext uri="{9D8B030D-6E8A-4147-A177-3AD203B41FA5}">
                      <a16:colId xmlns:a16="http://schemas.microsoft.com/office/drawing/2014/main" val="20001"/>
                    </a:ext>
                  </a:extLst>
                </a:gridCol>
                <a:gridCol w="509954">
                  <a:extLst>
                    <a:ext uri="{9D8B030D-6E8A-4147-A177-3AD203B41FA5}">
                      <a16:colId xmlns:a16="http://schemas.microsoft.com/office/drawing/2014/main" val="20002"/>
                    </a:ext>
                  </a:extLst>
                </a:gridCol>
                <a:gridCol w="509954">
                  <a:extLst>
                    <a:ext uri="{9D8B030D-6E8A-4147-A177-3AD203B41FA5}">
                      <a16:colId xmlns:a16="http://schemas.microsoft.com/office/drawing/2014/main" val="20003"/>
                    </a:ext>
                  </a:extLst>
                </a:gridCol>
                <a:gridCol w="509954">
                  <a:extLst>
                    <a:ext uri="{9D8B030D-6E8A-4147-A177-3AD203B41FA5}">
                      <a16:colId xmlns:a16="http://schemas.microsoft.com/office/drawing/2014/main" val="20004"/>
                    </a:ext>
                  </a:extLst>
                </a:gridCol>
                <a:gridCol w="509954">
                  <a:extLst>
                    <a:ext uri="{9D8B030D-6E8A-4147-A177-3AD203B41FA5}">
                      <a16:colId xmlns:a16="http://schemas.microsoft.com/office/drawing/2014/main" val="20005"/>
                    </a:ext>
                  </a:extLst>
                </a:gridCol>
                <a:gridCol w="509954">
                  <a:extLst>
                    <a:ext uri="{9D8B030D-6E8A-4147-A177-3AD203B41FA5}">
                      <a16:colId xmlns:a16="http://schemas.microsoft.com/office/drawing/2014/main" val="20006"/>
                    </a:ext>
                  </a:extLst>
                </a:gridCol>
                <a:gridCol w="509954">
                  <a:extLst>
                    <a:ext uri="{9D8B030D-6E8A-4147-A177-3AD203B41FA5}">
                      <a16:colId xmlns:a16="http://schemas.microsoft.com/office/drawing/2014/main" val="20007"/>
                    </a:ext>
                  </a:extLst>
                </a:gridCol>
                <a:gridCol w="509954">
                  <a:extLst>
                    <a:ext uri="{9D8B030D-6E8A-4147-A177-3AD203B41FA5}">
                      <a16:colId xmlns:a16="http://schemas.microsoft.com/office/drawing/2014/main" val="20008"/>
                    </a:ext>
                  </a:extLst>
                </a:gridCol>
                <a:gridCol w="509954">
                  <a:extLst>
                    <a:ext uri="{9D8B030D-6E8A-4147-A177-3AD203B41FA5}">
                      <a16:colId xmlns:a16="http://schemas.microsoft.com/office/drawing/2014/main" val="20009"/>
                    </a:ext>
                  </a:extLst>
                </a:gridCol>
                <a:gridCol w="509954">
                  <a:extLst>
                    <a:ext uri="{9D8B030D-6E8A-4147-A177-3AD203B41FA5}">
                      <a16:colId xmlns:a16="http://schemas.microsoft.com/office/drawing/2014/main" val="20010"/>
                    </a:ext>
                  </a:extLst>
                </a:gridCol>
                <a:gridCol w="509954">
                  <a:extLst>
                    <a:ext uri="{9D8B030D-6E8A-4147-A177-3AD203B41FA5}">
                      <a16:colId xmlns:a16="http://schemas.microsoft.com/office/drawing/2014/main" val="20011"/>
                    </a:ext>
                  </a:extLst>
                </a:gridCol>
                <a:gridCol w="509954">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9"/>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10"/>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11"/>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12"/>
                  </a:ext>
                </a:extLst>
              </a:tr>
              <a:tr h="37084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13"/>
                  </a:ext>
                </a:extLst>
              </a:tr>
            </a:tbl>
          </a:graphicData>
        </a:graphic>
      </p:graphicFrame>
      <p:cxnSp>
        <p:nvCxnSpPr>
          <p:cNvPr id="10" name="Straight Arrow Connector 9"/>
          <p:cNvCxnSpPr/>
          <p:nvPr/>
        </p:nvCxnSpPr>
        <p:spPr>
          <a:xfrm rot="5400000" flipH="1" flipV="1">
            <a:off x="-762000" y="3429000"/>
            <a:ext cx="472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5791200"/>
            <a:ext cx="6934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47800" y="5791200"/>
            <a:ext cx="269626" cy="276999"/>
          </a:xfrm>
          <a:prstGeom prst="rect">
            <a:avLst/>
          </a:prstGeom>
          <a:noFill/>
        </p:spPr>
        <p:txBody>
          <a:bodyPr wrap="none" rtlCol="0">
            <a:spAutoFit/>
          </a:bodyPr>
          <a:lstStyle/>
          <a:p>
            <a:r>
              <a:rPr lang="en-IN" sz="1200" dirty="0" smtClean="0"/>
              <a:t>0</a:t>
            </a:r>
            <a:endParaRPr lang="en-IN" sz="1200" dirty="0"/>
          </a:p>
        </p:txBody>
      </p:sp>
      <p:sp>
        <p:nvSpPr>
          <p:cNvPr id="14" name="TextBox 13"/>
          <p:cNvSpPr txBox="1"/>
          <p:nvPr/>
        </p:nvSpPr>
        <p:spPr>
          <a:xfrm>
            <a:off x="1981200" y="5791200"/>
            <a:ext cx="269626" cy="276999"/>
          </a:xfrm>
          <a:prstGeom prst="rect">
            <a:avLst/>
          </a:prstGeom>
          <a:noFill/>
        </p:spPr>
        <p:txBody>
          <a:bodyPr wrap="none" rtlCol="0">
            <a:spAutoFit/>
          </a:bodyPr>
          <a:lstStyle/>
          <a:p>
            <a:r>
              <a:rPr lang="en-IN" sz="1200" dirty="0" smtClean="0"/>
              <a:t>1</a:t>
            </a:r>
            <a:endParaRPr lang="en-IN" sz="1200" dirty="0"/>
          </a:p>
        </p:txBody>
      </p:sp>
      <p:sp>
        <p:nvSpPr>
          <p:cNvPr id="15" name="TextBox 14"/>
          <p:cNvSpPr txBox="1"/>
          <p:nvPr/>
        </p:nvSpPr>
        <p:spPr>
          <a:xfrm>
            <a:off x="2473574" y="5791200"/>
            <a:ext cx="269626" cy="276999"/>
          </a:xfrm>
          <a:prstGeom prst="rect">
            <a:avLst/>
          </a:prstGeom>
          <a:noFill/>
        </p:spPr>
        <p:txBody>
          <a:bodyPr wrap="none" rtlCol="0">
            <a:spAutoFit/>
          </a:bodyPr>
          <a:lstStyle/>
          <a:p>
            <a:r>
              <a:rPr lang="en-IN" sz="1200" dirty="0" smtClean="0"/>
              <a:t>2</a:t>
            </a:r>
            <a:endParaRPr lang="en-IN" sz="1200" dirty="0"/>
          </a:p>
        </p:txBody>
      </p:sp>
      <p:sp>
        <p:nvSpPr>
          <p:cNvPr id="16" name="TextBox 15"/>
          <p:cNvSpPr txBox="1"/>
          <p:nvPr/>
        </p:nvSpPr>
        <p:spPr>
          <a:xfrm>
            <a:off x="2965948" y="5791200"/>
            <a:ext cx="269626" cy="276999"/>
          </a:xfrm>
          <a:prstGeom prst="rect">
            <a:avLst/>
          </a:prstGeom>
          <a:noFill/>
        </p:spPr>
        <p:txBody>
          <a:bodyPr wrap="none" rtlCol="0">
            <a:spAutoFit/>
          </a:bodyPr>
          <a:lstStyle/>
          <a:p>
            <a:r>
              <a:rPr lang="en-IN" sz="1200" dirty="0" smtClean="0"/>
              <a:t>3</a:t>
            </a:r>
            <a:endParaRPr lang="en-IN" sz="1200" dirty="0"/>
          </a:p>
        </p:txBody>
      </p:sp>
      <p:sp>
        <p:nvSpPr>
          <p:cNvPr id="17" name="TextBox 16"/>
          <p:cNvSpPr txBox="1"/>
          <p:nvPr/>
        </p:nvSpPr>
        <p:spPr>
          <a:xfrm>
            <a:off x="3505200" y="5791200"/>
            <a:ext cx="269626" cy="276999"/>
          </a:xfrm>
          <a:prstGeom prst="rect">
            <a:avLst/>
          </a:prstGeom>
          <a:noFill/>
        </p:spPr>
        <p:txBody>
          <a:bodyPr wrap="none" rtlCol="0">
            <a:spAutoFit/>
          </a:bodyPr>
          <a:lstStyle/>
          <a:p>
            <a:r>
              <a:rPr lang="en-IN" sz="1200" dirty="0" smtClean="0"/>
              <a:t>4</a:t>
            </a:r>
            <a:endParaRPr lang="en-IN" sz="1200" dirty="0"/>
          </a:p>
        </p:txBody>
      </p:sp>
      <p:sp>
        <p:nvSpPr>
          <p:cNvPr id="18" name="TextBox 17"/>
          <p:cNvSpPr txBox="1"/>
          <p:nvPr/>
        </p:nvSpPr>
        <p:spPr>
          <a:xfrm>
            <a:off x="3997574" y="5791200"/>
            <a:ext cx="269626" cy="276999"/>
          </a:xfrm>
          <a:prstGeom prst="rect">
            <a:avLst/>
          </a:prstGeom>
          <a:noFill/>
        </p:spPr>
        <p:txBody>
          <a:bodyPr wrap="none" rtlCol="0">
            <a:spAutoFit/>
          </a:bodyPr>
          <a:lstStyle/>
          <a:p>
            <a:r>
              <a:rPr lang="en-IN" sz="1200" dirty="0" smtClean="0"/>
              <a:t>5</a:t>
            </a:r>
            <a:endParaRPr lang="en-IN" sz="1200" dirty="0"/>
          </a:p>
        </p:txBody>
      </p:sp>
      <p:sp>
        <p:nvSpPr>
          <p:cNvPr id="19" name="TextBox 18"/>
          <p:cNvSpPr txBox="1"/>
          <p:nvPr/>
        </p:nvSpPr>
        <p:spPr>
          <a:xfrm>
            <a:off x="4530974" y="5791200"/>
            <a:ext cx="269626" cy="276999"/>
          </a:xfrm>
          <a:prstGeom prst="rect">
            <a:avLst/>
          </a:prstGeom>
          <a:noFill/>
        </p:spPr>
        <p:txBody>
          <a:bodyPr wrap="none" rtlCol="0">
            <a:spAutoFit/>
          </a:bodyPr>
          <a:lstStyle/>
          <a:p>
            <a:r>
              <a:rPr lang="en-IN" sz="1200" dirty="0" smtClean="0"/>
              <a:t>6</a:t>
            </a:r>
            <a:endParaRPr lang="en-IN" sz="1200" dirty="0"/>
          </a:p>
        </p:txBody>
      </p:sp>
      <p:sp>
        <p:nvSpPr>
          <p:cNvPr id="20" name="TextBox 19"/>
          <p:cNvSpPr txBox="1"/>
          <p:nvPr/>
        </p:nvSpPr>
        <p:spPr>
          <a:xfrm>
            <a:off x="5029200" y="5791200"/>
            <a:ext cx="269626" cy="276999"/>
          </a:xfrm>
          <a:prstGeom prst="rect">
            <a:avLst/>
          </a:prstGeom>
          <a:noFill/>
        </p:spPr>
        <p:txBody>
          <a:bodyPr wrap="none" rtlCol="0">
            <a:spAutoFit/>
          </a:bodyPr>
          <a:lstStyle/>
          <a:p>
            <a:r>
              <a:rPr lang="en-IN" sz="1200" dirty="0" smtClean="0"/>
              <a:t>7</a:t>
            </a:r>
            <a:endParaRPr lang="en-IN" sz="1200" dirty="0"/>
          </a:p>
        </p:txBody>
      </p:sp>
      <p:sp>
        <p:nvSpPr>
          <p:cNvPr id="21" name="TextBox 20"/>
          <p:cNvSpPr txBox="1"/>
          <p:nvPr/>
        </p:nvSpPr>
        <p:spPr>
          <a:xfrm>
            <a:off x="5527426" y="5791200"/>
            <a:ext cx="269626" cy="276999"/>
          </a:xfrm>
          <a:prstGeom prst="rect">
            <a:avLst/>
          </a:prstGeom>
          <a:noFill/>
        </p:spPr>
        <p:txBody>
          <a:bodyPr wrap="none" rtlCol="0">
            <a:spAutoFit/>
          </a:bodyPr>
          <a:lstStyle/>
          <a:p>
            <a:r>
              <a:rPr lang="en-IN" sz="1200" dirty="0" smtClean="0"/>
              <a:t>8</a:t>
            </a:r>
            <a:endParaRPr lang="en-IN" sz="1200" dirty="0"/>
          </a:p>
        </p:txBody>
      </p:sp>
      <p:sp>
        <p:nvSpPr>
          <p:cNvPr id="22" name="TextBox 21"/>
          <p:cNvSpPr txBox="1"/>
          <p:nvPr/>
        </p:nvSpPr>
        <p:spPr>
          <a:xfrm>
            <a:off x="6025652" y="5791200"/>
            <a:ext cx="269626" cy="276999"/>
          </a:xfrm>
          <a:prstGeom prst="rect">
            <a:avLst/>
          </a:prstGeom>
          <a:noFill/>
        </p:spPr>
        <p:txBody>
          <a:bodyPr wrap="none" rtlCol="0">
            <a:spAutoFit/>
          </a:bodyPr>
          <a:lstStyle/>
          <a:p>
            <a:r>
              <a:rPr lang="en-IN" sz="1200" dirty="0" smtClean="0"/>
              <a:t>9</a:t>
            </a:r>
            <a:endParaRPr lang="en-IN" sz="1200" dirty="0"/>
          </a:p>
        </p:txBody>
      </p:sp>
      <p:sp>
        <p:nvSpPr>
          <p:cNvPr id="23" name="TextBox 22"/>
          <p:cNvSpPr txBox="1"/>
          <p:nvPr/>
        </p:nvSpPr>
        <p:spPr>
          <a:xfrm>
            <a:off x="6553200" y="5791200"/>
            <a:ext cx="354584" cy="276999"/>
          </a:xfrm>
          <a:prstGeom prst="rect">
            <a:avLst/>
          </a:prstGeom>
          <a:noFill/>
        </p:spPr>
        <p:txBody>
          <a:bodyPr wrap="none" rtlCol="0">
            <a:spAutoFit/>
          </a:bodyPr>
          <a:lstStyle/>
          <a:p>
            <a:r>
              <a:rPr lang="en-IN" sz="1200" dirty="0" smtClean="0"/>
              <a:t>10</a:t>
            </a:r>
            <a:endParaRPr lang="en-IN" sz="1200" dirty="0"/>
          </a:p>
        </p:txBody>
      </p:sp>
      <p:sp>
        <p:nvSpPr>
          <p:cNvPr id="24" name="TextBox 23"/>
          <p:cNvSpPr txBox="1"/>
          <p:nvPr/>
        </p:nvSpPr>
        <p:spPr>
          <a:xfrm>
            <a:off x="7080748" y="5791200"/>
            <a:ext cx="343171" cy="276999"/>
          </a:xfrm>
          <a:prstGeom prst="rect">
            <a:avLst/>
          </a:prstGeom>
          <a:noFill/>
        </p:spPr>
        <p:txBody>
          <a:bodyPr wrap="none" rtlCol="0">
            <a:spAutoFit/>
          </a:bodyPr>
          <a:lstStyle/>
          <a:p>
            <a:r>
              <a:rPr lang="en-IN" sz="1200" dirty="0" smtClean="0"/>
              <a:t>11</a:t>
            </a:r>
            <a:endParaRPr lang="en-IN" sz="1200" dirty="0"/>
          </a:p>
        </p:txBody>
      </p:sp>
      <p:sp>
        <p:nvSpPr>
          <p:cNvPr id="25" name="TextBox 24"/>
          <p:cNvSpPr txBox="1"/>
          <p:nvPr/>
        </p:nvSpPr>
        <p:spPr>
          <a:xfrm>
            <a:off x="7608296" y="5791200"/>
            <a:ext cx="354584" cy="276999"/>
          </a:xfrm>
          <a:prstGeom prst="rect">
            <a:avLst/>
          </a:prstGeom>
          <a:noFill/>
        </p:spPr>
        <p:txBody>
          <a:bodyPr wrap="none" rtlCol="0">
            <a:spAutoFit/>
          </a:bodyPr>
          <a:lstStyle/>
          <a:p>
            <a:r>
              <a:rPr lang="en-IN" sz="1200" dirty="0" smtClean="0"/>
              <a:t>12</a:t>
            </a:r>
            <a:endParaRPr lang="en-IN" sz="1200" dirty="0"/>
          </a:p>
        </p:txBody>
      </p:sp>
      <p:sp>
        <p:nvSpPr>
          <p:cNvPr id="26" name="TextBox 25"/>
          <p:cNvSpPr txBox="1"/>
          <p:nvPr/>
        </p:nvSpPr>
        <p:spPr>
          <a:xfrm>
            <a:off x="1295400" y="5285601"/>
            <a:ext cx="269626" cy="276999"/>
          </a:xfrm>
          <a:prstGeom prst="rect">
            <a:avLst/>
          </a:prstGeom>
          <a:noFill/>
        </p:spPr>
        <p:txBody>
          <a:bodyPr wrap="none" rtlCol="0">
            <a:spAutoFit/>
          </a:bodyPr>
          <a:lstStyle/>
          <a:p>
            <a:r>
              <a:rPr lang="en-IN" sz="1200" dirty="0" smtClean="0"/>
              <a:t>1</a:t>
            </a:r>
            <a:endParaRPr lang="en-IN" sz="1200" dirty="0"/>
          </a:p>
        </p:txBody>
      </p:sp>
      <p:sp>
        <p:nvSpPr>
          <p:cNvPr id="27" name="TextBox 26"/>
          <p:cNvSpPr txBox="1"/>
          <p:nvPr/>
        </p:nvSpPr>
        <p:spPr>
          <a:xfrm>
            <a:off x="1295400" y="4904601"/>
            <a:ext cx="269626" cy="276999"/>
          </a:xfrm>
          <a:prstGeom prst="rect">
            <a:avLst/>
          </a:prstGeom>
          <a:noFill/>
        </p:spPr>
        <p:txBody>
          <a:bodyPr wrap="none" rtlCol="0">
            <a:spAutoFit/>
          </a:bodyPr>
          <a:lstStyle/>
          <a:p>
            <a:r>
              <a:rPr lang="en-IN" sz="1200" dirty="0" smtClean="0"/>
              <a:t>2</a:t>
            </a:r>
            <a:endParaRPr lang="en-IN" sz="1200" dirty="0"/>
          </a:p>
        </p:txBody>
      </p:sp>
      <p:sp>
        <p:nvSpPr>
          <p:cNvPr id="28" name="TextBox 27"/>
          <p:cNvSpPr txBox="1"/>
          <p:nvPr/>
        </p:nvSpPr>
        <p:spPr>
          <a:xfrm>
            <a:off x="1295400" y="4572000"/>
            <a:ext cx="269626" cy="276999"/>
          </a:xfrm>
          <a:prstGeom prst="rect">
            <a:avLst/>
          </a:prstGeom>
          <a:noFill/>
        </p:spPr>
        <p:txBody>
          <a:bodyPr wrap="none" rtlCol="0">
            <a:spAutoFit/>
          </a:bodyPr>
          <a:lstStyle/>
          <a:p>
            <a:r>
              <a:rPr lang="en-IN" sz="1200" dirty="0" smtClean="0"/>
              <a:t>3</a:t>
            </a:r>
            <a:endParaRPr lang="en-IN" sz="1200" dirty="0"/>
          </a:p>
        </p:txBody>
      </p:sp>
      <p:sp>
        <p:nvSpPr>
          <p:cNvPr id="29" name="TextBox 28"/>
          <p:cNvSpPr txBox="1"/>
          <p:nvPr/>
        </p:nvSpPr>
        <p:spPr>
          <a:xfrm>
            <a:off x="1295400" y="4191000"/>
            <a:ext cx="269626" cy="276999"/>
          </a:xfrm>
          <a:prstGeom prst="rect">
            <a:avLst/>
          </a:prstGeom>
          <a:noFill/>
        </p:spPr>
        <p:txBody>
          <a:bodyPr wrap="none" rtlCol="0">
            <a:spAutoFit/>
          </a:bodyPr>
          <a:lstStyle/>
          <a:p>
            <a:r>
              <a:rPr lang="en-IN" sz="1200" dirty="0" smtClean="0"/>
              <a:t>4</a:t>
            </a:r>
            <a:endParaRPr lang="en-IN" sz="1200" dirty="0"/>
          </a:p>
        </p:txBody>
      </p:sp>
      <p:sp>
        <p:nvSpPr>
          <p:cNvPr id="30" name="TextBox 29"/>
          <p:cNvSpPr txBox="1"/>
          <p:nvPr/>
        </p:nvSpPr>
        <p:spPr>
          <a:xfrm>
            <a:off x="1295400" y="3837801"/>
            <a:ext cx="269626" cy="276999"/>
          </a:xfrm>
          <a:prstGeom prst="rect">
            <a:avLst/>
          </a:prstGeom>
          <a:noFill/>
        </p:spPr>
        <p:txBody>
          <a:bodyPr wrap="none" rtlCol="0">
            <a:spAutoFit/>
          </a:bodyPr>
          <a:lstStyle/>
          <a:p>
            <a:r>
              <a:rPr lang="en-IN" sz="1200" dirty="0" smtClean="0"/>
              <a:t>5</a:t>
            </a:r>
            <a:endParaRPr lang="en-IN" sz="1200" dirty="0"/>
          </a:p>
        </p:txBody>
      </p:sp>
      <p:sp>
        <p:nvSpPr>
          <p:cNvPr id="31" name="TextBox 30"/>
          <p:cNvSpPr txBox="1"/>
          <p:nvPr/>
        </p:nvSpPr>
        <p:spPr>
          <a:xfrm>
            <a:off x="1295400" y="3484602"/>
            <a:ext cx="269626" cy="276999"/>
          </a:xfrm>
          <a:prstGeom prst="rect">
            <a:avLst/>
          </a:prstGeom>
          <a:noFill/>
        </p:spPr>
        <p:txBody>
          <a:bodyPr wrap="none" rtlCol="0">
            <a:spAutoFit/>
          </a:bodyPr>
          <a:lstStyle/>
          <a:p>
            <a:r>
              <a:rPr lang="en-IN" sz="1200" dirty="0" smtClean="0"/>
              <a:t>6</a:t>
            </a:r>
            <a:endParaRPr lang="en-IN" sz="1200" dirty="0"/>
          </a:p>
        </p:txBody>
      </p:sp>
      <p:sp>
        <p:nvSpPr>
          <p:cNvPr id="32" name="TextBox 31"/>
          <p:cNvSpPr txBox="1"/>
          <p:nvPr/>
        </p:nvSpPr>
        <p:spPr>
          <a:xfrm>
            <a:off x="1295400" y="3131403"/>
            <a:ext cx="269626" cy="276999"/>
          </a:xfrm>
          <a:prstGeom prst="rect">
            <a:avLst/>
          </a:prstGeom>
          <a:noFill/>
        </p:spPr>
        <p:txBody>
          <a:bodyPr wrap="none" rtlCol="0">
            <a:spAutoFit/>
          </a:bodyPr>
          <a:lstStyle/>
          <a:p>
            <a:r>
              <a:rPr lang="en-IN" sz="1200" dirty="0" smtClean="0"/>
              <a:t>7</a:t>
            </a:r>
            <a:endParaRPr lang="en-IN" sz="1200" dirty="0"/>
          </a:p>
        </p:txBody>
      </p:sp>
      <p:sp>
        <p:nvSpPr>
          <p:cNvPr id="33" name="TextBox 32"/>
          <p:cNvSpPr txBox="1"/>
          <p:nvPr/>
        </p:nvSpPr>
        <p:spPr>
          <a:xfrm>
            <a:off x="1295400" y="2743200"/>
            <a:ext cx="269626" cy="276999"/>
          </a:xfrm>
          <a:prstGeom prst="rect">
            <a:avLst/>
          </a:prstGeom>
          <a:noFill/>
        </p:spPr>
        <p:txBody>
          <a:bodyPr wrap="none" rtlCol="0">
            <a:spAutoFit/>
          </a:bodyPr>
          <a:lstStyle/>
          <a:p>
            <a:r>
              <a:rPr lang="en-IN" sz="1200" dirty="0" smtClean="0"/>
              <a:t>8</a:t>
            </a:r>
            <a:endParaRPr lang="en-IN" sz="1200" dirty="0"/>
          </a:p>
        </p:txBody>
      </p:sp>
      <p:sp>
        <p:nvSpPr>
          <p:cNvPr id="34" name="TextBox 33"/>
          <p:cNvSpPr txBox="1"/>
          <p:nvPr/>
        </p:nvSpPr>
        <p:spPr>
          <a:xfrm>
            <a:off x="1295400" y="2354997"/>
            <a:ext cx="269626" cy="276999"/>
          </a:xfrm>
          <a:prstGeom prst="rect">
            <a:avLst/>
          </a:prstGeom>
          <a:noFill/>
        </p:spPr>
        <p:txBody>
          <a:bodyPr wrap="none" rtlCol="0">
            <a:spAutoFit/>
          </a:bodyPr>
          <a:lstStyle/>
          <a:p>
            <a:r>
              <a:rPr lang="en-IN" sz="1200" dirty="0" smtClean="0"/>
              <a:t>9</a:t>
            </a:r>
            <a:endParaRPr lang="en-IN" sz="1200" dirty="0"/>
          </a:p>
        </p:txBody>
      </p:sp>
      <p:sp>
        <p:nvSpPr>
          <p:cNvPr id="35" name="TextBox 34"/>
          <p:cNvSpPr txBox="1"/>
          <p:nvPr/>
        </p:nvSpPr>
        <p:spPr>
          <a:xfrm>
            <a:off x="1295400" y="1966794"/>
            <a:ext cx="354584" cy="276999"/>
          </a:xfrm>
          <a:prstGeom prst="rect">
            <a:avLst/>
          </a:prstGeom>
          <a:noFill/>
        </p:spPr>
        <p:txBody>
          <a:bodyPr wrap="none" rtlCol="0">
            <a:spAutoFit/>
          </a:bodyPr>
          <a:lstStyle/>
          <a:p>
            <a:r>
              <a:rPr lang="en-IN" sz="1200" dirty="0" smtClean="0"/>
              <a:t>10</a:t>
            </a:r>
            <a:endParaRPr lang="en-IN" sz="1200" dirty="0"/>
          </a:p>
        </p:txBody>
      </p:sp>
      <p:sp>
        <p:nvSpPr>
          <p:cNvPr id="36" name="TextBox 35"/>
          <p:cNvSpPr txBox="1"/>
          <p:nvPr/>
        </p:nvSpPr>
        <p:spPr>
          <a:xfrm>
            <a:off x="1295400" y="1578591"/>
            <a:ext cx="343171" cy="276999"/>
          </a:xfrm>
          <a:prstGeom prst="rect">
            <a:avLst/>
          </a:prstGeom>
          <a:noFill/>
        </p:spPr>
        <p:txBody>
          <a:bodyPr wrap="none" rtlCol="0">
            <a:spAutoFit/>
          </a:bodyPr>
          <a:lstStyle/>
          <a:p>
            <a:r>
              <a:rPr lang="en-IN" sz="1200" dirty="0" smtClean="0"/>
              <a:t>11</a:t>
            </a:r>
            <a:endParaRPr lang="en-IN" sz="1200" dirty="0"/>
          </a:p>
        </p:txBody>
      </p:sp>
      <p:sp>
        <p:nvSpPr>
          <p:cNvPr id="37" name="TextBox 36"/>
          <p:cNvSpPr txBox="1"/>
          <p:nvPr/>
        </p:nvSpPr>
        <p:spPr>
          <a:xfrm>
            <a:off x="1295400" y="1295400"/>
            <a:ext cx="354584" cy="276999"/>
          </a:xfrm>
          <a:prstGeom prst="rect">
            <a:avLst/>
          </a:prstGeom>
          <a:noFill/>
        </p:spPr>
        <p:txBody>
          <a:bodyPr wrap="none" rtlCol="0">
            <a:spAutoFit/>
          </a:bodyPr>
          <a:lstStyle/>
          <a:p>
            <a:r>
              <a:rPr lang="en-IN" sz="1200" dirty="0" smtClean="0"/>
              <a:t>12</a:t>
            </a:r>
            <a:endParaRPr lang="en-IN" sz="1200" dirty="0"/>
          </a:p>
        </p:txBody>
      </p:sp>
      <p:sp>
        <p:nvSpPr>
          <p:cNvPr id="38" name="TextBox 37"/>
          <p:cNvSpPr txBox="1"/>
          <p:nvPr/>
        </p:nvSpPr>
        <p:spPr>
          <a:xfrm>
            <a:off x="762000" y="1535668"/>
            <a:ext cx="603050" cy="369332"/>
          </a:xfrm>
          <a:prstGeom prst="rect">
            <a:avLst/>
          </a:prstGeom>
          <a:noFill/>
        </p:spPr>
        <p:txBody>
          <a:bodyPr wrap="none" rtlCol="0">
            <a:spAutoFit/>
          </a:bodyPr>
          <a:lstStyle/>
          <a:p>
            <a:r>
              <a:rPr lang="en-IN" dirty="0" err="1" smtClean="0"/>
              <a:t>w</a:t>
            </a:r>
            <a:r>
              <a:rPr lang="en-IN" baseline="-25000" dirty="0" err="1" smtClean="0"/>
              <a:t>i</a:t>
            </a:r>
            <a:r>
              <a:rPr lang="en-IN" dirty="0" smtClean="0"/>
              <a:t>(t)</a:t>
            </a:r>
            <a:endParaRPr lang="en-IN" dirty="0"/>
          </a:p>
        </p:txBody>
      </p:sp>
      <p:sp>
        <p:nvSpPr>
          <p:cNvPr id="41" name="TextBox 40"/>
          <p:cNvSpPr txBox="1"/>
          <p:nvPr/>
        </p:nvSpPr>
        <p:spPr>
          <a:xfrm>
            <a:off x="8590414" y="5574268"/>
            <a:ext cx="248786" cy="369332"/>
          </a:xfrm>
          <a:prstGeom prst="rect">
            <a:avLst/>
          </a:prstGeom>
          <a:noFill/>
        </p:spPr>
        <p:txBody>
          <a:bodyPr wrap="none" rtlCol="0">
            <a:spAutoFit/>
          </a:bodyPr>
          <a:lstStyle/>
          <a:p>
            <a:r>
              <a:rPr lang="en-IN" dirty="0" smtClean="0"/>
              <a:t>t</a:t>
            </a:r>
            <a:endParaRPr lang="en-IN" dirty="0"/>
          </a:p>
        </p:txBody>
      </p:sp>
      <p:cxnSp>
        <p:nvCxnSpPr>
          <p:cNvPr id="45" name="Straight Connector 44"/>
          <p:cNvCxnSpPr/>
          <p:nvPr/>
        </p:nvCxnSpPr>
        <p:spPr>
          <a:xfrm>
            <a:off x="1600200" y="5424055"/>
            <a:ext cx="1524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00200" y="4876800"/>
            <a:ext cx="1524000" cy="158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124200" y="4542702"/>
            <a:ext cx="990600" cy="158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2932906" y="4686300"/>
            <a:ext cx="381794" cy="794"/>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600200" y="4433455"/>
            <a:ext cx="15240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124200" y="4038600"/>
            <a:ext cx="990600" cy="1"/>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114800" y="3505200"/>
            <a:ext cx="5334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634345" y="3138055"/>
            <a:ext cx="5334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2933700" y="4229100"/>
            <a:ext cx="3810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4038600" y="3962400"/>
            <a:ext cx="1524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4457700" y="3313906"/>
            <a:ext cx="381000" cy="1588"/>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3" idx="0"/>
          </p:cNvCxnSpPr>
          <p:nvPr/>
        </p:nvCxnSpPr>
        <p:spPr>
          <a:xfrm rot="5400000" flipH="1" flipV="1">
            <a:off x="2429606" y="524607"/>
            <a:ext cx="4419600" cy="6113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00200" y="4218710"/>
            <a:ext cx="1524000" cy="1588"/>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24200" y="3872344"/>
            <a:ext cx="990600" cy="1"/>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114800" y="3325090"/>
            <a:ext cx="533400" cy="1588"/>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648200" y="2944090"/>
            <a:ext cx="533400" cy="1588"/>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181600" y="2486889"/>
            <a:ext cx="990600" cy="1"/>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2971403" y="4024348"/>
            <a:ext cx="304800" cy="794"/>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3861955" y="3605645"/>
            <a:ext cx="533401" cy="3"/>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flipH="1" flipV="1">
            <a:off x="4433455" y="3138055"/>
            <a:ext cx="429490" cy="1588"/>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4938351" y="2728551"/>
            <a:ext cx="429490" cy="1588"/>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819400" y="4842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p:cNvSpPr/>
          <p:nvPr/>
        </p:nvSpPr>
        <p:spPr>
          <a:xfrm>
            <a:off x="2057400" y="5382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p:cNvSpPr/>
          <p:nvPr/>
        </p:nvSpPr>
        <p:spPr>
          <a:xfrm>
            <a:off x="3983180" y="3997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p:cNvSpPr/>
          <p:nvPr/>
        </p:nvSpPr>
        <p:spPr>
          <a:xfrm>
            <a:off x="6123710" y="24384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p:cNvSpPr txBox="1"/>
          <p:nvPr/>
        </p:nvSpPr>
        <p:spPr>
          <a:xfrm>
            <a:off x="3130750" y="5257800"/>
            <a:ext cx="654346" cy="369332"/>
          </a:xfrm>
          <a:prstGeom prst="rect">
            <a:avLst/>
          </a:prstGeom>
          <a:noFill/>
        </p:spPr>
        <p:txBody>
          <a:bodyPr wrap="none" rtlCol="0">
            <a:spAutoFit/>
          </a:bodyPr>
          <a:lstStyle/>
          <a:p>
            <a:r>
              <a:rPr lang="en-IN" dirty="0" smtClean="0"/>
              <a:t>w</a:t>
            </a:r>
            <a:r>
              <a:rPr lang="en-IN" baseline="-25000" dirty="0" smtClean="0"/>
              <a:t>1</a:t>
            </a:r>
            <a:r>
              <a:rPr lang="en-IN" dirty="0" smtClean="0"/>
              <a:t>(t)</a:t>
            </a:r>
            <a:endParaRPr lang="en-IN" dirty="0"/>
          </a:p>
        </p:txBody>
      </p:sp>
      <p:sp>
        <p:nvSpPr>
          <p:cNvPr id="90" name="TextBox 89"/>
          <p:cNvSpPr txBox="1"/>
          <p:nvPr/>
        </p:nvSpPr>
        <p:spPr>
          <a:xfrm>
            <a:off x="4114800" y="4343400"/>
            <a:ext cx="654346" cy="369332"/>
          </a:xfrm>
          <a:prstGeom prst="rect">
            <a:avLst/>
          </a:prstGeom>
          <a:noFill/>
        </p:spPr>
        <p:txBody>
          <a:bodyPr wrap="none" rtlCol="0">
            <a:spAutoFit/>
          </a:bodyPr>
          <a:lstStyle/>
          <a:p>
            <a:r>
              <a:rPr lang="en-IN" dirty="0" smtClean="0"/>
              <a:t>w</a:t>
            </a:r>
            <a:r>
              <a:rPr lang="en-IN" baseline="-25000" dirty="0" smtClean="0"/>
              <a:t>2</a:t>
            </a:r>
            <a:r>
              <a:rPr lang="en-IN" dirty="0" smtClean="0"/>
              <a:t>(t)</a:t>
            </a:r>
            <a:endParaRPr lang="en-IN" dirty="0"/>
          </a:p>
        </p:txBody>
      </p:sp>
      <p:sp>
        <p:nvSpPr>
          <p:cNvPr id="91" name="TextBox 90"/>
          <p:cNvSpPr txBox="1"/>
          <p:nvPr/>
        </p:nvSpPr>
        <p:spPr>
          <a:xfrm>
            <a:off x="5098850" y="2133600"/>
            <a:ext cx="654346" cy="369332"/>
          </a:xfrm>
          <a:prstGeom prst="rect">
            <a:avLst/>
          </a:prstGeom>
          <a:noFill/>
        </p:spPr>
        <p:txBody>
          <a:bodyPr wrap="none" rtlCol="0">
            <a:spAutoFit/>
          </a:bodyPr>
          <a:lstStyle/>
          <a:p>
            <a:r>
              <a:rPr lang="en-IN" dirty="0" smtClean="0"/>
              <a:t>w</a:t>
            </a:r>
            <a:r>
              <a:rPr lang="en-IN" baseline="-25000" dirty="0" smtClean="0"/>
              <a:t>4</a:t>
            </a:r>
            <a:r>
              <a:rPr lang="en-IN" dirty="0" smtClean="0"/>
              <a:t>(t)</a:t>
            </a:r>
            <a:endParaRPr lang="en-IN" dirty="0"/>
          </a:p>
        </p:txBody>
      </p:sp>
      <p:sp>
        <p:nvSpPr>
          <p:cNvPr id="92" name="TextBox 91"/>
          <p:cNvSpPr txBox="1"/>
          <p:nvPr/>
        </p:nvSpPr>
        <p:spPr>
          <a:xfrm>
            <a:off x="5715000" y="3440668"/>
            <a:ext cx="654346" cy="369332"/>
          </a:xfrm>
          <a:prstGeom prst="rect">
            <a:avLst/>
          </a:prstGeom>
          <a:noFill/>
        </p:spPr>
        <p:txBody>
          <a:bodyPr wrap="none" rtlCol="0">
            <a:spAutoFit/>
          </a:bodyPr>
          <a:lstStyle/>
          <a:p>
            <a:r>
              <a:rPr lang="en-IN" dirty="0" smtClean="0"/>
              <a:t>w</a:t>
            </a:r>
            <a:r>
              <a:rPr lang="en-IN" baseline="-25000" dirty="0" smtClean="0"/>
              <a:t>3</a:t>
            </a:r>
            <a:r>
              <a:rPr lang="en-IN" dirty="0" smtClean="0"/>
              <a:t>(t)</a:t>
            </a:r>
            <a:endParaRPr lang="en-IN" dirty="0"/>
          </a:p>
        </p:txBody>
      </p:sp>
      <p:cxnSp>
        <p:nvCxnSpPr>
          <p:cNvPr id="94" name="Straight Arrow Connector 93"/>
          <p:cNvCxnSpPr/>
          <p:nvPr/>
        </p:nvCxnSpPr>
        <p:spPr>
          <a:xfrm rot="10800000">
            <a:off x="4876800" y="32004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209800" y="1688068"/>
            <a:ext cx="2438400" cy="646331"/>
          </a:xfrm>
          <a:prstGeom prst="rect">
            <a:avLst/>
          </a:prstGeom>
          <a:noFill/>
        </p:spPr>
        <p:txBody>
          <a:bodyPr wrap="square" rtlCol="0">
            <a:spAutoFit/>
          </a:bodyPr>
          <a:lstStyle/>
          <a:p>
            <a:r>
              <a:rPr lang="en-IN" dirty="0" err="1" smtClean="0"/>
              <a:t>w</a:t>
            </a:r>
            <a:r>
              <a:rPr lang="en-IN" baseline="-25000" dirty="0" err="1" smtClean="0"/>
              <a:t>i</a:t>
            </a:r>
            <a:r>
              <a:rPr lang="en-IN" dirty="0" smtClean="0"/>
              <a:t>(t) &gt; t,</a:t>
            </a:r>
          </a:p>
          <a:p>
            <a:r>
              <a:rPr lang="en-IN" dirty="0" smtClean="0"/>
              <a:t>i.e. Demand &gt; Supply</a:t>
            </a:r>
            <a:endParaRPr lang="en-IN" dirty="0"/>
          </a:p>
        </p:txBody>
      </p:sp>
      <p:sp>
        <p:nvSpPr>
          <p:cNvPr id="96" name="TextBox 95"/>
          <p:cNvSpPr txBox="1"/>
          <p:nvPr/>
        </p:nvSpPr>
        <p:spPr>
          <a:xfrm>
            <a:off x="5334000" y="5029200"/>
            <a:ext cx="2396810" cy="646331"/>
          </a:xfrm>
          <a:prstGeom prst="rect">
            <a:avLst/>
          </a:prstGeom>
          <a:noFill/>
        </p:spPr>
        <p:txBody>
          <a:bodyPr wrap="none" rtlCol="0">
            <a:spAutoFit/>
          </a:bodyPr>
          <a:lstStyle/>
          <a:p>
            <a:r>
              <a:rPr lang="en-IN" dirty="0" err="1" smtClean="0"/>
              <a:t>w</a:t>
            </a:r>
            <a:r>
              <a:rPr lang="en-IN" baseline="-25000" dirty="0" err="1" smtClean="0"/>
              <a:t>i</a:t>
            </a:r>
            <a:r>
              <a:rPr lang="en-IN" dirty="0" smtClean="0"/>
              <a:t>(t) &lt; t,</a:t>
            </a:r>
          </a:p>
          <a:p>
            <a:r>
              <a:rPr lang="en-IN" dirty="0" smtClean="0"/>
              <a:t>i.e. Demand &lt; Supply</a:t>
            </a:r>
            <a:endParaRPr lang="en-IN" dirty="0"/>
          </a:p>
        </p:txBody>
      </p:sp>
      <p:sp>
        <p:nvSpPr>
          <p:cNvPr id="97" name="TextBox 96"/>
          <p:cNvSpPr txBox="1"/>
          <p:nvPr/>
        </p:nvSpPr>
        <p:spPr>
          <a:xfrm>
            <a:off x="6934200" y="1752600"/>
            <a:ext cx="930063" cy="369332"/>
          </a:xfrm>
          <a:prstGeom prst="rect">
            <a:avLst/>
          </a:prstGeom>
          <a:noFill/>
        </p:spPr>
        <p:txBody>
          <a:bodyPr wrap="none" rtlCol="0">
            <a:spAutoFit/>
          </a:bodyPr>
          <a:lstStyle/>
          <a:p>
            <a:r>
              <a:rPr lang="en-IN" dirty="0" err="1" smtClean="0"/>
              <a:t>w</a:t>
            </a:r>
            <a:r>
              <a:rPr lang="en-IN" baseline="-25000" dirty="0" err="1" smtClean="0"/>
              <a:t>i</a:t>
            </a:r>
            <a:r>
              <a:rPr lang="en-IN" dirty="0" smtClean="0"/>
              <a:t>(t) = t</a:t>
            </a:r>
            <a:endParaRPr lang="en-IN" dirty="0"/>
          </a:p>
        </p:txBody>
      </p:sp>
      <p:sp>
        <p:nvSpPr>
          <p:cNvPr id="98" name="TextBox 97"/>
          <p:cNvSpPr txBox="1"/>
          <p:nvPr/>
        </p:nvSpPr>
        <p:spPr>
          <a:xfrm>
            <a:off x="1820694" y="5029200"/>
            <a:ext cx="312906" cy="369332"/>
          </a:xfrm>
          <a:prstGeom prst="rect">
            <a:avLst/>
          </a:prstGeom>
          <a:noFill/>
        </p:spPr>
        <p:txBody>
          <a:bodyPr wrap="none" rtlCol="0">
            <a:spAutoFit/>
          </a:bodyPr>
          <a:lstStyle/>
          <a:p>
            <a:r>
              <a:rPr lang="en-IN" dirty="0" smtClean="0"/>
              <a:t>1</a:t>
            </a:r>
            <a:endParaRPr lang="en-IN" dirty="0"/>
          </a:p>
        </p:txBody>
      </p:sp>
      <p:sp>
        <p:nvSpPr>
          <p:cNvPr id="99" name="TextBox 98"/>
          <p:cNvSpPr txBox="1"/>
          <p:nvPr/>
        </p:nvSpPr>
        <p:spPr>
          <a:xfrm>
            <a:off x="2811294" y="4876800"/>
            <a:ext cx="505267" cy="369332"/>
          </a:xfrm>
          <a:prstGeom prst="rect">
            <a:avLst/>
          </a:prstGeom>
          <a:noFill/>
        </p:spPr>
        <p:txBody>
          <a:bodyPr wrap="none" rtlCol="0">
            <a:spAutoFit/>
          </a:bodyPr>
          <a:lstStyle/>
          <a:p>
            <a:r>
              <a:rPr lang="en-IN" dirty="0" smtClean="0"/>
              <a:t>2.5</a:t>
            </a:r>
            <a:endParaRPr lang="en-IN" dirty="0"/>
          </a:p>
        </p:txBody>
      </p:sp>
      <p:sp>
        <p:nvSpPr>
          <p:cNvPr id="100" name="TextBox 99"/>
          <p:cNvSpPr txBox="1"/>
          <p:nvPr/>
        </p:nvSpPr>
        <p:spPr>
          <a:xfrm>
            <a:off x="3838133" y="4114800"/>
            <a:ext cx="633507" cy="369332"/>
          </a:xfrm>
          <a:prstGeom prst="rect">
            <a:avLst/>
          </a:prstGeom>
          <a:noFill/>
        </p:spPr>
        <p:txBody>
          <a:bodyPr wrap="none" rtlCol="0">
            <a:spAutoFit/>
          </a:bodyPr>
          <a:lstStyle/>
          <a:p>
            <a:r>
              <a:rPr lang="en-IN" dirty="0" smtClean="0"/>
              <a:t>4.75</a:t>
            </a:r>
            <a:endParaRPr lang="en-IN" dirty="0"/>
          </a:p>
        </p:txBody>
      </p:sp>
      <p:sp>
        <p:nvSpPr>
          <p:cNvPr id="101" name="TextBox 100"/>
          <p:cNvSpPr txBox="1"/>
          <p:nvPr/>
        </p:nvSpPr>
        <p:spPr>
          <a:xfrm>
            <a:off x="5995893" y="2514600"/>
            <a:ext cx="312906" cy="369332"/>
          </a:xfrm>
          <a:prstGeom prst="rect">
            <a:avLst/>
          </a:prstGeom>
          <a:noFill/>
        </p:spPr>
        <p:txBody>
          <a:bodyPr wrap="none" rtlCol="0">
            <a:spAutoFit/>
          </a:bodyPr>
          <a:lstStyle/>
          <a:p>
            <a:r>
              <a:rPr lang="en-IN" dirty="0" smtClean="0"/>
              <a:t>9</a:t>
            </a:r>
            <a:endParaRPr lang="en-IN" dirty="0"/>
          </a:p>
        </p:txBody>
      </p:sp>
      <p:sp>
        <p:nvSpPr>
          <p:cNvPr id="76" name="Rectangle 75"/>
          <p:cNvSpPr/>
          <p:nvPr/>
        </p:nvSpPr>
        <p:spPr>
          <a:xfrm>
            <a:off x="304800" y="5966936"/>
            <a:ext cx="8229600" cy="738664"/>
          </a:xfrm>
          <a:prstGeom prst="rect">
            <a:avLst/>
          </a:prstGeom>
        </p:spPr>
        <p:txBody>
          <a:bodyPr wrap="square">
            <a:spAutoFit/>
          </a:bodyPr>
          <a:lstStyle/>
          <a:p>
            <a:r>
              <a:rPr lang="en-IN" sz="1400" i="1" dirty="0" smtClean="0"/>
              <a:t>Please note that, for T2, the y=t line crosses 2.5 and 3.5. The max response time is 2.5 (the smallest value of t satisfying the equation. 3.5 can’t be considered as the max response time, because in one period 5, a job of T2 can execute at earliest possible instance, which is 2.5.</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12880" y="1803960"/>
              <a:ext cx="7777800" cy="4054320"/>
            </p14:xfrm>
          </p:contentPart>
        </mc:Choice>
        <mc:Fallback>
          <p:pic>
            <p:nvPicPr>
              <p:cNvPr id="2" name="Ink 1"/>
              <p:cNvPicPr/>
              <p:nvPr/>
            </p:nvPicPr>
            <p:blipFill>
              <a:blip r:embed="rId4"/>
              <a:stretch>
                <a:fillRect/>
              </a:stretch>
            </p:blipFill>
            <p:spPr>
              <a:xfrm>
                <a:off x="803520" y="1794600"/>
                <a:ext cx="7796520" cy="4073040"/>
              </a:xfrm>
              <a:prstGeom prst="rect">
                <a:avLst/>
              </a:prstGeom>
            </p:spPr>
          </p:pic>
        </mc:Fallback>
      </mc:AlternateContent>
    </p:spTree>
    <p:extLst>
      <p:ext uri="{BB962C8B-B14F-4D97-AF65-F5344CB8AC3E}">
        <p14:creationId xmlns:p14="http://schemas.microsoft.com/office/powerpoint/2010/main" val="25394035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Time Demand Function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49</a:t>
            </a:fld>
            <a:endParaRPr lang="en-US"/>
          </a:p>
        </p:txBody>
      </p:sp>
      <p:graphicFrame>
        <p:nvGraphicFramePr>
          <p:cNvPr id="28" name="Table 27"/>
          <p:cNvGraphicFramePr>
            <a:graphicFrameLocks noGrp="1"/>
          </p:cNvGraphicFramePr>
          <p:nvPr/>
        </p:nvGraphicFramePr>
        <p:xfrm>
          <a:off x="228600" y="2692400"/>
          <a:ext cx="8229584" cy="3937000"/>
        </p:xfrm>
        <a:graphic>
          <a:graphicData uri="http://schemas.openxmlformats.org/drawingml/2006/table">
            <a:tbl>
              <a:tblPr firstRow="1" bandRow="1">
                <a:tableStyleId>{5C22544A-7EE6-4342-B048-85BDC9FD1C3A}</a:tableStyleId>
              </a:tblPr>
              <a:tblGrid>
                <a:gridCol w="433136">
                  <a:extLst>
                    <a:ext uri="{9D8B030D-6E8A-4147-A177-3AD203B41FA5}">
                      <a16:colId xmlns:a16="http://schemas.microsoft.com/office/drawing/2014/main" val="20000"/>
                    </a:ext>
                  </a:extLst>
                </a:gridCol>
                <a:gridCol w="433136">
                  <a:extLst>
                    <a:ext uri="{9D8B030D-6E8A-4147-A177-3AD203B41FA5}">
                      <a16:colId xmlns:a16="http://schemas.microsoft.com/office/drawing/2014/main" val="20001"/>
                    </a:ext>
                  </a:extLst>
                </a:gridCol>
                <a:gridCol w="433136">
                  <a:extLst>
                    <a:ext uri="{9D8B030D-6E8A-4147-A177-3AD203B41FA5}">
                      <a16:colId xmlns:a16="http://schemas.microsoft.com/office/drawing/2014/main" val="20002"/>
                    </a:ext>
                  </a:extLst>
                </a:gridCol>
                <a:gridCol w="433136">
                  <a:extLst>
                    <a:ext uri="{9D8B030D-6E8A-4147-A177-3AD203B41FA5}">
                      <a16:colId xmlns:a16="http://schemas.microsoft.com/office/drawing/2014/main" val="20003"/>
                    </a:ext>
                  </a:extLst>
                </a:gridCol>
                <a:gridCol w="433136">
                  <a:extLst>
                    <a:ext uri="{9D8B030D-6E8A-4147-A177-3AD203B41FA5}">
                      <a16:colId xmlns:a16="http://schemas.microsoft.com/office/drawing/2014/main" val="20004"/>
                    </a:ext>
                  </a:extLst>
                </a:gridCol>
                <a:gridCol w="433136">
                  <a:extLst>
                    <a:ext uri="{9D8B030D-6E8A-4147-A177-3AD203B41FA5}">
                      <a16:colId xmlns:a16="http://schemas.microsoft.com/office/drawing/2014/main" val="20005"/>
                    </a:ext>
                  </a:extLst>
                </a:gridCol>
                <a:gridCol w="433136">
                  <a:extLst>
                    <a:ext uri="{9D8B030D-6E8A-4147-A177-3AD203B41FA5}">
                      <a16:colId xmlns:a16="http://schemas.microsoft.com/office/drawing/2014/main" val="20006"/>
                    </a:ext>
                  </a:extLst>
                </a:gridCol>
                <a:gridCol w="433136">
                  <a:extLst>
                    <a:ext uri="{9D8B030D-6E8A-4147-A177-3AD203B41FA5}">
                      <a16:colId xmlns:a16="http://schemas.microsoft.com/office/drawing/2014/main" val="20007"/>
                    </a:ext>
                  </a:extLst>
                </a:gridCol>
                <a:gridCol w="433136">
                  <a:extLst>
                    <a:ext uri="{9D8B030D-6E8A-4147-A177-3AD203B41FA5}">
                      <a16:colId xmlns:a16="http://schemas.microsoft.com/office/drawing/2014/main" val="20008"/>
                    </a:ext>
                  </a:extLst>
                </a:gridCol>
                <a:gridCol w="433136">
                  <a:extLst>
                    <a:ext uri="{9D8B030D-6E8A-4147-A177-3AD203B41FA5}">
                      <a16:colId xmlns:a16="http://schemas.microsoft.com/office/drawing/2014/main" val="20009"/>
                    </a:ext>
                  </a:extLst>
                </a:gridCol>
                <a:gridCol w="433136">
                  <a:extLst>
                    <a:ext uri="{9D8B030D-6E8A-4147-A177-3AD203B41FA5}">
                      <a16:colId xmlns:a16="http://schemas.microsoft.com/office/drawing/2014/main" val="20010"/>
                    </a:ext>
                  </a:extLst>
                </a:gridCol>
                <a:gridCol w="433136">
                  <a:extLst>
                    <a:ext uri="{9D8B030D-6E8A-4147-A177-3AD203B41FA5}">
                      <a16:colId xmlns:a16="http://schemas.microsoft.com/office/drawing/2014/main" val="20011"/>
                    </a:ext>
                  </a:extLst>
                </a:gridCol>
                <a:gridCol w="433136">
                  <a:extLst>
                    <a:ext uri="{9D8B030D-6E8A-4147-A177-3AD203B41FA5}">
                      <a16:colId xmlns:a16="http://schemas.microsoft.com/office/drawing/2014/main" val="20012"/>
                    </a:ext>
                  </a:extLst>
                </a:gridCol>
                <a:gridCol w="433136">
                  <a:extLst>
                    <a:ext uri="{9D8B030D-6E8A-4147-A177-3AD203B41FA5}">
                      <a16:colId xmlns:a16="http://schemas.microsoft.com/office/drawing/2014/main" val="20013"/>
                    </a:ext>
                  </a:extLst>
                </a:gridCol>
                <a:gridCol w="433136">
                  <a:extLst>
                    <a:ext uri="{9D8B030D-6E8A-4147-A177-3AD203B41FA5}">
                      <a16:colId xmlns:a16="http://schemas.microsoft.com/office/drawing/2014/main" val="20014"/>
                    </a:ext>
                  </a:extLst>
                </a:gridCol>
                <a:gridCol w="433136">
                  <a:extLst>
                    <a:ext uri="{9D8B030D-6E8A-4147-A177-3AD203B41FA5}">
                      <a16:colId xmlns:a16="http://schemas.microsoft.com/office/drawing/2014/main" val="20015"/>
                    </a:ext>
                  </a:extLst>
                </a:gridCol>
                <a:gridCol w="433136">
                  <a:extLst>
                    <a:ext uri="{9D8B030D-6E8A-4147-A177-3AD203B41FA5}">
                      <a16:colId xmlns:a16="http://schemas.microsoft.com/office/drawing/2014/main" val="20016"/>
                    </a:ext>
                  </a:extLst>
                </a:gridCol>
                <a:gridCol w="433136">
                  <a:extLst>
                    <a:ext uri="{9D8B030D-6E8A-4147-A177-3AD203B41FA5}">
                      <a16:colId xmlns:a16="http://schemas.microsoft.com/office/drawing/2014/main" val="20017"/>
                    </a:ext>
                  </a:extLst>
                </a:gridCol>
                <a:gridCol w="433136">
                  <a:extLst>
                    <a:ext uri="{9D8B030D-6E8A-4147-A177-3AD203B41FA5}">
                      <a16:colId xmlns:a16="http://schemas.microsoft.com/office/drawing/2014/main" val="20018"/>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smtClean="0">
                          <a:solidFill>
                            <a:schemeClr val="tx1"/>
                          </a:solidFill>
                        </a:rPr>
                        <a:t>T3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r"/>
                      <a:r>
                        <a:rPr lang="en-IN" sz="1600" b="1" baseline="0" dirty="0" smtClean="0">
                          <a:solidFill>
                            <a:schemeClr val="tx1"/>
                          </a:solidFill>
                        </a:rPr>
                        <a:t>T4</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9370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9"/>
                  </a:ext>
                </a:extLst>
              </a:tr>
            </a:tbl>
          </a:graphicData>
        </a:graphic>
      </p:graphicFrame>
      <p:cxnSp>
        <p:nvCxnSpPr>
          <p:cNvPr id="29" name="Straight Arrow Connector 28"/>
          <p:cNvCxnSpPr/>
          <p:nvPr/>
        </p:nvCxnSpPr>
        <p:spPr>
          <a:xfrm rot="5400000" flipH="1" flipV="1">
            <a:off x="-968330" y="4549731"/>
            <a:ext cx="3309851"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 y="6203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752600" y="4662055"/>
            <a:ext cx="228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Rectangle 31"/>
          <p:cNvSpPr/>
          <p:nvPr/>
        </p:nvSpPr>
        <p:spPr>
          <a:xfrm>
            <a:off x="2743200" y="5450380"/>
            <a:ext cx="762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7" name="Rectangle 36"/>
          <p:cNvSpPr/>
          <p:nvPr/>
        </p:nvSpPr>
        <p:spPr>
          <a:xfrm>
            <a:off x="1129145" y="3886200"/>
            <a:ext cx="623455"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8" name="Rectangle 37"/>
          <p:cNvSpPr/>
          <p:nvPr/>
        </p:nvSpPr>
        <p:spPr>
          <a:xfrm>
            <a:off x="720430" y="3124200"/>
            <a:ext cx="360225"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Content Placeholder 2"/>
          <p:cNvSpPr>
            <a:spLocks noGrp="1"/>
          </p:cNvSpPr>
          <p:nvPr>
            <p:ph idx="1"/>
          </p:nvPr>
        </p:nvSpPr>
        <p:spPr>
          <a:xfrm>
            <a:off x="381000" y="1371600"/>
            <a:ext cx="8763000" cy="1524000"/>
          </a:xfrm>
        </p:spPr>
        <p:txBody>
          <a:bodyPr>
            <a:normAutofit fontScale="77500" lnSpcReduction="20000"/>
          </a:bodyPr>
          <a:lstStyle/>
          <a:p>
            <a:r>
              <a:rPr lang="en-IN" sz="2000" dirty="0" smtClean="0">
                <a:latin typeface="+mn-lt"/>
              </a:rPr>
              <a:t>4 Tasks: T1 = (3, 1), T2 = (5, 1.5),  T3 = (7, 1.25), T4 = (9, 0.5)  are scheduled based on RM algorithm.</a:t>
            </a:r>
          </a:p>
          <a:p>
            <a:endParaRPr lang="en-IN" sz="2000" dirty="0" smtClean="0">
              <a:latin typeface="+mn-lt"/>
            </a:endParaRPr>
          </a:p>
          <a:p>
            <a:r>
              <a:rPr lang="en-IN" sz="2000" dirty="0" smtClean="0">
                <a:latin typeface="+mn-lt"/>
              </a:rPr>
              <a:t>So priorities of these tasks are: T1 &gt; T2 &gt; T3 &gt; T4.</a:t>
            </a:r>
          </a:p>
          <a:p>
            <a:endParaRPr lang="en-IN" sz="2000" dirty="0" smtClean="0">
              <a:latin typeface="+mn-lt"/>
            </a:endParaRPr>
          </a:p>
          <a:p>
            <a:r>
              <a:rPr lang="en-IN" sz="2000" i="1" dirty="0" smtClean="0">
                <a:latin typeface="+mn-lt"/>
              </a:rPr>
              <a:t>Response times are shown as blue arrows in the diagram.</a:t>
            </a:r>
            <a:endParaRPr lang="en-IN" sz="2000" dirty="0" smtClean="0">
              <a:latin typeface="+mn-lt"/>
            </a:endParaRPr>
          </a:p>
          <a:p>
            <a:endParaRPr lang="en-IN" sz="2000" dirty="0" smtClean="0"/>
          </a:p>
          <a:p>
            <a:endParaRPr lang="en-IN" sz="2000" dirty="0" smtClean="0">
              <a:latin typeface="+mn-lt"/>
            </a:endParaRPr>
          </a:p>
          <a:p>
            <a:endParaRPr lang="en-IN" sz="2000" dirty="0" smtClean="0">
              <a:latin typeface="+mn-lt"/>
            </a:endParaRPr>
          </a:p>
          <a:p>
            <a:endParaRPr lang="en-IN" sz="2000" dirty="0" smtClean="0">
              <a:latin typeface="+mn-lt"/>
            </a:endParaRPr>
          </a:p>
        </p:txBody>
      </p:sp>
      <p:sp>
        <p:nvSpPr>
          <p:cNvPr id="48" name="Rectangle 47"/>
          <p:cNvSpPr/>
          <p:nvPr/>
        </p:nvSpPr>
        <p:spPr>
          <a:xfrm>
            <a:off x="2376055" y="4662055"/>
            <a:ext cx="36714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TextBox 48"/>
          <p:cNvSpPr txBox="1"/>
          <p:nvPr/>
        </p:nvSpPr>
        <p:spPr>
          <a:xfrm>
            <a:off x="533400" y="6248400"/>
            <a:ext cx="269626" cy="276999"/>
          </a:xfrm>
          <a:prstGeom prst="rect">
            <a:avLst/>
          </a:prstGeom>
          <a:noFill/>
        </p:spPr>
        <p:txBody>
          <a:bodyPr wrap="none" rtlCol="0">
            <a:spAutoFit/>
          </a:bodyPr>
          <a:lstStyle/>
          <a:p>
            <a:r>
              <a:rPr lang="en-IN" sz="1200" dirty="0" smtClean="0"/>
              <a:t>0</a:t>
            </a:r>
            <a:endParaRPr lang="en-IN" sz="1200" dirty="0"/>
          </a:p>
        </p:txBody>
      </p:sp>
      <p:sp>
        <p:nvSpPr>
          <p:cNvPr id="50" name="TextBox 49"/>
          <p:cNvSpPr txBox="1"/>
          <p:nvPr/>
        </p:nvSpPr>
        <p:spPr>
          <a:xfrm>
            <a:off x="949574" y="6248400"/>
            <a:ext cx="269626" cy="276999"/>
          </a:xfrm>
          <a:prstGeom prst="rect">
            <a:avLst/>
          </a:prstGeom>
          <a:noFill/>
        </p:spPr>
        <p:txBody>
          <a:bodyPr wrap="none" rtlCol="0">
            <a:spAutoFit/>
          </a:bodyPr>
          <a:lstStyle/>
          <a:p>
            <a:r>
              <a:rPr lang="en-IN" sz="1200" dirty="0" smtClean="0"/>
              <a:t>1</a:t>
            </a:r>
            <a:endParaRPr lang="en-IN" sz="1200" dirty="0"/>
          </a:p>
        </p:txBody>
      </p:sp>
      <p:sp>
        <p:nvSpPr>
          <p:cNvPr id="51" name="TextBox 50"/>
          <p:cNvSpPr txBox="1"/>
          <p:nvPr/>
        </p:nvSpPr>
        <p:spPr>
          <a:xfrm>
            <a:off x="1365748" y="6248400"/>
            <a:ext cx="269626" cy="276999"/>
          </a:xfrm>
          <a:prstGeom prst="rect">
            <a:avLst/>
          </a:prstGeom>
          <a:noFill/>
        </p:spPr>
        <p:txBody>
          <a:bodyPr wrap="none" rtlCol="0">
            <a:spAutoFit/>
          </a:bodyPr>
          <a:lstStyle/>
          <a:p>
            <a:r>
              <a:rPr lang="en-IN" sz="1200" dirty="0" smtClean="0"/>
              <a:t>2</a:t>
            </a:r>
            <a:endParaRPr lang="en-IN" sz="1200" dirty="0"/>
          </a:p>
        </p:txBody>
      </p:sp>
      <p:sp>
        <p:nvSpPr>
          <p:cNvPr id="52" name="TextBox 51"/>
          <p:cNvSpPr txBox="1"/>
          <p:nvPr/>
        </p:nvSpPr>
        <p:spPr>
          <a:xfrm>
            <a:off x="1828800" y="6248400"/>
            <a:ext cx="269626" cy="276999"/>
          </a:xfrm>
          <a:prstGeom prst="rect">
            <a:avLst/>
          </a:prstGeom>
          <a:noFill/>
        </p:spPr>
        <p:txBody>
          <a:bodyPr wrap="none" rtlCol="0">
            <a:spAutoFit/>
          </a:bodyPr>
          <a:lstStyle/>
          <a:p>
            <a:r>
              <a:rPr lang="en-IN" sz="1200" dirty="0" smtClean="0"/>
              <a:t>3</a:t>
            </a:r>
            <a:endParaRPr lang="en-IN" sz="1200" dirty="0"/>
          </a:p>
        </p:txBody>
      </p:sp>
      <p:sp>
        <p:nvSpPr>
          <p:cNvPr id="53" name="TextBox 52"/>
          <p:cNvSpPr txBox="1"/>
          <p:nvPr/>
        </p:nvSpPr>
        <p:spPr>
          <a:xfrm>
            <a:off x="2244974" y="6248400"/>
            <a:ext cx="269626" cy="276999"/>
          </a:xfrm>
          <a:prstGeom prst="rect">
            <a:avLst/>
          </a:prstGeom>
          <a:noFill/>
        </p:spPr>
        <p:txBody>
          <a:bodyPr wrap="none" rtlCol="0">
            <a:spAutoFit/>
          </a:bodyPr>
          <a:lstStyle/>
          <a:p>
            <a:r>
              <a:rPr lang="en-IN" sz="1200" dirty="0" smtClean="0"/>
              <a:t>4</a:t>
            </a:r>
            <a:endParaRPr lang="en-IN" sz="1200" dirty="0"/>
          </a:p>
        </p:txBody>
      </p:sp>
      <p:sp>
        <p:nvSpPr>
          <p:cNvPr id="54" name="TextBox 53"/>
          <p:cNvSpPr txBox="1"/>
          <p:nvPr/>
        </p:nvSpPr>
        <p:spPr>
          <a:xfrm>
            <a:off x="2661148" y="6248400"/>
            <a:ext cx="269626" cy="276999"/>
          </a:xfrm>
          <a:prstGeom prst="rect">
            <a:avLst/>
          </a:prstGeom>
          <a:noFill/>
        </p:spPr>
        <p:txBody>
          <a:bodyPr wrap="none" rtlCol="0">
            <a:spAutoFit/>
          </a:bodyPr>
          <a:lstStyle/>
          <a:p>
            <a:r>
              <a:rPr lang="en-IN" sz="1200" dirty="0" smtClean="0"/>
              <a:t>5</a:t>
            </a:r>
            <a:endParaRPr lang="en-IN" sz="1200" dirty="0"/>
          </a:p>
        </p:txBody>
      </p:sp>
      <p:sp>
        <p:nvSpPr>
          <p:cNvPr id="55" name="TextBox 54"/>
          <p:cNvSpPr txBox="1"/>
          <p:nvPr/>
        </p:nvSpPr>
        <p:spPr>
          <a:xfrm>
            <a:off x="3124200" y="6248400"/>
            <a:ext cx="269626" cy="276999"/>
          </a:xfrm>
          <a:prstGeom prst="rect">
            <a:avLst/>
          </a:prstGeom>
          <a:noFill/>
        </p:spPr>
        <p:txBody>
          <a:bodyPr wrap="none" rtlCol="0">
            <a:spAutoFit/>
          </a:bodyPr>
          <a:lstStyle/>
          <a:p>
            <a:r>
              <a:rPr lang="en-IN" sz="1200" dirty="0" smtClean="0"/>
              <a:t>6</a:t>
            </a:r>
            <a:endParaRPr lang="en-IN" sz="1200" dirty="0"/>
          </a:p>
        </p:txBody>
      </p:sp>
      <p:sp>
        <p:nvSpPr>
          <p:cNvPr id="56" name="TextBox 55"/>
          <p:cNvSpPr txBox="1"/>
          <p:nvPr/>
        </p:nvSpPr>
        <p:spPr>
          <a:xfrm>
            <a:off x="3587252" y="6248400"/>
            <a:ext cx="269626" cy="276999"/>
          </a:xfrm>
          <a:prstGeom prst="rect">
            <a:avLst/>
          </a:prstGeom>
          <a:noFill/>
        </p:spPr>
        <p:txBody>
          <a:bodyPr wrap="none" rtlCol="0">
            <a:spAutoFit/>
          </a:bodyPr>
          <a:lstStyle/>
          <a:p>
            <a:r>
              <a:rPr lang="en-IN" sz="1200" dirty="0" smtClean="0"/>
              <a:t>7</a:t>
            </a:r>
            <a:endParaRPr lang="en-IN" sz="1200" dirty="0"/>
          </a:p>
        </p:txBody>
      </p:sp>
      <p:sp>
        <p:nvSpPr>
          <p:cNvPr id="57" name="TextBox 56"/>
          <p:cNvSpPr txBox="1"/>
          <p:nvPr/>
        </p:nvSpPr>
        <p:spPr>
          <a:xfrm>
            <a:off x="4050304" y="6248400"/>
            <a:ext cx="269626" cy="276999"/>
          </a:xfrm>
          <a:prstGeom prst="rect">
            <a:avLst/>
          </a:prstGeom>
          <a:noFill/>
        </p:spPr>
        <p:txBody>
          <a:bodyPr wrap="none" rtlCol="0">
            <a:spAutoFit/>
          </a:bodyPr>
          <a:lstStyle/>
          <a:p>
            <a:r>
              <a:rPr lang="en-IN" sz="1200" dirty="0" smtClean="0"/>
              <a:t>8</a:t>
            </a:r>
            <a:endParaRPr lang="en-IN" sz="1200" dirty="0"/>
          </a:p>
        </p:txBody>
      </p:sp>
      <p:sp>
        <p:nvSpPr>
          <p:cNvPr id="58" name="TextBox 57"/>
          <p:cNvSpPr txBox="1"/>
          <p:nvPr/>
        </p:nvSpPr>
        <p:spPr>
          <a:xfrm>
            <a:off x="4454774" y="6248400"/>
            <a:ext cx="269626" cy="276999"/>
          </a:xfrm>
          <a:prstGeom prst="rect">
            <a:avLst/>
          </a:prstGeom>
          <a:noFill/>
        </p:spPr>
        <p:txBody>
          <a:bodyPr wrap="none" rtlCol="0">
            <a:spAutoFit/>
          </a:bodyPr>
          <a:lstStyle/>
          <a:p>
            <a:r>
              <a:rPr lang="en-IN" sz="1200" dirty="0" smtClean="0"/>
              <a:t>9</a:t>
            </a:r>
            <a:endParaRPr lang="en-IN" sz="1200" dirty="0"/>
          </a:p>
        </p:txBody>
      </p:sp>
      <p:sp>
        <p:nvSpPr>
          <p:cNvPr id="59" name="TextBox 58"/>
          <p:cNvSpPr txBox="1"/>
          <p:nvPr/>
        </p:nvSpPr>
        <p:spPr>
          <a:xfrm>
            <a:off x="4859244" y="6248400"/>
            <a:ext cx="354584" cy="276999"/>
          </a:xfrm>
          <a:prstGeom prst="rect">
            <a:avLst/>
          </a:prstGeom>
          <a:noFill/>
        </p:spPr>
        <p:txBody>
          <a:bodyPr wrap="none" rtlCol="0">
            <a:spAutoFit/>
          </a:bodyPr>
          <a:lstStyle/>
          <a:p>
            <a:r>
              <a:rPr lang="en-IN" sz="1200" dirty="0" smtClean="0"/>
              <a:t>10</a:t>
            </a:r>
            <a:endParaRPr lang="en-IN" sz="1200" dirty="0"/>
          </a:p>
        </p:txBody>
      </p:sp>
      <p:sp>
        <p:nvSpPr>
          <p:cNvPr id="60" name="TextBox 59"/>
          <p:cNvSpPr txBox="1"/>
          <p:nvPr/>
        </p:nvSpPr>
        <p:spPr>
          <a:xfrm>
            <a:off x="5263714" y="6248400"/>
            <a:ext cx="343171" cy="276999"/>
          </a:xfrm>
          <a:prstGeom prst="rect">
            <a:avLst/>
          </a:prstGeom>
          <a:noFill/>
        </p:spPr>
        <p:txBody>
          <a:bodyPr wrap="none" rtlCol="0">
            <a:spAutoFit/>
          </a:bodyPr>
          <a:lstStyle/>
          <a:p>
            <a:r>
              <a:rPr lang="en-IN" sz="1200" dirty="0" smtClean="0"/>
              <a:t>11</a:t>
            </a:r>
            <a:endParaRPr lang="en-IN" sz="1200" dirty="0"/>
          </a:p>
        </p:txBody>
      </p:sp>
      <p:sp>
        <p:nvSpPr>
          <p:cNvPr id="61" name="TextBox 60"/>
          <p:cNvSpPr txBox="1"/>
          <p:nvPr/>
        </p:nvSpPr>
        <p:spPr>
          <a:xfrm>
            <a:off x="5676629" y="6248400"/>
            <a:ext cx="354584" cy="276999"/>
          </a:xfrm>
          <a:prstGeom prst="rect">
            <a:avLst/>
          </a:prstGeom>
          <a:noFill/>
        </p:spPr>
        <p:txBody>
          <a:bodyPr wrap="none" rtlCol="0">
            <a:spAutoFit/>
          </a:bodyPr>
          <a:lstStyle/>
          <a:p>
            <a:r>
              <a:rPr lang="en-IN" sz="1200" dirty="0" smtClean="0"/>
              <a:t>12</a:t>
            </a:r>
            <a:endParaRPr lang="en-IN" sz="1200" dirty="0"/>
          </a:p>
        </p:txBody>
      </p:sp>
      <p:sp>
        <p:nvSpPr>
          <p:cNvPr id="62" name="TextBox 61"/>
          <p:cNvSpPr txBox="1"/>
          <p:nvPr/>
        </p:nvSpPr>
        <p:spPr>
          <a:xfrm>
            <a:off x="6089544" y="6248400"/>
            <a:ext cx="354584" cy="276999"/>
          </a:xfrm>
          <a:prstGeom prst="rect">
            <a:avLst/>
          </a:prstGeom>
          <a:noFill/>
        </p:spPr>
        <p:txBody>
          <a:bodyPr wrap="none" rtlCol="0">
            <a:spAutoFit/>
          </a:bodyPr>
          <a:lstStyle/>
          <a:p>
            <a:r>
              <a:rPr lang="en-IN" sz="1200" dirty="0" smtClean="0"/>
              <a:t>13</a:t>
            </a:r>
            <a:endParaRPr lang="en-IN" sz="1200" dirty="0"/>
          </a:p>
        </p:txBody>
      </p:sp>
      <p:sp>
        <p:nvSpPr>
          <p:cNvPr id="63" name="TextBox 62"/>
          <p:cNvSpPr txBox="1"/>
          <p:nvPr/>
        </p:nvSpPr>
        <p:spPr>
          <a:xfrm>
            <a:off x="6502459" y="6248400"/>
            <a:ext cx="354584" cy="276999"/>
          </a:xfrm>
          <a:prstGeom prst="rect">
            <a:avLst/>
          </a:prstGeom>
          <a:noFill/>
        </p:spPr>
        <p:txBody>
          <a:bodyPr wrap="none" rtlCol="0">
            <a:spAutoFit/>
          </a:bodyPr>
          <a:lstStyle/>
          <a:p>
            <a:r>
              <a:rPr lang="en-IN" sz="1200" dirty="0" smtClean="0"/>
              <a:t>14</a:t>
            </a:r>
            <a:endParaRPr lang="en-IN" sz="1200" dirty="0"/>
          </a:p>
        </p:txBody>
      </p:sp>
      <p:sp>
        <p:nvSpPr>
          <p:cNvPr id="64" name="TextBox 63"/>
          <p:cNvSpPr txBox="1"/>
          <p:nvPr/>
        </p:nvSpPr>
        <p:spPr>
          <a:xfrm>
            <a:off x="6960616" y="6248400"/>
            <a:ext cx="354584" cy="276999"/>
          </a:xfrm>
          <a:prstGeom prst="rect">
            <a:avLst/>
          </a:prstGeom>
          <a:noFill/>
        </p:spPr>
        <p:txBody>
          <a:bodyPr wrap="none" rtlCol="0">
            <a:spAutoFit/>
          </a:bodyPr>
          <a:lstStyle/>
          <a:p>
            <a:r>
              <a:rPr lang="en-IN" sz="1200" dirty="0" smtClean="0"/>
              <a:t>15</a:t>
            </a:r>
            <a:endParaRPr lang="en-IN" sz="1200" dirty="0"/>
          </a:p>
        </p:txBody>
      </p:sp>
      <p:sp>
        <p:nvSpPr>
          <p:cNvPr id="65" name="TextBox 64"/>
          <p:cNvSpPr txBox="1"/>
          <p:nvPr/>
        </p:nvSpPr>
        <p:spPr>
          <a:xfrm>
            <a:off x="7417816" y="6248400"/>
            <a:ext cx="354584" cy="276999"/>
          </a:xfrm>
          <a:prstGeom prst="rect">
            <a:avLst/>
          </a:prstGeom>
          <a:noFill/>
        </p:spPr>
        <p:txBody>
          <a:bodyPr wrap="none" rtlCol="0">
            <a:spAutoFit/>
          </a:bodyPr>
          <a:lstStyle/>
          <a:p>
            <a:r>
              <a:rPr lang="en-IN" sz="1200" dirty="0" smtClean="0"/>
              <a:t>16</a:t>
            </a:r>
            <a:endParaRPr lang="en-IN" sz="1200" dirty="0"/>
          </a:p>
        </p:txBody>
      </p:sp>
      <p:sp>
        <p:nvSpPr>
          <p:cNvPr id="66" name="TextBox 65"/>
          <p:cNvSpPr txBox="1"/>
          <p:nvPr/>
        </p:nvSpPr>
        <p:spPr>
          <a:xfrm>
            <a:off x="7798816" y="6248400"/>
            <a:ext cx="354584" cy="276999"/>
          </a:xfrm>
          <a:prstGeom prst="rect">
            <a:avLst/>
          </a:prstGeom>
          <a:noFill/>
        </p:spPr>
        <p:txBody>
          <a:bodyPr wrap="none" rtlCol="0">
            <a:spAutoFit/>
          </a:bodyPr>
          <a:lstStyle/>
          <a:p>
            <a:r>
              <a:rPr lang="en-IN" sz="1200" dirty="0" smtClean="0"/>
              <a:t>17</a:t>
            </a:r>
            <a:endParaRPr lang="en-IN" sz="1200" dirty="0"/>
          </a:p>
        </p:txBody>
      </p:sp>
      <p:sp>
        <p:nvSpPr>
          <p:cNvPr id="67" name="TextBox 66"/>
          <p:cNvSpPr txBox="1"/>
          <p:nvPr/>
        </p:nvSpPr>
        <p:spPr>
          <a:xfrm>
            <a:off x="8269343" y="6248400"/>
            <a:ext cx="354584" cy="276999"/>
          </a:xfrm>
          <a:prstGeom prst="rect">
            <a:avLst/>
          </a:prstGeom>
          <a:noFill/>
        </p:spPr>
        <p:txBody>
          <a:bodyPr wrap="none" rtlCol="0">
            <a:spAutoFit/>
          </a:bodyPr>
          <a:lstStyle/>
          <a:p>
            <a:r>
              <a:rPr lang="en-IN" sz="1200" dirty="0" smtClean="0"/>
              <a:t>18</a:t>
            </a:r>
            <a:endParaRPr lang="en-IN" sz="1200" dirty="0"/>
          </a:p>
        </p:txBody>
      </p:sp>
      <p:sp>
        <p:nvSpPr>
          <p:cNvPr id="68" name="Rectangle 67"/>
          <p:cNvSpPr/>
          <p:nvPr/>
        </p:nvSpPr>
        <p:spPr>
          <a:xfrm>
            <a:off x="1988120" y="3124200"/>
            <a:ext cx="374080"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9" name="Rectangle 68"/>
          <p:cNvSpPr/>
          <p:nvPr/>
        </p:nvSpPr>
        <p:spPr>
          <a:xfrm>
            <a:off x="3283520" y="3124200"/>
            <a:ext cx="374080"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0" name="Rectangle 69"/>
          <p:cNvSpPr/>
          <p:nvPr/>
        </p:nvSpPr>
        <p:spPr>
          <a:xfrm>
            <a:off x="4592775" y="3124200"/>
            <a:ext cx="374080"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1" name="Rectangle 70"/>
          <p:cNvSpPr/>
          <p:nvPr/>
        </p:nvSpPr>
        <p:spPr>
          <a:xfrm>
            <a:off x="5888175" y="3124200"/>
            <a:ext cx="374080"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2" name="Rectangle 71"/>
          <p:cNvSpPr/>
          <p:nvPr/>
        </p:nvSpPr>
        <p:spPr>
          <a:xfrm>
            <a:off x="7183575" y="3124200"/>
            <a:ext cx="374080" cy="353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3" name="Rectangle 72"/>
          <p:cNvSpPr/>
          <p:nvPr/>
        </p:nvSpPr>
        <p:spPr>
          <a:xfrm>
            <a:off x="2819401" y="3886200"/>
            <a:ext cx="4572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4" name="Rectangle 73"/>
          <p:cNvSpPr/>
          <p:nvPr/>
        </p:nvSpPr>
        <p:spPr>
          <a:xfrm>
            <a:off x="3719945" y="3886200"/>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5" name="Rectangle 74"/>
          <p:cNvSpPr/>
          <p:nvPr/>
        </p:nvSpPr>
        <p:spPr>
          <a:xfrm>
            <a:off x="5001490" y="3886200"/>
            <a:ext cx="623455"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7" name="Rectangle 76"/>
          <p:cNvSpPr/>
          <p:nvPr/>
        </p:nvSpPr>
        <p:spPr>
          <a:xfrm>
            <a:off x="7592290" y="3886200"/>
            <a:ext cx="623455"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8" name="Rectangle 77"/>
          <p:cNvSpPr/>
          <p:nvPr/>
        </p:nvSpPr>
        <p:spPr>
          <a:xfrm>
            <a:off x="3948545" y="4675910"/>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79" name="Rectangle 78"/>
          <p:cNvSpPr/>
          <p:nvPr/>
        </p:nvSpPr>
        <p:spPr>
          <a:xfrm>
            <a:off x="6719455" y="4662055"/>
            <a:ext cx="44334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0" name="Rectangle 79"/>
          <p:cNvSpPr/>
          <p:nvPr/>
        </p:nvSpPr>
        <p:spPr>
          <a:xfrm>
            <a:off x="4495800" y="5458690"/>
            <a:ext cx="762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1" name="Rectangle 80"/>
          <p:cNvSpPr/>
          <p:nvPr/>
        </p:nvSpPr>
        <p:spPr>
          <a:xfrm>
            <a:off x="5652655" y="5467000"/>
            <a:ext cx="2147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83" name="Straight Connector 82"/>
          <p:cNvCxnSpPr/>
          <p:nvPr/>
        </p:nvCxnSpPr>
        <p:spPr>
          <a:xfrm rot="5400000">
            <a:off x="228600"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00200" y="5943600"/>
            <a:ext cx="380232" cy="261610"/>
          </a:xfrm>
          <a:prstGeom prst="rect">
            <a:avLst/>
          </a:prstGeom>
          <a:noFill/>
        </p:spPr>
        <p:txBody>
          <a:bodyPr wrap="none" rtlCol="0">
            <a:spAutoFit/>
          </a:bodyPr>
          <a:lstStyle/>
          <a:p>
            <a:r>
              <a:rPr lang="en-IN" sz="1100" dirty="0" smtClean="0"/>
              <a:t>2.5</a:t>
            </a:r>
            <a:endParaRPr lang="en-IN" sz="1100" dirty="0"/>
          </a:p>
        </p:txBody>
      </p:sp>
      <p:cxnSp>
        <p:nvCxnSpPr>
          <p:cNvPr id="85" name="Straight Connector 84"/>
          <p:cNvCxnSpPr/>
          <p:nvPr/>
        </p:nvCxnSpPr>
        <p:spPr>
          <a:xfrm rot="5400000">
            <a:off x="1204551"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513020" y="5943600"/>
            <a:ext cx="458780" cy="261610"/>
          </a:xfrm>
          <a:prstGeom prst="rect">
            <a:avLst/>
          </a:prstGeom>
          <a:noFill/>
        </p:spPr>
        <p:txBody>
          <a:bodyPr wrap="none" rtlCol="0">
            <a:spAutoFit/>
          </a:bodyPr>
          <a:lstStyle/>
          <a:p>
            <a:r>
              <a:rPr lang="en-IN" sz="1100" dirty="0" smtClean="0"/>
              <a:t>4.75</a:t>
            </a:r>
            <a:endParaRPr lang="en-IN" sz="1100" dirty="0"/>
          </a:p>
        </p:txBody>
      </p:sp>
      <p:cxnSp>
        <p:nvCxnSpPr>
          <p:cNvPr id="87" name="Straight Connector 86"/>
          <p:cNvCxnSpPr/>
          <p:nvPr/>
        </p:nvCxnSpPr>
        <p:spPr>
          <a:xfrm rot="5400000">
            <a:off x="2437606"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732220" y="5943600"/>
            <a:ext cx="380232" cy="261610"/>
          </a:xfrm>
          <a:prstGeom prst="rect">
            <a:avLst/>
          </a:prstGeom>
          <a:noFill/>
        </p:spPr>
        <p:txBody>
          <a:bodyPr wrap="none" rtlCol="0">
            <a:spAutoFit/>
          </a:bodyPr>
          <a:lstStyle/>
          <a:p>
            <a:r>
              <a:rPr lang="en-IN" sz="1100" dirty="0" smtClean="0"/>
              <a:t>7.5</a:t>
            </a:r>
            <a:endParaRPr lang="en-IN" sz="1100" dirty="0"/>
          </a:p>
        </p:txBody>
      </p:sp>
      <p:sp>
        <p:nvSpPr>
          <p:cNvPr id="90" name="TextBox 89"/>
          <p:cNvSpPr txBox="1"/>
          <p:nvPr/>
        </p:nvSpPr>
        <p:spPr>
          <a:xfrm>
            <a:off x="5410200" y="5943600"/>
            <a:ext cx="458780" cy="261610"/>
          </a:xfrm>
          <a:prstGeom prst="rect">
            <a:avLst/>
          </a:prstGeom>
          <a:noFill/>
        </p:spPr>
        <p:txBody>
          <a:bodyPr wrap="none" rtlCol="0">
            <a:spAutoFit/>
          </a:bodyPr>
          <a:lstStyle/>
          <a:p>
            <a:r>
              <a:rPr lang="en-IN" sz="1100" dirty="0" smtClean="0"/>
              <a:t>11.5</a:t>
            </a:r>
            <a:endParaRPr lang="en-IN" sz="1100" dirty="0"/>
          </a:p>
        </p:txBody>
      </p:sp>
      <p:sp>
        <p:nvSpPr>
          <p:cNvPr id="91" name="Rectangle 90"/>
          <p:cNvSpPr/>
          <p:nvPr/>
        </p:nvSpPr>
        <p:spPr>
          <a:xfrm>
            <a:off x="8278090" y="4648200"/>
            <a:ext cx="762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92" name="Straight Connector 91"/>
          <p:cNvCxnSpPr/>
          <p:nvPr/>
        </p:nvCxnSpPr>
        <p:spPr>
          <a:xfrm rot="5400000">
            <a:off x="4114006"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2971006"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267200" y="5943600"/>
            <a:ext cx="458780" cy="261610"/>
          </a:xfrm>
          <a:prstGeom prst="rect">
            <a:avLst/>
          </a:prstGeom>
          <a:noFill/>
        </p:spPr>
        <p:txBody>
          <a:bodyPr wrap="none" rtlCol="0">
            <a:spAutoFit/>
          </a:bodyPr>
          <a:lstStyle/>
          <a:p>
            <a:r>
              <a:rPr lang="en-IN" sz="1100" dirty="0" smtClean="0"/>
              <a:t>8.75</a:t>
            </a:r>
            <a:endParaRPr lang="en-IN" sz="1100" dirty="0"/>
          </a:p>
        </p:txBody>
      </p:sp>
      <p:cxnSp>
        <p:nvCxnSpPr>
          <p:cNvPr id="95" name="Straight Connector 94"/>
          <p:cNvCxnSpPr/>
          <p:nvPr/>
        </p:nvCxnSpPr>
        <p:spPr>
          <a:xfrm rot="5400000">
            <a:off x="6706394" y="466125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6831084" y="4647406"/>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923220" y="5943600"/>
            <a:ext cx="458780" cy="261610"/>
          </a:xfrm>
          <a:prstGeom prst="rect">
            <a:avLst/>
          </a:prstGeom>
          <a:noFill/>
        </p:spPr>
        <p:txBody>
          <a:bodyPr wrap="none" rtlCol="0">
            <a:spAutoFit/>
          </a:bodyPr>
          <a:lstStyle/>
          <a:p>
            <a:r>
              <a:rPr lang="en-IN" sz="1100" dirty="0" smtClean="0"/>
              <a:t>17.5</a:t>
            </a:r>
            <a:endParaRPr lang="en-IN" sz="1100" dirty="0"/>
          </a:p>
        </p:txBody>
      </p:sp>
      <p:sp>
        <p:nvSpPr>
          <p:cNvPr id="99" name="TextBox 98"/>
          <p:cNvSpPr txBox="1"/>
          <p:nvPr/>
        </p:nvSpPr>
        <p:spPr>
          <a:xfrm>
            <a:off x="8229600" y="5943600"/>
            <a:ext cx="537327" cy="261610"/>
          </a:xfrm>
          <a:prstGeom prst="rect">
            <a:avLst/>
          </a:prstGeom>
          <a:noFill/>
        </p:spPr>
        <p:txBody>
          <a:bodyPr wrap="none" rtlCol="0">
            <a:spAutoFit/>
          </a:bodyPr>
          <a:lstStyle/>
          <a:p>
            <a:r>
              <a:rPr lang="en-IN" sz="1100" dirty="0" smtClean="0"/>
              <a:t>17.75</a:t>
            </a:r>
            <a:endParaRPr lang="en-IN" sz="1100" dirty="0"/>
          </a:p>
        </p:txBody>
      </p:sp>
      <p:cxnSp>
        <p:nvCxnSpPr>
          <p:cNvPr id="101" name="Straight Arrow Connector 100"/>
          <p:cNvCxnSpPr/>
          <p:nvPr/>
        </p:nvCxnSpPr>
        <p:spPr>
          <a:xfrm>
            <a:off x="6858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273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03" name="Straight Arrow Connector 102"/>
          <p:cNvCxnSpPr/>
          <p:nvPr/>
        </p:nvCxnSpPr>
        <p:spPr>
          <a:xfrm>
            <a:off x="19812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0227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05" name="Straight Arrow Connector 104"/>
          <p:cNvCxnSpPr/>
          <p:nvPr/>
        </p:nvCxnSpPr>
        <p:spPr>
          <a:xfrm>
            <a:off x="32766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3181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07" name="Straight Arrow Connector 106"/>
          <p:cNvCxnSpPr/>
          <p:nvPr/>
        </p:nvCxnSpPr>
        <p:spPr>
          <a:xfrm>
            <a:off x="45720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6135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09" name="Straight Arrow Connector 108"/>
          <p:cNvCxnSpPr/>
          <p:nvPr/>
        </p:nvCxnSpPr>
        <p:spPr>
          <a:xfrm>
            <a:off x="58674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9089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11" name="Straight Arrow Connector 110"/>
          <p:cNvCxnSpPr/>
          <p:nvPr/>
        </p:nvCxnSpPr>
        <p:spPr>
          <a:xfrm>
            <a:off x="7162800" y="3657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04386" y="3657600"/>
            <a:ext cx="263214" cy="261610"/>
          </a:xfrm>
          <a:prstGeom prst="rect">
            <a:avLst/>
          </a:prstGeom>
          <a:noFill/>
        </p:spPr>
        <p:txBody>
          <a:bodyPr wrap="none" rtlCol="0">
            <a:spAutoFit/>
          </a:bodyPr>
          <a:lstStyle/>
          <a:p>
            <a:r>
              <a:rPr lang="en-IN" sz="1100" dirty="0" smtClean="0"/>
              <a:t>1</a:t>
            </a:r>
            <a:endParaRPr lang="en-IN" sz="1100" dirty="0"/>
          </a:p>
        </p:txBody>
      </p:sp>
      <p:cxnSp>
        <p:nvCxnSpPr>
          <p:cNvPr id="113" name="Straight Arrow Connector 112"/>
          <p:cNvCxnSpPr/>
          <p:nvPr/>
        </p:nvCxnSpPr>
        <p:spPr>
          <a:xfrm>
            <a:off x="685800" y="4419600"/>
            <a:ext cx="1066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032186" y="4386590"/>
            <a:ext cx="380232" cy="261610"/>
          </a:xfrm>
          <a:prstGeom prst="rect">
            <a:avLst/>
          </a:prstGeom>
          <a:noFill/>
        </p:spPr>
        <p:txBody>
          <a:bodyPr wrap="none" rtlCol="0">
            <a:spAutoFit/>
          </a:bodyPr>
          <a:lstStyle/>
          <a:p>
            <a:r>
              <a:rPr lang="en-IN" sz="1100" dirty="0" smtClean="0"/>
              <a:t>2.5</a:t>
            </a:r>
            <a:endParaRPr lang="en-IN" sz="1100" dirty="0"/>
          </a:p>
        </p:txBody>
      </p:sp>
      <p:cxnSp>
        <p:nvCxnSpPr>
          <p:cNvPr id="117" name="Straight Arrow Connector 116"/>
          <p:cNvCxnSpPr/>
          <p:nvPr/>
        </p:nvCxnSpPr>
        <p:spPr>
          <a:xfrm>
            <a:off x="2819400" y="4419600"/>
            <a:ext cx="1143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165786" y="4386590"/>
            <a:ext cx="380232" cy="261610"/>
          </a:xfrm>
          <a:prstGeom prst="rect">
            <a:avLst/>
          </a:prstGeom>
          <a:noFill/>
        </p:spPr>
        <p:txBody>
          <a:bodyPr wrap="none" rtlCol="0">
            <a:spAutoFit/>
          </a:bodyPr>
          <a:lstStyle/>
          <a:p>
            <a:r>
              <a:rPr lang="en-IN" sz="1100" dirty="0" smtClean="0"/>
              <a:t>2.5</a:t>
            </a:r>
            <a:endParaRPr lang="en-IN" sz="1100" dirty="0"/>
          </a:p>
        </p:txBody>
      </p:sp>
      <p:cxnSp>
        <p:nvCxnSpPr>
          <p:cNvPr id="120" name="Straight Arrow Connector 119"/>
          <p:cNvCxnSpPr/>
          <p:nvPr/>
        </p:nvCxnSpPr>
        <p:spPr>
          <a:xfrm>
            <a:off x="4953000" y="4419600"/>
            <a:ext cx="685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105400" y="4386590"/>
            <a:ext cx="380232" cy="261610"/>
          </a:xfrm>
          <a:prstGeom prst="rect">
            <a:avLst/>
          </a:prstGeom>
          <a:noFill/>
        </p:spPr>
        <p:txBody>
          <a:bodyPr wrap="none" rtlCol="0">
            <a:spAutoFit/>
          </a:bodyPr>
          <a:lstStyle/>
          <a:p>
            <a:r>
              <a:rPr lang="en-IN" sz="1100" dirty="0" smtClean="0"/>
              <a:t>1.5</a:t>
            </a:r>
            <a:endParaRPr lang="en-IN" sz="1100" dirty="0"/>
          </a:p>
        </p:txBody>
      </p:sp>
      <p:cxnSp>
        <p:nvCxnSpPr>
          <p:cNvPr id="123" name="Straight Arrow Connector 122"/>
          <p:cNvCxnSpPr/>
          <p:nvPr/>
        </p:nvCxnSpPr>
        <p:spPr>
          <a:xfrm>
            <a:off x="7162800" y="4419600"/>
            <a:ext cx="1066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7509186" y="4386590"/>
            <a:ext cx="380232" cy="261610"/>
          </a:xfrm>
          <a:prstGeom prst="rect">
            <a:avLst/>
          </a:prstGeom>
          <a:noFill/>
        </p:spPr>
        <p:txBody>
          <a:bodyPr wrap="none" rtlCol="0">
            <a:spAutoFit/>
          </a:bodyPr>
          <a:lstStyle/>
          <a:p>
            <a:r>
              <a:rPr lang="en-IN" sz="1100" dirty="0" smtClean="0"/>
              <a:t>2.5</a:t>
            </a:r>
            <a:endParaRPr lang="en-IN" sz="1100" dirty="0"/>
          </a:p>
        </p:txBody>
      </p:sp>
      <p:cxnSp>
        <p:nvCxnSpPr>
          <p:cNvPr id="125" name="Straight Arrow Connector 124"/>
          <p:cNvCxnSpPr/>
          <p:nvPr/>
        </p:nvCxnSpPr>
        <p:spPr>
          <a:xfrm>
            <a:off x="685800" y="5105400"/>
            <a:ext cx="2057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446220" y="5105400"/>
            <a:ext cx="458780" cy="261610"/>
          </a:xfrm>
          <a:prstGeom prst="rect">
            <a:avLst/>
          </a:prstGeom>
          <a:noFill/>
        </p:spPr>
        <p:txBody>
          <a:bodyPr wrap="none" rtlCol="0">
            <a:spAutoFit/>
          </a:bodyPr>
          <a:lstStyle/>
          <a:p>
            <a:r>
              <a:rPr lang="en-IN" sz="1100" dirty="0" smtClean="0"/>
              <a:t>4.75</a:t>
            </a:r>
            <a:endParaRPr lang="en-IN" sz="1100" dirty="0"/>
          </a:p>
        </p:txBody>
      </p:sp>
      <p:cxnSp>
        <p:nvCxnSpPr>
          <p:cNvPr id="130" name="Straight Arrow Connector 129"/>
          <p:cNvCxnSpPr/>
          <p:nvPr/>
        </p:nvCxnSpPr>
        <p:spPr>
          <a:xfrm>
            <a:off x="3657600" y="5105400"/>
            <a:ext cx="838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810000" y="5105400"/>
            <a:ext cx="458780" cy="261610"/>
          </a:xfrm>
          <a:prstGeom prst="rect">
            <a:avLst/>
          </a:prstGeom>
          <a:noFill/>
        </p:spPr>
        <p:txBody>
          <a:bodyPr wrap="none" rtlCol="0">
            <a:spAutoFit/>
          </a:bodyPr>
          <a:lstStyle/>
          <a:p>
            <a:r>
              <a:rPr lang="en-IN" sz="1100" dirty="0" smtClean="0"/>
              <a:t>1.75</a:t>
            </a:r>
            <a:endParaRPr lang="en-IN" sz="1100" dirty="0"/>
          </a:p>
        </p:txBody>
      </p:sp>
      <p:cxnSp>
        <p:nvCxnSpPr>
          <p:cNvPr id="133" name="Straight Arrow Connector 132"/>
          <p:cNvCxnSpPr/>
          <p:nvPr/>
        </p:nvCxnSpPr>
        <p:spPr>
          <a:xfrm>
            <a:off x="6705600" y="5105400"/>
            <a:ext cx="1676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466020" y="5105400"/>
            <a:ext cx="458780" cy="261610"/>
          </a:xfrm>
          <a:prstGeom prst="rect">
            <a:avLst/>
          </a:prstGeom>
          <a:noFill/>
        </p:spPr>
        <p:txBody>
          <a:bodyPr wrap="none" rtlCol="0">
            <a:spAutoFit/>
          </a:bodyPr>
          <a:lstStyle/>
          <a:p>
            <a:r>
              <a:rPr lang="en-IN" sz="1100" dirty="0" smtClean="0"/>
              <a:t>3.75</a:t>
            </a:r>
            <a:endParaRPr lang="en-IN" sz="1100" dirty="0"/>
          </a:p>
        </p:txBody>
      </p:sp>
      <p:cxnSp>
        <p:nvCxnSpPr>
          <p:cNvPr id="136" name="Straight Arrow Connector 135"/>
          <p:cNvCxnSpPr/>
          <p:nvPr/>
        </p:nvCxnSpPr>
        <p:spPr>
          <a:xfrm>
            <a:off x="685800" y="5867400"/>
            <a:ext cx="3886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066800" y="5834390"/>
            <a:ext cx="263214" cy="261610"/>
          </a:xfrm>
          <a:prstGeom prst="rect">
            <a:avLst/>
          </a:prstGeom>
          <a:noFill/>
        </p:spPr>
        <p:txBody>
          <a:bodyPr wrap="none" rtlCol="0">
            <a:spAutoFit/>
          </a:bodyPr>
          <a:lstStyle/>
          <a:p>
            <a:r>
              <a:rPr lang="en-IN" sz="1100" dirty="0" smtClean="0"/>
              <a:t>9</a:t>
            </a:r>
            <a:endParaRPr lang="en-IN" sz="1100" dirty="0"/>
          </a:p>
        </p:txBody>
      </p:sp>
      <p:cxnSp>
        <p:nvCxnSpPr>
          <p:cNvPr id="140" name="Straight Arrow Connector 139"/>
          <p:cNvCxnSpPr/>
          <p:nvPr/>
        </p:nvCxnSpPr>
        <p:spPr>
          <a:xfrm>
            <a:off x="4572000" y="5867400"/>
            <a:ext cx="1295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953000" y="5834390"/>
            <a:ext cx="263214" cy="261610"/>
          </a:xfrm>
          <a:prstGeom prst="rect">
            <a:avLst/>
          </a:prstGeom>
          <a:noFill/>
        </p:spPr>
        <p:txBody>
          <a:bodyPr wrap="none" rtlCol="0">
            <a:spAutoFit/>
          </a:bodyPr>
          <a:lstStyle/>
          <a:p>
            <a:r>
              <a:rPr lang="en-IN" sz="1100" dirty="0" smtClean="0"/>
              <a:t>3</a:t>
            </a:r>
            <a:endParaRPr lang="en-IN" sz="1100"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679120" y="1652040"/>
              <a:ext cx="3447000" cy="4268880"/>
            </p14:xfrm>
          </p:contentPart>
        </mc:Choice>
        <mc:Fallback>
          <p:pic>
            <p:nvPicPr>
              <p:cNvPr id="2" name="Ink 1"/>
              <p:cNvPicPr/>
              <p:nvPr/>
            </p:nvPicPr>
            <p:blipFill>
              <a:blip r:embed="rId4"/>
              <a:stretch>
                <a:fillRect/>
              </a:stretch>
            </p:blipFill>
            <p:spPr>
              <a:xfrm>
                <a:off x="2669760" y="1642680"/>
                <a:ext cx="3465720" cy="4287600"/>
              </a:xfrm>
              <a:prstGeom prst="rect">
                <a:avLst/>
              </a:prstGeom>
            </p:spPr>
          </p:pic>
        </mc:Fallback>
      </mc:AlternateContent>
    </p:spTree>
    <p:extLst>
      <p:ext uri="{BB962C8B-B14F-4D97-AF65-F5344CB8AC3E}">
        <p14:creationId xmlns:p14="http://schemas.microsoft.com/office/powerpoint/2010/main" val="1687508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Priority Driven </a:t>
            </a:r>
            <a:r>
              <a:rPr lang="en-US" dirty="0" err="1" smtClean="0"/>
              <a:t>vs</a:t>
            </a:r>
            <a:r>
              <a:rPr lang="en-US" dirty="0" smtClean="0"/>
              <a:t> Clock Driven approaches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buFont typeface="Wingdings" pitchFamily="2" charset="2"/>
              <a:buChar char="Ø"/>
            </a:pPr>
            <a:r>
              <a:rPr lang="en-IN" sz="1800" dirty="0" smtClean="0"/>
              <a:t>Priority driven approaches have many advantages compared to clock driven approach:</a:t>
            </a:r>
          </a:p>
          <a:p>
            <a:pPr lvl="1">
              <a:lnSpc>
                <a:spcPct val="125000"/>
              </a:lnSpc>
              <a:buFont typeface="Wingdings" pitchFamily="2" charset="2"/>
              <a:buChar char="§"/>
            </a:pPr>
            <a:r>
              <a:rPr lang="en-IN" dirty="0" smtClean="0"/>
              <a:t>They </a:t>
            </a:r>
            <a:r>
              <a:rPr lang="en-IN" dirty="0" smtClean="0">
                <a:solidFill>
                  <a:srgbClr val="0000CC"/>
                </a:solidFill>
              </a:rPr>
              <a:t>don’t have to have the information on the release time, execution time etc </a:t>
            </a:r>
            <a:r>
              <a:rPr lang="en-IN" dirty="0" smtClean="0"/>
              <a:t>(in contrast with clock driven approach, where these parameters are required to be known a priori)</a:t>
            </a:r>
          </a:p>
          <a:p>
            <a:pPr lvl="1">
              <a:lnSpc>
                <a:spcPct val="125000"/>
              </a:lnSpc>
              <a:buFont typeface="Wingdings" pitchFamily="2" charset="2"/>
              <a:buChar char="§"/>
            </a:pPr>
            <a:r>
              <a:rPr lang="en-IN" dirty="0" smtClean="0"/>
              <a:t>It is best suited for applications with </a:t>
            </a:r>
            <a:r>
              <a:rPr lang="en-IN" dirty="0" smtClean="0">
                <a:solidFill>
                  <a:srgbClr val="0000CC"/>
                </a:solidFill>
              </a:rPr>
              <a:t>varying time and resource requirements</a:t>
            </a:r>
          </a:p>
          <a:p>
            <a:pPr lvl="1">
              <a:lnSpc>
                <a:spcPct val="125000"/>
              </a:lnSpc>
              <a:buFont typeface="Wingdings" pitchFamily="2" charset="2"/>
              <a:buChar char="§"/>
            </a:pPr>
            <a:r>
              <a:rPr lang="en-IN" dirty="0" smtClean="0"/>
              <a:t>Many well-known priority –driven algorithms use very simple priority assignments </a:t>
            </a:r>
            <a:r>
              <a:rPr lang="en-IN" dirty="0" smtClean="0">
                <a:solidFill>
                  <a:srgbClr val="0000CC"/>
                </a:solidFill>
              </a:rPr>
              <a:t>reducing the overhead </a:t>
            </a:r>
            <a:r>
              <a:rPr lang="en-IN" dirty="0" smtClean="0"/>
              <a:t>of maintaining multiple queues.</a:t>
            </a:r>
          </a:p>
          <a:p>
            <a:pPr>
              <a:lnSpc>
                <a:spcPct val="125000"/>
              </a:lnSpc>
              <a:buFont typeface="Wingdings" pitchFamily="2" charset="2"/>
              <a:buChar char="Ø"/>
            </a:pPr>
            <a:r>
              <a:rPr lang="en-IN" sz="1800" dirty="0" smtClean="0"/>
              <a:t>Despite all these advantages, </a:t>
            </a:r>
            <a:r>
              <a:rPr lang="en-IN" sz="1800" dirty="0" smtClean="0">
                <a:solidFill>
                  <a:srgbClr val="0000CC"/>
                </a:solidFill>
              </a:rPr>
              <a:t>Clock-driven approaches are used for hard real-time systems, especially in safety-critical systems</a:t>
            </a:r>
            <a:r>
              <a:rPr lang="en-IN" sz="1800" dirty="0" smtClean="0"/>
              <a:t>. </a:t>
            </a:r>
          </a:p>
          <a:p>
            <a:pPr lvl="1">
              <a:lnSpc>
                <a:spcPct val="125000"/>
              </a:lnSpc>
              <a:buFont typeface="Wingdings" pitchFamily="2" charset="2"/>
              <a:buChar char="§"/>
            </a:pPr>
            <a:r>
              <a:rPr lang="en-IN" b="1" dirty="0" smtClean="0">
                <a:solidFill>
                  <a:srgbClr val="0000CC"/>
                </a:solidFill>
              </a:rPr>
              <a:t>The major reason is that the timing behaviour of a priority-driven system is nondeterministic when job parameters vary.</a:t>
            </a:r>
          </a:p>
          <a:p>
            <a:pPr lvl="1">
              <a:lnSpc>
                <a:spcPct val="125000"/>
              </a:lnSpc>
              <a:buFont typeface="Wingdings" pitchFamily="2" charset="2"/>
              <a:buChar char="§"/>
            </a:pPr>
            <a:r>
              <a:rPr lang="en-IN" dirty="0" smtClean="0"/>
              <a:t>Consequently it is difficult to validate the deadlines of all the jobs in a priority-driven approach that they meet the deadline, when job parameters vary.</a:t>
            </a:r>
          </a:p>
          <a:p>
            <a:pPr>
              <a:lnSpc>
                <a:spcPct val="125000"/>
              </a:lnSpc>
              <a:buFont typeface="Wingdings" pitchFamily="2" charset="2"/>
              <a:buChar char="§"/>
            </a:pPr>
            <a:endParaRPr lang="en-IN" sz="1800" dirty="0" smtClean="0"/>
          </a:p>
          <a:p>
            <a:pPr>
              <a:buFont typeface="Wingdings" pitchFamily="2" charset="2"/>
              <a:buChar char="Ø"/>
            </a:pPr>
            <a:endParaRPr lang="en-IN"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910800" y="3402360"/>
              <a:ext cx="6108480" cy="2071800"/>
            </p14:xfrm>
          </p:contentPart>
        </mc:Choice>
        <mc:Fallback>
          <p:pic>
            <p:nvPicPr>
              <p:cNvPr id="2" name="Ink 1"/>
              <p:cNvPicPr/>
              <p:nvPr/>
            </p:nvPicPr>
            <p:blipFill>
              <a:blip r:embed="rId4"/>
              <a:stretch>
                <a:fillRect/>
              </a:stretch>
            </p:blipFill>
            <p:spPr>
              <a:xfrm>
                <a:off x="901440" y="3393000"/>
                <a:ext cx="6127200" cy="2090520"/>
              </a:xfrm>
              <a:prstGeom prst="rect">
                <a:avLst/>
              </a:prstGeom>
            </p:spPr>
          </p:pic>
        </mc:Fallback>
      </mc:AlternateContent>
    </p:spTree>
    <p:extLst>
      <p:ext uri="{BB962C8B-B14F-4D97-AF65-F5344CB8AC3E}">
        <p14:creationId xmlns:p14="http://schemas.microsoft.com/office/powerpoint/2010/main" val="1064233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a:bodyPr>
          <a:lstStyle/>
          <a:p>
            <a:pPr>
              <a:buFont typeface="Wingdings" pitchFamily="2" charset="2"/>
              <a:buChar char="Ø"/>
            </a:pPr>
            <a:r>
              <a:rPr lang="en-IN" sz="2000" dirty="0" smtClean="0">
                <a:solidFill>
                  <a:srgbClr val="0000CC"/>
                </a:solidFill>
                <a:latin typeface="+mn-lt"/>
              </a:rPr>
              <a:t>Time demand function </a:t>
            </a:r>
            <a:r>
              <a:rPr lang="en-IN" sz="2000" dirty="0" smtClean="0">
                <a:latin typeface="+mn-lt"/>
              </a:rPr>
              <a:t>is a </a:t>
            </a:r>
            <a:r>
              <a:rPr lang="en-IN" sz="2000" dirty="0" smtClean="0">
                <a:solidFill>
                  <a:srgbClr val="0000CC"/>
                </a:solidFill>
                <a:latin typeface="+mn-lt"/>
              </a:rPr>
              <a:t>staircase function</a:t>
            </a:r>
            <a:r>
              <a:rPr lang="en-IN" sz="2000" dirty="0" smtClean="0">
                <a:latin typeface="+mn-lt"/>
              </a:rPr>
              <a:t>, with </a:t>
            </a:r>
            <a:r>
              <a:rPr lang="en-IN" sz="2000" dirty="0" smtClean="0">
                <a:solidFill>
                  <a:srgbClr val="0000CC"/>
                </a:solidFill>
                <a:latin typeface="+mn-lt"/>
              </a:rPr>
              <a:t>steps</a:t>
            </a:r>
            <a:r>
              <a:rPr lang="en-IN" sz="2000" dirty="0" smtClean="0">
                <a:latin typeface="+mn-lt"/>
              </a:rPr>
              <a:t> </a:t>
            </a:r>
            <a:r>
              <a:rPr lang="en-IN" sz="2000" dirty="0" smtClean="0">
                <a:solidFill>
                  <a:srgbClr val="0000CC"/>
                </a:solidFill>
                <a:latin typeface="+mn-lt"/>
              </a:rPr>
              <a:t>at integer </a:t>
            </a:r>
            <a:r>
              <a:rPr lang="en-IN" sz="2000" b="1" dirty="0" smtClean="0">
                <a:solidFill>
                  <a:srgbClr val="0000CC"/>
                </a:solidFill>
                <a:latin typeface="+mn-lt"/>
              </a:rPr>
              <a:t>multiple of the periods of high priority tasks</a:t>
            </a:r>
            <a:r>
              <a:rPr lang="en-IN" sz="2000" dirty="0" smtClean="0">
                <a:latin typeface="+mn-lt"/>
              </a:rPr>
              <a:t>.</a:t>
            </a:r>
          </a:p>
          <a:p>
            <a:pPr>
              <a:buFont typeface="Wingdings" pitchFamily="2" charset="2"/>
              <a:buChar char="Ø"/>
            </a:pPr>
            <a:r>
              <a:rPr lang="en-IN" sz="2000" i="1" dirty="0" err="1" smtClean="0">
                <a:solidFill>
                  <a:srgbClr val="0000CC"/>
                </a:solidFill>
                <a:latin typeface="+mn-lt"/>
              </a:rPr>
              <a:t>w</a:t>
            </a:r>
            <a:r>
              <a:rPr lang="en-IN" sz="2000" i="1" baseline="-25000" dirty="0" err="1" smtClean="0">
                <a:solidFill>
                  <a:srgbClr val="0000CC"/>
                </a:solidFill>
                <a:latin typeface="+mn-lt"/>
              </a:rPr>
              <a:t>i</a:t>
            </a:r>
            <a:r>
              <a:rPr lang="en-IN" sz="2000" i="1" dirty="0" smtClean="0">
                <a:solidFill>
                  <a:srgbClr val="0000CC"/>
                </a:solidFill>
                <a:latin typeface="+mn-lt"/>
              </a:rPr>
              <a:t>(t)</a:t>
            </a:r>
            <a:r>
              <a:rPr lang="en-IN" sz="2000" dirty="0" smtClean="0">
                <a:latin typeface="+mn-lt"/>
              </a:rPr>
              <a:t> is the </a:t>
            </a:r>
            <a:r>
              <a:rPr lang="en-IN" sz="2000" dirty="0" smtClean="0">
                <a:solidFill>
                  <a:srgbClr val="0000CC"/>
                </a:solidFill>
                <a:latin typeface="+mn-lt"/>
              </a:rPr>
              <a:t>demand</a:t>
            </a:r>
            <a:r>
              <a:rPr lang="en-IN" sz="2000" dirty="0" smtClean="0">
                <a:latin typeface="+mn-lt"/>
              </a:rPr>
              <a:t> of time and </a:t>
            </a:r>
            <a:r>
              <a:rPr lang="en-IN" sz="2000" i="1" dirty="0" smtClean="0">
                <a:solidFill>
                  <a:srgbClr val="0000CC"/>
                </a:solidFill>
                <a:latin typeface="+mn-lt"/>
              </a:rPr>
              <a:t>t</a:t>
            </a:r>
            <a:r>
              <a:rPr lang="en-IN" sz="2000" dirty="0" smtClean="0">
                <a:latin typeface="+mn-lt"/>
              </a:rPr>
              <a:t> is the </a:t>
            </a:r>
            <a:r>
              <a:rPr lang="en-IN" sz="2000" dirty="0" smtClean="0">
                <a:solidFill>
                  <a:srgbClr val="0000CC"/>
                </a:solidFill>
                <a:latin typeface="+mn-lt"/>
              </a:rPr>
              <a:t>supply</a:t>
            </a:r>
            <a:r>
              <a:rPr lang="en-IN" sz="2000" dirty="0" smtClean="0">
                <a:latin typeface="+mn-lt"/>
              </a:rPr>
              <a:t> of time.</a:t>
            </a:r>
          </a:p>
          <a:p>
            <a:pPr>
              <a:buFont typeface="Wingdings" pitchFamily="2" charset="2"/>
              <a:buChar char="Ø"/>
            </a:pPr>
            <a:r>
              <a:rPr lang="en-IN" sz="2000" dirty="0" smtClean="0">
                <a:solidFill>
                  <a:srgbClr val="0000CC"/>
                </a:solidFill>
                <a:latin typeface="+mn-lt"/>
              </a:rPr>
              <a:t>The task is schedulable if at any point of time during the inter-release time of two adjacent jobs of the task, the demand is less than or equal to the supply.</a:t>
            </a:r>
          </a:p>
          <a:p>
            <a:pPr>
              <a:buFont typeface="Wingdings" pitchFamily="2" charset="2"/>
              <a:buChar char="Ø"/>
            </a:pPr>
            <a:r>
              <a:rPr lang="en-IN" sz="2000" dirty="0" smtClean="0">
                <a:latin typeface="+mn-lt"/>
              </a:rPr>
              <a:t>It happens if </a:t>
            </a:r>
            <a:r>
              <a:rPr lang="en-IN" sz="2000" dirty="0" err="1" smtClean="0">
                <a:latin typeface="+mn-lt"/>
              </a:rPr>
              <a:t>w</a:t>
            </a:r>
            <a:r>
              <a:rPr lang="en-IN" sz="2000" baseline="-25000" dirty="0" err="1" smtClean="0">
                <a:latin typeface="+mn-lt"/>
              </a:rPr>
              <a:t>i</a:t>
            </a:r>
            <a:r>
              <a:rPr lang="en-IN" sz="2000" dirty="0" smtClean="0">
                <a:latin typeface="+mn-lt"/>
              </a:rPr>
              <a:t>(t) ≤ t at any point of time during the inter-release time of two adjacent jobs of the task</a:t>
            </a:r>
          </a:p>
          <a:p>
            <a:pPr>
              <a:buFont typeface="Wingdings" pitchFamily="2" charset="2"/>
              <a:buChar char="Ø"/>
            </a:pPr>
            <a:r>
              <a:rPr lang="en-IN" sz="2000" dirty="0" smtClean="0">
                <a:latin typeface="+mn-lt"/>
              </a:rPr>
              <a:t>It means that </a:t>
            </a:r>
            <a:r>
              <a:rPr lang="en-IN" sz="2000" dirty="0" err="1" smtClean="0">
                <a:latin typeface="+mn-lt"/>
              </a:rPr>
              <a:t>w</a:t>
            </a:r>
            <a:r>
              <a:rPr lang="en-IN" sz="2000" baseline="-25000" dirty="0" err="1" smtClean="0">
                <a:latin typeface="+mn-lt"/>
              </a:rPr>
              <a:t>i</a:t>
            </a:r>
            <a:r>
              <a:rPr lang="en-IN" sz="2000" dirty="0" smtClean="0">
                <a:latin typeface="+mn-lt"/>
              </a:rPr>
              <a:t>(t) must intersect the straight line y(t) = t.</a:t>
            </a:r>
          </a:p>
          <a:p>
            <a:pPr>
              <a:buFont typeface="Wingdings" pitchFamily="2" charset="2"/>
              <a:buChar char="Ø"/>
            </a:pPr>
            <a:r>
              <a:rPr lang="en-IN" sz="2000" dirty="0" smtClean="0">
                <a:latin typeface="+mn-lt"/>
              </a:rPr>
              <a:t>It can only happen if </a:t>
            </a:r>
            <a:r>
              <a:rPr lang="en-IN" sz="2000" dirty="0" err="1" smtClean="0">
                <a:latin typeface="+mn-lt"/>
              </a:rPr>
              <a:t>w</a:t>
            </a:r>
            <a:r>
              <a:rPr lang="en-IN" sz="2000" baseline="-25000" dirty="0" err="1" smtClean="0">
                <a:latin typeface="+mn-lt"/>
              </a:rPr>
              <a:t>i</a:t>
            </a:r>
            <a:r>
              <a:rPr lang="en-IN" sz="2000" dirty="0" smtClean="0">
                <a:latin typeface="+mn-lt"/>
              </a:rPr>
              <a:t>(t) ≤ t for some t = the integer multiple the period of any of the high priority tasks or that of the current task</a:t>
            </a:r>
          </a:p>
          <a:p>
            <a:pPr>
              <a:buFont typeface="Wingdings" pitchFamily="2" charset="2"/>
              <a:buChar char="Ø"/>
            </a:pPr>
            <a:r>
              <a:rPr lang="en-IN" sz="2000" dirty="0" smtClean="0">
                <a:solidFill>
                  <a:srgbClr val="0000CC"/>
                </a:solidFill>
                <a:latin typeface="+mn-lt"/>
              </a:rPr>
              <a:t>Intersection of </a:t>
            </a:r>
            <a:r>
              <a:rPr lang="en-IN" sz="2000" dirty="0" err="1" smtClean="0">
                <a:solidFill>
                  <a:srgbClr val="0000CC"/>
                </a:solidFill>
                <a:latin typeface="+mn-lt"/>
              </a:rPr>
              <a:t>w</a:t>
            </a:r>
            <a:r>
              <a:rPr lang="en-IN" sz="2000" baseline="-25000" dirty="0" err="1" smtClean="0">
                <a:solidFill>
                  <a:srgbClr val="0000CC"/>
                </a:solidFill>
                <a:latin typeface="+mn-lt"/>
              </a:rPr>
              <a:t>i</a:t>
            </a:r>
            <a:r>
              <a:rPr lang="en-IN" sz="2000" dirty="0" smtClean="0">
                <a:solidFill>
                  <a:srgbClr val="0000CC"/>
                </a:solidFill>
                <a:latin typeface="+mn-lt"/>
              </a:rPr>
              <a:t>(t) and y(t)=t, indicates the maximum response time, </a:t>
            </a:r>
            <a:r>
              <a:rPr lang="en-IN" sz="2000" dirty="0" smtClean="0">
                <a:latin typeface="+mn-lt"/>
              </a:rPr>
              <a:t>since this is the time instance where demand = supply</a:t>
            </a:r>
            <a:r>
              <a:rPr lang="en-IN" sz="2000" dirty="0" smtClean="0">
                <a:solidFill>
                  <a:srgbClr val="0000CC"/>
                </a:solidFill>
                <a:latin typeface="+mn-lt"/>
              </a:rPr>
              <a:t>. </a:t>
            </a:r>
          </a:p>
          <a:p>
            <a:endParaRPr lang="en-IN" sz="2000" dirty="0" smtClean="0">
              <a:latin typeface="+mn-lt"/>
            </a:endParaRPr>
          </a:p>
          <a:p>
            <a:endParaRPr lang="en-IN" sz="2000" dirty="0" smtClean="0">
              <a:latin typeface="+mn-lt"/>
            </a:endParaRPr>
          </a:p>
        </p:txBody>
      </p:sp>
      <p:sp>
        <p:nvSpPr>
          <p:cNvPr id="6" name="Content Placeholder 5"/>
          <p:cNvSpPr>
            <a:spLocks noGrp="1"/>
          </p:cNvSpPr>
          <p:nvPr>
            <p:ph sz="quarter" idx="10"/>
          </p:nvPr>
        </p:nvSpPr>
        <p:spPr/>
        <p:txBody>
          <a:bodyPr/>
          <a:lstStyle/>
          <a:p>
            <a:r>
              <a:rPr lang="en-US" dirty="0" smtClean="0"/>
              <a:t>Time Demand Analysis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50</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911480" y="3080880"/>
              <a:ext cx="2527560" cy="27000"/>
            </p14:xfrm>
          </p:contentPart>
        </mc:Choice>
        <mc:Fallback>
          <p:pic>
            <p:nvPicPr>
              <p:cNvPr id="2" name="Ink 1"/>
              <p:cNvPicPr/>
              <p:nvPr/>
            </p:nvPicPr>
            <p:blipFill>
              <a:blip r:embed="rId4"/>
              <a:stretch>
                <a:fillRect/>
              </a:stretch>
            </p:blipFill>
            <p:spPr>
              <a:xfrm>
                <a:off x="4902120" y="3071520"/>
                <a:ext cx="2546280" cy="45720"/>
              </a:xfrm>
              <a:prstGeom prst="rect">
                <a:avLst/>
              </a:prstGeom>
            </p:spPr>
          </p:pic>
        </mc:Fallback>
      </mc:AlternateContent>
    </p:spTree>
    <p:extLst>
      <p:ext uri="{BB962C8B-B14F-4D97-AF65-F5344CB8AC3E}">
        <p14:creationId xmlns:p14="http://schemas.microsoft.com/office/powerpoint/2010/main" val="4551691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normAutofit lnSpcReduction="10000"/>
          </a:bodyPr>
          <a:lstStyle/>
          <a:p>
            <a:r>
              <a:rPr lang="en-IN" sz="2000" b="1" u="sng" dirty="0" smtClean="0">
                <a:latin typeface="+mn-lt"/>
              </a:rPr>
              <a:t>Time Demand Analysis method proposed by </a:t>
            </a:r>
            <a:r>
              <a:rPr lang="en-IN" sz="2000" b="1" u="sng" dirty="0" err="1" smtClean="0">
                <a:latin typeface="+mn-lt"/>
              </a:rPr>
              <a:t>Lehoczky</a:t>
            </a:r>
            <a:endParaRPr lang="en-IN" sz="2000" b="1" u="sng" dirty="0" smtClean="0">
              <a:latin typeface="+mn-lt"/>
            </a:endParaRPr>
          </a:p>
          <a:p>
            <a:r>
              <a:rPr lang="en-IN" sz="2000" dirty="0" smtClean="0">
                <a:latin typeface="+mn-lt"/>
              </a:rPr>
              <a:t>For each task </a:t>
            </a:r>
            <a:r>
              <a:rPr lang="en-IN" sz="2000" b="1" i="1" dirty="0" smtClean="0">
                <a:latin typeface="+mn-lt"/>
              </a:rPr>
              <a:t>T</a:t>
            </a:r>
            <a:r>
              <a:rPr lang="en-IN" sz="2000" b="1" i="1" baseline="-25000" dirty="0" smtClean="0">
                <a:latin typeface="+mn-lt"/>
              </a:rPr>
              <a:t>i</a:t>
            </a:r>
            <a:r>
              <a:rPr lang="en-IN" sz="2000" baseline="-25000" dirty="0" smtClean="0">
                <a:latin typeface="+mn-lt"/>
              </a:rPr>
              <a:t> </a:t>
            </a:r>
            <a:r>
              <a:rPr lang="en-IN" sz="2000" dirty="0" smtClean="0">
                <a:latin typeface="+mn-lt"/>
              </a:rPr>
              <a:t>,</a:t>
            </a:r>
          </a:p>
          <a:p>
            <a:endParaRPr lang="en-IN" sz="2000" dirty="0" smtClean="0">
              <a:latin typeface="+mn-lt"/>
            </a:endParaRPr>
          </a:p>
          <a:p>
            <a:pPr marL="457200" indent="-457200">
              <a:buFont typeface="+mj-lt"/>
              <a:buAutoNum type="arabicPeriod"/>
            </a:pPr>
            <a:r>
              <a:rPr lang="en-IN" sz="2000" dirty="0" smtClean="0">
                <a:latin typeface="+mn-lt"/>
              </a:rPr>
              <a:t>Compute the time demand function </a:t>
            </a:r>
            <a:r>
              <a:rPr lang="en-IN" sz="2000" i="1" dirty="0" err="1" smtClean="0"/>
              <a:t>w</a:t>
            </a:r>
            <a:r>
              <a:rPr lang="en-IN" sz="2000" i="1" baseline="-25000" dirty="0" err="1" smtClean="0"/>
              <a:t>i</a:t>
            </a:r>
            <a:r>
              <a:rPr lang="en-IN" sz="2000" i="1" dirty="0" smtClean="0"/>
              <a:t>(t)</a:t>
            </a:r>
            <a:r>
              <a:rPr lang="en-IN" sz="2000" dirty="0" smtClean="0">
                <a:solidFill>
                  <a:srgbClr val="0000CC"/>
                </a:solidFill>
              </a:rPr>
              <a:t>.</a:t>
            </a:r>
          </a:p>
          <a:p>
            <a:pPr marL="457200" indent="-457200">
              <a:buFont typeface="+mj-lt"/>
              <a:buAutoNum type="arabicPeriod"/>
            </a:pPr>
            <a:endParaRPr lang="en-IN" sz="2000" dirty="0" smtClean="0">
              <a:solidFill>
                <a:srgbClr val="0000CC"/>
              </a:solidFill>
            </a:endParaRPr>
          </a:p>
          <a:p>
            <a:pPr marL="457200" indent="-457200">
              <a:buFont typeface="+mj-lt"/>
              <a:buAutoNum type="arabicPeriod"/>
            </a:pPr>
            <a:endParaRPr lang="en-IN" sz="2000" dirty="0" smtClean="0">
              <a:solidFill>
                <a:srgbClr val="0000CC"/>
              </a:solidFill>
            </a:endParaRPr>
          </a:p>
          <a:p>
            <a:pPr marL="457200" indent="-457200"/>
            <a:endParaRPr lang="en-IN" sz="2000" dirty="0" smtClean="0">
              <a:solidFill>
                <a:srgbClr val="0000CC"/>
              </a:solidFill>
            </a:endParaRPr>
          </a:p>
          <a:p>
            <a:pPr marL="457200" indent="-457200">
              <a:buFont typeface="+mj-lt"/>
              <a:buAutoNum type="arabicPeriod" startAt="2"/>
            </a:pPr>
            <a:r>
              <a:rPr lang="en-IN" sz="2000" dirty="0" smtClean="0">
                <a:latin typeface="+mn-lt"/>
              </a:rPr>
              <a:t>Check whether the inequality </a:t>
            </a:r>
          </a:p>
          <a:p>
            <a:pPr marL="457200" indent="-457200">
              <a:buFont typeface="+mj-lt"/>
              <a:buAutoNum type="arabicPeriod" startAt="2"/>
            </a:pPr>
            <a:endParaRPr lang="en-IN" sz="2000" dirty="0" smtClean="0">
              <a:latin typeface="+mn-lt"/>
            </a:endParaRPr>
          </a:p>
          <a:p>
            <a:pPr marL="457200" indent="-457200">
              <a:buFont typeface="+mj-lt"/>
              <a:buAutoNum type="arabicPeriod" startAt="2"/>
            </a:pPr>
            <a:endParaRPr lang="en-IN" sz="2000" dirty="0" smtClean="0">
              <a:latin typeface="+mn-lt"/>
            </a:endParaRPr>
          </a:p>
          <a:p>
            <a:pPr marL="457200" indent="-457200">
              <a:buFont typeface="+mj-lt"/>
              <a:buAutoNum type="arabicPeriod" startAt="2"/>
            </a:pPr>
            <a:endParaRPr lang="en-IN" sz="2000" dirty="0" smtClean="0">
              <a:latin typeface="+mn-lt"/>
            </a:endParaRPr>
          </a:p>
          <a:p>
            <a:pPr marL="457200" indent="-457200">
              <a:buFont typeface="+mj-lt"/>
              <a:buAutoNum type="arabicPeriod" startAt="2"/>
            </a:pPr>
            <a:endParaRPr lang="en-IN" sz="2000" dirty="0" smtClean="0">
              <a:latin typeface="+mn-lt"/>
            </a:endParaRPr>
          </a:p>
          <a:p>
            <a:pPr marL="457200" indent="-457200">
              <a:buFont typeface="+mj-lt"/>
              <a:buAutoNum type="arabicPeriod" startAt="2"/>
            </a:pPr>
            <a:endParaRPr lang="en-IN" sz="2000" dirty="0" smtClean="0">
              <a:latin typeface="+mn-lt"/>
            </a:endParaRPr>
          </a:p>
          <a:p>
            <a:pPr marL="457200" indent="-457200"/>
            <a:endParaRPr lang="en-IN" sz="2000" dirty="0" smtClean="0">
              <a:latin typeface="+mn-lt"/>
            </a:endParaRPr>
          </a:p>
          <a:p>
            <a:pPr marL="457200" indent="-457200"/>
            <a:r>
              <a:rPr lang="en-IN" sz="2000" dirty="0" smtClean="0">
                <a:solidFill>
                  <a:srgbClr val="0000CC"/>
                </a:solidFill>
                <a:latin typeface="+mn-lt"/>
              </a:rPr>
              <a:t>If this inequality is satisfied at </a:t>
            </a:r>
            <a:r>
              <a:rPr lang="en-IN" sz="2000" b="1" dirty="0" smtClean="0">
                <a:solidFill>
                  <a:srgbClr val="0000CC"/>
                </a:solidFill>
                <a:latin typeface="+mn-lt"/>
              </a:rPr>
              <a:t>any of these instants</a:t>
            </a:r>
            <a:r>
              <a:rPr lang="en-IN" sz="2000" dirty="0" smtClean="0">
                <a:solidFill>
                  <a:srgbClr val="0000CC"/>
                </a:solidFill>
                <a:latin typeface="+mn-lt"/>
              </a:rPr>
              <a:t>,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solidFill>
                  <a:srgbClr val="0000CC"/>
                </a:solidFill>
                <a:latin typeface="+mn-lt"/>
              </a:rPr>
              <a:t> is schedulable</a:t>
            </a:r>
            <a:r>
              <a:rPr lang="en-IN" sz="2000" dirty="0" smtClean="0">
                <a:latin typeface="+mn-lt"/>
              </a:rPr>
              <a:t>.</a:t>
            </a:r>
          </a:p>
        </p:txBody>
      </p:sp>
      <p:sp>
        <p:nvSpPr>
          <p:cNvPr id="6" name="Content Placeholder 5"/>
          <p:cNvSpPr>
            <a:spLocks noGrp="1"/>
          </p:cNvSpPr>
          <p:nvPr>
            <p:ph sz="quarter" idx="10"/>
          </p:nvPr>
        </p:nvSpPr>
        <p:spPr/>
        <p:txBody>
          <a:bodyPr/>
          <a:lstStyle/>
          <a:p>
            <a:r>
              <a:rPr lang="en-US" dirty="0" smtClean="0"/>
              <a:t>Time Demand Analysis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51</a:t>
            </a:fld>
            <a:endParaRPr lang="en-US"/>
          </a:p>
        </p:txBody>
      </p:sp>
      <p:graphicFrame>
        <p:nvGraphicFramePr>
          <p:cNvPr id="7" name="Object 6"/>
          <p:cNvGraphicFramePr>
            <a:graphicFrameLocks noChangeAspect="1"/>
          </p:cNvGraphicFramePr>
          <p:nvPr/>
        </p:nvGraphicFramePr>
        <p:xfrm>
          <a:off x="1676401" y="4114800"/>
          <a:ext cx="5943599" cy="1905000"/>
        </p:xfrm>
        <a:graphic>
          <a:graphicData uri="http://schemas.openxmlformats.org/presentationml/2006/ole">
            <mc:AlternateContent xmlns:mc="http://schemas.openxmlformats.org/markup-compatibility/2006">
              <mc:Choice xmlns:v="urn:schemas-microsoft-com:vml" Requires="v">
                <p:oleObj spid="_x0000_s10260" name="Equation" r:id="rId4" imgW="3377880" imgH="1143000" progId="Equation.3">
                  <p:embed/>
                </p:oleObj>
              </mc:Choice>
              <mc:Fallback>
                <p:oleObj name="Equation" r:id="rId4" imgW="3377880" imgH="1143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4114800"/>
                        <a:ext cx="5943599"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3"/>
          <p:cNvGraphicFramePr>
            <a:graphicFrameLocks noChangeAspect="1"/>
          </p:cNvGraphicFramePr>
          <p:nvPr/>
        </p:nvGraphicFramePr>
        <p:xfrm>
          <a:off x="1727200" y="2819400"/>
          <a:ext cx="4964113" cy="863600"/>
        </p:xfrm>
        <a:graphic>
          <a:graphicData uri="http://schemas.openxmlformats.org/presentationml/2006/ole">
            <mc:AlternateContent xmlns:mc="http://schemas.openxmlformats.org/markup-compatibility/2006">
              <mc:Choice xmlns:v="urn:schemas-microsoft-com:vml" Requires="v">
                <p:oleObj spid="_x0000_s10261" name="Equation" r:id="rId6" imgW="1955520" imgH="482400" progId="Equation.3">
                  <p:embed/>
                </p:oleObj>
              </mc:Choice>
              <mc:Fallback>
                <p:oleObj name="Equation" r:id="rId6" imgW="19555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7200" y="2819400"/>
                        <a:ext cx="49641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7861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486400"/>
          </a:xfrm>
        </p:spPr>
        <p:txBody>
          <a:bodyPr>
            <a:normAutofit/>
          </a:bodyPr>
          <a:lstStyle/>
          <a:p>
            <a:r>
              <a:rPr lang="en-IN" sz="2000" dirty="0" smtClean="0">
                <a:latin typeface="+mn-lt"/>
              </a:rPr>
              <a:t>Let us take the old example i.e. </a:t>
            </a:r>
            <a:r>
              <a:rPr lang="en-IN" sz="1800" dirty="0" smtClean="0"/>
              <a:t>T1 = (</a:t>
            </a:r>
            <a:r>
              <a:rPr lang="el-GR" sz="1800" dirty="0" smtClean="0"/>
              <a:t>φ</a:t>
            </a:r>
            <a:r>
              <a:rPr lang="en-IN" sz="1800" baseline="-25000" dirty="0" smtClean="0"/>
              <a:t>1</a:t>
            </a:r>
            <a:r>
              <a:rPr lang="en-IN" sz="1800" dirty="0" smtClean="0"/>
              <a:t>, 3, 1), (</a:t>
            </a:r>
            <a:r>
              <a:rPr lang="el-GR" sz="1800" dirty="0" smtClean="0"/>
              <a:t>φ</a:t>
            </a:r>
            <a:r>
              <a:rPr lang="en-IN" sz="1800" baseline="-25000" dirty="0" smtClean="0"/>
              <a:t>2</a:t>
            </a:r>
            <a:r>
              <a:rPr lang="en-IN" sz="1800" dirty="0" smtClean="0"/>
              <a:t>, 5, 1.5), (</a:t>
            </a:r>
            <a:r>
              <a:rPr lang="el-GR" sz="1800" dirty="0" smtClean="0"/>
              <a:t>φ</a:t>
            </a:r>
            <a:r>
              <a:rPr lang="en-IN" sz="1800" baseline="-25000" dirty="0" smtClean="0"/>
              <a:t>3</a:t>
            </a:r>
            <a:r>
              <a:rPr lang="en-IN" sz="1800" dirty="0" smtClean="0"/>
              <a:t>, 7, 1.25), (</a:t>
            </a:r>
            <a:r>
              <a:rPr lang="el-GR" sz="1800" dirty="0" smtClean="0"/>
              <a:t>φ</a:t>
            </a:r>
            <a:r>
              <a:rPr lang="en-IN" sz="1800" baseline="-25000" dirty="0" smtClean="0"/>
              <a:t>4</a:t>
            </a:r>
            <a:r>
              <a:rPr lang="en-IN" sz="1800" dirty="0" smtClean="0"/>
              <a:t>, 9, 0.5).</a:t>
            </a:r>
            <a:endParaRPr lang="en-IN" sz="1800" baseline="-25000" dirty="0" smtClean="0">
              <a:latin typeface="+mn-lt"/>
            </a:endParaRPr>
          </a:p>
          <a:p>
            <a:r>
              <a:rPr lang="en-IN" sz="1800" dirty="0" smtClean="0">
                <a:latin typeface="+mn-lt"/>
              </a:rPr>
              <a:t>The time demand functions for all 4 tasks have been calculated.</a:t>
            </a:r>
          </a:p>
          <a:p>
            <a:endParaRPr lang="en-IN" sz="1800" dirty="0" smtClean="0">
              <a:latin typeface="+mn-lt"/>
            </a:endParaRPr>
          </a:p>
          <a:p>
            <a:r>
              <a:rPr lang="en-IN" sz="2000" i="1" dirty="0" smtClean="0">
                <a:latin typeface="+mn-lt"/>
              </a:rPr>
              <a:t>   </a:t>
            </a:r>
          </a:p>
          <a:p>
            <a:endParaRPr lang="en-IN" sz="2000" dirty="0" smtClean="0">
              <a:latin typeface="+mn-lt"/>
            </a:endParaRPr>
          </a:p>
        </p:txBody>
      </p:sp>
      <p:sp>
        <p:nvSpPr>
          <p:cNvPr id="6" name="Content Placeholder 5"/>
          <p:cNvSpPr>
            <a:spLocks noGrp="1"/>
          </p:cNvSpPr>
          <p:nvPr>
            <p:ph sz="quarter" idx="10"/>
          </p:nvPr>
        </p:nvSpPr>
        <p:spPr/>
        <p:txBody>
          <a:bodyPr/>
          <a:lstStyle/>
          <a:p>
            <a:r>
              <a:rPr lang="en-US" dirty="0" smtClean="0"/>
              <a:t>Time Demand Analysis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52</a:t>
            </a:fld>
            <a:endParaRPr lang="en-US"/>
          </a:p>
        </p:txBody>
      </p:sp>
      <p:graphicFrame>
        <p:nvGraphicFramePr>
          <p:cNvPr id="79874" name="Object 3"/>
          <p:cNvGraphicFramePr>
            <a:graphicFrameLocks noChangeAspect="1"/>
          </p:cNvGraphicFramePr>
          <p:nvPr/>
        </p:nvGraphicFramePr>
        <p:xfrm>
          <a:off x="533401" y="4800600"/>
          <a:ext cx="2514599" cy="1587500"/>
        </p:xfrm>
        <a:graphic>
          <a:graphicData uri="http://schemas.openxmlformats.org/presentationml/2006/ole">
            <mc:AlternateContent xmlns:mc="http://schemas.openxmlformats.org/markup-compatibility/2006">
              <mc:Choice xmlns:v="urn:schemas-microsoft-com:vml" Requires="v">
                <p:oleObj spid="_x0000_s11302" name="Equation" r:id="rId4" imgW="1384200" imgH="1168200" progId="Equation.3">
                  <p:embed/>
                </p:oleObj>
              </mc:Choice>
              <mc:Fallback>
                <p:oleObj name="Equation" r:id="rId4" imgW="13842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1" y="4800600"/>
                        <a:ext cx="2514599" cy="158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5" name="Object 3"/>
          <p:cNvGraphicFramePr>
            <a:graphicFrameLocks noChangeAspect="1"/>
          </p:cNvGraphicFramePr>
          <p:nvPr/>
        </p:nvGraphicFramePr>
        <p:xfrm>
          <a:off x="533400" y="2713037"/>
          <a:ext cx="2424112" cy="639763"/>
        </p:xfrm>
        <a:graphic>
          <a:graphicData uri="http://schemas.openxmlformats.org/presentationml/2006/ole">
            <mc:AlternateContent xmlns:mc="http://schemas.openxmlformats.org/markup-compatibility/2006">
              <mc:Choice xmlns:v="urn:schemas-microsoft-com:vml" Requires="v">
                <p:oleObj spid="_x0000_s11303" name="Equation" r:id="rId6" imgW="1307880" imgH="457200" progId="Equation.3">
                  <p:embed/>
                </p:oleObj>
              </mc:Choice>
              <mc:Fallback>
                <p:oleObj name="Equation" r:id="rId6" imgW="13078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713037"/>
                        <a:ext cx="2424112"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4"/>
          <p:cNvGraphicFramePr>
            <a:graphicFrameLocks noChangeAspect="1"/>
          </p:cNvGraphicFramePr>
          <p:nvPr/>
        </p:nvGraphicFramePr>
        <p:xfrm>
          <a:off x="541337" y="3460750"/>
          <a:ext cx="2582863" cy="1263650"/>
        </p:xfrm>
        <a:graphic>
          <a:graphicData uri="http://schemas.openxmlformats.org/presentationml/2006/ole">
            <mc:AlternateContent xmlns:mc="http://schemas.openxmlformats.org/markup-compatibility/2006">
              <mc:Choice xmlns:v="urn:schemas-microsoft-com:vml" Requires="v">
                <p:oleObj spid="_x0000_s11304" name="Equation" r:id="rId8" imgW="1384200" imgH="914400" progId="Equation.3">
                  <p:embed/>
                </p:oleObj>
              </mc:Choice>
              <mc:Fallback>
                <p:oleObj name="Equation" r:id="rId8" imgW="13842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337" y="3460750"/>
                        <a:ext cx="2582863"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5"/>
          <p:cNvGraphicFramePr>
            <a:graphicFrameLocks noChangeAspect="1"/>
          </p:cNvGraphicFramePr>
          <p:nvPr/>
        </p:nvGraphicFramePr>
        <p:xfrm>
          <a:off x="533400" y="2286000"/>
          <a:ext cx="2362200" cy="304800"/>
        </p:xfrm>
        <a:graphic>
          <a:graphicData uri="http://schemas.openxmlformats.org/presentationml/2006/ole">
            <mc:AlternateContent xmlns:mc="http://schemas.openxmlformats.org/markup-compatibility/2006">
              <mc:Choice xmlns:v="urn:schemas-microsoft-com:vml" Requires="v">
                <p:oleObj spid="_x0000_s11305" name="Equation" r:id="rId10" imgW="1193760" imgH="215640" progId="Equation.3">
                  <p:embed/>
                </p:oleObj>
              </mc:Choice>
              <mc:Fallback>
                <p:oleObj name="Equation" r:id="rId10" imgW="119376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2286000"/>
                        <a:ext cx="2362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32657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28600" y="0"/>
            <a:ext cx="6324600" cy="1143000"/>
          </a:xfrm>
        </p:spPr>
        <p:txBody>
          <a:bodyPr/>
          <a:lstStyle/>
          <a:p>
            <a:r>
              <a:rPr lang="en-US" dirty="0" smtClean="0"/>
              <a:t>Time Demand Analysis – Example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53</a:t>
            </a:fld>
            <a:endParaRPr lang="en-US"/>
          </a:p>
        </p:txBody>
      </p:sp>
      <p:graphicFrame>
        <p:nvGraphicFramePr>
          <p:cNvPr id="79875" name="Object 3"/>
          <p:cNvGraphicFramePr>
            <a:graphicFrameLocks noChangeAspect="1"/>
          </p:cNvGraphicFramePr>
          <p:nvPr/>
        </p:nvGraphicFramePr>
        <p:xfrm>
          <a:off x="533400" y="3170237"/>
          <a:ext cx="2424112" cy="639763"/>
        </p:xfrm>
        <a:graphic>
          <a:graphicData uri="http://schemas.openxmlformats.org/presentationml/2006/ole">
            <mc:AlternateContent xmlns:mc="http://schemas.openxmlformats.org/markup-compatibility/2006">
              <mc:Choice xmlns:v="urn:schemas-microsoft-com:vml" Requires="v">
                <p:oleObj spid="_x0000_s12317" name="Equation" r:id="rId4" imgW="1307880" imgH="457200" progId="Equation.3">
                  <p:embed/>
                </p:oleObj>
              </mc:Choice>
              <mc:Fallback>
                <p:oleObj name="Equation" r:id="rId4" imgW="13078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70237"/>
                        <a:ext cx="2424112"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4"/>
          <p:cNvGraphicFramePr>
            <a:graphicFrameLocks noChangeAspect="1"/>
          </p:cNvGraphicFramePr>
          <p:nvPr/>
        </p:nvGraphicFramePr>
        <p:xfrm>
          <a:off x="4800600" y="1752600"/>
          <a:ext cx="2582863" cy="1263650"/>
        </p:xfrm>
        <a:graphic>
          <a:graphicData uri="http://schemas.openxmlformats.org/presentationml/2006/ole">
            <mc:AlternateContent xmlns:mc="http://schemas.openxmlformats.org/markup-compatibility/2006">
              <mc:Choice xmlns:v="urn:schemas-microsoft-com:vml" Requires="v">
                <p:oleObj spid="_x0000_s12318" name="Equation" r:id="rId6" imgW="1384200" imgH="914400" progId="Equation.3">
                  <p:embed/>
                </p:oleObj>
              </mc:Choice>
              <mc:Fallback>
                <p:oleObj name="Equation" r:id="rId6" imgW="138420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752600"/>
                        <a:ext cx="2582863"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5"/>
          <p:cNvGraphicFramePr>
            <a:graphicFrameLocks noChangeAspect="1"/>
          </p:cNvGraphicFramePr>
          <p:nvPr/>
        </p:nvGraphicFramePr>
        <p:xfrm>
          <a:off x="762000" y="1752600"/>
          <a:ext cx="2362200" cy="304800"/>
        </p:xfrm>
        <a:graphic>
          <a:graphicData uri="http://schemas.openxmlformats.org/presentationml/2006/ole">
            <mc:AlternateContent xmlns:mc="http://schemas.openxmlformats.org/markup-compatibility/2006">
              <mc:Choice xmlns:v="urn:schemas-microsoft-com:vml" Requires="v">
                <p:oleObj spid="_x0000_s12319" name="Equation" r:id="rId8" imgW="1193760" imgH="215640" progId="Equation.3">
                  <p:embed/>
                </p:oleObj>
              </mc:Choice>
              <mc:Fallback>
                <p:oleObj name="Equation" r:id="rId8" imgW="119376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1752600"/>
                        <a:ext cx="2362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2"/>
          <p:cNvSpPr txBox="1">
            <a:spLocks/>
          </p:cNvSpPr>
          <p:nvPr/>
        </p:nvSpPr>
        <p:spPr bwMode="auto">
          <a:xfrm>
            <a:off x="457200" y="1295400"/>
            <a:ext cx="37338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lang="en-IN" sz="1600" b="1" u="sng" dirty="0" smtClean="0">
                <a:latin typeface="+mn-lt"/>
              </a:rPr>
              <a:t>For T1: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lang="en-IN" sz="1600" dirty="0" smtClean="0">
              <a:latin typeface="+mn-lt"/>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lang="en-IN" sz="1600" dirty="0" smtClean="0">
              <a:latin typeface="+mn-lt"/>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lang="en-IN" sz="1600" dirty="0" smtClean="0">
                <a:latin typeface="+mn-lt"/>
              </a:rPr>
              <a:t>i</a:t>
            </a:r>
            <a:r>
              <a:rPr kumimoji="0" lang="en-IN" sz="1600" b="0" i="0" u="none" strike="noStrike" kern="1200" cap="none" spc="0" normalizeH="0" noProof="0" dirty="0" smtClean="0">
                <a:ln>
                  <a:noFill/>
                </a:ln>
                <a:solidFill>
                  <a:schemeClr val="tx1"/>
                </a:solidFill>
                <a:effectLst/>
                <a:uLnTx/>
                <a:uFillTx/>
                <a:latin typeface="+mn-lt"/>
                <a:ea typeface="+mn-ea"/>
                <a:cs typeface="Arial" pitchFamily="34" charset="0"/>
              </a:rPr>
              <a:t> = 1, so k and j doesn’t exist. </a:t>
            </a:r>
            <a:endParaRPr lang="en-IN" sz="1600" dirty="0" smtClean="0">
              <a:latin typeface="+mn-lt"/>
            </a:endParaRPr>
          </a:p>
          <a:p>
            <a:pPr marL="342900" lvl="0" indent="-342900" fontAlgn="auto">
              <a:spcBef>
                <a:spcPct val="20000"/>
              </a:spcBef>
              <a:spcAft>
                <a:spcPts val="0"/>
              </a:spcAft>
              <a:buClr>
                <a:srgbClr val="101141"/>
              </a:buClr>
            </a:pPr>
            <a:r>
              <a:rPr lang="en-IN" sz="1600" dirty="0" smtClean="0">
                <a:latin typeface="+mn-lt"/>
              </a:rPr>
              <a:t>Hence T1 is schedulable.</a:t>
            </a:r>
          </a:p>
        </p:txBody>
      </p:sp>
      <p:sp>
        <p:nvSpPr>
          <p:cNvPr id="12" name="Content Placeholder 2"/>
          <p:cNvSpPr txBox="1">
            <a:spLocks/>
          </p:cNvSpPr>
          <p:nvPr/>
        </p:nvSpPr>
        <p:spPr bwMode="auto">
          <a:xfrm>
            <a:off x="457200" y="2819400"/>
            <a:ext cx="37338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auto">
              <a:spcBef>
                <a:spcPct val="20000"/>
              </a:spcBef>
              <a:spcAft>
                <a:spcPts val="0"/>
              </a:spcAft>
              <a:buClr>
                <a:srgbClr val="101141"/>
              </a:buClr>
              <a:defRPr/>
            </a:pPr>
            <a:r>
              <a:rPr lang="en-IN" sz="1600" b="1" u="sng" dirty="0" smtClean="0">
                <a:latin typeface="+mn-lt"/>
              </a:rPr>
              <a:t>For T2: </a:t>
            </a: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r>
              <a:rPr lang="en-IN" sz="1600" dirty="0" smtClean="0">
                <a:latin typeface="+mn-lt"/>
              </a:rPr>
              <a:t>i = 2, so k = 1, 2</a:t>
            </a:r>
          </a:p>
          <a:p>
            <a:pPr marL="342900" lvl="0" indent="-342900" fontAlgn="auto">
              <a:spcBef>
                <a:spcPct val="20000"/>
              </a:spcBef>
              <a:spcAft>
                <a:spcPts val="0"/>
              </a:spcAft>
              <a:buClr>
                <a:srgbClr val="101141"/>
              </a:buClr>
              <a:defRPr/>
            </a:pPr>
            <a:r>
              <a:rPr lang="en-IN" sz="1600" dirty="0" smtClean="0">
                <a:latin typeface="+mn-lt"/>
              </a:rPr>
              <a:t>For k=1:</a:t>
            </a:r>
          </a:p>
          <a:p>
            <a:pPr marL="342900" lvl="0" indent="-342900" fontAlgn="auto">
              <a:spcBef>
                <a:spcPct val="20000"/>
              </a:spcBef>
              <a:spcAft>
                <a:spcPts val="0"/>
              </a:spcAft>
              <a:buClr>
                <a:srgbClr val="101141"/>
              </a:buClr>
              <a:defRPr/>
            </a:pPr>
            <a:r>
              <a:rPr lang="en-IN" sz="1600" dirty="0" smtClean="0">
                <a:latin typeface="+mn-lt"/>
              </a:rPr>
              <a:t>	j = 1,2,..., floor(min(5,5)/3)) = 1</a:t>
            </a:r>
          </a:p>
          <a:p>
            <a:pPr marL="342900" lvl="0" indent="-342900" fontAlgn="auto">
              <a:spcBef>
                <a:spcPct val="20000"/>
              </a:spcBef>
              <a:spcAft>
                <a:spcPts val="0"/>
              </a:spcAft>
              <a:buClr>
                <a:srgbClr val="101141"/>
              </a:buClr>
            </a:pPr>
            <a:r>
              <a:rPr lang="en-IN" sz="1600" dirty="0" smtClean="0">
                <a:latin typeface="+mn-lt"/>
              </a:rPr>
              <a:t>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3 = 3, w</a:t>
            </a:r>
            <a:r>
              <a:rPr lang="en-IN" sz="1600" baseline="-25000" dirty="0" smtClean="0">
                <a:latin typeface="+mn-lt"/>
              </a:rPr>
              <a:t>2</a:t>
            </a:r>
            <a:r>
              <a:rPr lang="en-IN" sz="1600" dirty="0" smtClean="0">
                <a:latin typeface="+mn-lt"/>
              </a:rPr>
              <a:t> (3) = 2.5 &lt; 3.</a:t>
            </a:r>
          </a:p>
          <a:p>
            <a:pPr marL="342900" lvl="0" indent="-342900" fontAlgn="auto">
              <a:spcBef>
                <a:spcPct val="20000"/>
              </a:spcBef>
              <a:spcAft>
                <a:spcPts val="0"/>
              </a:spcAft>
              <a:buClr>
                <a:srgbClr val="101141"/>
              </a:buClr>
              <a:defRPr/>
            </a:pPr>
            <a:r>
              <a:rPr lang="en-IN" sz="1600" dirty="0" smtClean="0">
                <a:latin typeface="+mn-lt"/>
              </a:rPr>
              <a:t>For k=2:</a:t>
            </a:r>
          </a:p>
          <a:p>
            <a:pPr marL="342900" lvl="0" indent="-342900" fontAlgn="auto">
              <a:spcBef>
                <a:spcPct val="20000"/>
              </a:spcBef>
              <a:spcAft>
                <a:spcPts val="0"/>
              </a:spcAft>
              <a:buClr>
                <a:srgbClr val="101141"/>
              </a:buClr>
              <a:defRPr/>
            </a:pPr>
            <a:r>
              <a:rPr lang="en-IN" sz="1600" dirty="0" smtClean="0">
                <a:latin typeface="+mn-lt"/>
              </a:rPr>
              <a:t>	j = 1,2,..., floor(min(5,5)/5)) = 1</a:t>
            </a:r>
          </a:p>
          <a:p>
            <a:pPr marL="342900" lvl="0" indent="-342900" fontAlgn="auto">
              <a:spcBef>
                <a:spcPct val="20000"/>
              </a:spcBef>
              <a:spcAft>
                <a:spcPts val="0"/>
              </a:spcAft>
              <a:buClr>
                <a:srgbClr val="101141"/>
              </a:buClr>
            </a:pPr>
            <a:r>
              <a:rPr lang="en-IN" sz="1600" dirty="0" smtClean="0">
                <a:latin typeface="+mn-lt"/>
              </a:rPr>
              <a:t>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5 = 5, w</a:t>
            </a:r>
            <a:r>
              <a:rPr lang="en-IN" sz="1600" baseline="-25000" dirty="0" smtClean="0">
                <a:latin typeface="+mn-lt"/>
              </a:rPr>
              <a:t>2</a:t>
            </a:r>
            <a:r>
              <a:rPr lang="en-IN" sz="1600" dirty="0" smtClean="0">
                <a:latin typeface="+mn-lt"/>
              </a:rPr>
              <a:t> (5) = 3.5 &lt; 5. </a:t>
            </a:r>
          </a:p>
          <a:p>
            <a:pPr marL="342900" lvl="0" indent="-342900" fontAlgn="auto">
              <a:spcBef>
                <a:spcPct val="20000"/>
              </a:spcBef>
              <a:spcAft>
                <a:spcPts val="0"/>
              </a:spcAft>
              <a:buClr>
                <a:srgbClr val="101141"/>
              </a:buClr>
            </a:pPr>
            <a:r>
              <a:rPr lang="en-IN" sz="1600" dirty="0" smtClean="0">
                <a:latin typeface="+mn-lt"/>
              </a:rPr>
              <a:t>	</a:t>
            </a:r>
          </a:p>
          <a:p>
            <a:pPr marL="342900" lvl="0" indent="-342900" fontAlgn="auto">
              <a:spcBef>
                <a:spcPct val="20000"/>
              </a:spcBef>
              <a:spcAft>
                <a:spcPts val="0"/>
              </a:spcAft>
              <a:buClr>
                <a:srgbClr val="101141"/>
              </a:buClr>
            </a:pPr>
            <a:r>
              <a:rPr lang="en-IN" sz="1600" dirty="0" smtClean="0">
                <a:latin typeface="+mn-lt"/>
              </a:rPr>
              <a:t>	Hence T2 is schedulable, since the inequality is satisfied for all the cases.</a:t>
            </a:r>
            <a:endParaRPr lang="en-IN" sz="1600" b="1" u="sng" dirty="0" smtClean="0">
              <a:latin typeface="+mn-lt"/>
            </a:endParaRPr>
          </a:p>
          <a:p>
            <a:pPr marL="342900" lvl="0" indent="-342900" fontAlgn="auto">
              <a:spcBef>
                <a:spcPct val="20000"/>
              </a:spcBef>
              <a:spcAft>
                <a:spcPts val="0"/>
              </a:spcAft>
              <a:buClr>
                <a:srgbClr val="101141"/>
              </a:buClr>
            </a:pPr>
            <a:endParaRPr lang="en-IN" sz="1600" dirty="0" smtClean="0">
              <a:latin typeface="+mn-lt"/>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
        <p:nvSpPr>
          <p:cNvPr id="13" name="Content Placeholder 2"/>
          <p:cNvSpPr txBox="1">
            <a:spLocks/>
          </p:cNvSpPr>
          <p:nvPr/>
        </p:nvSpPr>
        <p:spPr bwMode="auto">
          <a:xfrm>
            <a:off x="3810000" y="1447800"/>
            <a:ext cx="5334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auto">
              <a:spcBef>
                <a:spcPct val="20000"/>
              </a:spcBef>
              <a:spcAft>
                <a:spcPts val="0"/>
              </a:spcAft>
              <a:buClr>
                <a:srgbClr val="101141"/>
              </a:buClr>
              <a:defRPr/>
            </a:pPr>
            <a:r>
              <a:rPr lang="en-IN" sz="1600" b="1" u="sng" dirty="0" smtClean="0">
                <a:latin typeface="+mn-lt"/>
              </a:rPr>
              <a:t>For T3:</a:t>
            </a: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endParaRPr lang="en-IN" sz="1600" dirty="0" smtClean="0">
              <a:latin typeface="+mn-lt"/>
            </a:endParaRPr>
          </a:p>
          <a:p>
            <a:pPr marL="342900" lvl="0" indent="-342900" fontAlgn="auto">
              <a:spcBef>
                <a:spcPct val="20000"/>
              </a:spcBef>
              <a:spcAft>
                <a:spcPts val="0"/>
              </a:spcAft>
              <a:buClr>
                <a:srgbClr val="101141"/>
              </a:buClr>
              <a:defRPr/>
            </a:pPr>
            <a:r>
              <a:rPr lang="en-IN" sz="1600" dirty="0" smtClean="0">
                <a:latin typeface="+mn-lt"/>
              </a:rPr>
              <a:t>i = 3, so k = 1, 2, 3</a:t>
            </a:r>
          </a:p>
          <a:p>
            <a:pPr marL="342900" lvl="0" indent="-342900" fontAlgn="auto">
              <a:spcBef>
                <a:spcPct val="20000"/>
              </a:spcBef>
              <a:spcAft>
                <a:spcPts val="0"/>
              </a:spcAft>
              <a:buClr>
                <a:srgbClr val="101141"/>
              </a:buClr>
              <a:defRPr/>
            </a:pPr>
            <a:r>
              <a:rPr lang="en-IN" sz="1600" dirty="0" smtClean="0">
                <a:latin typeface="+mn-lt"/>
              </a:rPr>
              <a:t>For k = 1:</a:t>
            </a:r>
          </a:p>
          <a:p>
            <a:pPr marL="342900" lvl="0" indent="-342900" fontAlgn="auto">
              <a:spcBef>
                <a:spcPct val="20000"/>
              </a:spcBef>
              <a:spcAft>
                <a:spcPts val="0"/>
              </a:spcAft>
              <a:buClr>
                <a:srgbClr val="101141"/>
              </a:buClr>
              <a:defRPr/>
            </a:pPr>
            <a:r>
              <a:rPr lang="en-IN" sz="1600" dirty="0" smtClean="0">
                <a:latin typeface="+mn-lt"/>
              </a:rPr>
              <a:t>	j = 1,2,..., floor(min(7,7)/3)) = 1, 2</a:t>
            </a:r>
            <a:endParaRPr lang="en-IN" sz="1600" i="1" dirty="0" smtClean="0">
              <a:latin typeface="+mn-lt"/>
            </a:endParaRPr>
          </a:p>
          <a:p>
            <a:pPr marL="342900" lvl="0" indent="-342900" fontAlgn="auto">
              <a:spcBef>
                <a:spcPct val="20000"/>
              </a:spcBef>
              <a:spcAft>
                <a:spcPts val="0"/>
              </a:spcAft>
              <a:buClr>
                <a:srgbClr val="101141"/>
              </a:buClr>
            </a:pPr>
            <a:r>
              <a:rPr lang="en-IN" sz="1500" dirty="0" smtClean="0">
                <a:latin typeface="+mn-lt"/>
              </a:rPr>
              <a:t>	For j=1, t = </a:t>
            </a:r>
            <a:r>
              <a:rPr lang="en-IN" sz="1500" dirty="0" err="1" smtClean="0">
                <a:latin typeface="+mn-lt"/>
              </a:rPr>
              <a:t>jp</a:t>
            </a:r>
            <a:r>
              <a:rPr lang="en-IN" sz="1500" baseline="-25000" dirty="0" err="1" smtClean="0">
                <a:latin typeface="+mn-lt"/>
              </a:rPr>
              <a:t>k</a:t>
            </a:r>
            <a:r>
              <a:rPr lang="en-IN" sz="1500" baseline="-25000" dirty="0" smtClean="0">
                <a:latin typeface="+mn-lt"/>
              </a:rPr>
              <a:t> </a:t>
            </a:r>
            <a:r>
              <a:rPr lang="en-IN" sz="1500" dirty="0" smtClean="0">
                <a:latin typeface="+mn-lt"/>
              </a:rPr>
              <a:t>= 1 X 3 = 3, w</a:t>
            </a:r>
            <a:r>
              <a:rPr lang="en-IN" sz="1500" baseline="-25000" dirty="0" smtClean="0">
                <a:latin typeface="+mn-lt"/>
              </a:rPr>
              <a:t>3</a:t>
            </a:r>
            <a:r>
              <a:rPr lang="en-IN" sz="1500" dirty="0" smtClean="0">
                <a:latin typeface="+mn-lt"/>
              </a:rPr>
              <a:t> (3) = 3.75 &gt; 3 . </a:t>
            </a:r>
          </a:p>
          <a:p>
            <a:pPr marL="342900" lvl="0" indent="-342900" fontAlgn="auto">
              <a:spcBef>
                <a:spcPct val="20000"/>
              </a:spcBef>
              <a:spcAft>
                <a:spcPts val="0"/>
              </a:spcAft>
              <a:buClr>
                <a:srgbClr val="101141"/>
              </a:buClr>
            </a:pPr>
            <a:r>
              <a:rPr lang="en-IN" sz="1500" dirty="0" smtClean="0">
                <a:latin typeface="+mn-lt"/>
              </a:rPr>
              <a:t>	For j=2, t = </a:t>
            </a:r>
            <a:r>
              <a:rPr lang="en-IN" sz="1500" dirty="0" err="1" smtClean="0">
                <a:latin typeface="+mn-lt"/>
              </a:rPr>
              <a:t>jp</a:t>
            </a:r>
            <a:r>
              <a:rPr lang="en-IN" sz="1500" baseline="-25000" dirty="0" err="1" smtClean="0">
                <a:latin typeface="+mn-lt"/>
              </a:rPr>
              <a:t>k</a:t>
            </a:r>
            <a:r>
              <a:rPr lang="en-IN" sz="1500" baseline="-25000" dirty="0" smtClean="0">
                <a:latin typeface="+mn-lt"/>
              </a:rPr>
              <a:t> </a:t>
            </a:r>
            <a:r>
              <a:rPr lang="en-IN" sz="1500" dirty="0" smtClean="0">
                <a:latin typeface="+mn-lt"/>
              </a:rPr>
              <a:t>= 2 X 3 = 6, w</a:t>
            </a:r>
            <a:r>
              <a:rPr lang="en-IN" sz="1500" baseline="-25000" dirty="0" smtClean="0">
                <a:latin typeface="+mn-lt"/>
              </a:rPr>
              <a:t>3</a:t>
            </a:r>
            <a:r>
              <a:rPr lang="en-IN" sz="1500" dirty="0" smtClean="0">
                <a:latin typeface="+mn-lt"/>
              </a:rPr>
              <a:t> (6) = 6.25 &gt; 6. </a:t>
            </a:r>
          </a:p>
          <a:p>
            <a:pPr marL="342900" indent="-342900" fontAlgn="auto">
              <a:spcBef>
                <a:spcPct val="20000"/>
              </a:spcBef>
              <a:spcAft>
                <a:spcPts val="0"/>
              </a:spcAft>
              <a:buClr>
                <a:srgbClr val="101141"/>
              </a:buClr>
              <a:defRPr/>
            </a:pPr>
            <a:r>
              <a:rPr lang="en-IN" sz="1500" dirty="0" smtClean="0">
                <a:latin typeface="+mn-lt"/>
              </a:rPr>
              <a:t>For k = 2:</a:t>
            </a:r>
          </a:p>
          <a:p>
            <a:pPr marL="342900" indent="-342900" fontAlgn="auto">
              <a:spcBef>
                <a:spcPct val="20000"/>
              </a:spcBef>
              <a:spcAft>
                <a:spcPts val="0"/>
              </a:spcAft>
              <a:buClr>
                <a:srgbClr val="101141"/>
              </a:buClr>
              <a:defRPr/>
            </a:pPr>
            <a:r>
              <a:rPr lang="en-IN" sz="1500" dirty="0" smtClean="0">
                <a:latin typeface="+mn-lt"/>
              </a:rPr>
              <a:t>	j = 1,2,..., floor(min(7,7)/5)) = 1</a:t>
            </a:r>
          </a:p>
          <a:p>
            <a:pPr marL="342900" lvl="0" indent="-342900" fontAlgn="auto">
              <a:spcBef>
                <a:spcPct val="20000"/>
              </a:spcBef>
              <a:spcAft>
                <a:spcPts val="0"/>
              </a:spcAft>
              <a:buClr>
                <a:srgbClr val="101141"/>
              </a:buClr>
            </a:pPr>
            <a:r>
              <a:rPr lang="en-IN" sz="1500" dirty="0" smtClean="0">
                <a:latin typeface="+mn-lt"/>
              </a:rPr>
              <a:t>	For j=1, t = </a:t>
            </a:r>
            <a:r>
              <a:rPr lang="en-IN" sz="1500" dirty="0" err="1" smtClean="0">
                <a:latin typeface="+mn-lt"/>
              </a:rPr>
              <a:t>jp</a:t>
            </a:r>
            <a:r>
              <a:rPr lang="en-IN" sz="1500" baseline="-25000" dirty="0" err="1" smtClean="0">
                <a:latin typeface="+mn-lt"/>
              </a:rPr>
              <a:t>k</a:t>
            </a:r>
            <a:r>
              <a:rPr lang="en-IN" sz="1500" baseline="-25000" dirty="0" smtClean="0">
                <a:latin typeface="+mn-lt"/>
              </a:rPr>
              <a:t> </a:t>
            </a:r>
            <a:r>
              <a:rPr lang="en-IN" sz="1500" dirty="0" smtClean="0">
                <a:latin typeface="+mn-lt"/>
              </a:rPr>
              <a:t>= 1 X 5 = 5, w</a:t>
            </a:r>
            <a:r>
              <a:rPr lang="en-IN" sz="1500" baseline="-25000" dirty="0" smtClean="0">
                <a:latin typeface="+mn-lt"/>
              </a:rPr>
              <a:t>3</a:t>
            </a:r>
            <a:r>
              <a:rPr lang="en-IN" sz="1500" dirty="0" smtClean="0">
                <a:latin typeface="+mn-lt"/>
              </a:rPr>
              <a:t> (5) = 4.75  &lt; 5. </a:t>
            </a:r>
          </a:p>
          <a:p>
            <a:pPr marL="342900" lvl="0" indent="-342900" fontAlgn="auto">
              <a:spcBef>
                <a:spcPct val="20000"/>
              </a:spcBef>
              <a:spcAft>
                <a:spcPts val="0"/>
              </a:spcAft>
              <a:buClr>
                <a:srgbClr val="101141"/>
              </a:buClr>
            </a:pPr>
            <a:r>
              <a:rPr lang="en-IN" sz="1500" dirty="0" smtClean="0">
                <a:latin typeface="+mn-lt"/>
              </a:rPr>
              <a:t>For k = 3.</a:t>
            </a:r>
          </a:p>
          <a:p>
            <a:pPr marL="342900" indent="-342900" fontAlgn="auto">
              <a:spcBef>
                <a:spcPct val="20000"/>
              </a:spcBef>
              <a:spcAft>
                <a:spcPts val="0"/>
              </a:spcAft>
              <a:buClr>
                <a:srgbClr val="101141"/>
              </a:buClr>
              <a:defRPr/>
            </a:pPr>
            <a:r>
              <a:rPr lang="en-IN" sz="1500" dirty="0" smtClean="0">
                <a:latin typeface="+mn-lt"/>
              </a:rPr>
              <a:t>	j = 1,2,..., </a:t>
            </a:r>
            <a:r>
              <a:rPr lang="en-IN" sz="1500" smtClean="0">
                <a:latin typeface="+mn-lt"/>
              </a:rPr>
              <a:t>floor(min(9,9)/7)) </a:t>
            </a:r>
            <a:r>
              <a:rPr lang="en-IN" sz="1500" dirty="0" smtClean="0">
                <a:latin typeface="+mn-lt"/>
              </a:rPr>
              <a:t>= 1</a:t>
            </a:r>
          </a:p>
          <a:p>
            <a:pPr marL="342900" lvl="0" indent="-342900" fontAlgn="auto">
              <a:spcBef>
                <a:spcPct val="20000"/>
              </a:spcBef>
              <a:spcAft>
                <a:spcPts val="0"/>
              </a:spcAft>
              <a:buClr>
                <a:srgbClr val="101141"/>
              </a:buClr>
            </a:pPr>
            <a:r>
              <a:rPr lang="en-IN" sz="1500" dirty="0" smtClean="0">
                <a:latin typeface="+mn-lt"/>
              </a:rPr>
              <a:t>	For j=1, t = </a:t>
            </a:r>
            <a:r>
              <a:rPr lang="en-IN" sz="1500" dirty="0" err="1" smtClean="0">
                <a:latin typeface="+mn-lt"/>
              </a:rPr>
              <a:t>jp</a:t>
            </a:r>
            <a:r>
              <a:rPr lang="en-IN" sz="1500" baseline="-25000" dirty="0" err="1" smtClean="0">
                <a:latin typeface="+mn-lt"/>
              </a:rPr>
              <a:t>k</a:t>
            </a:r>
            <a:r>
              <a:rPr lang="en-IN" sz="1500" baseline="-25000" dirty="0" smtClean="0">
                <a:latin typeface="+mn-lt"/>
              </a:rPr>
              <a:t> </a:t>
            </a:r>
            <a:r>
              <a:rPr lang="en-IN" sz="1500" dirty="0" smtClean="0">
                <a:latin typeface="+mn-lt"/>
              </a:rPr>
              <a:t>= 1 X 7 = 7, w</a:t>
            </a:r>
            <a:r>
              <a:rPr lang="en-IN" sz="1500" baseline="-25000" dirty="0" smtClean="0">
                <a:latin typeface="+mn-lt"/>
              </a:rPr>
              <a:t>3</a:t>
            </a:r>
            <a:r>
              <a:rPr lang="en-IN" sz="1500" dirty="0" smtClean="0">
                <a:latin typeface="+mn-lt"/>
              </a:rPr>
              <a:t> (7) = 7.25 &gt; 7. </a:t>
            </a:r>
          </a:p>
          <a:p>
            <a:pPr marL="342900" lvl="0" indent="-342900" fontAlgn="auto">
              <a:spcBef>
                <a:spcPct val="20000"/>
              </a:spcBef>
              <a:spcAft>
                <a:spcPts val="0"/>
              </a:spcAft>
              <a:buClr>
                <a:srgbClr val="101141"/>
              </a:buClr>
            </a:pPr>
            <a:r>
              <a:rPr lang="en-IN" sz="1500" dirty="0" smtClean="0">
                <a:latin typeface="+mn-lt"/>
              </a:rPr>
              <a:t>Hence T3 is schedulable, since the inequality is satisfied for t = 5.</a:t>
            </a:r>
            <a:r>
              <a:rPr kumimoji="0" lang="en-IN" sz="1500" b="0" i="1" u="none" strike="noStrike" kern="1200" cap="none" spc="0" normalizeH="0" baseline="0" noProof="0" dirty="0" smtClean="0">
                <a:ln>
                  <a:noFill/>
                </a:ln>
                <a:solidFill>
                  <a:schemeClr val="tx1"/>
                </a:solidFill>
                <a:effectLst/>
                <a:uLnTx/>
                <a:uFillTx/>
                <a:latin typeface="+mn-lt"/>
                <a:ea typeface="+mn-ea"/>
                <a:cs typeface="Arial" pitchFamily="34" charset="0"/>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IN" sz="15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
        <p:nvSpPr>
          <p:cNvPr id="14" name="Content Placeholder 2"/>
          <p:cNvSpPr txBox="1">
            <a:spLocks/>
          </p:cNvSpPr>
          <p:nvPr/>
        </p:nvSpPr>
        <p:spPr bwMode="auto">
          <a:xfrm>
            <a:off x="457200" y="5867400"/>
            <a:ext cx="3657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Tree>
    <p:extLst>
      <p:ext uri="{BB962C8B-B14F-4D97-AF65-F5344CB8AC3E}">
        <p14:creationId xmlns:p14="http://schemas.microsoft.com/office/powerpoint/2010/main" val="1653494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Time Demand Analysis – Example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54</a:t>
            </a:fld>
            <a:endParaRPr lang="en-US"/>
          </a:p>
        </p:txBody>
      </p:sp>
      <p:graphicFrame>
        <p:nvGraphicFramePr>
          <p:cNvPr id="79874" name="Object 3"/>
          <p:cNvGraphicFramePr>
            <a:graphicFrameLocks noChangeAspect="1"/>
          </p:cNvGraphicFramePr>
          <p:nvPr/>
        </p:nvGraphicFramePr>
        <p:xfrm>
          <a:off x="5257800" y="1752600"/>
          <a:ext cx="3254187" cy="1676400"/>
        </p:xfrm>
        <a:graphic>
          <a:graphicData uri="http://schemas.openxmlformats.org/presentationml/2006/ole">
            <mc:AlternateContent xmlns:mc="http://schemas.openxmlformats.org/markup-compatibility/2006">
              <mc:Choice xmlns:v="urn:schemas-microsoft-com:vml" Requires="v">
                <p:oleObj spid="_x0000_s13323" name="Equation" r:id="rId4" imgW="1384200" imgH="1168200" progId="Equation.3">
                  <p:embed/>
                </p:oleObj>
              </mc:Choice>
              <mc:Fallback>
                <p:oleObj name="Equation" r:id="rId4" imgW="13842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752600"/>
                        <a:ext cx="3254187"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2"/>
          <p:cNvSpPr txBox="1">
            <a:spLocks/>
          </p:cNvSpPr>
          <p:nvPr/>
        </p:nvSpPr>
        <p:spPr bwMode="auto">
          <a:xfrm>
            <a:off x="457200" y="1295400"/>
            <a:ext cx="5410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auto">
              <a:spcBef>
                <a:spcPct val="20000"/>
              </a:spcBef>
              <a:spcAft>
                <a:spcPts val="0"/>
              </a:spcAft>
              <a:buClr>
                <a:srgbClr val="101141"/>
              </a:buClr>
              <a:defRPr/>
            </a:pPr>
            <a:r>
              <a:rPr lang="en-IN" sz="1600" b="1" u="sng" dirty="0" smtClean="0">
                <a:latin typeface="+mn-lt"/>
              </a:rPr>
              <a:t>For T4: </a:t>
            </a:r>
            <a:endParaRPr lang="en-IN" sz="1600" dirty="0" smtClean="0">
              <a:latin typeface="+mn-lt"/>
            </a:endParaRPr>
          </a:p>
          <a:p>
            <a:pPr marL="342900" lvl="0" indent="-342900" fontAlgn="auto">
              <a:spcBef>
                <a:spcPct val="20000"/>
              </a:spcBef>
              <a:spcAft>
                <a:spcPts val="0"/>
              </a:spcAft>
              <a:buClr>
                <a:srgbClr val="101141"/>
              </a:buClr>
              <a:defRPr/>
            </a:pPr>
            <a:r>
              <a:rPr lang="en-IN" sz="1600" dirty="0" smtClean="0">
                <a:latin typeface="+mn-lt"/>
              </a:rPr>
              <a:t>i = 4, so k = 1, 2, 3, 4</a:t>
            </a:r>
          </a:p>
          <a:p>
            <a:pPr marL="342900" lvl="0" indent="-342900" fontAlgn="auto">
              <a:spcBef>
                <a:spcPct val="20000"/>
              </a:spcBef>
              <a:spcAft>
                <a:spcPts val="0"/>
              </a:spcAft>
              <a:buClr>
                <a:srgbClr val="101141"/>
              </a:buClr>
              <a:defRPr/>
            </a:pPr>
            <a:r>
              <a:rPr lang="en-IN" sz="1600" dirty="0" smtClean="0">
                <a:latin typeface="+mn-lt"/>
              </a:rPr>
              <a:t>For k = 1:</a:t>
            </a:r>
          </a:p>
          <a:p>
            <a:pPr marL="342900" lvl="0" indent="-342900" fontAlgn="auto">
              <a:spcBef>
                <a:spcPct val="20000"/>
              </a:spcBef>
              <a:spcAft>
                <a:spcPts val="0"/>
              </a:spcAft>
              <a:buClr>
                <a:srgbClr val="101141"/>
              </a:buClr>
              <a:defRPr/>
            </a:pPr>
            <a:r>
              <a:rPr lang="en-IN" sz="1600" dirty="0" smtClean="0">
                <a:latin typeface="+mn-lt"/>
              </a:rPr>
              <a:t>	 j = 1,2,..., floor(min(9,9)/3)) = 1, 2, 3</a:t>
            </a:r>
          </a:p>
          <a:p>
            <a:pPr marL="342900" lvl="0" indent="-342900" fontAlgn="auto">
              <a:spcBef>
                <a:spcPct val="20000"/>
              </a:spcBef>
              <a:spcAft>
                <a:spcPts val="0"/>
              </a:spcAft>
              <a:buClr>
                <a:srgbClr val="101141"/>
              </a:buClr>
            </a:pPr>
            <a:r>
              <a:rPr lang="en-IN" sz="1600" dirty="0" smtClean="0">
                <a:latin typeface="+mn-lt"/>
              </a:rPr>
              <a:t>	For j=1,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3 = 3, w</a:t>
            </a:r>
            <a:r>
              <a:rPr lang="en-IN" sz="1600" baseline="-25000" dirty="0" smtClean="0">
                <a:latin typeface="+mn-lt"/>
              </a:rPr>
              <a:t>4</a:t>
            </a:r>
            <a:r>
              <a:rPr lang="en-IN" sz="1600" dirty="0" smtClean="0">
                <a:latin typeface="+mn-lt"/>
              </a:rPr>
              <a:t> (3) = 4.25 &gt; 3. </a:t>
            </a:r>
          </a:p>
          <a:p>
            <a:pPr marL="342900" lvl="0" indent="-342900" fontAlgn="auto">
              <a:spcBef>
                <a:spcPct val="20000"/>
              </a:spcBef>
              <a:spcAft>
                <a:spcPts val="0"/>
              </a:spcAft>
              <a:buClr>
                <a:srgbClr val="101141"/>
              </a:buClr>
            </a:pPr>
            <a:r>
              <a:rPr lang="en-IN" sz="1600" dirty="0" smtClean="0">
                <a:latin typeface="+mn-lt"/>
              </a:rPr>
              <a:t>	For j=2,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2 X 3 = 6, w</a:t>
            </a:r>
            <a:r>
              <a:rPr lang="en-IN" sz="1600" baseline="-25000" dirty="0" smtClean="0">
                <a:latin typeface="+mn-lt"/>
              </a:rPr>
              <a:t>4</a:t>
            </a:r>
            <a:r>
              <a:rPr lang="en-IN" sz="1600" dirty="0" smtClean="0">
                <a:latin typeface="+mn-lt"/>
              </a:rPr>
              <a:t> (6) = 6.25 &gt; 6. </a:t>
            </a:r>
          </a:p>
          <a:p>
            <a:pPr marL="342900" lvl="0" indent="-342900" fontAlgn="auto">
              <a:spcBef>
                <a:spcPct val="20000"/>
              </a:spcBef>
              <a:spcAft>
                <a:spcPts val="0"/>
              </a:spcAft>
              <a:buClr>
                <a:srgbClr val="101141"/>
              </a:buClr>
            </a:pPr>
            <a:r>
              <a:rPr lang="en-IN" sz="1600" dirty="0" smtClean="0">
                <a:latin typeface="+mn-lt"/>
              </a:rPr>
              <a:t>	For j=3,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3 X 3 = 9, w</a:t>
            </a:r>
            <a:r>
              <a:rPr lang="en-IN" sz="1600" baseline="-25000" dirty="0" smtClean="0">
                <a:latin typeface="+mn-lt"/>
              </a:rPr>
              <a:t>4</a:t>
            </a:r>
            <a:r>
              <a:rPr lang="en-IN" sz="1600" dirty="0" smtClean="0">
                <a:latin typeface="+mn-lt"/>
              </a:rPr>
              <a:t> (9) = 9. </a:t>
            </a:r>
          </a:p>
          <a:p>
            <a:pPr marL="342900" indent="-342900" fontAlgn="auto">
              <a:spcBef>
                <a:spcPct val="20000"/>
              </a:spcBef>
              <a:spcAft>
                <a:spcPts val="0"/>
              </a:spcAft>
              <a:buClr>
                <a:srgbClr val="101141"/>
              </a:buClr>
              <a:defRPr/>
            </a:pPr>
            <a:r>
              <a:rPr lang="en-IN" sz="1600" dirty="0" smtClean="0">
                <a:latin typeface="+mn-lt"/>
              </a:rPr>
              <a:t>For k = 2:</a:t>
            </a:r>
          </a:p>
          <a:p>
            <a:pPr marL="342900" indent="-342900" fontAlgn="auto">
              <a:spcBef>
                <a:spcPct val="20000"/>
              </a:spcBef>
              <a:spcAft>
                <a:spcPts val="0"/>
              </a:spcAft>
              <a:buClr>
                <a:srgbClr val="101141"/>
              </a:buClr>
              <a:defRPr/>
            </a:pPr>
            <a:r>
              <a:rPr lang="en-IN" sz="1600" dirty="0" smtClean="0">
                <a:latin typeface="+mn-lt"/>
              </a:rPr>
              <a:t>	j = 1,2,..., floor(min(9,9)/5)) = 1</a:t>
            </a:r>
          </a:p>
          <a:p>
            <a:pPr marL="342900" lvl="0" indent="-342900" fontAlgn="auto">
              <a:spcBef>
                <a:spcPct val="20000"/>
              </a:spcBef>
              <a:spcAft>
                <a:spcPts val="0"/>
              </a:spcAft>
              <a:buClr>
                <a:srgbClr val="101141"/>
              </a:buClr>
            </a:pPr>
            <a:r>
              <a:rPr lang="en-IN" sz="1600" dirty="0" smtClean="0">
                <a:latin typeface="+mn-lt"/>
              </a:rPr>
              <a:t>	For j=1,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5 = 5, w</a:t>
            </a:r>
            <a:r>
              <a:rPr lang="en-IN" sz="1600" baseline="-25000" dirty="0" smtClean="0">
                <a:latin typeface="+mn-lt"/>
              </a:rPr>
              <a:t>4</a:t>
            </a:r>
            <a:r>
              <a:rPr lang="en-IN" sz="1600" dirty="0" smtClean="0">
                <a:latin typeface="+mn-lt"/>
              </a:rPr>
              <a:t> (5) = 5.25  &gt; 5. </a:t>
            </a:r>
          </a:p>
          <a:p>
            <a:pPr marL="342900" indent="-342900" fontAlgn="auto">
              <a:spcBef>
                <a:spcPct val="20000"/>
              </a:spcBef>
              <a:spcAft>
                <a:spcPts val="0"/>
              </a:spcAft>
              <a:buClr>
                <a:srgbClr val="101141"/>
              </a:buClr>
              <a:defRPr/>
            </a:pPr>
            <a:r>
              <a:rPr lang="en-IN" sz="1600" dirty="0" smtClean="0">
                <a:latin typeface="+mn-lt"/>
              </a:rPr>
              <a:t>For k = 3:</a:t>
            </a:r>
          </a:p>
          <a:p>
            <a:pPr marL="342900" indent="-342900" fontAlgn="auto">
              <a:spcBef>
                <a:spcPct val="20000"/>
              </a:spcBef>
              <a:spcAft>
                <a:spcPts val="0"/>
              </a:spcAft>
              <a:buClr>
                <a:srgbClr val="101141"/>
              </a:buClr>
              <a:defRPr/>
            </a:pPr>
            <a:r>
              <a:rPr lang="en-IN" sz="1600" dirty="0" smtClean="0">
                <a:latin typeface="+mn-lt"/>
              </a:rPr>
              <a:t>	j = 1,2,..., floor(min(9,9)/7)) = 1</a:t>
            </a:r>
          </a:p>
          <a:p>
            <a:pPr marL="342900" lvl="0" indent="-342900" fontAlgn="auto">
              <a:spcBef>
                <a:spcPct val="20000"/>
              </a:spcBef>
              <a:spcAft>
                <a:spcPts val="0"/>
              </a:spcAft>
              <a:buClr>
                <a:srgbClr val="101141"/>
              </a:buClr>
            </a:pPr>
            <a:r>
              <a:rPr lang="en-IN" sz="1600" dirty="0" smtClean="0">
                <a:latin typeface="+mn-lt"/>
              </a:rPr>
              <a:t>	For j=1,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7 = 7, w</a:t>
            </a:r>
            <a:r>
              <a:rPr lang="en-IN" sz="1600" baseline="-25000" dirty="0" smtClean="0">
                <a:latin typeface="+mn-lt"/>
              </a:rPr>
              <a:t>4</a:t>
            </a:r>
            <a:r>
              <a:rPr lang="en-IN" sz="1600" dirty="0" smtClean="0">
                <a:latin typeface="+mn-lt"/>
              </a:rPr>
              <a:t> (7) = 7.75  &gt; 7. </a:t>
            </a:r>
          </a:p>
          <a:p>
            <a:pPr marL="342900" indent="-342900" fontAlgn="auto">
              <a:spcBef>
                <a:spcPct val="20000"/>
              </a:spcBef>
              <a:spcAft>
                <a:spcPts val="0"/>
              </a:spcAft>
              <a:buClr>
                <a:srgbClr val="101141"/>
              </a:buClr>
              <a:defRPr/>
            </a:pPr>
            <a:r>
              <a:rPr lang="en-IN" sz="1600" dirty="0" smtClean="0">
                <a:latin typeface="+mn-lt"/>
              </a:rPr>
              <a:t>For k = 4:</a:t>
            </a:r>
          </a:p>
          <a:p>
            <a:pPr marL="342900" indent="-342900" fontAlgn="auto">
              <a:spcBef>
                <a:spcPct val="20000"/>
              </a:spcBef>
              <a:spcAft>
                <a:spcPts val="0"/>
              </a:spcAft>
              <a:buClr>
                <a:srgbClr val="101141"/>
              </a:buClr>
              <a:defRPr/>
            </a:pPr>
            <a:r>
              <a:rPr lang="en-IN" sz="1600" dirty="0" smtClean="0">
                <a:latin typeface="+mn-lt"/>
              </a:rPr>
              <a:t>	j = 1,2,..., floor(min(9,9)/9)) = 1</a:t>
            </a:r>
          </a:p>
          <a:p>
            <a:pPr marL="342900" lvl="0" indent="-342900" fontAlgn="auto">
              <a:spcBef>
                <a:spcPct val="20000"/>
              </a:spcBef>
              <a:spcAft>
                <a:spcPts val="0"/>
              </a:spcAft>
              <a:buClr>
                <a:srgbClr val="101141"/>
              </a:buClr>
            </a:pPr>
            <a:r>
              <a:rPr lang="en-IN" sz="1600" dirty="0" smtClean="0">
                <a:latin typeface="+mn-lt"/>
              </a:rPr>
              <a:t>	For j=1, t = </a:t>
            </a:r>
            <a:r>
              <a:rPr lang="en-IN" sz="1600" dirty="0" err="1" smtClean="0">
                <a:latin typeface="+mn-lt"/>
              </a:rPr>
              <a:t>jp</a:t>
            </a:r>
            <a:r>
              <a:rPr lang="en-IN" sz="1600" baseline="-25000" dirty="0" err="1" smtClean="0">
                <a:latin typeface="+mn-lt"/>
              </a:rPr>
              <a:t>k</a:t>
            </a:r>
            <a:r>
              <a:rPr lang="en-IN" sz="1600" baseline="-25000" dirty="0" smtClean="0">
                <a:latin typeface="+mn-lt"/>
              </a:rPr>
              <a:t> </a:t>
            </a:r>
            <a:r>
              <a:rPr lang="en-IN" sz="1600" dirty="0" smtClean="0">
                <a:latin typeface="+mn-lt"/>
              </a:rPr>
              <a:t>= 1 X 9 = 7, w</a:t>
            </a:r>
            <a:r>
              <a:rPr lang="en-IN" sz="1600" baseline="-25000" dirty="0" smtClean="0">
                <a:latin typeface="+mn-lt"/>
              </a:rPr>
              <a:t>4</a:t>
            </a:r>
            <a:r>
              <a:rPr lang="en-IN" sz="1600" dirty="0" smtClean="0">
                <a:latin typeface="+mn-lt"/>
              </a:rPr>
              <a:t> (9) = 9 . </a:t>
            </a:r>
          </a:p>
          <a:p>
            <a:pPr marL="342900" lvl="0" indent="-342900" fontAlgn="auto">
              <a:spcBef>
                <a:spcPct val="20000"/>
              </a:spcBef>
              <a:spcAft>
                <a:spcPts val="0"/>
              </a:spcAft>
              <a:buClr>
                <a:srgbClr val="101141"/>
              </a:buClr>
            </a:pPr>
            <a:endParaRPr lang="en-IN" sz="1600" dirty="0" smtClean="0">
              <a:latin typeface="+mn-lt"/>
            </a:endParaRPr>
          </a:p>
          <a:p>
            <a:pPr marL="342900" lvl="0" indent="-342900" fontAlgn="auto">
              <a:spcBef>
                <a:spcPct val="20000"/>
              </a:spcBef>
              <a:spcAft>
                <a:spcPts val="0"/>
              </a:spcAft>
              <a:buClr>
                <a:srgbClr val="101141"/>
              </a:buClr>
            </a:pPr>
            <a:r>
              <a:rPr lang="en-IN" sz="1600" dirty="0" smtClean="0">
                <a:latin typeface="+mn-lt"/>
              </a:rPr>
              <a:t>T4 is schedulable, since the inequality is satisfied for t =  9.</a:t>
            </a:r>
            <a:r>
              <a:rPr kumimoji="0" lang="en-IN" sz="1600" b="0" i="1" u="none" strike="noStrike" kern="1200" cap="none" spc="0" normalizeH="0" baseline="0" noProof="0" dirty="0" smtClean="0">
                <a:ln>
                  <a:noFill/>
                </a:ln>
                <a:solidFill>
                  <a:schemeClr val="tx1"/>
                </a:solidFill>
                <a:effectLst/>
                <a:uLnTx/>
                <a:uFillTx/>
                <a:latin typeface="+mn-lt"/>
                <a:ea typeface="+mn-ea"/>
                <a:cs typeface="Arial" pitchFamily="34" charset="0"/>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Tree>
    <p:extLst>
      <p:ext uri="{BB962C8B-B14F-4D97-AF65-F5344CB8AC3E}">
        <p14:creationId xmlns:p14="http://schemas.microsoft.com/office/powerpoint/2010/main" val="27772362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Busy Intervals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55</a:t>
            </a:fld>
            <a:endParaRPr lang="en-US"/>
          </a:p>
        </p:txBody>
      </p:sp>
      <p:sp>
        <p:nvSpPr>
          <p:cNvPr id="10" name="Content Placeholder 2"/>
          <p:cNvSpPr txBox="1">
            <a:spLocks/>
          </p:cNvSpPr>
          <p:nvPr/>
        </p:nvSpPr>
        <p:spPr bwMode="auto">
          <a:xfrm>
            <a:off x="457200" y="1295400"/>
            <a:ext cx="8001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
        <p:nvSpPr>
          <p:cNvPr id="7" name="Content Placeholder 2"/>
          <p:cNvSpPr txBox="1">
            <a:spLocks/>
          </p:cNvSpPr>
          <p:nvPr/>
        </p:nvSpPr>
        <p:spPr bwMode="auto">
          <a:xfrm>
            <a:off x="457200" y="1295400"/>
            <a:ext cx="8001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auto">
              <a:lnSpc>
                <a:spcPct val="125000"/>
              </a:lnSpc>
              <a:spcBef>
                <a:spcPct val="20000"/>
              </a:spcBef>
              <a:spcAft>
                <a:spcPts val="0"/>
              </a:spcAft>
              <a:buClr>
                <a:srgbClr val="101141"/>
              </a:buClr>
              <a:defRPr/>
            </a:pPr>
            <a:r>
              <a:rPr lang="en-IN" dirty="0" smtClean="0">
                <a:latin typeface="+mn-lt"/>
              </a:rPr>
              <a:t>	</a:t>
            </a:r>
          </a:p>
          <a:p>
            <a:pPr marL="342900" lvl="0" indent="-342900" fontAlgn="auto">
              <a:lnSpc>
                <a:spcPct val="125000"/>
              </a:lnSpc>
              <a:spcBef>
                <a:spcPct val="20000"/>
              </a:spcBef>
              <a:spcAft>
                <a:spcPts val="0"/>
              </a:spcAft>
              <a:buClr>
                <a:srgbClr val="101141"/>
              </a:buClr>
              <a:defRPr/>
            </a:pPr>
            <a:endParaRPr lang="en-IN" dirty="0" smtClean="0">
              <a:latin typeface="+mn-lt"/>
            </a:endParaRPr>
          </a:p>
          <a:p>
            <a:pPr marL="342900" lvl="0" indent="-342900" fontAlgn="auto">
              <a:lnSpc>
                <a:spcPct val="125000"/>
              </a:lnSpc>
              <a:spcBef>
                <a:spcPct val="20000"/>
              </a:spcBef>
              <a:spcAft>
                <a:spcPts val="0"/>
              </a:spcAft>
              <a:buClr>
                <a:srgbClr val="101141"/>
              </a:buClr>
              <a:defRPr/>
            </a:pPr>
            <a:r>
              <a:rPr lang="en-IN" dirty="0" smtClean="0">
                <a:latin typeface="+mn-lt"/>
              </a:rPr>
              <a:t>	The time interval </a:t>
            </a:r>
            <a:r>
              <a:rPr lang="en-IN" dirty="0" smtClean="0">
                <a:solidFill>
                  <a:srgbClr val="0000CC"/>
                </a:solidFill>
                <a:latin typeface="+mn-lt"/>
              </a:rPr>
              <a:t>(t</a:t>
            </a:r>
            <a:r>
              <a:rPr lang="en-IN" baseline="-25000" dirty="0" smtClean="0">
                <a:solidFill>
                  <a:srgbClr val="0000CC"/>
                </a:solidFill>
                <a:latin typeface="+mn-lt"/>
              </a:rPr>
              <a:t>0</a:t>
            </a:r>
            <a:r>
              <a:rPr lang="en-IN" dirty="0" smtClean="0">
                <a:solidFill>
                  <a:srgbClr val="0000CC"/>
                </a:solidFill>
                <a:latin typeface="+mn-lt"/>
              </a:rPr>
              <a:t>, t] </a:t>
            </a:r>
            <a:r>
              <a:rPr lang="en-IN" dirty="0" smtClean="0">
                <a:latin typeface="+mn-lt"/>
              </a:rPr>
              <a:t>is called level </a:t>
            </a:r>
            <a:r>
              <a:rPr lang="en-IN" dirty="0" smtClean="0">
                <a:solidFill>
                  <a:srgbClr val="0000CC"/>
                </a:solidFill>
                <a:latin typeface="+mn-lt"/>
              </a:rPr>
              <a:t>∏</a:t>
            </a:r>
            <a:r>
              <a:rPr lang="en-IN" baseline="-25000" dirty="0" smtClean="0">
                <a:solidFill>
                  <a:srgbClr val="0000CC"/>
                </a:solidFill>
                <a:latin typeface="+mn-lt"/>
              </a:rPr>
              <a:t>i</a:t>
            </a:r>
            <a:r>
              <a:rPr lang="en-IN" dirty="0" smtClean="0">
                <a:solidFill>
                  <a:srgbClr val="0000CC"/>
                </a:solidFill>
                <a:latin typeface="+mn-lt"/>
              </a:rPr>
              <a:t> busy interval</a:t>
            </a:r>
            <a:r>
              <a:rPr lang="en-IN" dirty="0" smtClean="0">
                <a:latin typeface="+mn-lt"/>
              </a:rPr>
              <a:t>, if in this interval, the processor is busy all the time executing jobs with priorities </a:t>
            </a:r>
            <a:r>
              <a:rPr lang="en-IN" dirty="0" smtClean="0">
                <a:solidFill>
                  <a:srgbClr val="0000CC"/>
                </a:solidFill>
                <a:latin typeface="+mn-lt"/>
              </a:rPr>
              <a:t>∏</a:t>
            </a:r>
            <a:r>
              <a:rPr lang="en-IN" baseline="-25000" dirty="0" smtClean="0">
                <a:solidFill>
                  <a:srgbClr val="0000CC"/>
                </a:solidFill>
                <a:latin typeface="+mn-lt"/>
              </a:rPr>
              <a:t>i</a:t>
            </a:r>
            <a:r>
              <a:rPr lang="en-IN" dirty="0" smtClean="0">
                <a:solidFill>
                  <a:srgbClr val="0000CC"/>
                </a:solidFill>
                <a:latin typeface="+mn-lt"/>
              </a:rPr>
              <a:t> </a:t>
            </a:r>
            <a:r>
              <a:rPr lang="en-IN" dirty="0" smtClean="0">
                <a:latin typeface="+mn-lt"/>
              </a:rPr>
              <a:t>or higher, all the jobs executed in the busy interval are released in the interval, and at the end of the interval there is no backlog of jobs to be executed afterwards.</a:t>
            </a:r>
            <a:endParaRPr kumimoji="0" lang="en-IN" i="0" strike="noStrike" kern="1200" cap="none" spc="0" normalizeH="0" baseline="0" noProof="0" dirty="0" smtClean="0">
              <a:ln>
                <a:noFill/>
              </a:ln>
              <a:solidFill>
                <a:schemeClr val="tx1"/>
              </a:solidFill>
              <a:effectLst/>
              <a:uLnTx/>
              <a:uFillTx/>
              <a:latin typeface="+mn-lt"/>
              <a:ea typeface="+mn-ea"/>
              <a:cs typeface="Arial" pitchFamily="34" charset="0"/>
            </a:endParaRPr>
          </a:p>
        </p:txBody>
      </p:sp>
    </p:spTree>
    <p:extLst>
      <p:ext uri="{BB962C8B-B14F-4D97-AF65-F5344CB8AC3E}">
        <p14:creationId xmlns:p14="http://schemas.microsoft.com/office/powerpoint/2010/main" val="4087900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56</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2533770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85000" lnSpcReduction="10000"/>
          </a:bodyPr>
          <a:lstStyle/>
          <a:p>
            <a:pPr>
              <a:lnSpc>
                <a:spcPct val="125000"/>
              </a:lnSpc>
              <a:buFont typeface="Wingdings" pitchFamily="2" charset="2"/>
              <a:buChar char="q"/>
            </a:pPr>
            <a:r>
              <a:rPr lang="en-IN" dirty="0" smtClean="0"/>
              <a:t>Scheduling decisions are made at specific time instants, which are chosen a priori before the system begins execution</a:t>
            </a:r>
          </a:p>
          <a:p>
            <a:pPr>
              <a:lnSpc>
                <a:spcPct val="125000"/>
              </a:lnSpc>
              <a:buFont typeface="Wingdings" pitchFamily="2" charset="2"/>
              <a:buChar char="q"/>
            </a:pPr>
            <a:r>
              <a:rPr lang="en-IN" dirty="0" smtClean="0"/>
              <a:t>Typically this type of scheduling is </a:t>
            </a:r>
            <a:r>
              <a:rPr lang="en-IN" dirty="0" smtClean="0">
                <a:solidFill>
                  <a:srgbClr val="0000CC"/>
                </a:solidFill>
              </a:rPr>
              <a:t>suitable for hard real-time systems</a:t>
            </a:r>
            <a:r>
              <a:rPr lang="en-IN" dirty="0" smtClean="0"/>
              <a:t>, where the parameters are fixed and known.</a:t>
            </a:r>
          </a:p>
          <a:p>
            <a:pPr>
              <a:lnSpc>
                <a:spcPct val="125000"/>
              </a:lnSpc>
              <a:buFont typeface="Wingdings" pitchFamily="2" charset="2"/>
              <a:buChar char="q"/>
            </a:pPr>
            <a:r>
              <a:rPr lang="en-IN" dirty="0" smtClean="0">
                <a:solidFill>
                  <a:srgbClr val="0000CC"/>
                </a:solidFill>
              </a:rPr>
              <a:t>Scheduling decisions are computed off-line and stored for use at run-time, thus scheduling overhead is minimal.</a:t>
            </a:r>
          </a:p>
          <a:p>
            <a:pPr>
              <a:lnSpc>
                <a:spcPct val="125000"/>
              </a:lnSpc>
              <a:buFont typeface="Wingdings" pitchFamily="2" charset="2"/>
              <a:buChar char="q"/>
            </a:pPr>
            <a:r>
              <a:rPr lang="en-IN" dirty="0" smtClean="0">
                <a:solidFill>
                  <a:srgbClr val="0000CC"/>
                </a:solidFill>
              </a:rPr>
              <a:t>Generally a hardware time is set to expire periodically. </a:t>
            </a:r>
          </a:p>
          <a:p>
            <a:pPr>
              <a:lnSpc>
                <a:spcPct val="125000"/>
              </a:lnSpc>
              <a:buFont typeface="Wingdings" pitchFamily="2" charset="2"/>
              <a:buChar char="q"/>
            </a:pPr>
            <a:r>
              <a:rPr lang="en-IN" dirty="0" smtClean="0"/>
              <a:t>After the system gets initialized, the scheduler selects and schedules jobs which execute till the next scheduling decision is made. Then the scheduler blocks itself waiting for the expiration of the timer.</a:t>
            </a:r>
          </a:p>
          <a:p>
            <a:pPr>
              <a:lnSpc>
                <a:spcPct val="125000"/>
              </a:lnSpc>
              <a:buFont typeface="Wingdings" pitchFamily="2" charset="2"/>
              <a:buChar char="q"/>
            </a:pPr>
            <a:r>
              <a:rPr lang="en-IN" dirty="0" smtClean="0">
                <a:solidFill>
                  <a:srgbClr val="0000CC"/>
                </a:solidFill>
              </a:rPr>
              <a:t>When the timer expires, the scheduler wakes up, does necessary scheduling and sleeps again.</a:t>
            </a:r>
            <a:r>
              <a:rPr lang="en-IN" dirty="0" smtClean="0"/>
              <a:t> This process repeats.</a:t>
            </a:r>
          </a:p>
        </p:txBody>
      </p:sp>
      <p:sp>
        <p:nvSpPr>
          <p:cNvPr id="6" name="Content Placeholder 5"/>
          <p:cNvSpPr>
            <a:spLocks noGrp="1"/>
          </p:cNvSpPr>
          <p:nvPr>
            <p:ph sz="quarter" idx="10"/>
          </p:nvPr>
        </p:nvSpPr>
        <p:spPr/>
        <p:txBody>
          <a:bodyPr/>
          <a:lstStyle/>
          <a:p>
            <a:r>
              <a:rPr lang="en-US" dirty="0" smtClean="0"/>
              <a:t>Clock-driven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286080" y="2527200"/>
              <a:ext cx="2822400" cy="1518480"/>
            </p14:xfrm>
          </p:contentPart>
        </mc:Choice>
        <mc:Fallback>
          <p:pic>
            <p:nvPicPr>
              <p:cNvPr id="2" name="Ink 1"/>
              <p:cNvPicPr/>
              <p:nvPr/>
            </p:nvPicPr>
            <p:blipFill>
              <a:blip r:embed="rId4"/>
              <a:stretch>
                <a:fillRect/>
              </a:stretch>
            </p:blipFill>
            <p:spPr>
              <a:xfrm>
                <a:off x="3276720" y="2517840"/>
                <a:ext cx="2841120" cy="1537200"/>
              </a:xfrm>
              <a:prstGeom prst="rect">
                <a:avLst/>
              </a:prstGeom>
            </p:spPr>
          </p:pic>
        </mc:Fallback>
      </mc:AlternateContent>
    </p:spTree>
    <p:extLst>
      <p:ext uri="{BB962C8B-B14F-4D97-AF65-F5344CB8AC3E}">
        <p14:creationId xmlns:p14="http://schemas.microsoft.com/office/powerpoint/2010/main" val="60899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dirty="0" smtClean="0"/>
              <a:t>Also known as </a:t>
            </a:r>
            <a:r>
              <a:rPr lang="en-IN" dirty="0" smtClean="0">
                <a:solidFill>
                  <a:srgbClr val="0000CC"/>
                </a:solidFill>
              </a:rPr>
              <a:t>time-sharing</a:t>
            </a:r>
          </a:p>
          <a:p>
            <a:pPr>
              <a:buFont typeface="Wingdings" pitchFamily="2" charset="2"/>
              <a:buChar char="q"/>
            </a:pPr>
            <a:r>
              <a:rPr lang="en-IN" dirty="0" smtClean="0"/>
              <a:t>Every job joins a FIFO (First-in-first-out) queue when it becomes ready for execution</a:t>
            </a:r>
          </a:p>
          <a:p>
            <a:pPr>
              <a:buFont typeface="Wingdings" pitchFamily="2" charset="2"/>
              <a:buChar char="q"/>
            </a:pPr>
            <a:r>
              <a:rPr lang="en-IN" dirty="0" smtClean="0"/>
              <a:t>The entire time period is divided into several time-slices</a:t>
            </a:r>
          </a:p>
          <a:p>
            <a:pPr>
              <a:buFont typeface="Wingdings" pitchFamily="2" charset="2"/>
              <a:buChar char="q"/>
            </a:pPr>
            <a:r>
              <a:rPr lang="en-IN" dirty="0" smtClean="0"/>
              <a:t>The job at the head of the queue executes for one time-slice.</a:t>
            </a:r>
          </a:p>
          <a:p>
            <a:pPr>
              <a:buFont typeface="Wingdings" pitchFamily="2" charset="2"/>
              <a:buChar char="q"/>
            </a:pPr>
            <a:r>
              <a:rPr lang="en-IN" dirty="0" smtClean="0"/>
              <a:t>If the job doesn’t complete at the end of the time-slice, it gets pre-empted and placed at the end of the queue to waits for its next turn.</a:t>
            </a:r>
          </a:p>
          <a:p>
            <a:pPr>
              <a:buFont typeface="Wingdings" pitchFamily="2" charset="2"/>
              <a:buChar char="q"/>
            </a:pPr>
            <a:r>
              <a:rPr lang="en-IN" dirty="0" smtClean="0"/>
              <a:t>If there are ‘</a:t>
            </a:r>
            <a:r>
              <a:rPr lang="en-IN" i="1" dirty="0" smtClean="0">
                <a:solidFill>
                  <a:srgbClr val="0000CC"/>
                </a:solidFill>
              </a:rPr>
              <a:t>n</a:t>
            </a:r>
            <a:r>
              <a:rPr lang="en-IN" dirty="0" smtClean="0"/>
              <a:t>’ jobs ready for execution, each job gets </a:t>
            </a:r>
            <a:r>
              <a:rPr lang="en-IN" i="1" dirty="0" smtClean="0">
                <a:solidFill>
                  <a:srgbClr val="0000CC"/>
                </a:solidFill>
              </a:rPr>
              <a:t>1/n</a:t>
            </a:r>
            <a:r>
              <a:rPr lang="en-IN" dirty="0" smtClean="0"/>
              <a:t>th share of the processor.</a:t>
            </a:r>
          </a:p>
        </p:txBody>
      </p:sp>
      <p:sp>
        <p:nvSpPr>
          <p:cNvPr id="6" name="Content Placeholder 5"/>
          <p:cNvSpPr>
            <a:spLocks noGrp="1"/>
          </p:cNvSpPr>
          <p:nvPr>
            <p:ph sz="quarter" idx="10"/>
          </p:nvPr>
        </p:nvSpPr>
        <p:spPr/>
        <p:txBody>
          <a:bodyPr/>
          <a:lstStyle/>
          <a:p>
            <a:r>
              <a:rPr lang="en-US" dirty="0" smtClean="0"/>
              <a:t>Round-robin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28920" y="5464800"/>
              <a:ext cx="232560" cy="36360"/>
            </p14:xfrm>
          </p:contentPart>
        </mc:Choice>
        <mc:Fallback>
          <p:pic>
            <p:nvPicPr>
              <p:cNvPr id="2" name="Ink 1"/>
              <p:cNvPicPr/>
              <p:nvPr/>
            </p:nvPicPr>
            <p:blipFill>
              <a:blip r:embed="rId4"/>
              <a:stretch>
                <a:fillRect/>
              </a:stretch>
            </p:blipFill>
            <p:spPr>
              <a:xfrm>
                <a:off x="2419560" y="5455440"/>
                <a:ext cx="251280" cy="55080"/>
              </a:xfrm>
              <a:prstGeom prst="rect">
                <a:avLst/>
              </a:prstGeom>
            </p:spPr>
          </p:pic>
        </mc:Fallback>
      </mc:AlternateContent>
    </p:spTree>
    <p:extLst>
      <p:ext uri="{BB962C8B-B14F-4D97-AF65-F5344CB8AC3E}">
        <p14:creationId xmlns:p14="http://schemas.microsoft.com/office/powerpoint/2010/main" val="2471852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Round-robin  Approach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graphicFrame>
        <p:nvGraphicFramePr>
          <p:cNvPr id="8" name="Table 7"/>
          <p:cNvGraphicFramePr>
            <a:graphicFrameLocks noGrp="1"/>
          </p:cNvGraphicFramePr>
          <p:nvPr/>
        </p:nvGraphicFramePr>
        <p:xfrm>
          <a:off x="3646517" y="4368800"/>
          <a:ext cx="3901440" cy="1854200"/>
        </p:xfrm>
        <a:graphic>
          <a:graphicData uri="http://schemas.openxmlformats.org/drawingml/2006/table">
            <a:tbl>
              <a:tblPr firstRow="1" bandRow="1">
                <a:tableStyleId>{5C22544A-7EE6-4342-B048-85BDC9FD1C3A}</a:tableStyleId>
              </a:tblPr>
              <a:tblGrid>
                <a:gridCol w="975360">
                  <a:extLst>
                    <a:ext uri="{9D8B030D-6E8A-4147-A177-3AD203B41FA5}">
                      <a16:colId xmlns:a16="http://schemas.microsoft.com/office/drawing/2014/main" val="20000"/>
                    </a:ext>
                  </a:extLst>
                </a:gridCol>
                <a:gridCol w="975360">
                  <a:extLst>
                    <a:ext uri="{9D8B030D-6E8A-4147-A177-3AD203B41FA5}">
                      <a16:colId xmlns:a16="http://schemas.microsoft.com/office/drawing/2014/main" val="20001"/>
                    </a:ext>
                  </a:extLst>
                </a:gridCol>
                <a:gridCol w="975360">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tblGrid>
              <a:tr h="370840">
                <a:tc>
                  <a:txBody>
                    <a:bodyPr/>
                    <a:lstStyle/>
                    <a:p>
                      <a:pPr algn="r"/>
                      <a:r>
                        <a:rPr lang="en-IN" b="0" dirty="0" smtClean="0">
                          <a:solidFill>
                            <a:schemeClr val="tx1"/>
                          </a:solidFill>
                        </a:rPr>
                        <a:t>P1</a:t>
                      </a:r>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baseline="-25000" dirty="0">
                        <a:solidFill>
                          <a:schemeClr val="bg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1"/>
                  </a:ext>
                </a:extLst>
              </a:tr>
              <a:tr h="370840">
                <a:tc>
                  <a:txBody>
                    <a:bodyPr/>
                    <a:lstStyle/>
                    <a:p>
                      <a:pPr algn="r"/>
                      <a:r>
                        <a:rPr lang="en-IN" b="0" dirty="0" smtClean="0">
                          <a:solidFill>
                            <a:schemeClr val="tx1"/>
                          </a:solidFill>
                        </a:rPr>
                        <a:t>P2</a:t>
                      </a:r>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extLst>
                  <a:ext uri="{0D108BD9-81ED-4DB2-BD59-A6C34878D82A}">
                    <a16:rowId xmlns:a16="http://schemas.microsoft.com/office/drawing/2014/main" val="10002"/>
                  </a:ext>
                </a:extLst>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3"/>
                  </a:ext>
                </a:extLst>
              </a:tr>
              <a:tr h="370840">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extLst>
                  <a:ext uri="{0D108BD9-81ED-4DB2-BD59-A6C34878D82A}">
                    <a16:rowId xmlns:a16="http://schemas.microsoft.com/office/drawing/2014/main" val="10004"/>
                  </a:ext>
                </a:extLst>
              </a:tr>
            </a:tbl>
          </a:graphicData>
        </a:graphic>
      </p:graphicFrame>
      <p:cxnSp>
        <p:nvCxnSpPr>
          <p:cNvPr id="16" name="Straight Connector 15"/>
          <p:cNvCxnSpPr/>
          <p:nvPr/>
        </p:nvCxnSpPr>
        <p:spPr>
          <a:xfrm rot="5400000">
            <a:off x="3804753" y="5005943"/>
            <a:ext cx="1630680" cy="794"/>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90407" y="5833646"/>
            <a:ext cx="572593" cy="338554"/>
          </a:xfrm>
          <a:prstGeom prst="rect">
            <a:avLst/>
          </a:prstGeom>
          <a:noFill/>
        </p:spPr>
        <p:txBody>
          <a:bodyPr wrap="none" rtlCol="0">
            <a:spAutoFit/>
          </a:bodyPr>
          <a:lstStyle/>
          <a:p>
            <a:r>
              <a:rPr lang="en-IN" sz="1600" i="1" dirty="0" smtClean="0"/>
              <a:t>time</a:t>
            </a:r>
            <a:endParaRPr lang="en-IN" sz="1600" i="1" dirty="0"/>
          </a:p>
        </p:txBody>
      </p:sp>
      <p:cxnSp>
        <p:nvCxnSpPr>
          <p:cNvPr id="24" name="Straight Arrow Connector 23"/>
          <p:cNvCxnSpPr/>
          <p:nvPr/>
        </p:nvCxnSpPr>
        <p:spPr>
          <a:xfrm>
            <a:off x="1143000" y="4971812"/>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43200" y="48956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1066800" y="48956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90600" y="4514612"/>
            <a:ext cx="513282" cy="369332"/>
          </a:xfrm>
          <a:prstGeom prst="rect">
            <a:avLst/>
          </a:prstGeom>
          <a:noFill/>
        </p:spPr>
        <p:txBody>
          <a:bodyPr wrap="none" rtlCol="0">
            <a:spAutoFit/>
          </a:bodyPr>
          <a:lstStyle/>
          <a:p>
            <a:r>
              <a:rPr lang="en-IN" dirty="0" smtClean="0"/>
              <a:t>J</a:t>
            </a:r>
            <a:r>
              <a:rPr lang="en-IN" baseline="-25000" dirty="0" smtClean="0"/>
              <a:t>1,1</a:t>
            </a:r>
            <a:endParaRPr lang="en-IN" dirty="0"/>
          </a:p>
        </p:txBody>
      </p:sp>
      <p:sp>
        <p:nvSpPr>
          <p:cNvPr id="28" name="TextBox 27"/>
          <p:cNvSpPr txBox="1"/>
          <p:nvPr/>
        </p:nvSpPr>
        <p:spPr>
          <a:xfrm>
            <a:off x="2610918" y="4514612"/>
            <a:ext cx="513282" cy="369332"/>
          </a:xfrm>
          <a:prstGeom prst="rect">
            <a:avLst/>
          </a:prstGeom>
          <a:noFill/>
        </p:spPr>
        <p:txBody>
          <a:bodyPr wrap="none" rtlCol="0">
            <a:spAutoFit/>
          </a:bodyPr>
          <a:lstStyle/>
          <a:p>
            <a:r>
              <a:rPr lang="en-IN" dirty="0" smtClean="0"/>
              <a:t>J</a:t>
            </a:r>
            <a:r>
              <a:rPr lang="en-IN" baseline="-25000" dirty="0" smtClean="0"/>
              <a:t>1,2</a:t>
            </a:r>
            <a:endParaRPr lang="en-IN" dirty="0"/>
          </a:p>
        </p:txBody>
      </p:sp>
      <p:cxnSp>
        <p:nvCxnSpPr>
          <p:cNvPr id="29" name="Straight Arrow Connector 28"/>
          <p:cNvCxnSpPr/>
          <p:nvPr/>
        </p:nvCxnSpPr>
        <p:spPr>
          <a:xfrm>
            <a:off x="1143000" y="5657612"/>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743200" y="55814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1066800" y="55814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990600" y="5200412"/>
            <a:ext cx="513282" cy="369332"/>
          </a:xfrm>
          <a:prstGeom prst="rect">
            <a:avLst/>
          </a:prstGeom>
          <a:noFill/>
        </p:spPr>
        <p:txBody>
          <a:bodyPr wrap="none" rtlCol="0">
            <a:spAutoFit/>
          </a:bodyPr>
          <a:lstStyle/>
          <a:p>
            <a:r>
              <a:rPr lang="en-IN" dirty="0" smtClean="0"/>
              <a:t>J</a:t>
            </a:r>
            <a:r>
              <a:rPr lang="en-IN" baseline="-25000" dirty="0" smtClean="0"/>
              <a:t>2,1</a:t>
            </a:r>
            <a:endParaRPr lang="en-IN" dirty="0"/>
          </a:p>
        </p:txBody>
      </p:sp>
      <p:sp>
        <p:nvSpPr>
          <p:cNvPr id="33" name="TextBox 32"/>
          <p:cNvSpPr txBox="1"/>
          <p:nvPr/>
        </p:nvSpPr>
        <p:spPr>
          <a:xfrm>
            <a:off x="2610918" y="5200412"/>
            <a:ext cx="513282" cy="369332"/>
          </a:xfrm>
          <a:prstGeom prst="rect">
            <a:avLst/>
          </a:prstGeom>
          <a:noFill/>
        </p:spPr>
        <p:txBody>
          <a:bodyPr wrap="none" rtlCol="0">
            <a:spAutoFit/>
          </a:bodyPr>
          <a:lstStyle/>
          <a:p>
            <a:r>
              <a:rPr lang="en-IN" dirty="0" smtClean="0"/>
              <a:t>J</a:t>
            </a:r>
            <a:r>
              <a:rPr lang="en-IN" baseline="-25000" dirty="0" smtClean="0"/>
              <a:t>2,2</a:t>
            </a:r>
            <a:endParaRPr lang="en-IN" dirty="0"/>
          </a:p>
        </p:txBody>
      </p:sp>
      <p:sp>
        <p:nvSpPr>
          <p:cNvPr id="19" name="TextBox 18"/>
          <p:cNvSpPr txBox="1"/>
          <p:nvPr/>
        </p:nvSpPr>
        <p:spPr>
          <a:xfrm>
            <a:off x="1676400" y="6183868"/>
            <a:ext cx="5878532" cy="369332"/>
          </a:xfrm>
          <a:prstGeom prst="rect">
            <a:avLst/>
          </a:prstGeom>
          <a:noFill/>
        </p:spPr>
        <p:txBody>
          <a:bodyPr wrap="none" rtlCol="0">
            <a:spAutoFit/>
          </a:bodyPr>
          <a:lstStyle/>
          <a:p>
            <a:r>
              <a:rPr lang="en-IN" dirty="0" smtClean="0"/>
              <a:t>(Round-robin execution of two tasks on two processors)</a:t>
            </a:r>
            <a:endParaRPr lang="en-IN" dirty="0"/>
          </a:p>
        </p:txBody>
      </p:sp>
      <p:graphicFrame>
        <p:nvGraphicFramePr>
          <p:cNvPr id="20" name="Table 19"/>
          <p:cNvGraphicFramePr>
            <a:graphicFrameLocks noGrp="1"/>
          </p:cNvGraphicFramePr>
          <p:nvPr/>
        </p:nvGraphicFramePr>
        <p:xfrm>
          <a:off x="762000" y="1727200"/>
          <a:ext cx="6477002" cy="148336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val="20000"/>
                    </a:ext>
                  </a:extLst>
                </a:gridCol>
                <a:gridCol w="925286">
                  <a:extLst>
                    <a:ext uri="{9D8B030D-6E8A-4147-A177-3AD203B41FA5}">
                      <a16:colId xmlns:a16="http://schemas.microsoft.com/office/drawing/2014/main" val="20001"/>
                    </a:ext>
                  </a:extLst>
                </a:gridCol>
                <a:gridCol w="925286">
                  <a:extLst>
                    <a:ext uri="{9D8B030D-6E8A-4147-A177-3AD203B41FA5}">
                      <a16:colId xmlns:a16="http://schemas.microsoft.com/office/drawing/2014/main" val="20002"/>
                    </a:ext>
                  </a:extLst>
                </a:gridCol>
                <a:gridCol w="925286">
                  <a:extLst>
                    <a:ext uri="{9D8B030D-6E8A-4147-A177-3AD203B41FA5}">
                      <a16:colId xmlns:a16="http://schemas.microsoft.com/office/drawing/2014/main" val="20003"/>
                    </a:ext>
                  </a:extLst>
                </a:gridCol>
                <a:gridCol w="925286">
                  <a:extLst>
                    <a:ext uri="{9D8B030D-6E8A-4147-A177-3AD203B41FA5}">
                      <a16:colId xmlns:a16="http://schemas.microsoft.com/office/drawing/2014/main" val="20004"/>
                    </a:ext>
                  </a:extLst>
                </a:gridCol>
                <a:gridCol w="925286">
                  <a:extLst>
                    <a:ext uri="{9D8B030D-6E8A-4147-A177-3AD203B41FA5}">
                      <a16:colId xmlns:a16="http://schemas.microsoft.com/office/drawing/2014/main" val="20005"/>
                    </a:ext>
                  </a:extLst>
                </a:gridCol>
                <a:gridCol w="925286">
                  <a:extLst>
                    <a:ext uri="{9D8B030D-6E8A-4147-A177-3AD203B41FA5}">
                      <a16:colId xmlns:a16="http://schemas.microsoft.com/office/drawing/2014/main" val="20006"/>
                    </a:ext>
                  </a:extLst>
                </a:gridCol>
              </a:tblGrid>
              <a:tr h="370840">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0"/>
                  </a:ext>
                </a:extLst>
              </a:tr>
              <a:tr h="370840">
                <a:tc>
                  <a:txBody>
                    <a:bodyPr/>
                    <a:lstStyle/>
                    <a:p>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1,3</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2,3</a:t>
                      </a:r>
                      <a:endParaRPr lang="en-IN" b="0" dirty="0">
                        <a:solidFill>
                          <a:schemeClr val="tx1"/>
                        </a:solidFill>
                      </a:endParaRPr>
                    </a:p>
                  </a:txBody>
                  <a:tcPr>
                    <a:solidFill>
                      <a:srgbClr val="FF0000"/>
                    </a:solidFill>
                  </a:tcPr>
                </a:tc>
                <a:extLst>
                  <a:ext uri="{0D108BD9-81ED-4DB2-BD59-A6C34878D82A}">
                    <a16:rowId xmlns:a16="http://schemas.microsoft.com/office/drawing/2014/main" val="10001"/>
                  </a:ext>
                </a:extLst>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2"/>
                  </a:ext>
                </a:extLst>
              </a:tr>
              <a:tr h="370840">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extLst>
                  <a:ext uri="{0D108BD9-81ED-4DB2-BD59-A6C34878D82A}">
                    <a16:rowId xmlns:a16="http://schemas.microsoft.com/office/drawing/2014/main" val="10003"/>
                  </a:ext>
                </a:extLst>
              </a:tr>
            </a:tbl>
          </a:graphicData>
        </a:graphic>
      </p:graphicFrame>
      <p:cxnSp>
        <p:nvCxnSpPr>
          <p:cNvPr id="21" name="Straight Connector 20"/>
          <p:cNvCxnSpPr/>
          <p:nvPr/>
        </p:nvCxnSpPr>
        <p:spPr>
          <a:xfrm rot="5400000">
            <a:off x="1047301" y="2186940"/>
            <a:ext cx="1325880" cy="158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09407" y="2667000"/>
            <a:ext cx="572593" cy="338554"/>
          </a:xfrm>
          <a:prstGeom prst="rect">
            <a:avLst/>
          </a:prstGeom>
          <a:noFill/>
        </p:spPr>
        <p:txBody>
          <a:bodyPr wrap="none" rtlCol="0">
            <a:spAutoFit/>
          </a:bodyPr>
          <a:lstStyle/>
          <a:p>
            <a:r>
              <a:rPr lang="en-IN" sz="1600" i="1" dirty="0" smtClean="0"/>
              <a:t>time</a:t>
            </a:r>
            <a:endParaRPr lang="en-IN" sz="1600" i="1" dirty="0"/>
          </a:p>
        </p:txBody>
      </p:sp>
      <p:cxnSp>
        <p:nvCxnSpPr>
          <p:cNvPr id="39" name="Straight Arrow Connector 38"/>
          <p:cNvCxnSpPr/>
          <p:nvPr/>
        </p:nvCxnSpPr>
        <p:spPr>
          <a:xfrm>
            <a:off x="1724890" y="2819400"/>
            <a:ext cx="617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20490" y="5791200"/>
            <a:ext cx="388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24000" y="2971800"/>
            <a:ext cx="6314549" cy="369332"/>
          </a:xfrm>
          <a:prstGeom prst="rect">
            <a:avLst/>
          </a:prstGeom>
          <a:noFill/>
        </p:spPr>
        <p:txBody>
          <a:bodyPr wrap="none" rtlCol="0">
            <a:spAutoFit/>
          </a:bodyPr>
          <a:lstStyle/>
          <a:p>
            <a:r>
              <a:rPr lang="en-IN" dirty="0" smtClean="0"/>
              <a:t>(Round-robin execution of two tasks on a single processor)</a:t>
            </a:r>
            <a:endParaRPr lang="en-IN" dirty="0"/>
          </a:p>
        </p:txBody>
      </p:sp>
    </p:spTree>
    <p:extLst>
      <p:ext uri="{BB962C8B-B14F-4D97-AF65-F5344CB8AC3E}">
        <p14:creationId xmlns:p14="http://schemas.microsoft.com/office/powerpoint/2010/main" val="263718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905000"/>
          </a:xfrm>
        </p:spPr>
        <p:txBody>
          <a:bodyPr>
            <a:normAutofit/>
          </a:bodyPr>
          <a:lstStyle/>
          <a:p>
            <a:pPr>
              <a:buFont typeface="Wingdings" pitchFamily="2" charset="2"/>
              <a:buChar char="q"/>
            </a:pPr>
            <a:r>
              <a:rPr lang="en-IN" dirty="0" smtClean="0"/>
              <a:t>This approach is a round robin approach with different weights assigned to different jobs.</a:t>
            </a:r>
          </a:p>
          <a:p>
            <a:pPr>
              <a:buFont typeface="Wingdings" pitchFamily="2" charset="2"/>
              <a:buChar char="q"/>
            </a:pPr>
            <a:r>
              <a:rPr lang="en-IN" dirty="0" smtClean="0"/>
              <a:t>If a job has weight </a:t>
            </a:r>
            <a:r>
              <a:rPr lang="en-IN" i="1" dirty="0" smtClean="0">
                <a:solidFill>
                  <a:srgbClr val="0000CC"/>
                </a:solidFill>
              </a:rPr>
              <a:t>‘wt</a:t>
            </a:r>
            <a:r>
              <a:rPr lang="en-IN" dirty="0" smtClean="0"/>
              <a:t>’, then it will get ‘</a:t>
            </a:r>
            <a:r>
              <a:rPr lang="en-IN" i="1" dirty="0" smtClean="0">
                <a:solidFill>
                  <a:srgbClr val="0000CC"/>
                </a:solidFill>
              </a:rPr>
              <a:t>wt</a:t>
            </a:r>
            <a:r>
              <a:rPr lang="en-IN" dirty="0" smtClean="0"/>
              <a:t>’ time slices every round for execution.</a:t>
            </a:r>
          </a:p>
        </p:txBody>
      </p:sp>
      <p:sp>
        <p:nvSpPr>
          <p:cNvPr id="6" name="Content Placeholder 5"/>
          <p:cNvSpPr>
            <a:spLocks noGrp="1"/>
          </p:cNvSpPr>
          <p:nvPr>
            <p:ph sz="quarter" idx="10"/>
          </p:nvPr>
        </p:nvSpPr>
        <p:spPr/>
        <p:txBody>
          <a:bodyPr/>
          <a:lstStyle/>
          <a:p>
            <a:r>
              <a:rPr lang="en-US" dirty="0" smtClean="0"/>
              <a:t>Weighted round-robin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872793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2092</TotalTime>
  <Words>4856</Words>
  <Application>Microsoft Office PowerPoint</Application>
  <PresentationFormat>On-screen Show (4:3)</PresentationFormat>
  <Paragraphs>1067</Paragraphs>
  <Slides>56</Slides>
  <Notes>51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Arial</vt:lpstr>
      <vt:lpstr>Arial Narrow</vt:lpstr>
      <vt:lpstr>Calibri</vt:lpstr>
      <vt:lpstr>Courier New</vt:lpstr>
      <vt:lpstr>Wingdings</vt:lpstr>
      <vt:lpstr>Office Theme</vt:lpstr>
      <vt:lpstr>Equation</vt:lpstr>
      <vt:lpstr>BITS ZG553: Real Time Systems [L6: Overview of RTS Schedulers,  Performance, Optimality, Schedulability]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357</cp:revision>
  <dcterms:created xsi:type="dcterms:W3CDTF">2011-09-14T09:42:05Z</dcterms:created>
  <dcterms:modified xsi:type="dcterms:W3CDTF">2023-04-22T09:51:10Z</dcterms:modified>
</cp:coreProperties>
</file>