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42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presentation.xml" ContentType="application/vnd.openxmlformats-officedocument.presentationml.presentation.main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9.xml" ContentType="application/vnd.openxmlformats-officedocument.presentationml.slide+xml"/>
  <Override PartName="/ppt/slides/slide27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7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9.xml" ContentType="application/vnd.openxmlformats-officedocument.theme+xml"/>
  <Override PartName="/ppt/theme/theme6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</p:sldMasterIdLst>
  <p:notesMasterIdLst>
    <p:notesMasterId r:id="rId59"/>
  </p:notesMasterIdLst>
  <p:sldIdLst>
    <p:sldId id="256" r:id="rId13"/>
    <p:sldId id="257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293" r:id="rId58"/>
  </p:sldIdLst>
  <p:sldSz cx="9144000" cy="6858000" type="screen4x3"/>
  <p:notesSz cx="6858000" cy="9144000"/>
  <p:embeddedFontLst>
    <p:embeddedFont>
      <p:font typeface="ＭＳ Ｐゴシック" panose="020B0600070205080204" pitchFamily="34" charset="-128"/>
      <p:regular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ＭＳ Ｐゴシック" panose="020B0600070205080204" pitchFamily="34" charset="-128"/>
      <p:regular r:id="rId60"/>
    </p:embeddedFont>
    <p:embeddedFont>
      <p:font typeface="Tahoma" panose="020B0604030504040204" pitchFamily="34" charset="0"/>
      <p:regular r:id="rId65"/>
      <p:bold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F98AE2F-DBA9-44DF-9FE2-8D000FB5187B}">
          <p14:sldIdLst>
            <p14:sldId id="256"/>
            <p14:sldId id="257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  <p14:section name="Untitled Section" id="{CF589CE4-A1AD-4899-9B34-2D5940A31E8D}">
          <p14:sldIdLst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jRixTHtsw+78VUnwllw97iJuAK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63" Type="http://schemas.openxmlformats.org/officeDocument/2006/relationships/font" Target="fonts/font4.fntdata"/><Relationship Id="rId6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font" Target="fonts/font7.fntdata"/><Relationship Id="rId74" Type="http://schemas.openxmlformats.org/officeDocument/2006/relationships/customXml" Target="../customXml/item3.xml"/><Relationship Id="rId5" Type="http://schemas.openxmlformats.org/officeDocument/2006/relationships/slideMaster" Target="slideMasters/slideMaster5.xml"/><Relationship Id="rId61" Type="http://schemas.openxmlformats.org/officeDocument/2006/relationships/font" Target="fonts/font2.fntdata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font" Target="fonts/font5.fntdata"/><Relationship Id="rId69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72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notesMaster" Target="notesMasters/notesMaster1.xml"/><Relationship Id="rId67" Type="http://customschemas.google.com/relationships/presentationmetadata" Target="metadata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font" Target="fonts/font3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customXml" Target="../customXml/item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9" Type="http://schemas.openxmlformats.org/officeDocument/2006/relationships/slide" Target="slides/slide27.xml"/><Relationship Id="rId34" Type="http://schemas.openxmlformats.org/officeDocument/2006/relationships/slide" Target="slides/slide22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7" Type="http://schemas.openxmlformats.org/officeDocument/2006/relationships/slideMaster" Target="slideMasters/slideMaster7.xml"/><Relationship Id="rId7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5A8F94-40BE-44F6-8BC9-EB23FF8BC0DA}" type="slidenum">
              <a:rPr lang="en-CA" altLang="en-US" sz="1200">
                <a:latin typeface="Tahoma" panose="020B0604030504040204" pitchFamily="34" charset="0"/>
              </a:rPr>
              <a:pPr/>
              <a:t>10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98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06AEC2-30B6-4FB3-9D9A-2814EB95BE70}" type="slidenum">
              <a:rPr lang="en-CA" altLang="en-US" sz="1200">
                <a:latin typeface="Tahoma" panose="020B0604030504040204" pitchFamily="34" charset="0"/>
              </a:rPr>
              <a:pPr/>
              <a:t>11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139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688CA2-E8B5-4F83-9B01-9A417556EF64}" type="slidenum">
              <a:rPr lang="en-CA" altLang="en-US" sz="1200">
                <a:latin typeface="Tahoma" panose="020B0604030504040204" pitchFamily="34" charset="0"/>
              </a:rPr>
              <a:pPr/>
              <a:t>12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02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A5DCDC-A3C2-4DDF-887E-6179B5276A13}" type="slidenum">
              <a:rPr lang="en-CA" altLang="en-US" sz="1200">
                <a:latin typeface="Tahoma" panose="020B0604030504040204" pitchFamily="34" charset="0"/>
              </a:rPr>
              <a:pPr/>
              <a:t>13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655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2D340D-0D5F-48AF-9E0C-D940F50388B7}" type="slidenum">
              <a:rPr lang="en-CA" altLang="en-US" sz="1200">
                <a:latin typeface="Tahoma" panose="020B0604030504040204" pitchFamily="34" charset="0"/>
              </a:rPr>
              <a:pPr/>
              <a:t>14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196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76FC272-A0D6-45E3-A72A-5AC82F2DB29F}" type="slidenum">
              <a:rPr lang="en-CA" altLang="en-US" sz="1200">
                <a:latin typeface="Tahoma" panose="020B0604030504040204" pitchFamily="34" charset="0"/>
              </a:rPr>
              <a:pPr/>
              <a:t>15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24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09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89DC0F-8C72-4AB3-988F-C1800FC30FEA}" type="slidenum">
              <a:rPr lang="en-CA" altLang="en-US" sz="1200">
                <a:latin typeface="Tahoma" panose="020B0604030504040204" pitchFamily="34" charset="0"/>
              </a:rPr>
              <a:pPr/>
              <a:t>16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732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29890D-841C-4A39-807C-F37504710ACB}" type="slidenum">
              <a:rPr lang="en-CA" altLang="en-US" sz="1200">
                <a:latin typeface="Tahoma" panose="020B0604030504040204" pitchFamily="34" charset="0"/>
              </a:rPr>
              <a:pPr/>
              <a:t>17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45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24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2330D9-42A0-4DEC-8E96-0B71231CBF30}" type="slidenum">
              <a:rPr lang="en-CA" altLang="en-US" sz="1200">
                <a:latin typeface="Tahoma" panose="020B0604030504040204" pitchFamily="34" charset="0"/>
              </a:rPr>
              <a:pPr/>
              <a:t>18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626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B66CA1-E172-461C-B85A-03FA3B656494}" type="slidenum">
              <a:rPr lang="en-CA" altLang="en-US" sz="1200">
                <a:latin typeface="Tahoma" panose="020B0604030504040204" pitchFamily="34" charset="0"/>
              </a:rPr>
              <a:pPr/>
              <a:t>19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63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71EB9F-32AE-46A1-9CC3-AC3693B3CE8B}" type="slidenum">
              <a:rPr lang="en-CA" altLang="en-US" sz="1200">
                <a:latin typeface="Tahoma" panose="020B0604030504040204" pitchFamily="34" charset="0"/>
              </a:rPr>
              <a:pPr/>
              <a:t>20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67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72D7A0-29C3-4353-8DF4-C3A1F9D2170D}" type="slidenum">
              <a:rPr lang="en-CA" altLang="en-US" sz="1200">
                <a:latin typeface="Tahoma" panose="020B0604030504040204" pitchFamily="34" charset="0"/>
              </a:rPr>
              <a:pPr/>
              <a:t>22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86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073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C1CF8B-ABF9-41E1-B19F-CB295217E732}" type="slidenum">
              <a:rPr lang="en-CA" altLang="en-US" sz="1200">
                <a:latin typeface="Tahoma" panose="020B0604030504040204" pitchFamily="34" charset="0"/>
              </a:rPr>
              <a:pPr/>
              <a:t>23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44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C4B4DE-98D9-4F6F-B71E-FB5468599F2E}" type="slidenum">
              <a:rPr lang="en-CA" altLang="en-US" sz="1200">
                <a:latin typeface="Tahoma" panose="020B0604030504040204" pitchFamily="34" charset="0"/>
              </a:rPr>
              <a:pPr/>
              <a:t>24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06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86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73B85E-CAC5-426E-ABAE-02E4CDF365CB}" type="slidenum">
              <a:rPr lang="en-CA" altLang="en-US" sz="1200">
                <a:latin typeface="Tahoma" panose="020B0604030504040204" pitchFamily="34" charset="0"/>
              </a:rPr>
              <a:pPr/>
              <a:t>25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16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8ABD2D-17BA-455B-BF76-FC0FDFCC96C9}" type="slidenum">
              <a:rPr lang="en-CA" altLang="en-US" sz="1200">
                <a:latin typeface="Tahoma" panose="020B0604030504040204" pitchFamily="34" charset="0"/>
              </a:rPr>
              <a:pPr/>
              <a:t>26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27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897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5901C0-667F-4069-A8CC-C36616A53352}" type="slidenum">
              <a:rPr lang="en-CA" altLang="en-US" sz="1200">
                <a:latin typeface="Tahoma" panose="020B0604030504040204" pitchFamily="34" charset="0"/>
              </a:rPr>
              <a:pPr/>
              <a:t>27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47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8D28DA-A015-48E9-8853-EE0647480B43}" type="slidenum">
              <a:rPr lang="en-CA" altLang="en-US" sz="1200">
                <a:latin typeface="Tahoma" panose="020B0604030504040204" pitchFamily="34" charset="0"/>
              </a:rPr>
              <a:pPr/>
              <a:t>28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832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D79803-1E47-4E6F-B864-B2BC058678AE}" type="slidenum">
              <a:rPr lang="en-CA" altLang="en-US" sz="1200">
                <a:latin typeface="Tahoma" panose="020B0604030504040204" pitchFamily="34" charset="0"/>
              </a:rPr>
              <a:pPr/>
              <a:t>31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844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69F817-D78D-4666-ADD6-3B3FAF4681FB}" type="slidenum">
              <a:rPr lang="en-CA" altLang="en-US" sz="1200">
                <a:latin typeface="Tahoma" panose="020B0604030504040204" pitchFamily="34" charset="0"/>
              </a:rPr>
              <a:pPr/>
              <a:t>32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146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3828EC-96B3-4EE0-997A-55C32CD389DA}" type="slidenum">
              <a:rPr lang="en-CA" altLang="en-US" sz="1200">
                <a:latin typeface="Tahoma" panose="020B0604030504040204" pitchFamily="34" charset="0"/>
              </a:rPr>
              <a:pPr/>
              <a:t>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2797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0E2CC5F-495A-4D34-AC9F-3ABC46486B90}" type="slidenum">
              <a:rPr lang="en-CA" altLang="en-US" sz="1200">
                <a:latin typeface="Tahoma" panose="020B0604030504040204" pitchFamily="34" charset="0"/>
              </a:rPr>
              <a:pPr/>
              <a:t>33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706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3752E3-06D2-42D9-AEF8-0CD96BBD4593}" type="slidenum">
              <a:rPr lang="en-CA" altLang="en-US" sz="1200">
                <a:latin typeface="Tahoma" panose="020B0604030504040204" pitchFamily="34" charset="0"/>
              </a:rPr>
              <a:pPr/>
              <a:t>34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9635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F0364E-E50D-44F9-A257-3161C09498C4}" type="slidenum">
              <a:rPr lang="en-CA" altLang="en-US" sz="1200">
                <a:latin typeface="Tahoma" panose="020B0604030504040204" pitchFamily="34" charset="0"/>
              </a:rPr>
              <a:pPr/>
              <a:t>35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38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913BD8-8FFD-4B5C-BE02-8D043E9A5C2C}" type="slidenum">
              <a:rPr lang="en-CA" altLang="en-US" sz="1200">
                <a:latin typeface="Tahoma" panose="020B0604030504040204" pitchFamily="34" charset="0"/>
              </a:rPr>
              <a:pPr/>
              <a:t>36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5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5FD3-4588-427C-B115-6A3C7064A5D5}" type="slidenum">
              <a:rPr lang="en-CA" altLang="en-US" sz="1200">
                <a:latin typeface="Tahoma" panose="020B0604030504040204" pitchFamily="34" charset="0"/>
              </a:rPr>
              <a:pPr/>
              <a:t>37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181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0B6235-456F-4D3A-B677-A9F6D6047AAE}" type="slidenum">
              <a:rPr lang="en-CA" altLang="en-US" sz="1200">
                <a:latin typeface="Tahoma" panose="020B0604030504040204" pitchFamily="34" charset="0"/>
              </a:rPr>
              <a:pPr/>
              <a:t>38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289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1F6356-3ADC-4E05-B17D-F62D265C9723}" type="slidenum">
              <a:rPr lang="en-CA" altLang="en-US" sz="1200">
                <a:latin typeface="Tahoma" panose="020B0604030504040204" pitchFamily="34" charset="0"/>
              </a:rPr>
              <a:pPr/>
              <a:t>39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679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8F9D14E-DFDE-4B93-9077-3D047903CA45}" type="slidenum">
              <a:rPr lang="en-CA" altLang="en-US" sz="1200">
                <a:latin typeface="Tahoma" panose="020B0604030504040204" pitchFamily="34" charset="0"/>
              </a:rPr>
              <a:pPr/>
              <a:t>40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372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6300A3-234C-4298-AD33-B5F90B50E46F}" type="slidenum">
              <a:rPr lang="en-CA" altLang="en-US" sz="1200">
                <a:latin typeface="Tahoma" panose="020B0604030504040204" pitchFamily="34" charset="0"/>
              </a:rPr>
              <a:pPr/>
              <a:t>44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4947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B539C8F-6696-4824-806E-A8ABC65B99B5}" type="slidenum">
              <a:rPr lang="en-CA" altLang="en-US" sz="1200">
                <a:latin typeface="Tahoma" panose="020B0604030504040204" pitchFamily="34" charset="0"/>
              </a:rPr>
              <a:pPr/>
              <a:t>45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85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FABD6C-01CC-46E7-A58D-26C58AA5A24D}" type="slidenum">
              <a:rPr lang="en-CA" altLang="en-US" sz="1200">
                <a:latin typeface="Tahoma" panose="020B0604030504040204" pitchFamily="34" charset="0"/>
              </a:rPr>
              <a:pPr/>
              <a:t>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779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08A7077-EA27-4EBB-B0D1-19F26F99C6AA}" type="slidenum">
              <a:rPr lang="en-CA" altLang="en-US" sz="1200">
                <a:latin typeface="Tahoma" panose="020B0604030504040204" pitchFamily="34" charset="0"/>
              </a:rPr>
              <a:pPr/>
              <a:t>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83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8A47E64-8D07-4A75-A499-6DB6BBEEEA40}" type="slidenum">
              <a:rPr lang="en-CA" altLang="en-US" sz="1200">
                <a:latin typeface="Tahoma" panose="020B0604030504040204" pitchFamily="34" charset="0"/>
              </a:rPr>
              <a:pPr/>
              <a:t>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762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D3E88A-CA60-4E9F-8429-6B85516D4CE8}" type="slidenum">
              <a:rPr lang="en-CA" altLang="en-US" sz="1200">
                <a:latin typeface="Tahoma" panose="020B0604030504040204" pitchFamily="34" charset="0"/>
              </a:rPr>
              <a:pPr/>
              <a:t>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03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AF29D30-BB88-435E-AA21-A1F032C06F3C}" type="slidenum">
              <a:rPr lang="en-CA" altLang="en-US" sz="1200">
                <a:latin typeface="Tahoma" panose="020B0604030504040204" pitchFamily="34" charset="0"/>
              </a:rPr>
              <a:pPr/>
              <a:t>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37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4B5EEA4-C6AA-4184-ADE4-B05F9DC4CDA7}" type="slidenum">
              <a:rPr lang="en-CA" altLang="en-US" sz="1200">
                <a:latin typeface="Tahoma" panose="020B0604030504040204" pitchFamily="34" charset="0"/>
              </a:rPr>
              <a:pPr/>
              <a:t>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48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0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3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5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9" name="Google Shape;139;p55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0" name="Google Shape;140;p55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7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7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57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8" name="Google Shape;158;p5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5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1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61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5512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4059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01801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8" name="Google Shape;88;p49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9" name="Google Shape;89;p4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2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3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9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9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9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39" descr="BITS_university_logo_whitevert.png"/>
          <p:cNvPicPr preferRelativeResize="0"/>
          <p:nvPr/>
        </p:nvPicPr>
        <p:blipFill rotWithShape="1">
          <a:blip r:embed="rId4">
            <a:alphaModFix/>
          </a:blip>
          <a:srcRect t="1" b="28591"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16" name="Google Shape;16;p39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5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3" name="Google Shape;143;p5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5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7" name="Google Shape;147;p5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0" name="Google Shape;150;p56" descr="Picture 7.png"/>
          <p:cNvPicPr preferRelativeResize="0"/>
          <p:nvPr/>
        </p:nvPicPr>
        <p:blipFill rotWithShape="1">
          <a:blip r:embed="rId3">
            <a:alphaModFix/>
          </a:blip>
          <a:srcRect l="1921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52" name="Google Shape;152;p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5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61" name="Google Shape;161;p5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5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5" name="Google Shape;165;p5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8" name="Google Shape;168;p58" descr="Picture 7.png"/>
          <p:cNvPicPr preferRelativeResize="0"/>
          <p:nvPr/>
        </p:nvPicPr>
        <p:blipFill rotWithShape="1">
          <a:blip r:embed="rId3">
            <a:alphaModFix/>
          </a:blip>
          <a:srcRect l="1921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5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70" name="Google Shape;170;p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60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7" name="Google Shape;177;p60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0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0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0" name="Google Shape;180;p60" descr="Picture 7.png"/>
          <p:cNvPicPr preferRelativeResize="0"/>
          <p:nvPr/>
        </p:nvPicPr>
        <p:blipFill rotWithShape="1">
          <a:blip r:embed="rId3">
            <a:alphaModFix/>
          </a:blip>
          <a:srcRect l="5335" t="1921"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0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82" name="Google Shape;182;p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1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1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41" descr="Picture 7.png"/>
          <p:cNvPicPr preferRelativeResize="0"/>
          <p:nvPr/>
        </p:nvPicPr>
        <p:blipFill rotWithShape="1">
          <a:blip r:embed="rId4">
            <a:alphaModFix/>
          </a:blip>
          <a:srcRect l="1921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1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1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1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1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30" name="Google Shape;30;p41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31" name="Google Shape;31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grpSp>
        <p:nvGrpSpPr>
          <p:cNvPr id="37" name="Google Shape;37;p4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38" name="Google Shape;38;p4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" name="Google Shape;41;p43" descr="Picture 7.png"/>
          <p:cNvPicPr preferRelativeResize="0"/>
          <p:nvPr/>
        </p:nvPicPr>
        <p:blipFill rotWithShape="1">
          <a:blip r:embed="rId6">
            <a:alphaModFix/>
          </a:blip>
          <a:srcRect l="1921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4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43" name="Google Shape;43;p4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4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47" name="Google Shape;47;p4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71" r:id="rId2"/>
    <p:sldLayoutId id="2147483672" r:id="rId3"/>
    <p:sldLayoutId id="214748367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46" descr="BITS_university_logo_whitevert.png"/>
          <p:cNvPicPr preferRelativeResize="0"/>
          <p:nvPr/>
        </p:nvPicPr>
        <p:blipFill rotWithShape="1">
          <a:blip r:embed="rId4">
            <a:alphaModFix/>
          </a:blip>
          <a:srcRect t="1" b="28591"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68" name="Google Shape;68;p4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48" descr="Picture 7.png"/>
          <p:cNvPicPr preferRelativeResize="0"/>
          <p:nvPr/>
        </p:nvPicPr>
        <p:blipFill rotWithShape="1">
          <a:blip r:embed="rId3">
            <a:alphaModFix/>
          </a:blip>
          <a:srcRect l="1921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4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6" name="Google Shape;76;p4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4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80" name="Google Shape;80;p4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4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84" name="Google Shape;84;p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5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92" name="Google Shape;92;p5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5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6" name="Google Shape;96;p5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9" name="Google Shape;99;p50" descr="Picture 7.png"/>
          <p:cNvPicPr preferRelativeResize="0"/>
          <p:nvPr/>
        </p:nvPicPr>
        <p:blipFill rotWithShape="1">
          <a:blip r:embed="rId3">
            <a:alphaModFix/>
          </a:blip>
          <a:srcRect l="1921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5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11" name="Google Shape;111;p5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5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5" name="Google Shape;115;p5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8" name="Google Shape;118;p52" descr="Picture 7.png"/>
          <p:cNvPicPr preferRelativeResize="0"/>
          <p:nvPr/>
        </p:nvPicPr>
        <p:blipFill rotWithShape="1">
          <a:blip r:embed="rId3">
            <a:alphaModFix/>
          </a:blip>
          <a:srcRect l="1921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/>
          </a:p>
        </p:txBody>
      </p:sp>
      <p:sp>
        <p:nvSpPr>
          <p:cNvPr id="120" name="Google Shape;120;p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5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6" name="Google Shape;126;p5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5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30" name="Google Shape;130;p5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3" name="Google Shape;133;p54" descr="Picture 7.png"/>
          <p:cNvPicPr preferRelativeResize="0"/>
          <p:nvPr/>
        </p:nvPicPr>
        <p:blipFill rotWithShape="1">
          <a:blip r:embed="rId3">
            <a:alphaModFix/>
          </a:blip>
          <a:srcRect l="1921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35" name="Google Shape;135;p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 Pilani presentation</a:t>
            </a:r>
            <a:endParaRPr/>
          </a:p>
        </p:txBody>
      </p:sp>
      <p:sp>
        <p:nvSpPr>
          <p:cNvPr id="192" name="Google Shape;192;p1"/>
          <p:cNvSpPr txBox="1">
            <a:spLocks noGrp="1"/>
          </p:cNvSpPr>
          <p:nvPr>
            <p:ph type="body" idx="1"/>
          </p:nvPr>
        </p:nvSpPr>
        <p:spPr>
          <a:xfrm>
            <a:off x="2133600" y="5410200"/>
            <a:ext cx="6400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Amit Dua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Information Systems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Formal Definitions - Tuple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</a:t>
            </a:r>
            <a:r>
              <a:rPr lang="en-US" altLang="en-US" sz="2400" b="1" smtClean="0"/>
              <a:t>tuple</a:t>
            </a:r>
            <a:r>
              <a:rPr lang="en-US" altLang="en-US" sz="2400" smtClean="0"/>
              <a:t> is an ordered set of values (enclosed in angled brackets ‘&lt; … &gt;’)</a:t>
            </a:r>
          </a:p>
          <a:p>
            <a:pPr eaLnBrk="1" hangingPunct="1"/>
            <a:r>
              <a:rPr lang="en-US" altLang="en-US" sz="2400" smtClean="0"/>
              <a:t>Each value is derived from an appropriate </a:t>
            </a:r>
            <a:r>
              <a:rPr lang="en-US" altLang="en-US" sz="2400" i="1" smtClean="0"/>
              <a:t>domain</a:t>
            </a:r>
            <a:r>
              <a:rPr lang="en-US" altLang="en-US" sz="2400" smtClean="0"/>
              <a:t>.</a:t>
            </a:r>
          </a:p>
          <a:p>
            <a:pPr eaLnBrk="1" hangingPunct="1"/>
            <a:r>
              <a:rPr lang="en-US" altLang="en-US" sz="2400" smtClean="0"/>
              <a:t>A row in the CUSTOMER relation is a 4-tuple and would consist of four values, for example:</a:t>
            </a:r>
          </a:p>
          <a:p>
            <a:pPr lvl="1" eaLnBrk="1" hangingPunct="1"/>
            <a:r>
              <a:rPr lang="en-US" altLang="en-US" sz="2200" smtClean="0"/>
              <a:t>&lt;632895, "John Smith", "101 Main St. Atlanta, GA  30332", "(404) 894-2000"&gt;</a:t>
            </a:r>
          </a:p>
          <a:p>
            <a:pPr lvl="1" eaLnBrk="1" hangingPunct="1"/>
            <a:r>
              <a:rPr lang="en-US" altLang="en-US" sz="2200" smtClean="0"/>
              <a:t>This is called a 4-tuple as it has 4 values</a:t>
            </a:r>
          </a:p>
          <a:p>
            <a:pPr lvl="1" eaLnBrk="1" hangingPunct="1"/>
            <a:r>
              <a:rPr lang="en-US" altLang="en-US" sz="2200" smtClean="0"/>
              <a:t>A tuple (row) in the CUSTOMER relation.</a:t>
            </a:r>
          </a:p>
          <a:p>
            <a:pPr eaLnBrk="1" hangingPunct="1"/>
            <a:r>
              <a:rPr lang="en-US" altLang="en-US" sz="2400" smtClean="0"/>
              <a:t>A relation is a </a:t>
            </a:r>
            <a:r>
              <a:rPr lang="en-US" altLang="en-US" sz="2400" b="1" smtClean="0"/>
              <a:t>set </a:t>
            </a:r>
            <a:r>
              <a:rPr lang="en-US" altLang="en-US" sz="2400" smtClean="0"/>
              <a:t>of such tuples (rows)</a:t>
            </a:r>
          </a:p>
        </p:txBody>
      </p:sp>
    </p:spTree>
    <p:extLst>
      <p:ext uri="{BB962C8B-B14F-4D97-AF65-F5344CB8AC3E}">
        <p14:creationId xmlns:p14="http://schemas.microsoft.com/office/powerpoint/2010/main" val="1684614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Formal Definitions - Domain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 </a:t>
            </a:r>
            <a:r>
              <a:rPr lang="en-US" altLang="en-US" sz="2000" b="1" smtClean="0"/>
              <a:t>domain</a:t>
            </a:r>
            <a:r>
              <a:rPr lang="en-US" altLang="en-US" sz="2000" smtClean="0"/>
              <a:t> has a logical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smtClean="0"/>
              <a:t>Example: “USA_phone_numbers” are the set of 10 digit phone numbers valid in the U.S.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 domain also has a data-type or a format defined for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smtClean="0"/>
              <a:t>The USA_phone_numbers may have a format: (ddd)ddd-dddd where each d is a decimal digit.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Dates have various formats such as year, month, date formatted as yyyy-mm-dd, or as dd mm,yyyy etc.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The attribute name designates the role played by a domain in a relation: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Used to interpret the meaning of the data elements corresponding to that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smtClean="0"/>
              <a:t>Example: The domain Date may be used to define two attributes named “Invoice-date” and “Payment-date” with different meanings</a:t>
            </a:r>
          </a:p>
        </p:txBody>
      </p:sp>
    </p:spTree>
    <p:extLst>
      <p:ext uri="{BB962C8B-B14F-4D97-AF65-F5344CB8AC3E}">
        <p14:creationId xmlns:p14="http://schemas.microsoft.com/office/powerpoint/2010/main" val="1109218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Formal Definitions - State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</a:t>
            </a:r>
            <a:r>
              <a:rPr lang="en-US" altLang="en-US" sz="2800" b="1" dirty="0" smtClean="0"/>
              <a:t>relation state</a:t>
            </a:r>
            <a:r>
              <a:rPr lang="en-US" altLang="en-US" sz="2800" dirty="0" smtClean="0"/>
              <a:t> is a subset of the Cartesian product of the domains of its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each domain contains the set of all possible values the attribute can take.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Example: attribute </a:t>
            </a:r>
            <a:r>
              <a:rPr lang="en-US" altLang="en-US" sz="2800" dirty="0" err="1" smtClean="0"/>
              <a:t>Cust</a:t>
            </a:r>
            <a:r>
              <a:rPr lang="en-US" altLang="en-US" sz="2800" dirty="0" smtClean="0"/>
              <a:t>-name is defined over the domain of character strings of maximum length 25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Cust</a:t>
            </a:r>
            <a:r>
              <a:rPr lang="en-US" altLang="en-US" sz="2400" dirty="0" smtClean="0"/>
              <a:t>-name) is varchar(25)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role these strings play in the CUSTOMER relation is that of the </a:t>
            </a:r>
            <a:r>
              <a:rPr lang="en-US" altLang="en-US" sz="2800" i="1" dirty="0" smtClean="0"/>
              <a:t>name of a customer</a:t>
            </a:r>
            <a:r>
              <a:rPr lang="en-US" alt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613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Formal Definitions - Summary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Formally,</a:t>
            </a:r>
          </a:p>
          <a:p>
            <a:pPr lvl="1" eaLnBrk="1" hangingPunct="1"/>
            <a:r>
              <a:rPr lang="en-US" altLang="en-US" sz="2200" smtClean="0"/>
              <a:t>Given R(A1, A2, .........., An)</a:t>
            </a:r>
          </a:p>
          <a:p>
            <a:pPr lvl="1" eaLnBrk="1" hangingPunct="1"/>
            <a:r>
              <a:rPr lang="en-US" altLang="en-US" sz="2200" smtClean="0"/>
              <a:t> 	r(R) </a:t>
            </a:r>
            <a:r>
              <a:rPr lang="en-US" altLang="en-US" sz="2200" smtClean="0">
                <a:sym typeface="Symbol" panose="05050102010706020507" pitchFamily="18" charset="2"/>
              </a:rPr>
              <a:t></a:t>
            </a:r>
            <a:r>
              <a:rPr lang="en-US" altLang="en-US" sz="2200" smtClean="0"/>
              <a:t> dom (A1) X dom (A2) X ....X dom(An)</a:t>
            </a:r>
          </a:p>
          <a:p>
            <a:pPr eaLnBrk="1" hangingPunct="1"/>
            <a:r>
              <a:rPr lang="en-US" altLang="en-US" sz="2400" smtClean="0"/>
              <a:t>R(A1, A2, …, An) is the </a:t>
            </a:r>
            <a:r>
              <a:rPr lang="en-US" altLang="en-US" sz="2400" b="1" smtClean="0"/>
              <a:t>schema</a:t>
            </a:r>
            <a:r>
              <a:rPr lang="en-US" altLang="en-US" sz="2400" smtClean="0"/>
              <a:t> of the relation</a:t>
            </a:r>
          </a:p>
          <a:p>
            <a:pPr eaLnBrk="1" hangingPunct="1"/>
            <a:r>
              <a:rPr lang="en-US" altLang="en-US" sz="2400" smtClean="0"/>
              <a:t>R is the </a:t>
            </a:r>
            <a:r>
              <a:rPr lang="en-US" altLang="en-US" sz="2400" b="1" smtClean="0"/>
              <a:t>name</a:t>
            </a:r>
            <a:r>
              <a:rPr lang="en-US" altLang="en-US" sz="2400" smtClean="0"/>
              <a:t> of the relation</a:t>
            </a:r>
          </a:p>
          <a:p>
            <a:pPr eaLnBrk="1" hangingPunct="1"/>
            <a:r>
              <a:rPr lang="en-US" altLang="en-US" sz="2400" smtClean="0"/>
              <a:t>A1, A2, …, An are the </a:t>
            </a:r>
            <a:r>
              <a:rPr lang="en-US" altLang="en-US" sz="2400" b="1" smtClean="0"/>
              <a:t>attributes</a:t>
            </a:r>
            <a:r>
              <a:rPr lang="en-US" altLang="en-US" sz="2400" smtClean="0"/>
              <a:t> of the relation</a:t>
            </a:r>
          </a:p>
          <a:p>
            <a:pPr eaLnBrk="1" hangingPunct="1"/>
            <a:r>
              <a:rPr lang="en-US" altLang="en-US" sz="2400" smtClean="0"/>
              <a:t>r(R):  a specific </a:t>
            </a:r>
            <a:r>
              <a:rPr lang="en-US" altLang="en-US" sz="2400" b="1" smtClean="0"/>
              <a:t>state</a:t>
            </a:r>
            <a:r>
              <a:rPr lang="en-US" altLang="en-US" sz="2400" smtClean="0"/>
              <a:t> (or "value" or “population”) of relation R – this is a </a:t>
            </a:r>
            <a:r>
              <a:rPr lang="en-US" altLang="en-US" sz="2400" i="1" smtClean="0"/>
              <a:t>set of tuples</a:t>
            </a:r>
            <a:r>
              <a:rPr lang="en-US" altLang="en-US" sz="2400" smtClean="0"/>
              <a:t> (rows)</a:t>
            </a:r>
          </a:p>
          <a:p>
            <a:pPr lvl="1" eaLnBrk="1" hangingPunct="1"/>
            <a:r>
              <a:rPr lang="en-US" altLang="en-US" sz="2200" smtClean="0"/>
              <a:t>r(R) = {t1, t2, …, tn} where each ti is an n-tuple</a:t>
            </a:r>
          </a:p>
          <a:p>
            <a:pPr lvl="1" eaLnBrk="1" hangingPunct="1"/>
            <a:r>
              <a:rPr lang="en-US" altLang="en-US" sz="2200" smtClean="0"/>
              <a:t>ti = &lt;v1, v2, …, vn&gt; where each vj </a:t>
            </a:r>
            <a:r>
              <a:rPr lang="en-US" altLang="en-US" sz="2200" i="1" smtClean="0"/>
              <a:t>element-of</a:t>
            </a:r>
            <a:r>
              <a:rPr lang="en-US" altLang="en-US" sz="2200" smtClean="0"/>
              <a:t> dom(Aj)</a:t>
            </a:r>
          </a:p>
        </p:txBody>
      </p:sp>
    </p:spTree>
    <p:extLst>
      <p:ext uri="{BB962C8B-B14F-4D97-AF65-F5344CB8AC3E}">
        <p14:creationId xmlns:p14="http://schemas.microsoft.com/office/powerpoint/2010/main" val="3611706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Formal Definitions - Example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Let R(A1, A2) be a relation schema:</a:t>
            </a:r>
          </a:p>
          <a:p>
            <a:pPr lvl="1" eaLnBrk="1" hangingPunct="1"/>
            <a:r>
              <a:rPr lang="en-US" altLang="en-US" sz="2200" smtClean="0"/>
              <a:t>Let dom(A1) = {0,1}</a:t>
            </a:r>
          </a:p>
          <a:p>
            <a:pPr lvl="1" eaLnBrk="1" hangingPunct="1"/>
            <a:r>
              <a:rPr lang="en-US" altLang="en-US" sz="2200" smtClean="0"/>
              <a:t>Let  dom(A2) =  {a,b,c}</a:t>
            </a:r>
          </a:p>
          <a:p>
            <a:pPr eaLnBrk="1" hangingPunct="1"/>
            <a:r>
              <a:rPr lang="en-US" altLang="en-US" sz="2400" smtClean="0"/>
              <a:t>Then: dom(A1) X dom(A2) is all possible combinations: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smtClean="0"/>
              <a:t>{&lt;0,a&gt; , &lt;0,b&gt; , &lt;0,c&gt;, &lt;1,a&gt;, &lt;1,b&gt;, &lt;1,c&gt; }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200" smtClean="0"/>
          </a:p>
          <a:p>
            <a:pPr eaLnBrk="1" hangingPunct="1"/>
            <a:r>
              <a:rPr lang="en-US" altLang="en-US" sz="2400" smtClean="0"/>
              <a:t>The relation state r(R) </a:t>
            </a:r>
            <a:r>
              <a:rPr lang="en-US" altLang="en-US" sz="2400" smtClean="0">
                <a:sym typeface="Symbol" panose="05050102010706020507" pitchFamily="18" charset="2"/>
              </a:rPr>
              <a:t></a:t>
            </a:r>
            <a:r>
              <a:rPr lang="en-US" altLang="en-US" sz="2400" smtClean="0"/>
              <a:t> dom(A1) X dom(A2)</a:t>
            </a:r>
          </a:p>
          <a:p>
            <a:pPr eaLnBrk="1" hangingPunct="1"/>
            <a:r>
              <a:rPr lang="en-US" altLang="en-US" sz="2400" smtClean="0"/>
              <a:t>For example: r(R) could be {&lt;0,a&gt; , &lt;0,b&gt; , &lt;1,c&gt; }</a:t>
            </a:r>
          </a:p>
          <a:p>
            <a:pPr lvl="1" eaLnBrk="1" hangingPunct="1"/>
            <a:r>
              <a:rPr lang="en-US" altLang="en-US" sz="2200" smtClean="0"/>
              <a:t>this is one possible state (or “population” or “extension”) r of the relation R, defined over A1 and A2.</a:t>
            </a:r>
          </a:p>
          <a:p>
            <a:pPr lvl="1" eaLnBrk="1" hangingPunct="1"/>
            <a:r>
              <a:rPr lang="en-US" altLang="en-US" sz="2200" smtClean="0"/>
              <a:t>It has three 2-tuples: &lt;0,a&gt; , &lt;0,b&gt; , &lt;1,c&gt; </a:t>
            </a:r>
          </a:p>
        </p:txBody>
      </p:sp>
    </p:spTree>
    <p:extLst>
      <p:ext uri="{BB962C8B-B14F-4D97-AF65-F5344CB8AC3E}">
        <p14:creationId xmlns:p14="http://schemas.microsoft.com/office/powerpoint/2010/main" val="22810748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 Summary</a:t>
            </a:r>
          </a:p>
        </p:txBody>
      </p:sp>
      <p:graphicFrame>
        <p:nvGraphicFramePr>
          <p:cNvPr id="686130" name="Group 50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958810960"/>
              </p:ext>
            </p:extLst>
          </p:nvPr>
        </p:nvGraphicFramePr>
        <p:xfrm>
          <a:off x="387350" y="1392238"/>
          <a:ext cx="8050213" cy="4822823"/>
        </p:xfrm>
        <a:graphic>
          <a:graphicData uri="http://schemas.openxmlformats.org/drawingml/2006/table">
            <a:tbl>
              <a:tblPr/>
              <a:tblGrid>
                <a:gridCol w="34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0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Informal Terms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Formal Terms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Relation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Column Header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possible Column Values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Domain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Row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Tuple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Table Definition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Schema of a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Populated 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 of the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6216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– A relation STUDENT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8886825" y="61595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412" name="Picture 8" descr="fig05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19325"/>
            <a:ext cx="8589963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039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Characteristics Of Relations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Ordering of tuples in a relation r(R):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tuples are </a:t>
            </a:r>
            <a:r>
              <a:rPr lang="en-US" altLang="en-US" sz="2400" i="1" smtClean="0"/>
              <a:t>not considered to be ordered</a:t>
            </a:r>
            <a:r>
              <a:rPr lang="en-US" altLang="en-US" sz="2400" smtClean="0"/>
              <a:t>, even though they appear to be in the tabular form.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Ordering of attributes in a relation schema R (and of values within each tuple):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We will consider the attributes in R(A1, A2, ..., An) and the values in t=&lt;v1, v2, ..., vn&gt; to be ordered 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(However, a more general alternative definition  of relation does not require this ordering. It includes both the name and the value for each of the attributes 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Example: t= { &lt;name, “John” &gt;, &lt;SSN, 123456789&gt; 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This representation may be called as “self-describing”.</a:t>
            </a:r>
          </a:p>
        </p:txBody>
      </p:sp>
    </p:spTree>
    <p:extLst>
      <p:ext uri="{BB962C8B-B14F-4D97-AF65-F5344CB8AC3E}">
        <p14:creationId xmlns:p14="http://schemas.microsoft.com/office/powerpoint/2010/main" val="40154974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Same state as previous Figure (but with different order of tuples)</a:t>
            </a:r>
          </a:p>
        </p:txBody>
      </p:sp>
      <p:pic>
        <p:nvPicPr>
          <p:cNvPr id="19459" name="Picture 5" descr="fig05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44750"/>
            <a:ext cx="8450263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0422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Characteristics Of Relations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Values in a tuple:</a:t>
            </a:r>
          </a:p>
          <a:p>
            <a:pPr lvl="1" eaLnBrk="1" hangingPunct="1"/>
            <a:r>
              <a:rPr lang="en-US" altLang="en-US" sz="2400" dirty="0" smtClean="0"/>
              <a:t>All values are considered atomic (indivisible).</a:t>
            </a:r>
          </a:p>
          <a:p>
            <a:pPr lvl="1" eaLnBrk="1" hangingPunct="1"/>
            <a:r>
              <a:rPr lang="en-US" altLang="en-US" sz="2400" dirty="0" smtClean="0"/>
              <a:t>Each value in a tuple must be from the domain of the attribute for that column</a:t>
            </a:r>
          </a:p>
          <a:p>
            <a:pPr lvl="2" eaLnBrk="1" hangingPunct="1"/>
            <a:r>
              <a:rPr lang="en-US" altLang="en-US" sz="2000" dirty="0" smtClean="0"/>
              <a:t>If tuple t = &lt;v1, v2, …, </a:t>
            </a:r>
            <a:r>
              <a:rPr lang="en-US" altLang="en-US" sz="2000" dirty="0" err="1" smtClean="0"/>
              <a:t>vn</a:t>
            </a:r>
            <a:r>
              <a:rPr lang="en-US" altLang="en-US" sz="2000" dirty="0" smtClean="0"/>
              <a:t>&gt; is a tuple (row) in the relation state r of R(A1, A2, …, An)</a:t>
            </a:r>
          </a:p>
          <a:p>
            <a:pPr lvl="2" eaLnBrk="1" hangingPunct="1"/>
            <a:r>
              <a:rPr lang="en-US" altLang="en-US" sz="2000" dirty="0" smtClean="0"/>
              <a:t>Then each </a:t>
            </a:r>
            <a:r>
              <a:rPr lang="en-US" altLang="en-US" sz="2000" i="1" dirty="0" smtClean="0"/>
              <a:t>vi</a:t>
            </a:r>
            <a:r>
              <a:rPr lang="en-US" altLang="en-US" sz="2000" dirty="0" smtClean="0"/>
              <a:t> must be a value from </a:t>
            </a:r>
            <a:r>
              <a:rPr lang="en-US" altLang="en-US" sz="2000" i="1" dirty="0" err="1" smtClean="0"/>
              <a:t>dom</a:t>
            </a:r>
            <a:r>
              <a:rPr lang="en-US" altLang="en-US" sz="2000" i="1" dirty="0" smtClean="0"/>
              <a:t>(Ai)</a:t>
            </a:r>
          </a:p>
          <a:p>
            <a:pPr lvl="2" eaLnBrk="1" hangingPunct="1"/>
            <a:endParaRPr lang="en-US" altLang="en-US" sz="2000" dirty="0" smtClean="0"/>
          </a:p>
          <a:p>
            <a:pPr lvl="1" eaLnBrk="1" hangingPunct="1"/>
            <a:r>
              <a:rPr lang="en-US" altLang="en-US" sz="2400" dirty="0" smtClean="0"/>
              <a:t>A special </a:t>
            </a:r>
            <a:r>
              <a:rPr lang="en-US" altLang="en-US" sz="2400" b="1" dirty="0" smtClean="0"/>
              <a:t>null</a:t>
            </a:r>
            <a:r>
              <a:rPr lang="en-US" altLang="en-US" sz="2400" dirty="0" smtClean="0"/>
              <a:t> value is used to represent values that are unknown or not available or inapplicable in certain tuples. </a:t>
            </a:r>
          </a:p>
        </p:txBody>
      </p:sp>
    </p:spTree>
    <p:extLst>
      <p:ext uri="{BB962C8B-B14F-4D97-AF65-F5344CB8AC3E}">
        <p14:creationId xmlns:p14="http://schemas.microsoft.com/office/powerpoint/2010/main" val="1606705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defRPr/>
            </a:pPr>
            <a:r>
              <a:rPr lang="en-US" dirty="0">
                <a:ea typeface="ＭＳ Ｐゴシック" charset="0"/>
              </a:rPr>
              <a:t>The Relational Data Model and Relational Database Constraints</a:t>
            </a:r>
          </a:p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No. 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024109" y="6436311"/>
            <a:ext cx="711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Slides </a:t>
            </a:r>
            <a:r>
              <a:rPr lang="en-US" dirty="0"/>
              <a:t>C</a:t>
            </a:r>
            <a:r>
              <a:rPr lang="en-US" dirty="0" smtClean="0"/>
              <a:t>ourtesy Pearson Publishers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Characteristics Of Relations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Notation:</a:t>
            </a:r>
          </a:p>
          <a:p>
            <a:pPr lvl="1" eaLnBrk="1" hangingPunct="1"/>
            <a:r>
              <a:rPr lang="en-US" altLang="en-US" smtClean="0"/>
              <a:t>We refer to </a:t>
            </a:r>
            <a:r>
              <a:rPr lang="en-US" altLang="en-US" b="1" smtClean="0"/>
              <a:t>component values</a:t>
            </a:r>
            <a:r>
              <a:rPr lang="en-US" altLang="en-US" smtClean="0"/>
              <a:t> of a tuple t by:</a:t>
            </a:r>
          </a:p>
          <a:p>
            <a:pPr lvl="2" eaLnBrk="1" hangingPunct="1"/>
            <a:r>
              <a:rPr lang="en-US" altLang="en-US" smtClean="0"/>
              <a:t>t[Ai] or t.Ai</a:t>
            </a:r>
          </a:p>
          <a:p>
            <a:pPr lvl="2" eaLnBrk="1" hangingPunct="1"/>
            <a:r>
              <a:rPr lang="en-US" altLang="en-US" smtClean="0"/>
              <a:t>This is the value vi of attribute Ai for tuple t</a:t>
            </a:r>
          </a:p>
          <a:p>
            <a:pPr lvl="1" eaLnBrk="1" hangingPunct="1"/>
            <a:r>
              <a:rPr lang="en-US" altLang="en-US" smtClean="0"/>
              <a:t>Similarly, t[Au, Av, ..., Aw] refers to the subtuple of t containing the values of attributes Au, Av, ..., Aw, respectively in t</a:t>
            </a:r>
          </a:p>
        </p:txBody>
      </p:sp>
    </p:spTree>
    <p:extLst>
      <p:ext uri="{BB962C8B-B14F-4D97-AF65-F5344CB8AC3E}">
        <p14:creationId xmlns:p14="http://schemas.microsoft.com/office/powerpoint/2010/main" val="31883918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28600" y="-28575"/>
            <a:ext cx="7796213" cy="992188"/>
          </a:xfrm>
        </p:spPr>
        <p:txBody>
          <a:bodyPr/>
          <a:lstStyle/>
          <a:p>
            <a:pPr eaLnBrk="1" hangingPunct="1"/>
            <a:r>
              <a:rPr lang="en-US" altLang="en-US" smtClean="0"/>
              <a:t>CONSTRAINTS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28600" y="1396445"/>
            <a:ext cx="8294688" cy="45720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Constraints determine which values are permissible and which are not in the database.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They are of three main types: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1. </a:t>
            </a:r>
            <a:r>
              <a:rPr lang="en-US" altLang="en-US" sz="2000" b="1" smtClean="0"/>
              <a:t>Inherent or Implicit Constraints</a:t>
            </a:r>
            <a:r>
              <a:rPr lang="en-US" altLang="en-US" sz="2000" smtClean="0"/>
              <a:t>: These are based on the data model itself. (E.g., relational model does not allow a list as a value for any attribute)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2. </a:t>
            </a:r>
            <a:r>
              <a:rPr lang="en-US" altLang="en-US" sz="2000" b="1" smtClean="0"/>
              <a:t>Schema-based or Explicit Constraints</a:t>
            </a:r>
            <a:r>
              <a:rPr lang="en-US" altLang="en-US" sz="2000" smtClean="0"/>
              <a:t>: They are expressed in the schema by using the facilities provided by the model. (E.g., max. cardinality ratio constraint in the ER model)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3. </a:t>
            </a:r>
            <a:r>
              <a:rPr lang="en-US" altLang="en-US" sz="2000" b="1" smtClean="0"/>
              <a:t>Application based or semantic constraints</a:t>
            </a:r>
            <a:r>
              <a:rPr lang="en-US" altLang="en-US" sz="2000" smtClean="0"/>
              <a:t>: These are beyond the expressive power of the model and must be specified and enforced by the application programs.</a:t>
            </a:r>
          </a:p>
        </p:txBody>
      </p:sp>
    </p:spTree>
    <p:extLst>
      <p:ext uri="{BB962C8B-B14F-4D97-AF65-F5344CB8AC3E}">
        <p14:creationId xmlns:p14="http://schemas.microsoft.com/office/powerpoint/2010/main" val="118524723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Integrity Constraints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Constraints are </a:t>
            </a:r>
            <a:r>
              <a:rPr lang="en-US" altLang="en-US" sz="2400" b="1" smtClean="0"/>
              <a:t>conditions</a:t>
            </a:r>
            <a:r>
              <a:rPr lang="en-US" altLang="en-US" sz="2400" smtClean="0"/>
              <a:t> that must hold on </a:t>
            </a:r>
            <a:r>
              <a:rPr lang="en-US" altLang="en-US" sz="2400" b="1" smtClean="0"/>
              <a:t>all</a:t>
            </a:r>
            <a:r>
              <a:rPr lang="en-US" altLang="en-US" sz="2400" smtClean="0"/>
              <a:t>  valid relation states.</a:t>
            </a:r>
          </a:p>
          <a:p>
            <a:pPr eaLnBrk="1" hangingPunct="1"/>
            <a:r>
              <a:rPr lang="en-US" altLang="en-US" sz="2400" smtClean="0"/>
              <a:t>There are three </a:t>
            </a:r>
            <a:r>
              <a:rPr lang="en-US" altLang="en-US" sz="2400" i="1" smtClean="0"/>
              <a:t>main types</a:t>
            </a:r>
            <a:r>
              <a:rPr lang="en-US" altLang="en-US" sz="2400" smtClean="0"/>
              <a:t> of (explicit schema-based) constraints that can be expressed in the relational model:</a:t>
            </a:r>
          </a:p>
          <a:p>
            <a:pPr lvl="1" eaLnBrk="1" hangingPunct="1"/>
            <a:r>
              <a:rPr lang="en-US" altLang="en-US" sz="2200" b="1" smtClean="0"/>
              <a:t>Key</a:t>
            </a:r>
            <a:r>
              <a:rPr lang="en-US" altLang="en-US" sz="2200" smtClean="0"/>
              <a:t> constraints</a:t>
            </a:r>
          </a:p>
          <a:p>
            <a:pPr lvl="1" eaLnBrk="1" hangingPunct="1"/>
            <a:r>
              <a:rPr lang="en-US" altLang="en-US" sz="2200" b="1" smtClean="0"/>
              <a:t>Entity</a:t>
            </a:r>
            <a:r>
              <a:rPr lang="en-US" altLang="en-US" sz="2200" smtClean="0"/>
              <a:t> </a:t>
            </a:r>
            <a:r>
              <a:rPr lang="en-US" altLang="en-US" sz="2200" b="1" smtClean="0"/>
              <a:t>integrity</a:t>
            </a:r>
            <a:r>
              <a:rPr lang="en-US" altLang="en-US" sz="2200" smtClean="0"/>
              <a:t> constraints</a:t>
            </a:r>
          </a:p>
          <a:p>
            <a:pPr lvl="1" eaLnBrk="1" hangingPunct="1"/>
            <a:r>
              <a:rPr lang="en-US" altLang="en-US" sz="2200" b="1" smtClean="0"/>
              <a:t>Referential integrity</a:t>
            </a:r>
            <a:r>
              <a:rPr lang="en-US" altLang="en-US" sz="2200" smtClean="0"/>
              <a:t> constraints</a:t>
            </a:r>
          </a:p>
          <a:p>
            <a:pPr eaLnBrk="1" hangingPunct="1"/>
            <a:r>
              <a:rPr lang="en-US" altLang="en-US" sz="2400" smtClean="0"/>
              <a:t>Another schema-based constraint is the </a:t>
            </a:r>
            <a:r>
              <a:rPr lang="en-US" altLang="en-US" sz="2400" b="1" smtClean="0"/>
              <a:t>domain</a:t>
            </a:r>
            <a:r>
              <a:rPr lang="en-US" altLang="en-US" sz="2400" smtClean="0"/>
              <a:t> constraint</a:t>
            </a:r>
          </a:p>
          <a:p>
            <a:pPr lvl="1" eaLnBrk="1" hangingPunct="1"/>
            <a:r>
              <a:rPr lang="en-US" altLang="en-US" sz="2200" smtClean="0"/>
              <a:t>Every value in a tuple must be from the </a:t>
            </a:r>
            <a:r>
              <a:rPr lang="en-US" altLang="en-US" sz="2200" i="1" smtClean="0"/>
              <a:t>domain of its attribute</a:t>
            </a:r>
            <a:r>
              <a:rPr lang="en-US" altLang="en-US" sz="2200" smtClean="0"/>
              <a:t> (or it could be </a:t>
            </a:r>
            <a:r>
              <a:rPr lang="en-US" altLang="en-US" sz="2200" b="1" smtClean="0"/>
              <a:t>null</a:t>
            </a:r>
            <a:r>
              <a:rPr lang="en-US" altLang="en-US" sz="2200" smtClean="0"/>
              <a:t>, if allowed for that attribute)</a:t>
            </a:r>
          </a:p>
        </p:txBody>
      </p:sp>
    </p:spTree>
    <p:extLst>
      <p:ext uri="{BB962C8B-B14F-4D97-AF65-F5344CB8AC3E}">
        <p14:creationId xmlns:p14="http://schemas.microsoft.com/office/powerpoint/2010/main" val="3566482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 Constraints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17637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z="2400" b="1" dirty="0" err="1" smtClean="0"/>
              <a:t>Superkey</a:t>
            </a:r>
            <a:r>
              <a:rPr lang="en-US" altLang="en-US" sz="2400" dirty="0" smtClean="0"/>
              <a:t> of R: </a:t>
            </a:r>
          </a:p>
          <a:p>
            <a:pPr lvl="1" eaLnBrk="1" hangingPunct="1"/>
            <a:r>
              <a:rPr lang="en-US" altLang="en-US" sz="2200" dirty="0" smtClean="0"/>
              <a:t>Is a set of attributes SK of R with the following condition:</a:t>
            </a:r>
          </a:p>
          <a:p>
            <a:pPr lvl="2" eaLnBrk="1" hangingPunct="1"/>
            <a:r>
              <a:rPr lang="en-US" altLang="en-US" sz="2000" dirty="0" smtClean="0"/>
              <a:t>No two tuples in any valid relation state r(R) will have the same value for SK</a:t>
            </a:r>
          </a:p>
          <a:p>
            <a:pPr lvl="2" eaLnBrk="1" hangingPunct="1"/>
            <a:r>
              <a:rPr lang="en-US" altLang="en-US" sz="2000" dirty="0" smtClean="0"/>
              <a:t>That is, for any distinct tuples t1 and t2 in r(R), t1[SK] </a:t>
            </a:r>
            <a:r>
              <a:rPr lang="en-US" altLang="en-US" sz="2000" dirty="0" smtClean="0">
                <a:sym typeface="Symbol" panose="05050102010706020507" pitchFamily="18" charset="2"/>
              </a:rPr>
              <a:t></a:t>
            </a:r>
            <a:r>
              <a:rPr lang="en-US" altLang="en-US" sz="2000" dirty="0" smtClean="0"/>
              <a:t> t2[SK]</a:t>
            </a:r>
          </a:p>
          <a:p>
            <a:pPr lvl="2" eaLnBrk="1" hangingPunct="1"/>
            <a:r>
              <a:rPr lang="en-US" altLang="en-US" sz="2000" dirty="0" smtClean="0"/>
              <a:t>This condition must hold in </a:t>
            </a:r>
            <a:r>
              <a:rPr lang="en-US" altLang="en-US" sz="2000" i="1" dirty="0" smtClean="0"/>
              <a:t>any valid state</a:t>
            </a:r>
            <a:r>
              <a:rPr lang="en-US" altLang="en-US" sz="2000" dirty="0" smtClean="0"/>
              <a:t> r(R)</a:t>
            </a:r>
          </a:p>
          <a:p>
            <a:pPr eaLnBrk="1" hangingPunct="1"/>
            <a:r>
              <a:rPr lang="en-US" altLang="en-US" sz="2400" b="1" dirty="0" smtClean="0"/>
              <a:t>Key</a:t>
            </a:r>
            <a:r>
              <a:rPr lang="en-US" altLang="en-US" sz="2400" dirty="0" smtClean="0"/>
              <a:t> of R:</a:t>
            </a:r>
          </a:p>
          <a:p>
            <a:pPr lvl="1" eaLnBrk="1" hangingPunct="1"/>
            <a:r>
              <a:rPr lang="en-US" altLang="en-US" sz="2200" dirty="0" smtClean="0"/>
              <a:t>A "minimal" </a:t>
            </a:r>
            <a:r>
              <a:rPr lang="en-US" altLang="en-US" sz="2200" dirty="0" err="1" smtClean="0"/>
              <a:t>superkey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That is, a key is a </a:t>
            </a:r>
            <a:r>
              <a:rPr lang="en-US" altLang="en-US" sz="2200" dirty="0" err="1" smtClean="0"/>
              <a:t>superkey</a:t>
            </a:r>
            <a:r>
              <a:rPr lang="en-US" altLang="en-US" sz="2200" dirty="0" smtClean="0"/>
              <a:t> K such that removal of any attribute from K results in a set of attributes that is not a </a:t>
            </a:r>
            <a:r>
              <a:rPr lang="en-US" altLang="en-US" sz="2200" dirty="0" err="1" smtClean="0"/>
              <a:t>superkey</a:t>
            </a:r>
            <a:r>
              <a:rPr lang="en-US" altLang="en-US" sz="2200" dirty="0" smtClean="0"/>
              <a:t> (does not possess the </a:t>
            </a:r>
            <a:r>
              <a:rPr lang="en-US" altLang="en-US" sz="2200" dirty="0" err="1" smtClean="0"/>
              <a:t>superkey</a:t>
            </a:r>
            <a:r>
              <a:rPr lang="en-US" altLang="en-US" sz="2200" dirty="0" smtClean="0"/>
              <a:t> uniqueness property)</a:t>
            </a:r>
          </a:p>
          <a:p>
            <a:pPr eaLnBrk="1" hangingPunct="1"/>
            <a:r>
              <a:rPr lang="en-US" altLang="en-US" sz="2400" dirty="0" smtClean="0"/>
              <a:t>A Key is a </a:t>
            </a:r>
            <a:r>
              <a:rPr lang="en-US" altLang="en-US" sz="2400" dirty="0" err="1" smtClean="0"/>
              <a:t>Superkey</a:t>
            </a:r>
            <a:r>
              <a:rPr lang="en-US" altLang="en-US" sz="2400" dirty="0" smtClean="0"/>
              <a:t> but not vice versa</a:t>
            </a:r>
          </a:p>
        </p:txBody>
      </p:sp>
    </p:spTree>
    <p:extLst>
      <p:ext uri="{BB962C8B-B14F-4D97-AF65-F5344CB8AC3E}">
        <p14:creationId xmlns:p14="http://schemas.microsoft.com/office/powerpoint/2010/main" val="513904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 Constraints (continued)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Example: Consider the CAR relation schema:</a:t>
            </a:r>
          </a:p>
          <a:p>
            <a:pPr lvl="1" eaLnBrk="1" hangingPunct="1"/>
            <a:r>
              <a:rPr lang="en-US" altLang="en-US" sz="2200" smtClean="0"/>
              <a:t>CAR(State, Reg#, SerialNo, Make, Model, Year)</a:t>
            </a:r>
          </a:p>
          <a:p>
            <a:pPr lvl="1" eaLnBrk="1" hangingPunct="1"/>
            <a:r>
              <a:rPr lang="en-US" altLang="en-US" sz="2200" smtClean="0"/>
              <a:t>CAR has two keys:</a:t>
            </a:r>
          </a:p>
          <a:p>
            <a:pPr lvl="2" eaLnBrk="1" hangingPunct="1"/>
            <a:r>
              <a:rPr lang="en-US" altLang="en-US" sz="2000" smtClean="0"/>
              <a:t>Key1 = {State, Reg#}</a:t>
            </a:r>
          </a:p>
          <a:p>
            <a:pPr lvl="2" eaLnBrk="1" hangingPunct="1"/>
            <a:r>
              <a:rPr lang="en-US" altLang="en-US" sz="2000" smtClean="0"/>
              <a:t>Key2 = {SerialNo}</a:t>
            </a:r>
          </a:p>
          <a:p>
            <a:pPr lvl="1" eaLnBrk="1" hangingPunct="1"/>
            <a:r>
              <a:rPr lang="en-US" altLang="en-US" sz="2200" smtClean="0"/>
              <a:t>Both are also superkeys of CAR</a:t>
            </a:r>
          </a:p>
          <a:p>
            <a:pPr lvl="1" eaLnBrk="1" hangingPunct="1"/>
            <a:r>
              <a:rPr lang="en-US" altLang="en-US" sz="2200" smtClean="0"/>
              <a:t>{SerialNo, Make} is a superkey but </a:t>
            </a:r>
            <a:r>
              <a:rPr lang="en-US" altLang="en-US" sz="2200" i="1" smtClean="0"/>
              <a:t>not</a:t>
            </a:r>
            <a:r>
              <a:rPr lang="en-US" altLang="en-US" sz="2200" smtClean="0"/>
              <a:t> a key.</a:t>
            </a:r>
          </a:p>
          <a:p>
            <a:pPr eaLnBrk="1" hangingPunct="1"/>
            <a:r>
              <a:rPr lang="en-US" altLang="en-US" sz="2400" smtClean="0"/>
              <a:t>In general:</a:t>
            </a:r>
          </a:p>
          <a:p>
            <a:pPr lvl="1" eaLnBrk="1" hangingPunct="1"/>
            <a:r>
              <a:rPr lang="en-US" altLang="en-US" sz="2200" smtClean="0"/>
              <a:t>Any </a:t>
            </a:r>
            <a:r>
              <a:rPr lang="en-US" altLang="en-US" sz="2200" i="1" smtClean="0"/>
              <a:t>key</a:t>
            </a:r>
            <a:r>
              <a:rPr lang="en-US" altLang="en-US" sz="2200" smtClean="0"/>
              <a:t> is a </a:t>
            </a:r>
            <a:r>
              <a:rPr lang="en-US" altLang="en-US" sz="2200" i="1" smtClean="0"/>
              <a:t>superkey </a:t>
            </a:r>
            <a:r>
              <a:rPr lang="en-US" altLang="en-US" sz="2200" smtClean="0"/>
              <a:t>(but not vice versa)</a:t>
            </a:r>
          </a:p>
          <a:p>
            <a:pPr lvl="1" eaLnBrk="1" hangingPunct="1"/>
            <a:r>
              <a:rPr lang="en-US" altLang="en-US" sz="2200" smtClean="0"/>
              <a:t>Any set of attributes that </a:t>
            </a:r>
            <a:r>
              <a:rPr lang="en-US" altLang="en-US" sz="2200" i="1" smtClean="0"/>
              <a:t>includes a key</a:t>
            </a:r>
            <a:r>
              <a:rPr lang="en-US" altLang="en-US" sz="2200" smtClean="0"/>
              <a:t> is a </a:t>
            </a:r>
            <a:r>
              <a:rPr lang="en-US" altLang="en-US" sz="2200" i="1" smtClean="0"/>
              <a:t>superkey</a:t>
            </a:r>
          </a:p>
          <a:p>
            <a:pPr lvl="1" eaLnBrk="1" hangingPunct="1"/>
            <a:r>
              <a:rPr lang="en-US" altLang="en-US" sz="2200" smtClean="0"/>
              <a:t>A </a:t>
            </a:r>
            <a:r>
              <a:rPr lang="en-US" altLang="en-US" sz="2200" i="1" smtClean="0"/>
              <a:t>minimal</a:t>
            </a:r>
            <a:r>
              <a:rPr lang="en-US" altLang="en-US" sz="2200" smtClean="0"/>
              <a:t> superkey is also a key</a:t>
            </a:r>
          </a:p>
        </p:txBody>
      </p:sp>
    </p:spTree>
    <p:extLst>
      <p:ext uri="{BB962C8B-B14F-4D97-AF65-F5344CB8AC3E}">
        <p14:creationId xmlns:p14="http://schemas.microsoft.com/office/powerpoint/2010/main" val="2337332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 Constraints (continued)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If a relation has several </a:t>
            </a:r>
            <a:r>
              <a:rPr lang="en-US" altLang="en-US" sz="2400" b="1" smtClean="0"/>
              <a:t>candidate keys</a:t>
            </a:r>
            <a:r>
              <a:rPr lang="en-US" altLang="en-US" sz="2400" smtClean="0"/>
              <a:t>, one is chosen arbitrarily to be the </a:t>
            </a:r>
            <a:r>
              <a:rPr lang="en-US" altLang="en-US" sz="2400" b="1" smtClean="0"/>
              <a:t>primary key</a:t>
            </a:r>
            <a:r>
              <a:rPr lang="en-US" altLang="en-US" sz="2400" smtClean="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The primary key attributes are </a:t>
            </a:r>
            <a:r>
              <a:rPr lang="en-US" altLang="en-US" sz="2200" u="sng" smtClean="0"/>
              <a:t>underlined</a:t>
            </a:r>
            <a:r>
              <a:rPr lang="en-US" altLang="en-US" sz="22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Example: Consider the CAR relation schema: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CAR(State, Reg#, </a:t>
            </a:r>
            <a:r>
              <a:rPr lang="en-US" altLang="en-US" sz="2200" u="sng" smtClean="0"/>
              <a:t>SerialNo</a:t>
            </a:r>
            <a:r>
              <a:rPr lang="en-US" altLang="en-US" sz="2200" smtClean="0"/>
              <a:t>, Make, Model, Year)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We chose SerialNo as the primary key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The primary key value is used to </a:t>
            </a:r>
            <a:r>
              <a:rPr lang="en-US" altLang="en-US" sz="2400" i="1" smtClean="0"/>
              <a:t>uniquely identify</a:t>
            </a:r>
            <a:r>
              <a:rPr lang="en-US" altLang="en-US" sz="2400" smtClean="0"/>
              <a:t> each tuple in a relation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Provides the tuple identity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Also used to </a:t>
            </a:r>
            <a:r>
              <a:rPr lang="en-US" altLang="en-US" sz="2400" i="1" smtClean="0"/>
              <a:t>reference</a:t>
            </a:r>
            <a:r>
              <a:rPr lang="en-US" altLang="en-US" sz="2400" smtClean="0"/>
              <a:t> the tuple from another tuple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General rule: Choose as primary key the smallest of the candidate keys (in terms of size)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Not always applicable – choice is sometimes subjective</a:t>
            </a:r>
          </a:p>
        </p:txBody>
      </p:sp>
    </p:spTree>
    <p:extLst>
      <p:ext uri="{BB962C8B-B14F-4D97-AF65-F5344CB8AC3E}">
        <p14:creationId xmlns:p14="http://schemas.microsoft.com/office/powerpoint/2010/main" val="1800579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CAR table with two candidate keys – LicenseNumber chosen as Primary Key</a:t>
            </a:r>
          </a:p>
        </p:txBody>
      </p:sp>
      <p:pic>
        <p:nvPicPr>
          <p:cNvPr id="27651" name="Picture 9" descr="fig05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59050"/>
            <a:ext cx="84137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838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Database Schema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/>
              <a:t>Relational Database Schema:</a:t>
            </a:r>
          </a:p>
          <a:p>
            <a:pPr lvl="1" eaLnBrk="1" hangingPunct="1"/>
            <a:r>
              <a:rPr lang="en-US" altLang="en-US" sz="2400" dirty="0" smtClean="0"/>
              <a:t>A set S of relation schemas that belong to the same </a:t>
            </a:r>
            <a:r>
              <a:rPr lang="en-US" altLang="en-US" sz="2000" dirty="0" smtClean="0"/>
              <a:t>database</a:t>
            </a:r>
            <a:r>
              <a:rPr lang="en-US" altLang="en-US" sz="2400" dirty="0" smtClean="0"/>
              <a:t>.</a:t>
            </a:r>
          </a:p>
          <a:p>
            <a:pPr lvl="1" eaLnBrk="1" hangingPunct="1"/>
            <a:r>
              <a:rPr lang="en-US" altLang="en-US" sz="2400" dirty="0" smtClean="0"/>
              <a:t>S is the name of the whole </a:t>
            </a:r>
            <a:r>
              <a:rPr lang="en-US" altLang="en-US" sz="2400" b="1" dirty="0" smtClean="0"/>
              <a:t>database schema</a:t>
            </a:r>
          </a:p>
          <a:p>
            <a:pPr lvl="1" eaLnBrk="1" hangingPunct="1"/>
            <a:r>
              <a:rPr lang="en-US" altLang="en-US" sz="2400" dirty="0" smtClean="0"/>
              <a:t>S = {R1, R2, ..., Rn} and a set IC of integrity constraints.</a:t>
            </a:r>
          </a:p>
          <a:p>
            <a:pPr lvl="1" eaLnBrk="1" hangingPunct="1"/>
            <a:r>
              <a:rPr lang="en-US" altLang="en-US" sz="2400" dirty="0" smtClean="0"/>
              <a:t>R1, R2, …, Rn are the names of the individual </a:t>
            </a:r>
            <a:r>
              <a:rPr lang="en-US" altLang="en-US" sz="2400" b="1" dirty="0" smtClean="0"/>
              <a:t>relation schemas</a:t>
            </a:r>
            <a:r>
              <a:rPr lang="en-US" altLang="en-US" sz="2400" dirty="0" smtClean="0"/>
              <a:t> within the database S</a:t>
            </a:r>
          </a:p>
          <a:p>
            <a:pPr eaLnBrk="1" hangingPunct="1"/>
            <a:r>
              <a:rPr lang="en-US" altLang="en-US" sz="2800" dirty="0" smtClean="0"/>
              <a:t>Following slide shows a COMPANY database schema with 6 relation schemas</a:t>
            </a:r>
          </a:p>
        </p:txBody>
      </p:sp>
    </p:spTree>
    <p:extLst>
      <p:ext uri="{BB962C8B-B14F-4D97-AF65-F5344CB8AC3E}">
        <p14:creationId xmlns:p14="http://schemas.microsoft.com/office/powerpoint/2010/main" val="1170430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5" descr="fig05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04913"/>
            <a:ext cx="807402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6" descr="Pink tissue paper"/>
          <p:cNvSpPr txBox="1">
            <a:spLocks noChangeArrowheads="1"/>
          </p:cNvSpPr>
          <p:nvPr/>
        </p:nvSpPr>
        <p:spPr bwMode="auto">
          <a:xfrm>
            <a:off x="381000" y="442913"/>
            <a:ext cx="6934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800000"/>
                </a:solidFill>
              </a:rPr>
              <a:t>COMPANY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3445836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Database State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61938" y="1563688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A </a:t>
            </a:r>
            <a:r>
              <a:rPr lang="en-US" altLang="en-US" sz="2600" b="1" smtClean="0"/>
              <a:t>relational database state</a:t>
            </a:r>
            <a:r>
              <a:rPr lang="en-US" altLang="en-US" sz="2600" smtClean="0"/>
              <a:t> DB of </a:t>
            </a:r>
            <a:r>
              <a:rPr lang="en-US" altLang="en-US" sz="2600" i="1" smtClean="0"/>
              <a:t>S</a:t>
            </a:r>
            <a:r>
              <a:rPr lang="en-US" altLang="en-US" sz="2600" smtClean="0"/>
              <a:t> is a set of relation states DB = {</a:t>
            </a:r>
            <a:r>
              <a:rPr lang="en-US" altLang="en-US" sz="2600" i="1" smtClean="0"/>
              <a:t>r</a:t>
            </a:r>
            <a:r>
              <a:rPr lang="en-US" altLang="en-US" sz="2600" baseline="-25000" smtClean="0"/>
              <a:t>1</a:t>
            </a:r>
            <a:r>
              <a:rPr lang="en-US" altLang="en-US" sz="2600" smtClean="0"/>
              <a:t>, </a:t>
            </a:r>
            <a:r>
              <a:rPr lang="en-US" altLang="en-US" sz="2600" i="1" smtClean="0"/>
              <a:t>r</a:t>
            </a:r>
            <a:r>
              <a:rPr lang="en-US" altLang="en-US" sz="2600" baseline="-25000" smtClean="0"/>
              <a:t>2</a:t>
            </a:r>
            <a:r>
              <a:rPr lang="en-US" altLang="en-US" sz="2600" smtClean="0"/>
              <a:t>, ..., </a:t>
            </a:r>
            <a:r>
              <a:rPr lang="en-US" altLang="en-US" sz="2600" i="1" smtClean="0"/>
              <a:t>r</a:t>
            </a:r>
            <a:r>
              <a:rPr lang="en-US" altLang="en-US" sz="2600" i="1" baseline="-25000" smtClean="0"/>
              <a:t>m</a:t>
            </a:r>
            <a:r>
              <a:rPr lang="en-US" altLang="en-US" sz="2600" smtClean="0"/>
              <a:t>} such that each </a:t>
            </a:r>
            <a:r>
              <a:rPr lang="en-US" altLang="en-US" sz="2600" i="1" smtClean="0"/>
              <a:t>r</a:t>
            </a:r>
            <a:r>
              <a:rPr lang="en-US" altLang="en-US" sz="2600" i="1" baseline="-25000" smtClean="0"/>
              <a:t>i</a:t>
            </a:r>
            <a:r>
              <a:rPr lang="en-US" altLang="en-US" sz="2600" smtClean="0"/>
              <a:t> is a state of </a:t>
            </a:r>
            <a:r>
              <a:rPr lang="en-US" altLang="en-US" sz="2600" i="1" smtClean="0"/>
              <a:t>R</a:t>
            </a:r>
            <a:r>
              <a:rPr lang="en-US" altLang="en-US" sz="2600" i="1" baseline="-25000" smtClean="0"/>
              <a:t>i</a:t>
            </a:r>
            <a:r>
              <a:rPr lang="en-US" altLang="en-US" sz="2600" smtClean="0"/>
              <a:t> and such that the </a:t>
            </a:r>
            <a:r>
              <a:rPr lang="en-US" altLang="en-US" sz="2600" i="1" smtClean="0"/>
              <a:t>r</a:t>
            </a:r>
            <a:r>
              <a:rPr lang="en-US" altLang="en-US" sz="2600" i="1" baseline="-25000" smtClean="0"/>
              <a:t>i</a:t>
            </a:r>
            <a:r>
              <a:rPr lang="en-US" altLang="en-US" sz="2600" smtClean="0"/>
              <a:t> relation states satisfy the integrity constraints specified in IC. </a:t>
            </a:r>
          </a:p>
          <a:p>
            <a:pPr eaLnBrk="1" hangingPunct="1"/>
            <a:r>
              <a:rPr lang="en-US" altLang="en-US" sz="2600" smtClean="0"/>
              <a:t>A relational database </a:t>
            </a:r>
            <a:r>
              <a:rPr lang="en-US" altLang="en-US" sz="2600" i="1" smtClean="0"/>
              <a:t>state</a:t>
            </a:r>
            <a:r>
              <a:rPr lang="en-US" altLang="en-US" sz="2600" smtClean="0"/>
              <a:t> is sometimes called a relational database </a:t>
            </a:r>
            <a:r>
              <a:rPr lang="en-US" altLang="en-US" sz="2600" i="1" smtClean="0"/>
              <a:t>snapshot</a:t>
            </a:r>
            <a:r>
              <a:rPr lang="en-US" altLang="en-US" sz="2600" smtClean="0"/>
              <a:t> or </a:t>
            </a:r>
            <a:r>
              <a:rPr lang="en-US" altLang="en-US" sz="2600" i="1" smtClean="0"/>
              <a:t>instance</a:t>
            </a:r>
            <a:r>
              <a:rPr lang="en-US" altLang="en-US" sz="2600" smtClean="0"/>
              <a:t>. </a:t>
            </a:r>
          </a:p>
          <a:p>
            <a:pPr eaLnBrk="1" hangingPunct="1"/>
            <a:r>
              <a:rPr lang="en-US" altLang="en-US" sz="2600" smtClean="0"/>
              <a:t>We will not use the term </a:t>
            </a:r>
            <a:r>
              <a:rPr lang="en-US" altLang="en-US" sz="2600" i="1" smtClean="0"/>
              <a:t>instance</a:t>
            </a:r>
            <a:r>
              <a:rPr lang="en-US" altLang="en-US" sz="2600" smtClean="0"/>
              <a:t> since it also applies to single tuples.</a:t>
            </a:r>
          </a:p>
          <a:p>
            <a:pPr eaLnBrk="1" hangingPunct="1"/>
            <a:r>
              <a:rPr lang="en-US" altLang="en-US" sz="2600" smtClean="0"/>
              <a:t>A database state that does not meet the constraints is an invalid state</a:t>
            </a:r>
          </a:p>
        </p:txBody>
      </p:sp>
    </p:spTree>
    <p:extLst>
      <p:ext uri="{BB962C8B-B14F-4D97-AF65-F5344CB8AC3E}">
        <p14:creationId xmlns:p14="http://schemas.microsoft.com/office/powerpoint/2010/main" val="371794163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Lecture Outline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Relational Model Concepts</a:t>
            </a:r>
          </a:p>
          <a:p>
            <a:pPr eaLnBrk="1" hangingPunct="1"/>
            <a:r>
              <a:rPr lang="en-US" altLang="en-US" dirty="0" smtClean="0"/>
              <a:t>Relational Model Constraints and Relational Database Schemas</a:t>
            </a:r>
          </a:p>
          <a:p>
            <a:pPr eaLnBrk="1" hangingPunct="1"/>
            <a:r>
              <a:rPr lang="en-US" altLang="en-US" dirty="0" smtClean="0"/>
              <a:t>Update Operations and Dealing with Constraint Violations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731146" y="5681709"/>
            <a:ext cx="711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Slides </a:t>
            </a:r>
            <a:r>
              <a:rPr lang="en-US" dirty="0"/>
              <a:t>C</a:t>
            </a:r>
            <a:r>
              <a:rPr lang="en-US" dirty="0" smtClean="0"/>
              <a:t>ourtesy Pearson Publishers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9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Populated database state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Each </a:t>
            </a:r>
            <a:r>
              <a:rPr lang="en-US" altLang="en-US" sz="2400" i="1" smtClean="0"/>
              <a:t>relation</a:t>
            </a:r>
            <a:r>
              <a:rPr lang="en-US" altLang="en-US" sz="2400" smtClean="0"/>
              <a:t> will have many tuples in its current relation state</a:t>
            </a:r>
          </a:p>
          <a:p>
            <a:pPr eaLnBrk="1" hangingPunct="1"/>
            <a:r>
              <a:rPr lang="en-US" altLang="en-US" sz="2400" smtClean="0"/>
              <a:t>The </a:t>
            </a:r>
            <a:r>
              <a:rPr lang="en-US" altLang="en-US" sz="2400" i="1" smtClean="0"/>
              <a:t>relational database state</a:t>
            </a:r>
            <a:r>
              <a:rPr lang="en-US" altLang="en-US" sz="2400" smtClean="0"/>
              <a:t> is a union of all the individual relation states</a:t>
            </a:r>
          </a:p>
          <a:p>
            <a:pPr eaLnBrk="1" hangingPunct="1"/>
            <a:r>
              <a:rPr lang="en-US" altLang="en-US" sz="2400" smtClean="0"/>
              <a:t>Whenever the database is changed, a new state arises</a:t>
            </a:r>
          </a:p>
          <a:p>
            <a:pPr eaLnBrk="1" hangingPunct="1"/>
            <a:r>
              <a:rPr lang="en-US" altLang="en-US" sz="2400" smtClean="0"/>
              <a:t>Basic operations for changing the database:</a:t>
            </a:r>
          </a:p>
          <a:p>
            <a:pPr lvl="1" eaLnBrk="1" hangingPunct="1"/>
            <a:r>
              <a:rPr lang="en-US" altLang="en-US" sz="2200" smtClean="0"/>
              <a:t>INSERT a new tuple in a relation</a:t>
            </a:r>
          </a:p>
          <a:p>
            <a:pPr lvl="1" eaLnBrk="1" hangingPunct="1"/>
            <a:r>
              <a:rPr lang="en-US" altLang="en-US" sz="2200" smtClean="0"/>
              <a:t>DELETE an existing tuple from a relation</a:t>
            </a:r>
          </a:p>
          <a:p>
            <a:pPr lvl="1" eaLnBrk="1" hangingPunct="1"/>
            <a:r>
              <a:rPr lang="en-US" altLang="en-US" sz="2200" smtClean="0"/>
              <a:t>MODIFY an attribute of an existing tuple</a:t>
            </a:r>
          </a:p>
          <a:p>
            <a:pPr eaLnBrk="1" hangingPunct="1"/>
            <a:r>
              <a:rPr lang="en-US" altLang="en-US" sz="2400" smtClean="0"/>
              <a:t>Next slide (Fig. 5.6) shows an example state for the COMPANY database schema shown in Fig. 5.5.</a:t>
            </a:r>
          </a:p>
        </p:txBody>
      </p:sp>
    </p:spTree>
    <p:extLst>
      <p:ext uri="{BB962C8B-B14F-4D97-AF65-F5344CB8AC3E}">
        <p14:creationId xmlns:p14="http://schemas.microsoft.com/office/powerpoint/2010/main" val="1663489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9" descr="fig05_0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990" r="30"/>
          <a:stretch/>
        </p:blipFill>
        <p:spPr bwMode="auto">
          <a:xfrm>
            <a:off x="2370339" y="1198485"/>
            <a:ext cx="4243526" cy="513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10" descr="Pink tissue paper"/>
          <p:cNvSpPr txBox="1">
            <a:spLocks noChangeArrowheads="1"/>
          </p:cNvSpPr>
          <p:nvPr/>
        </p:nvSpPr>
        <p:spPr bwMode="auto">
          <a:xfrm>
            <a:off x="381000" y="242888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800000"/>
                </a:solidFill>
              </a:rPr>
              <a:t>Populated database state for COMPANY</a:t>
            </a:r>
          </a:p>
        </p:txBody>
      </p:sp>
    </p:spTree>
    <p:extLst>
      <p:ext uri="{BB962C8B-B14F-4D97-AF65-F5344CB8AC3E}">
        <p14:creationId xmlns:p14="http://schemas.microsoft.com/office/powerpoint/2010/main" val="4245118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Entity Integrity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smtClean="0"/>
              <a:t>Entity Integrity:</a:t>
            </a:r>
          </a:p>
          <a:p>
            <a:pPr lvl="1" eaLnBrk="1" hangingPunct="1"/>
            <a:r>
              <a:rPr lang="en-US" altLang="en-US" sz="2400" smtClean="0"/>
              <a:t>The </a:t>
            </a:r>
            <a:r>
              <a:rPr lang="en-US" altLang="en-US" sz="2400" i="1" smtClean="0"/>
              <a:t>primary key attributes</a:t>
            </a:r>
            <a:r>
              <a:rPr lang="en-US" altLang="en-US" sz="2400" smtClean="0"/>
              <a:t> PK of each relation schema R in S cannot have null values in any tuple of r(R).</a:t>
            </a:r>
          </a:p>
          <a:p>
            <a:pPr lvl="2" eaLnBrk="1" hangingPunct="1"/>
            <a:r>
              <a:rPr lang="en-US" altLang="en-US" sz="2000" smtClean="0"/>
              <a:t>This is because primary key values are used to </a:t>
            </a:r>
            <a:r>
              <a:rPr lang="en-US" altLang="en-US" sz="2000" i="1" smtClean="0"/>
              <a:t>identify</a:t>
            </a:r>
            <a:r>
              <a:rPr lang="en-US" altLang="en-US" sz="2000" smtClean="0"/>
              <a:t> the individual tuples.</a:t>
            </a:r>
          </a:p>
          <a:p>
            <a:pPr lvl="2" eaLnBrk="1" hangingPunct="1"/>
            <a:r>
              <a:rPr lang="en-US" altLang="en-US" sz="2000" smtClean="0"/>
              <a:t>t[PK] </a:t>
            </a:r>
            <a:r>
              <a:rPr lang="en-US" altLang="en-US" sz="2000" smtClean="0">
                <a:sym typeface="Symbol" panose="05050102010706020507" pitchFamily="18" charset="2"/>
              </a:rPr>
              <a:t></a:t>
            </a:r>
            <a:r>
              <a:rPr lang="en-US" altLang="en-US" sz="2000" smtClean="0"/>
              <a:t> null for any tuple t in r(R)</a:t>
            </a:r>
          </a:p>
          <a:p>
            <a:pPr lvl="2" eaLnBrk="1" hangingPunct="1"/>
            <a:r>
              <a:rPr lang="en-US" altLang="en-US" sz="2000" smtClean="0"/>
              <a:t>If PK has several attributes, null is not allowed in any of these attributes</a:t>
            </a:r>
          </a:p>
          <a:p>
            <a:pPr lvl="1" eaLnBrk="1" hangingPunct="1"/>
            <a:r>
              <a:rPr lang="en-US" altLang="en-US" sz="2400" smtClean="0"/>
              <a:t>Note: Other attributes of R may be constrained  to disallow null values, even though they are not members of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16557656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Referential Integrity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constraint involving </a:t>
            </a:r>
            <a:r>
              <a:rPr lang="en-US" altLang="en-US" b="1" smtClean="0"/>
              <a:t>two</a:t>
            </a:r>
            <a:r>
              <a:rPr lang="en-US" altLang="en-US" smtClean="0"/>
              <a:t> relations</a:t>
            </a:r>
          </a:p>
          <a:p>
            <a:pPr lvl="1" eaLnBrk="1" hangingPunct="1"/>
            <a:r>
              <a:rPr lang="en-US" altLang="en-US" smtClean="0"/>
              <a:t>The previous constraints involve a single  relation.</a:t>
            </a:r>
          </a:p>
          <a:p>
            <a:pPr eaLnBrk="1" hangingPunct="1"/>
            <a:r>
              <a:rPr lang="en-US" altLang="en-US" smtClean="0"/>
              <a:t>Used to specify a </a:t>
            </a:r>
            <a:r>
              <a:rPr lang="en-US" altLang="en-US" b="1" smtClean="0"/>
              <a:t>relationship</a:t>
            </a:r>
            <a:r>
              <a:rPr lang="en-US" altLang="en-US" smtClean="0"/>
              <a:t> among tuples in two relations: 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b="1" smtClean="0"/>
              <a:t>referencing relation </a:t>
            </a:r>
            <a:r>
              <a:rPr lang="en-US" altLang="en-US" smtClean="0"/>
              <a:t>and the </a:t>
            </a:r>
            <a:r>
              <a:rPr lang="en-US" altLang="en-US" b="1" smtClean="0"/>
              <a:t>referenced relation</a:t>
            </a:r>
            <a:r>
              <a:rPr lang="en-US" alt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7333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Referential Integrity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Tuples in the </a:t>
            </a:r>
            <a:r>
              <a:rPr lang="en-US" altLang="en-US" sz="2800" b="1" dirty="0" smtClean="0"/>
              <a:t>referencing relation</a:t>
            </a:r>
            <a:r>
              <a:rPr lang="en-US" altLang="en-US" sz="2800" dirty="0" smtClean="0"/>
              <a:t> R1 have attributes FK (called </a:t>
            </a:r>
            <a:r>
              <a:rPr lang="en-US" altLang="en-US" sz="2800" b="1" dirty="0" smtClean="0"/>
              <a:t>foreign key</a:t>
            </a:r>
            <a:r>
              <a:rPr lang="en-US" altLang="en-US" sz="2800" dirty="0" smtClean="0"/>
              <a:t> attributes) that reference the primary key attributes PK of the </a:t>
            </a:r>
            <a:r>
              <a:rPr lang="en-US" altLang="en-US" sz="2800" b="1" dirty="0" smtClean="0"/>
              <a:t>referenced relation</a:t>
            </a:r>
            <a:r>
              <a:rPr lang="en-US" altLang="en-US" sz="2800" dirty="0" smtClean="0"/>
              <a:t> R2.</a:t>
            </a:r>
          </a:p>
          <a:p>
            <a:pPr lvl="1" eaLnBrk="1" hangingPunct="1"/>
            <a:r>
              <a:rPr lang="en-US" altLang="en-US" sz="2400" dirty="0" smtClean="0"/>
              <a:t>A tuple t1 in R1 is said to </a:t>
            </a:r>
            <a:r>
              <a:rPr lang="en-US" altLang="en-US" sz="2400" b="1" dirty="0" smtClean="0"/>
              <a:t>reference</a:t>
            </a:r>
            <a:r>
              <a:rPr lang="en-US" altLang="en-US" sz="2400" dirty="0" smtClean="0"/>
              <a:t> a tuple t2 in R2 if t1[FK] = t2[PK].</a:t>
            </a:r>
          </a:p>
          <a:p>
            <a:pPr eaLnBrk="1" hangingPunct="1"/>
            <a:r>
              <a:rPr lang="en-US" altLang="en-US" sz="2800" dirty="0" smtClean="0"/>
              <a:t>A referential integrity constraint can be displayed in a relational database schema as a directed arc from R1.FK to R2. </a:t>
            </a:r>
          </a:p>
        </p:txBody>
      </p:sp>
    </p:spTree>
    <p:extLst>
      <p:ext uri="{BB962C8B-B14F-4D97-AF65-F5344CB8AC3E}">
        <p14:creationId xmlns:p14="http://schemas.microsoft.com/office/powerpoint/2010/main" val="4045905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Referential Integrity (or foreign key) </a:t>
            </a:r>
            <a:br>
              <a:rPr lang="en-US" altLang="en-US" smtClean="0"/>
            </a:br>
            <a:r>
              <a:rPr lang="en-US" altLang="en-US" smtClean="0"/>
              <a:t>Constraint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Statement of the constraint</a:t>
            </a:r>
          </a:p>
          <a:p>
            <a:pPr lvl="1" eaLnBrk="1" hangingPunct="1"/>
            <a:r>
              <a:rPr lang="en-US" altLang="en-US" smtClean="0"/>
              <a:t>The value in the foreign key column (or columns) FK of the the </a:t>
            </a:r>
            <a:r>
              <a:rPr lang="en-US" altLang="en-US" b="1" smtClean="0"/>
              <a:t>referencing relation</a:t>
            </a:r>
            <a:r>
              <a:rPr lang="en-US" altLang="en-US" smtClean="0"/>
              <a:t> R1 can be </a:t>
            </a:r>
            <a:r>
              <a:rPr lang="en-US" altLang="en-US" b="1" smtClean="0"/>
              <a:t>either</a:t>
            </a:r>
            <a:r>
              <a:rPr lang="en-US" altLang="en-US" smtClean="0"/>
              <a:t>:</a:t>
            </a:r>
          </a:p>
          <a:p>
            <a:pPr lvl="2" eaLnBrk="1" hangingPunct="1"/>
            <a:r>
              <a:rPr lang="en-US" altLang="en-US" smtClean="0"/>
              <a:t>(1) a value of an existing primary key value of a corresponding primary key PK in the </a:t>
            </a:r>
            <a:r>
              <a:rPr lang="en-US" altLang="en-US" b="1" smtClean="0"/>
              <a:t>referenced relation</a:t>
            </a:r>
            <a:r>
              <a:rPr lang="en-US" altLang="en-US" smtClean="0"/>
              <a:t> R2, </a:t>
            </a:r>
            <a:r>
              <a:rPr lang="en-US" altLang="en-US" u="sng" smtClean="0"/>
              <a:t>or</a:t>
            </a:r>
          </a:p>
          <a:p>
            <a:pPr lvl="2" eaLnBrk="1" hangingPunct="1"/>
            <a:r>
              <a:rPr lang="en-US" altLang="en-US" smtClean="0"/>
              <a:t>(2) a </a:t>
            </a:r>
            <a:r>
              <a:rPr lang="en-US" altLang="en-US" b="1" smtClean="0"/>
              <a:t>null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In case (2), the FK in R1 should </a:t>
            </a:r>
            <a:r>
              <a:rPr lang="en-US" altLang="en-US" b="1" smtClean="0"/>
              <a:t>not</a:t>
            </a:r>
            <a:r>
              <a:rPr lang="en-US" altLang="en-US" smtClean="0"/>
              <a:t> be a part of its own primary key.</a:t>
            </a:r>
          </a:p>
        </p:txBody>
      </p:sp>
    </p:spTree>
    <p:extLst>
      <p:ext uri="{BB962C8B-B14F-4D97-AF65-F5344CB8AC3E}">
        <p14:creationId xmlns:p14="http://schemas.microsoft.com/office/powerpoint/2010/main" val="5791141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Displaying a relational database schema and its constraints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Each relation schema can be displayed as a row of attribute names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name of the relation is written above the attribute names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primary key attribute (or attributes) will be underlined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foreign key (referential integrity) constraints is displayed as a directed arc (arrow) from the foreign key attributes to the referenced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Can also point the the primary key of the referenced relation for clarity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Next slide shows the COMPANY </a:t>
            </a:r>
            <a:r>
              <a:rPr lang="en-US" altLang="en-US" sz="2400" b="1" smtClean="0"/>
              <a:t>relational schema diagram with referential integrity constraints </a:t>
            </a:r>
          </a:p>
        </p:txBody>
      </p:sp>
    </p:spTree>
    <p:extLst>
      <p:ext uri="{BB962C8B-B14F-4D97-AF65-F5344CB8AC3E}">
        <p14:creationId xmlns:p14="http://schemas.microsoft.com/office/powerpoint/2010/main" val="676182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 descr="fig05_0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3" r="-754"/>
          <a:stretch/>
        </p:blipFill>
        <p:spPr bwMode="auto">
          <a:xfrm>
            <a:off x="1295399" y="1651247"/>
            <a:ext cx="6525827" cy="443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6" descr="Pink tissue paper"/>
          <p:cNvSpPr txBox="1">
            <a:spLocks noChangeArrowheads="1"/>
          </p:cNvSpPr>
          <p:nvPr/>
        </p:nvSpPr>
        <p:spPr bwMode="auto">
          <a:xfrm>
            <a:off x="457200" y="442913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800000"/>
                </a:solidFill>
              </a:rPr>
              <a:t>Referential Integrity Constraints for COMPANY database </a:t>
            </a:r>
          </a:p>
        </p:txBody>
      </p:sp>
    </p:spTree>
    <p:extLst>
      <p:ext uri="{BB962C8B-B14F-4D97-AF65-F5344CB8AC3E}">
        <p14:creationId xmlns:p14="http://schemas.microsoft.com/office/powerpoint/2010/main" val="2910500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Types of Constraints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idx="1"/>
          </p:nvPr>
        </p:nvSpPr>
        <p:spPr>
          <a:xfrm>
            <a:off x="239713" y="1447800"/>
            <a:ext cx="8294687" cy="47244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Semantic Integrity Constraints:</a:t>
            </a:r>
          </a:p>
          <a:p>
            <a:pPr lvl="1" eaLnBrk="1" hangingPunct="1"/>
            <a:r>
              <a:rPr lang="en-US" altLang="en-US" sz="2000" dirty="0" smtClean="0"/>
              <a:t>based on application semantics and cannot be expressed by the model per se</a:t>
            </a:r>
          </a:p>
          <a:p>
            <a:pPr lvl="1" eaLnBrk="1" hangingPunct="1"/>
            <a:r>
              <a:rPr lang="en-US" altLang="en-US" sz="2000" dirty="0" smtClean="0"/>
              <a:t>Example: “the max. no. of hours per employee for all projects he or she works on is 56 </a:t>
            </a:r>
            <a:r>
              <a:rPr lang="en-US" altLang="en-US" sz="2000" dirty="0" err="1" smtClean="0"/>
              <a:t>hrs</a:t>
            </a:r>
            <a:r>
              <a:rPr lang="en-US" altLang="en-US" sz="2000" dirty="0" smtClean="0"/>
              <a:t> per week”</a:t>
            </a:r>
          </a:p>
          <a:p>
            <a:pPr eaLnBrk="1" hangingPunct="1"/>
            <a:r>
              <a:rPr lang="en-US" altLang="en-US" sz="2000" dirty="0" smtClean="0"/>
              <a:t>A </a:t>
            </a:r>
            <a:r>
              <a:rPr lang="en-US" altLang="en-US" sz="2000" b="1" dirty="0" smtClean="0"/>
              <a:t>constraint specification</a:t>
            </a:r>
            <a:r>
              <a:rPr lang="en-US" altLang="en-US" sz="2000" dirty="0" smtClean="0"/>
              <a:t> language may have to be used to express these</a:t>
            </a:r>
          </a:p>
          <a:p>
            <a:pPr eaLnBrk="1" hangingPunct="1"/>
            <a:r>
              <a:rPr lang="en-US" altLang="en-US" sz="2000" dirty="0" smtClean="0"/>
              <a:t>SQL-99 allows </a:t>
            </a:r>
            <a:r>
              <a:rPr lang="en-US" altLang="en-US" sz="2000" b="1" dirty="0" smtClean="0"/>
              <a:t>CREATE TRIGGER </a:t>
            </a:r>
            <a:r>
              <a:rPr lang="en-US" altLang="en-US" sz="2000" dirty="0" smtClean="0"/>
              <a:t>and </a:t>
            </a:r>
            <a:r>
              <a:rPr lang="en-US" altLang="en-US" sz="2000" b="1" dirty="0" smtClean="0"/>
              <a:t>CREATE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/>
              <a:t>ASSERTION</a:t>
            </a:r>
            <a:r>
              <a:rPr lang="en-US" altLang="en-US" sz="2000" dirty="0" smtClean="0"/>
              <a:t> to express some of these semantic constraints</a:t>
            </a:r>
          </a:p>
          <a:p>
            <a:pPr eaLnBrk="1" hangingPunct="1"/>
            <a:r>
              <a:rPr lang="en-US" altLang="en-US" sz="2000" dirty="0" smtClean="0"/>
              <a:t>Keys, Permissibility of Null values, Candidate Keys (Unique in SQL), Foreign Keys, Referential Integrity etc. are expressed by the </a:t>
            </a:r>
            <a:r>
              <a:rPr lang="en-US" altLang="en-US" sz="2000" b="1" dirty="0" smtClean="0"/>
              <a:t>CREATE TABLE </a:t>
            </a:r>
            <a:r>
              <a:rPr lang="en-US" altLang="en-US" sz="2000" dirty="0" smtClean="0"/>
              <a:t>statement in SQL</a:t>
            </a:r>
            <a:r>
              <a:rPr lang="en-US" alt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95556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Update Operations on Relations</a:t>
            </a:r>
          </a:p>
        </p:txBody>
      </p:sp>
      <p:sp>
        <p:nvSpPr>
          <p:cNvPr id="40963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INSERT a tuple.</a:t>
            </a:r>
          </a:p>
          <a:p>
            <a:pPr eaLnBrk="1" hangingPunct="1"/>
            <a:r>
              <a:rPr lang="en-US" altLang="en-US" sz="2800" dirty="0" smtClean="0"/>
              <a:t>DELETE a tuple.</a:t>
            </a:r>
          </a:p>
          <a:p>
            <a:pPr eaLnBrk="1" hangingPunct="1"/>
            <a:r>
              <a:rPr lang="en-US" altLang="en-US" sz="2800" dirty="0" smtClean="0"/>
              <a:t>MODIFY a tuple.</a:t>
            </a:r>
          </a:p>
          <a:p>
            <a:pPr eaLnBrk="1" hangingPunct="1"/>
            <a:r>
              <a:rPr lang="en-US" altLang="en-US" sz="2800" dirty="0" smtClean="0"/>
              <a:t>Integrity constraints should not be violated by the update operations.</a:t>
            </a:r>
          </a:p>
          <a:p>
            <a:pPr eaLnBrk="1" hangingPunct="1"/>
            <a:r>
              <a:rPr lang="en-US" altLang="en-US" sz="2800" dirty="0" smtClean="0"/>
              <a:t>Several update operations may have to be grouped together.</a:t>
            </a:r>
          </a:p>
          <a:p>
            <a:pPr eaLnBrk="1" hangingPunct="1"/>
            <a:r>
              <a:rPr lang="en-US" altLang="en-US" sz="2800" dirty="0" smtClean="0"/>
              <a:t>Updates may </a:t>
            </a:r>
            <a:r>
              <a:rPr lang="en-US" altLang="en-US" sz="2800" b="1" dirty="0" smtClean="0"/>
              <a:t>propagate</a:t>
            </a:r>
            <a:r>
              <a:rPr lang="en-US" altLang="en-US" sz="2800" dirty="0" smtClean="0"/>
              <a:t>  to cause other updates automatically. This may be necessary to maintain integrity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3191439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Model Concepts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The relational Model of Data is based on the concept of a </a:t>
            </a:r>
            <a:r>
              <a:rPr lang="en-US" altLang="en-US" sz="2400" i="1" dirty="0" smtClean="0"/>
              <a:t>Relation</a:t>
            </a:r>
          </a:p>
          <a:p>
            <a:pPr lvl="1" eaLnBrk="1" hangingPunct="1"/>
            <a:r>
              <a:rPr lang="en-US" altLang="en-US" sz="2200" dirty="0" smtClean="0"/>
              <a:t>The strength of the relational approach to data management comes from the formal foundation provided by the theory of relations</a:t>
            </a:r>
          </a:p>
          <a:p>
            <a:pPr eaLnBrk="1" hangingPunct="1"/>
            <a:endParaRPr lang="en-US" altLang="en-US" sz="2400" u="sng" dirty="0" smtClean="0"/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19778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Update Operations on Relations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In case of integrity violation, several actions can be taken:</a:t>
            </a:r>
          </a:p>
          <a:p>
            <a:pPr lvl="1" eaLnBrk="1" hangingPunct="1"/>
            <a:r>
              <a:rPr lang="en-US" altLang="en-US" sz="2400" dirty="0" smtClean="0"/>
              <a:t>Cancel the operation that causes the violation (RESTRICT or REJECT option)</a:t>
            </a:r>
          </a:p>
          <a:p>
            <a:pPr lvl="1" eaLnBrk="1" hangingPunct="1"/>
            <a:r>
              <a:rPr lang="en-US" altLang="en-US" sz="2400" dirty="0" smtClean="0"/>
              <a:t>Perform the operation but inform the user of the violation</a:t>
            </a:r>
          </a:p>
          <a:p>
            <a:pPr lvl="1" eaLnBrk="1" hangingPunct="1"/>
            <a:r>
              <a:rPr lang="en-US" altLang="en-US" sz="2400" dirty="0" smtClean="0"/>
              <a:t>Trigger additional updates so the violation is corrected (CASCADE option, SET NULL option)</a:t>
            </a:r>
          </a:p>
          <a:p>
            <a:pPr lvl="1" eaLnBrk="1" hangingPunct="1"/>
            <a:r>
              <a:rPr lang="en-US" altLang="en-US" sz="2400" dirty="0" smtClean="0"/>
              <a:t>Execute a user-specified error-correction routine </a:t>
            </a:r>
          </a:p>
        </p:txBody>
      </p:sp>
    </p:spTree>
    <p:extLst>
      <p:ext uri="{BB962C8B-B14F-4D97-AF65-F5344CB8AC3E}">
        <p14:creationId xmlns:p14="http://schemas.microsoft.com/office/powerpoint/2010/main" val="16695968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Possible violations for each operation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INSERT may violate any of the constraints:</a:t>
            </a:r>
          </a:p>
          <a:p>
            <a:pPr lvl="1" eaLnBrk="1" hangingPunct="1"/>
            <a:r>
              <a:rPr lang="en-US" altLang="en-US" sz="2200" dirty="0" smtClean="0"/>
              <a:t>Domain constraint:</a:t>
            </a:r>
          </a:p>
          <a:p>
            <a:pPr lvl="2" eaLnBrk="1" hangingPunct="1"/>
            <a:r>
              <a:rPr lang="en-US" altLang="en-US" sz="2000" dirty="0" smtClean="0"/>
              <a:t>if one of the attribute values provided for the new tuple is not of the specified attribute domain</a:t>
            </a:r>
          </a:p>
          <a:p>
            <a:pPr lvl="1" eaLnBrk="1" hangingPunct="1"/>
            <a:r>
              <a:rPr lang="en-US" altLang="en-US" sz="2200" dirty="0" smtClean="0"/>
              <a:t>Key constraint:</a:t>
            </a:r>
          </a:p>
          <a:p>
            <a:pPr lvl="2" eaLnBrk="1" hangingPunct="1"/>
            <a:r>
              <a:rPr lang="en-US" altLang="en-US" sz="2000" dirty="0" smtClean="0"/>
              <a:t>if the value of a key attribute in the new tuple already exists in another tuple in the relation</a:t>
            </a:r>
          </a:p>
          <a:p>
            <a:pPr lvl="1" eaLnBrk="1" hangingPunct="1"/>
            <a:r>
              <a:rPr lang="en-US" altLang="en-US" sz="2200" dirty="0" smtClean="0"/>
              <a:t>Referential integrity:</a:t>
            </a:r>
          </a:p>
          <a:p>
            <a:pPr lvl="2" eaLnBrk="1" hangingPunct="1"/>
            <a:r>
              <a:rPr lang="en-US" altLang="en-US" sz="2000" dirty="0" smtClean="0"/>
              <a:t>if a foreign key value in the new tuple references a primary key value that does not exist in the referenced relation</a:t>
            </a:r>
          </a:p>
          <a:p>
            <a:pPr lvl="1" eaLnBrk="1" hangingPunct="1"/>
            <a:r>
              <a:rPr lang="en-US" altLang="en-US" sz="2200" dirty="0" smtClean="0"/>
              <a:t>Entity integrity:</a:t>
            </a:r>
          </a:p>
          <a:p>
            <a:pPr lvl="2" eaLnBrk="1" hangingPunct="1"/>
            <a:r>
              <a:rPr lang="en-US" altLang="en-US" sz="2000" dirty="0" smtClean="0"/>
              <a:t>if the primary key value is null in the new tuple</a:t>
            </a:r>
          </a:p>
        </p:txBody>
      </p:sp>
    </p:spTree>
    <p:extLst>
      <p:ext uri="{BB962C8B-B14F-4D97-AF65-F5344CB8AC3E}">
        <p14:creationId xmlns:p14="http://schemas.microsoft.com/office/powerpoint/2010/main" val="4595666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Possible violations for each operation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DELETE may violate only referential integrity:</a:t>
            </a:r>
          </a:p>
          <a:p>
            <a:pPr lvl="1" eaLnBrk="1" hangingPunct="1"/>
            <a:r>
              <a:rPr lang="en-US" altLang="en-US" sz="2200" smtClean="0"/>
              <a:t>If the primary key value of the tuple being deleted is referenced from other tuples in the database</a:t>
            </a:r>
          </a:p>
          <a:p>
            <a:pPr lvl="2" eaLnBrk="1" hangingPunct="1"/>
            <a:r>
              <a:rPr lang="en-US" altLang="en-US" sz="2000" smtClean="0"/>
              <a:t>Can be remedied by several actions: RESTRICT, CASCADE, SET NULL (see Chapter 6 for more details)</a:t>
            </a:r>
          </a:p>
          <a:p>
            <a:pPr lvl="3" eaLnBrk="1" hangingPunct="1"/>
            <a:r>
              <a:rPr lang="en-US" altLang="en-US" sz="1800" smtClean="0"/>
              <a:t>RESTRICT option: reject the deletion</a:t>
            </a:r>
          </a:p>
          <a:p>
            <a:pPr lvl="3" eaLnBrk="1" hangingPunct="1"/>
            <a:r>
              <a:rPr lang="en-US" altLang="en-US" sz="1800" smtClean="0"/>
              <a:t>CASCADE option: propagate the new primary key value into the foreign keys of the referencing tuples</a:t>
            </a:r>
          </a:p>
          <a:p>
            <a:pPr lvl="3" eaLnBrk="1" hangingPunct="1"/>
            <a:r>
              <a:rPr lang="en-US" altLang="en-US" sz="1800" smtClean="0"/>
              <a:t>SET NULL option: set the foreign keys of the referencing tuples to NULL</a:t>
            </a:r>
          </a:p>
          <a:p>
            <a:pPr lvl="1" eaLnBrk="1" hangingPunct="1"/>
            <a:r>
              <a:rPr lang="en-US" altLang="en-US" sz="2200" smtClean="0"/>
              <a:t>One of the above options must be specified during database design for each foreign key constraint</a:t>
            </a:r>
          </a:p>
        </p:txBody>
      </p:sp>
    </p:spTree>
    <p:extLst>
      <p:ext uri="{BB962C8B-B14F-4D97-AF65-F5344CB8AC3E}">
        <p14:creationId xmlns:p14="http://schemas.microsoft.com/office/powerpoint/2010/main" val="3602682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Possible violations for each operation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UPDATE may violate domain constraint and NOT NULL constraint on an attribute being modified</a:t>
            </a:r>
          </a:p>
          <a:p>
            <a:pPr eaLnBrk="1" hangingPunct="1"/>
            <a:r>
              <a:rPr lang="en-US" altLang="en-US" sz="2400" smtClean="0"/>
              <a:t>Any of the other constraints may also be violated, depending on the attribute being updated:</a:t>
            </a:r>
          </a:p>
          <a:p>
            <a:pPr lvl="1" eaLnBrk="1" hangingPunct="1"/>
            <a:r>
              <a:rPr lang="en-US" altLang="en-US" sz="2200" smtClean="0"/>
              <a:t>Updating the primary key (PK):</a:t>
            </a:r>
          </a:p>
          <a:p>
            <a:pPr lvl="2" eaLnBrk="1" hangingPunct="1"/>
            <a:r>
              <a:rPr lang="en-US" altLang="en-US" sz="2000" smtClean="0"/>
              <a:t>Similar to a DELETE followed by an INSERT</a:t>
            </a:r>
          </a:p>
          <a:p>
            <a:pPr lvl="2" eaLnBrk="1" hangingPunct="1"/>
            <a:r>
              <a:rPr lang="en-US" altLang="en-US" sz="2000" smtClean="0"/>
              <a:t>Need to specify similar options to DELETE</a:t>
            </a:r>
          </a:p>
          <a:p>
            <a:pPr lvl="1" eaLnBrk="1" hangingPunct="1"/>
            <a:r>
              <a:rPr lang="en-US" altLang="en-US" sz="2200" smtClean="0"/>
              <a:t>Updating a foreign key (FK):</a:t>
            </a:r>
          </a:p>
          <a:p>
            <a:pPr lvl="2" eaLnBrk="1" hangingPunct="1"/>
            <a:r>
              <a:rPr lang="en-US" altLang="en-US" sz="2000" smtClean="0"/>
              <a:t>May violate referential integrity</a:t>
            </a:r>
          </a:p>
          <a:p>
            <a:pPr lvl="1" eaLnBrk="1" hangingPunct="1"/>
            <a:r>
              <a:rPr lang="en-US" altLang="en-US" sz="2200" smtClean="0"/>
              <a:t>Updating an ordinary attribute (neither PK nor FK):</a:t>
            </a:r>
          </a:p>
          <a:p>
            <a:pPr lvl="2" eaLnBrk="1" hangingPunct="1"/>
            <a:r>
              <a:rPr lang="en-US" altLang="en-US" sz="2000" smtClean="0"/>
              <a:t>Can only violate domain constraints</a:t>
            </a:r>
          </a:p>
        </p:txBody>
      </p:sp>
    </p:spTree>
    <p:extLst>
      <p:ext uri="{BB962C8B-B14F-4D97-AF65-F5344CB8AC3E}">
        <p14:creationId xmlns:p14="http://schemas.microsoft.com/office/powerpoint/2010/main" val="2313784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Presented Relational Model Concepts</a:t>
            </a:r>
          </a:p>
          <a:p>
            <a:pPr lvl="1" eaLnBrk="1" hangingPunct="1"/>
            <a:r>
              <a:rPr lang="en-US" altLang="en-US" sz="2200" smtClean="0"/>
              <a:t>Definitions</a:t>
            </a:r>
          </a:p>
          <a:p>
            <a:pPr lvl="1" eaLnBrk="1" hangingPunct="1"/>
            <a:r>
              <a:rPr lang="en-US" altLang="en-US" sz="2200" smtClean="0"/>
              <a:t>Characteristics of relations</a:t>
            </a:r>
          </a:p>
          <a:p>
            <a:pPr eaLnBrk="1" hangingPunct="1"/>
            <a:r>
              <a:rPr lang="en-US" altLang="en-US" sz="2400" smtClean="0"/>
              <a:t>Discussed Relational Model Constraints and Relational Database Schemas</a:t>
            </a:r>
          </a:p>
          <a:p>
            <a:pPr lvl="1" eaLnBrk="1" hangingPunct="1"/>
            <a:r>
              <a:rPr lang="en-US" altLang="en-US" sz="2200" smtClean="0"/>
              <a:t>Domain constraints </a:t>
            </a:r>
          </a:p>
          <a:p>
            <a:pPr lvl="1" eaLnBrk="1" hangingPunct="1"/>
            <a:r>
              <a:rPr lang="en-US" altLang="en-US" sz="2200" smtClean="0"/>
              <a:t>Key constraints</a:t>
            </a:r>
          </a:p>
          <a:p>
            <a:pPr lvl="1" eaLnBrk="1" hangingPunct="1"/>
            <a:r>
              <a:rPr lang="en-US" altLang="en-US" sz="2200" smtClean="0"/>
              <a:t>Entity integrity</a:t>
            </a:r>
          </a:p>
          <a:p>
            <a:pPr lvl="1" eaLnBrk="1" hangingPunct="1"/>
            <a:r>
              <a:rPr lang="en-US" altLang="en-US" sz="2200" smtClean="0"/>
              <a:t>Referential integrity</a:t>
            </a:r>
          </a:p>
          <a:p>
            <a:pPr eaLnBrk="1" hangingPunct="1"/>
            <a:r>
              <a:rPr lang="en-US" altLang="en-US" sz="2400" smtClean="0"/>
              <a:t>Described the Relational Update Operations and Dealing with Constraint Violations</a:t>
            </a:r>
          </a:p>
          <a:p>
            <a:pPr eaLnBrk="1" hangingPunct="1"/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4794419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28600" y="1606550"/>
            <a:ext cx="8534400" cy="3785652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Consider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the following relations for a database that keeps track of student enrollment in courses and the books adopted for each course: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STUDENT(</a:t>
            </a:r>
            <a:r>
              <a:rPr lang="en-US" altLang="en-US" sz="2000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SSN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, Name, Major,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Bdate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COURSE(</a:t>
            </a:r>
            <a:r>
              <a:rPr lang="en-US" altLang="en-US" sz="2000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Course#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Cname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Dept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ENROLL(</a:t>
            </a:r>
            <a:r>
              <a:rPr lang="en-US" altLang="en-US" sz="2000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SSN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Course#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Quarter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, Grade)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BOOK_ADOPTION(</a:t>
            </a:r>
            <a:r>
              <a:rPr lang="en-US" altLang="en-US" sz="2000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Course#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Quarter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Book_ISBN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TEXT(</a:t>
            </a:r>
            <a:r>
              <a:rPr lang="en-US" altLang="en-US" sz="2000" u="sng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Book_ISBN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Book_Title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, Publisher, Author)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Draw a relational schema diagram specifying the foreign keys for this schema.</a:t>
            </a:r>
          </a:p>
        </p:txBody>
      </p:sp>
    </p:spTree>
    <p:extLst>
      <p:ext uri="{BB962C8B-B14F-4D97-AF65-F5344CB8AC3E}">
        <p14:creationId xmlns:p14="http://schemas.microsoft.com/office/powerpoint/2010/main" val="3997998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Model Concepts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17988" cy="4525962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A Relation is a mathematical concept based on the ideas of sets</a:t>
            </a:r>
          </a:p>
          <a:p>
            <a:pPr eaLnBrk="1" hangingPunct="1"/>
            <a:r>
              <a:rPr lang="en-US" altLang="en-US" sz="2800" dirty="0" smtClean="0"/>
              <a:t>The model was first proposed by Dr. E.F. </a:t>
            </a:r>
            <a:r>
              <a:rPr lang="en-US" altLang="en-US" sz="2800" dirty="0" err="1" smtClean="0"/>
              <a:t>Codd</a:t>
            </a:r>
            <a:r>
              <a:rPr lang="en-US" altLang="en-US" sz="2800" dirty="0" smtClean="0"/>
              <a:t> of IBM Research in 1970 in the following paper:</a:t>
            </a:r>
          </a:p>
          <a:p>
            <a:pPr lvl="1" eaLnBrk="1" hangingPunct="1"/>
            <a:r>
              <a:rPr lang="en-US" altLang="en-US" sz="2400" dirty="0" smtClean="0"/>
              <a:t>"A Relational Model for Large Shared Data Banks," Communications of the ACM, June 1970</a:t>
            </a:r>
          </a:p>
          <a:p>
            <a:pPr eaLnBrk="1" hangingPunct="1"/>
            <a:r>
              <a:rPr lang="en-US" altLang="en-US" sz="2800" dirty="0" smtClean="0"/>
              <a:t>The </a:t>
            </a:r>
            <a:r>
              <a:rPr lang="en-US" altLang="en-US" sz="2800" dirty="0" smtClean="0"/>
              <a:t>paper </a:t>
            </a:r>
            <a:r>
              <a:rPr lang="en-US" altLang="en-US" sz="2800" dirty="0" smtClean="0"/>
              <a:t>caused a major revolution in the field of database management and earned Dr. </a:t>
            </a:r>
            <a:r>
              <a:rPr lang="en-US" altLang="en-US" sz="2800" dirty="0" err="1" smtClean="0"/>
              <a:t>Codd</a:t>
            </a:r>
            <a:r>
              <a:rPr lang="en-US" altLang="en-US" sz="2800" dirty="0" smtClean="0"/>
              <a:t> the coveted ACM Turing Award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600200" y="1133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105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Informal Definitions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300" smtClean="0"/>
              <a:t>Informally, a </a:t>
            </a:r>
            <a:r>
              <a:rPr lang="en-US" altLang="en-US" sz="2300" b="1" smtClean="0"/>
              <a:t>relation</a:t>
            </a:r>
            <a:r>
              <a:rPr lang="en-US" altLang="en-US" sz="2300" smtClean="0"/>
              <a:t> looks like a </a:t>
            </a:r>
            <a:r>
              <a:rPr lang="en-US" altLang="en-US" sz="2300" b="1" smtClean="0"/>
              <a:t>table</a:t>
            </a:r>
            <a:r>
              <a:rPr lang="en-US" altLang="en-US" sz="2300" smtClean="0"/>
              <a:t> of values.</a:t>
            </a:r>
          </a:p>
          <a:p>
            <a:pPr eaLnBrk="1" hangingPunct="1">
              <a:lnSpc>
                <a:spcPct val="80000"/>
              </a:lnSpc>
            </a:pPr>
            <a:endParaRPr lang="en-US" altLang="en-US" sz="23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300" smtClean="0"/>
              <a:t>A relation typically contains a </a:t>
            </a:r>
            <a:r>
              <a:rPr lang="en-US" altLang="en-US" sz="2300" b="1" smtClean="0"/>
              <a:t>set of rows</a:t>
            </a:r>
            <a:r>
              <a:rPr lang="en-US" altLang="en-US" sz="230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23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300" smtClean="0"/>
              <a:t>The data elements in each </a:t>
            </a:r>
            <a:r>
              <a:rPr lang="en-US" altLang="en-US" sz="2300" b="1" smtClean="0"/>
              <a:t>row</a:t>
            </a:r>
            <a:r>
              <a:rPr lang="en-US" altLang="en-US" sz="2300" smtClean="0"/>
              <a:t> represent certain facts </a:t>
            </a:r>
            <a:br>
              <a:rPr lang="en-US" altLang="en-US" sz="2300" smtClean="0"/>
            </a:br>
            <a:r>
              <a:rPr lang="en-US" altLang="en-US" sz="2300" smtClean="0"/>
              <a:t>that correspond to a real-world </a:t>
            </a:r>
            <a:r>
              <a:rPr lang="en-US" altLang="en-US" sz="2300" b="1" smtClean="0"/>
              <a:t>entity</a:t>
            </a:r>
            <a:r>
              <a:rPr lang="en-US" altLang="en-US" sz="2300" smtClean="0"/>
              <a:t> or </a:t>
            </a:r>
            <a:r>
              <a:rPr lang="en-US" altLang="en-US" sz="2300" b="1" smtClean="0"/>
              <a:t>relationship</a:t>
            </a:r>
            <a:endParaRPr lang="en-US" altLang="en-US" sz="23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300" smtClean="0"/>
              <a:t>In the formal model, rows are called </a:t>
            </a:r>
            <a:r>
              <a:rPr lang="en-US" altLang="en-US" sz="2100" b="1" smtClean="0"/>
              <a:t>tuples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1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300" smtClean="0"/>
              <a:t>Each </a:t>
            </a:r>
            <a:r>
              <a:rPr lang="en-US" altLang="en-US" sz="2300" b="1" smtClean="0"/>
              <a:t>column</a:t>
            </a:r>
            <a:r>
              <a:rPr lang="en-US" altLang="en-US" sz="2300" smtClean="0"/>
              <a:t> has a column header that gives an indication of the meaning of the data items in that column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smtClean="0"/>
              <a:t>In the formal model, the column header is called an </a:t>
            </a:r>
            <a:br>
              <a:rPr lang="en-US" altLang="en-US" sz="2100" smtClean="0"/>
            </a:br>
            <a:r>
              <a:rPr lang="en-US" altLang="en-US" sz="2100" b="1" smtClean="0"/>
              <a:t>attribute name</a:t>
            </a:r>
            <a:r>
              <a:rPr lang="en-US" altLang="en-US" sz="2100" smtClean="0"/>
              <a:t> (or just </a:t>
            </a:r>
            <a:r>
              <a:rPr lang="en-US" altLang="en-US" sz="2100" b="1" smtClean="0"/>
              <a:t>attribute</a:t>
            </a:r>
            <a:r>
              <a:rPr lang="en-US" altLang="en-US" sz="210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23785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a Relation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8886825" y="61595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196" name="Picture 6" descr="fig05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95525"/>
            <a:ext cx="848995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973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Informal Definitions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Key of a Relation:</a:t>
            </a:r>
          </a:p>
          <a:p>
            <a:pPr lvl="1" eaLnBrk="1" hangingPunct="1"/>
            <a:r>
              <a:rPr lang="en-US" altLang="en-US" sz="2500" dirty="0" smtClean="0"/>
              <a:t>Each row has a value of a data item (or set of items) that uniquely identifies that row in the table</a:t>
            </a:r>
          </a:p>
          <a:p>
            <a:pPr lvl="2" eaLnBrk="1" hangingPunct="1"/>
            <a:r>
              <a:rPr lang="en-US" altLang="en-US" sz="2300" dirty="0" smtClean="0"/>
              <a:t>Called the </a:t>
            </a:r>
            <a:r>
              <a:rPr lang="en-US" altLang="en-US" sz="2300" i="1" dirty="0" smtClean="0"/>
              <a:t>key</a:t>
            </a:r>
          </a:p>
          <a:p>
            <a:pPr lvl="1" eaLnBrk="1" hangingPunct="1"/>
            <a:r>
              <a:rPr lang="en-US" altLang="en-US" sz="2500" dirty="0" smtClean="0"/>
              <a:t>In the STUDENT table, SSN is the key</a:t>
            </a:r>
          </a:p>
          <a:p>
            <a:pPr lvl="1" eaLnBrk="1" hangingPunct="1"/>
            <a:endParaRPr lang="en-US" altLang="en-US" sz="2500" dirty="0" smtClean="0"/>
          </a:p>
          <a:p>
            <a:pPr lvl="1" eaLnBrk="1" hangingPunct="1"/>
            <a:r>
              <a:rPr lang="en-US" altLang="en-US" sz="2500" dirty="0" smtClean="0"/>
              <a:t>Sometimes row-ids or sequential numbers are assigned as keys to identify the rows in a table</a:t>
            </a:r>
          </a:p>
          <a:p>
            <a:pPr lvl="2" eaLnBrk="1" hangingPunct="1"/>
            <a:r>
              <a:rPr lang="en-US" altLang="en-US" sz="2300" dirty="0" smtClean="0"/>
              <a:t>Called </a:t>
            </a:r>
            <a:r>
              <a:rPr lang="en-US" altLang="en-US" sz="2300" i="1" dirty="0" smtClean="0"/>
              <a:t>artificial key</a:t>
            </a:r>
            <a:r>
              <a:rPr lang="en-US" altLang="en-US" sz="2300" dirty="0" smtClean="0"/>
              <a:t> or </a:t>
            </a:r>
            <a:r>
              <a:rPr lang="en-US" altLang="en-US" sz="2300" i="1" dirty="0" smtClean="0"/>
              <a:t>surrogate key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648743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Formal Definitions - Schema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</a:t>
            </a:r>
            <a:r>
              <a:rPr lang="en-US" altLang="en-US" sz="2400" b="1" smtClean="0"/>
              <a:t>Schema</a:t>
            </a:r>
            <a:r>
              <a:rPr lang="en-US" altLang="en-US" sz="2400" smtClean="0"/>
              <a:t> (or description) of a Relation:</a:t>
            </a:r>
          </a:p>
          <a:p>
            <a:pPr lvl="1" eaLnBrk="1" hangingPunct="1"/>
            <a:r>
              <a:rPr lang="en-US" altLang="en-US" sz="2200" smtClean="0"/>
              <a:t>Denoted by R(A1, A2, .....An)</a:t>
            </a:r>
          </a:p>
          <a:p>
            <a:pPr lvl="1" eaLnBrk="1" hangingPunct="1"/>
            <a:r>
              <a:rPr lang="en-US" altLang="en-US" sz="2200" smtClean="0"/>
              <a:t>R is the </a:t>
            </a:r>
            <a:r>
              <a:rPr lang="en-US" altLang="en-US" sz="2200" b="1" smtClean="0"/>
              <a:t>name</a:t>
            </a:r>
            <a:r>
              <a:rPr lang="en-US" altLang="en-US" sz="2200" smtClean="0"/>
              <a:t> of the relation</a:t>
            </a:r>
          </a:p>
          <a:p>
            <a:pPr lvl="1" eaLnBrk="1" hangingPunct="1"/>
            <a:r>
              <a:rPr lang="en-US" altLang="en-US" sz="2200" smtClean="0"/>
              <a:t>The </a:t>
            </a:r>
            <a:r>
              <a:rPr lang="en-US" altLang="en-US" sz="2200" b="1" smtClean="0"/>
              <a:t>attributes</a:t>
            </a:r>
            <a:r>
              <a:rPr lang="en-US" altLang="en-US" sz="2200" smtClean="0"/>
              <a:t> of the relation are A1, A2, ..., An</a:t>
            </a:r>
          </a:p>
          <a:p>
            <a:pPr eaLnBrk="1" hangingPunct="1"/>
            <a:r>
              <a:rPr lang="en-US" altLang="en-US" sz="2400" smtClean="0"/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CUSTOMER (Cust-id, Cust-name, Address, Phone#)</a:t>
            </a:r>
          </a:p>
          <a:p>
            <a:pPr lvl="1" eaLnBrk="1" hangingPunct="1"/>
            <a:r>
              <a:rPr lang="en-US" altLang="en-US" sz="2200" smtClean="0"/>
              <a:t>CUSTOMER is the relation name</a:t>
            </a:r>
          </a:p>
          <a:p>
            <a:pPr lvl="1" eaLnBrk="1" hangingPunct="1"/>
            <a:r>
              <a:rPr lang="en-US" altLang="en-US" sz="2200" smtClean="0"/>
              <a:t>Defined over the four attributes: Cust-id, Cust-name, Address, Phone#</a:t>
            </a:r>
          </a:p>
          <a:p>
            <a:pPr eaLnBrk="1" hangingPunct="1"/>
            <a:r>
              <a:rPr lang="en-US" altLang="en-US" sz="2400" smtClean="0"/>
              <a:t>Each attribute has a </a:t>
            </a:r>
            <a:r>
              <a:rPr lang="en-US" altLang="en-US" sz="2400" b="1" smtClean="0"/>
              <a:t>domain</a:t>
            </a:r>
            <a:r>
              <a:rPr lang="en-US" altLang="en-US" sz="2400" smtClean="0"/>
              <a:t> or a set of valid values. </a:t>
            </a:r>
          </a:p>
          <a:p>
            <a:pPr lvl="1" eaLnBrk="1" hangingPunct="1"/>
            <a:r>
              <a:rPr lang="en-US" altLang="en-US" sz="2200" smtClean="0"/>
              <a:t>For example, the domain of Cust-id is 6 digit numbers.</a:t>
            </a:r>
          </a:p>
        </p:txBody>
      </p:sp>
    </p:spTree>
    <p:extLst>
      <p:ext uri="{BB962C8B-B14F-4D97-AF65-F5344CB8AC3E}">
        <p14:creationId xmlns:p14="http://schemas.microsoft.com/office/powerpoint/2010/main" val="1178513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E7270EECA3B4590EA796146CEF107" ma:contentTypeVersion="12" ma:contentTypeDescription="Create a new document." ma:contentTypeScope="" ma:versionID="80eea8ece563ec623a8bd6e198a2c676">
  <xsd:schema xmlns:xsd="http://www.w3.org/2001/XMLSchema" xmlns:xs="http://www.w3.org/2001/XMLSchema" xmlns:p="http://schemas.microsoft.com/office/2006/metadata/properties" xmlns:ns2="dc7f2d29-e4a3-434f-906a-70b1fc2df21c" xmlns:ns3="ba7fe397-692e-4653-a154-e24aa3ddd0fc" targetNamespace="http://schemas.microsoft.com/office/2006/metadata/properties" ma:root="true" ma:fieldsID="468f58357f7043409f8726b51c91018b" ns2:_="" ns3:_="">
    <xsd:import namespace="dc7f2d29-e4a3-434f-906a-70b1fc2df21c"/>
    <xsd:import namespace="ba7fe397-692e-4653-a154-e24aa3ddd0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f2d29-e4a3-434f-906a-70b1fc2df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b8cb680-6a83-4177-80f4-b15e2230c4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7fe397-692e-4653-a154-e24aa3ddd0fc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9a58f89-9159-43e3-9d81-3e9121d6cc13}" ma:internalName="TaxCatchAll" ma:showField="CatchAllData" ma:web="ba7fe397-692e-4653-a154-e24aa3ddd0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7f2d29-e4a3-434f-906a-70b1fc2df21c">
      <Terms xmlns="http://schemas.microsoft.com/office/infopath/2007/PartnerControls"/>
    </lcf76f155ced4ddcb4097134ff3c332f>
    <TaxCatchAll xmlns="ba7fe397-692e-4653-a154-e24aa3ddd0fc" xsi:nil="true"/>
  </documentManagement>
</p:properties>
</file>

<file path=customXml/itemProps1.xml><?xml version="1.0" encoding="utf-8"?>
<ds:datastoreItem xmlns:ds="http://schemas.openxmlformats.org/officeDocument/2006/customXml" ds:itemID="{6C2D5229-B359-484F-A5D2-0DBE3BE9C6D5}"/>
</file>

<file path=customXml/itemProps2.xml><?xml version="1.0" encoding="utf-8"?>
<ds:datastoreItem xmlns:ds="http://schemas.openxmlformats.org/officeDocument/2006/customXml" ds:itemID="{2F27BDA9-EB99-4061-93CA-25F77EE0F540}"/>
</file>

<file path=customXml/itemProps3.xml><?xml version="1.0" encoding="utf-8"?>
<ds:datastoreItem xmlns:ds="http://schemas.openxmlformats.org/officeDocument/2006/customXml" ds:itemID="{9231DA14-325D-4A3A-9F4D-3E8547127D54}"/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2916</Words>
  <Application>Microsoft Office PowerPoint</Application>
  <PresentationFormat>On-screen Show (4:3)</PresentationFormat>
  <Paragraphs>339</Paragraphs>
  <Slides>46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46</vt:i4>
      </vt:variant>
    </vt:vector>
  </HeadingPairs>
  <TitlesOfParts>
    <vt:vector size="66" baseType="lpstr">
      <vt:lpstr>Arial</vt:lpstr>
      <vt:lpstr>Times New Roman</vt:lpstr>
      <vt:lpstr>Symbol</vt:lpstr>
      <vt:lpstr>ＭＳ Ｐゴシック</vt:lpstr>
      <vt:lpstr>Calibri</vt:lpstr>
      <vt:lpstr>Wingdings</vt:lpstr>
      <vt:lpstr>ＭＳ Ｐゴシック</vt:lpstr>
      <vt:lpstr>Tahoma</vt:lpstr>
      <vt:lpstr>2_Office Theme</vt:lpstr>
      <vt:lpstr>3_Office Theme</vt:lpstr>
      <vt:lpstr>4_Office Theme</vt:lpstr>
      <vt:lpstr>Office Theme</vt:lpstr>
      <vt:lpstr>1_Office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BITS Pilani presentation</vt:lpstr>
      <vt:lpstr>PowerPoint Presentation</vt:lpstr>
      <vt:lpstr>Lecture Outline</vt:lpstr>
      <vt:lpstr>Relational Model Concepts</vt:lpstr>
      <vt:lpstr>Relational Model Concepts</vt:lpstr>
      <vt:lpstr>Informal Definitions</vt:lpstr>
      <vt:lpstr>Example of a Relation</vt:lpstr>
      <vt:lpstr>Informal Definitions</vt:lpstr>
      <vt:lpstr>Formal Definitions - Schema</vt:lpstr>
      <vt:lpstr>Formal Definitions - Tuple</vt:lpstr>
      <vt:lpstr>Formal Definitions - Domain</vt:lpstr>
      <vt:lpstr>Formal Definitions - State</vt:lpstr>
      <vt:lpstr>Formal Definitions - Summary</vt:lpstr>
      <vt:lpstr>Formal Definitions - Example</vt:lpstr>
      <vt:lpstr>Definition Summary</vt:lpstr>
      <vt:lpstr>Example – A relation STUDENT</vt:lpstr>
      <vt:lpstr>Characteristics Of Relations</vt:lpstr>
      <vt:lpstr>Same state as previous Figure (but with different order of tuples)</vt:lpstr>
      <vt:lpstr>Characteristics Of Relations</vt:lpstr>
      <vt:lpstr>Characteristics Of Relations</vt:lpstr>
      <vt:lpstr>CONSTRAINTS</vt:lpstr>
      <vt:lpstr>Relational Integrity Constraints</vt:lpstr>
      <vt:lpstr>Key Constraints</vt:lpstr>
      <vt:lpstr>Key Constraints (continued)</vt:lpstr>
      <vt:lpstr>Key Constraints (continued)</vt:lpstr>
      <vt:lpstr>CAR table with two candidate keys – LicenseNumber chosen as Primary Key</vt:lpstr>
      <vt:lpstr>Relational Database Schema</vt:lpstr>
      <vt:lpstr>PowerPoint Presentation</vt:lpstr>
      <vt:lpstr>Relational Database State</vt:lpstr>
      <vt:lpstr>Populated database state</vt:lpstr>
      <vt:lpstr>PowerPoint Presentation</vt:lpstr>
      <vt:lpstr>Entity Integrity</vt:lpstr>
      <vt:lpstr>Referential Integrity</vt:lpstr>
      <vt:lpstr>Referential Integrity</vt:lpstr>
      <vt:lpstr>Referential Integrity (or foreign key)  Constraint</vt:lpstr>
      <vt:lpstr>Displaying a relational database schema and its constraints</vt:lpstr>
      <vt:lpstr>PowerPoint Presentation</vt:lpstr>
      <vt:lpstr>Other Types of Constraints</vt:lpstr>
      <vt:lpstr>Update Operations on Relations</vt:lpstr>
      <vt:lpstr>Update Operations on Relations</vt:lpstr>
      <vt:lpstr>Possible violations for each operation</vt:lpstr>
      <vt:lpstr>Possible violations for each operation</vt:lpstr>
      <vt:lpstr>Possible violations for each operation</vt:lpstr>
      <vt:lpstr>Summary</vt:lpstr>
      <vt:lpstr>In-Class 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Admin</dc:creator>
  <cp:lastModifiedBy>Lenovo</cp:lastModifiedBy>
  <cp:revision>7</cp:revision>
  <dcterms:created xsi:type="dcterms:W3CDTF">2011-09-14T09:42:05Z</dcterms:created>
  <dcterms:modified xsi:type="dcterms:W3CDTF">2024-01-28T02:34:43Z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0x010100EF5E7270EECA3B4590EA796146CEF107</vt:lpwstr>
  </property>
</Properties>
</file>