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60" r:id="rId2"/>
    <p:sldId id="257" r:id="rId3"/>
    <p:sldId id="261" r:id="rId4"/>
    <p:sldId id="263" r:id="rId5"/>
    <p:sldId id="297" r:id="rId6"/>
    <p:sldId id="275" r:id="rId7"/>
    <p:sldId id="298" r:id="rId8"/>
    <p:sldId id="299" r:id="rId9"/>
    <p:sldId id="278" r:id="rId10"/>
    <p:sldId id="310" r:id="rId11"/>
    <p:sldId id="311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00" r:id="rId26"/>
    <p:sldId id="313" r:id="rId27"/>
    <p:sldId id="312" r:id="rId28"/>
    <p:sldId id="301" r:id="rId29"/>
    <p:sldId id="304" r:id="rId30"/>
    <p:sldId id="305" r:id="rId31"/>
    <p:sldId id="302" r:id="rId32"/>
    <p:sldId id="306" r:id="rId33"/>
    <p:sldId id="307" r:id="rId34"/>
    <p:sldId id="308" r:id="rId35"/>
    <p:sldId id="309" r:id="rId36"/>
    <p:sldId id="284" r:id="rId37"/>
    <p:sldId id="287" r:id="rId38"/>
    <p:sldId id="288" r:id="rId39"/>
    <p:sldId id="289" r:id="rId40"/>
    <p:sldId id="290" r:id="rId41"/>
    <p:sldId id="327" r:id="rId42"/>
    <p:sldId id="328" r:id="rId43"/>
    <p:sldId id="330" r:id="rId44"/>
    <p:sldId id="331" r:id="rId45"/>
    <p:sldId id="332" r:id="rId46"/>
    <p:sldId id="333" r:id="rId47"/>
    <p:sldId id="334" r:id="rId48"/>
    <p:sldId id="336" r:id="rId49"/>
    <p:sldId id="335" r:id="rId50"/>
    <p:sldId id="337" r:id="rId51"/>
    <p:sldId id="291" r:id="rId52"/>
    <p:sldId id="293" r:id="rId53"/>
    <p:sldId id="317" r:id="rId54"/>
    <p:sldId id="325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262" r:id="rId75"/>
    <p:sldId id="303" r:id="rId76"/>
    <p:sldId id="285" r:id="rId77"/>
    <p:sldId id="286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howGuides="1">
      <p:cViewPr varScale="1">
        <p:scale>
          <a:sx n="77" d="100"/>
          <a:sy n="77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03-02-2024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L2_Elementary Data Structures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B^C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(Polish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+ A - ^ BCD – E/AC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(Reverse 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^ D - + EAC / - 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8001CC-06A0-430B-BE25-06FC465F1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51368"/>
              </p:ext>
            </p:extLst>
          </p:nvPr>
        </p:nvGraphicFramePr>
        <p:xfrm>
          <a:off x="5680012" y="1676400"/>
          <a:ext cx="2854388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281">
                  <a:extLst>
                    <a:ext uri="{9D8B030D-6E8A-4147-A177-3AD203B41FA5}">
                      <a16:colId xmlns:a16="http://schemas.microsoft.com/office/drawing/2014/main" val="701191297"/>
                    </a:ext>
                  </a:extLst>
                </a:gridCol>
                <a:gridCol w="953199">
                  <a:extLst>
                    <a:ext uri="{9D8B030D-6E8A-4147-A177-3AD203B41FA5}">
                      <a16:colId xmlns:a16="http://schemas.microsoft.com/office/drawing/2014/main" val="1421539956"/>
                    </a:ext>
                  </a:extLst>
                </a:gridCol>
                <a:gridCol w="795908">
                  <a:extLst>
                    <a:ext uri="{9D8B030D-6E8A-4147-A177-3AD203B41FA5}">
                      <a16:colId xmlns:a16="http://schemas.microsoft.com/office/drawing/2014/main" val="3813957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-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/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6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8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6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infixtopostfix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PUSH(‘(‘)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‘(’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PUSH(input[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028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04733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(A+B)^C-(D*E)/F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(A+B)^C-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037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78443"/>
              </p:ext>
            </p:extLst>
          </p:nvPr>
        </p:nvGraphicFramePr>
        <p:xfrm>
          <a:off x="304800" y="1493838"/>
          <a:ext cx="822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)/F)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5759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563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59716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</a:t>
                      </a:r>
                      <a:r>
                        <a:rPr lang="en-US" b="0" dirty="0"/>
                        <a:t>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</a:t>
                      </a:r>
                      <a:r>
                        <a:rPr lang="en-US" b="1" dirty="0"/>
                        <a:t>+</a:t>
                      </a:r>
                      <a:r>
                        <a:rPr lang="en-US" b="0" dirty="0"/>
                        <a:t>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</a:t>
                      </a:r>
                      <a:r>
                        <a:rPr lang="en-US" b="1" dirty="0"/>
                        <a:t>^</a:t>
                      </a:r>
                      <a:r>
                        <a:rPr lang="en-US" b="0" dirty="0"/>
                        <a:t>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0 6 7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</a:t>
                      </a:r>
                      <a:r>
                        <a:rPr lang="en-US" b="1" dirty="0"/>
                        <a:t>-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</p:txBody>
      </p:sp>
    </p:spTree>
    <p:extLst>
      <p:ext uri="{BB962C8B-B14F-4D97-AF65-F5344CB8AC3E}">
        <p14:creationId xmlns:p14="http://schemas.microsoft.com/office/powerpoint/2010/main" val="10069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infixtoprefix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PUSH(‘)‘)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‘)’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print(reverse(output))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633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71402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F</a:t>
                      </a:r>
                      <a:r>
                        <a:rPr lang="pt-BR" dirty="0"/>
                        <a:t>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</a:t>
                      </a:r>
                      <a:r>
                        <a:rPr lang="pt-BR" b="1" dirty="0"/>
                        <a:t>/</a:t>
                      </a:r>
                      <a:r>
                        <a:rPr lang="pt-BR" dirty="0"/>
                        <a:t>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E</a:t>
                      </a:r>
                      <a:r>
                        <a:rPr lang="pt-BR" dirty="0"/>
                        <a:t>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</a:t>
                      </a:r>
                      <a:r>
                        <a:rPr lang="pt-BR" b="1" dirty="0"/>
                        <a:t>E*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</a:t>
                      </a:r>
                      <a:r>
                        <a:rPr lang="pt-BR" b="1" dirty="0"/>
                        <a:t>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</a:t>
                      </a:r>
                      <a:r>
                        <a:rPr lang="pt-BR" b="1" dirty="0"/>
                        <a:t>D</a:t>
                      </a:r>
                      <a:r>
                        <a:rPr lang="pt-BR" dirty="0"/>
                        <a:t>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</a:t>
                      </a:r>
                      <a:r>
                        <a:rPr lang="pt-BR" b="1" dirty="0"/>
                        <a:t>(</a:t>
                      </a:r>
                      <a:r>
                        <a:rPr lang="pt-BR" dirty="0"/>
                        <a:t>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</a:t>
                      </a:r>
                      <a:r>
                        <a:rPr lang="pt-BR" b="1" dirty="0"/>
                        <a:t>-</a:t>
                      </a:r>
                      <a:r>
                        <a:rPr lang="pt-BR" dirty="0"/>
                        <a:t>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</a:t>
                      </a:r>
                      <a:r>
                        <a:rPr lang="pt-BR" b="1" dirty="0"/>
                        <a:t>C</a:t>
                      </a:r>
                      <a:r>
                        <a:rPr lang="pt-BR" dirty="0"/>
                        <a:t>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938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37160"/>
              </p:ext>
            </p:extLst>
          </p:nvPr>
        </p:nvGraphicFramePr>
        <p:xfrm>
          <a:off x="304800" y="1493838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B+A((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</a:t>
                      </a:r>
                      <a:r>
                        <a:rPr lang="pt-BR" b="1" dirty="0"/>
                        <a:t>B</a:t>
                      </a:r>
                      <a:r>
                        <a:rPr lang="pt-BR" b="0" dirty="0"/>
                        <a:t>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</a:t>
                      </a:r>
                      <a:r>
                        <a:rPr lang="pt-BR" b="1" dirty="0"/>
                        <a:t>+</a:t>
                      </a:r>
                      <a:r>
                        <a:rPr lang="pt-BR" b="0" dirty="0"/>
                        <a:t>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</a:t>
                      </a:r>
                      <a:r>
                        <a:rPr lang="pt-BR" b="1" dirty="0"/>
                        <a:t>A</a:t>
                      </a:r>
                      <a:r>
                        <a:rPr lang="pt-BR" b="0" dirty="0"/>
                        <a:t>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</a:t>
                      </a:r>
                      <a:r>
                        <a:rPr lang="pt-BR" b="1" dirty="0"/>
                        <a:t>(</a:t>
                      </a:r>
                      <a:r>
                        <a:rPr lang="pt-BR" b="0" dirty="0"/>
                        <a:t>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F/)E*D(-C^)B+A(</a:t>
                      </a:r>
                      <a:r>
                        <a:rPr lang="pt-BR" b="1" dirty="0"/>
                        <a:t>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/CBA+^-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2322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822EB-2AB7-463A-91C1-7E00CB03F9F6}"/>
              </a:ext>
            </a:extLst>
          </p:cNvPr>
          <p:cNvSpPr/>
          <p:nvPr/>
        </p:nvSpPr>
        <p:spPr>
          <a:xfrm>
            <a:off x="2683919" y="4994830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Reverse(FED*</a:t>
            </a:r>
            <a:r>
              <a:rPr lang="en-IN" dirty="0">
                <a:latin typeface="+mj-lt"/>
              </a:rPr>
              <a:t>/CBA+^-) = -^+ABC/*DEF</a:t>
            </a:r>
          </a:p>
        </p:txBody>
      </p:sp>
    </p:spTree>
    <p:extLst>
      <p:ext uri="{BB962C8B-B14F-4D97-AF65-F5344CB8AC3E}">
        <p14:creationId xmlns:p14="http://schemas.microsoft.com/office/powerpoint/2010/main" val="132696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74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L2_Elementary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52090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</a:t>
                      </a:r>
                      <a:r>
                        <a:rPr lang="en-US" b="0" dirty="0"/>
                        <a:t>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3 7 6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</a:t>
                      </a:r>
                      <a:r>
                        <a:rPr lang="en-US" b="1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4992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</p:txBody>
      </p:sp>
    </p:spTree>
    <p:extLst>
      <p:ext uri="{BB962C8B-B14F-4D97-AF65-F5344CB8AC3E}">
        <p14:creationId xmlns:p14="http://schemas.microsoft.com/office/powerpoint/2010/main" val="32629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26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57896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</a:t>
                      </a:r>
                      <a:r>
                        <a:rPr lang="en-IN" dirty="0"/>
                        <a:t>B+C^DE*F/-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+C^DE*F/-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</a:t>
                      </a:r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</a:t>
                      </a:r>
                      <a:r>
                        <a:rPr lang="en-IN" b="1" dirty="0"/>
                        <a:t>F</a:t>
                      </a:r>
                      <a:r>
                        <a:rPr lang="en-IN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((A+B)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^C)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((D*E)/F)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0" dirty="0"/>
                        <a:t>/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(((A+B)</a:t>
                      </a:r>
                      <a:r>
                        <a:rPr lang="en-IN" dirty="0"/>
                        <a:t>^C)-((D*E)/F))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</a:t>
            </a:r>
            <a:r>
              <a:rPr lang="en-IN" dirty="0"/>
              <a:t>^C)-((D*E)/F)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359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02626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</a:t>
                      </a:r>
                      <a:r>
                        <a:rPr lang="en-IN" dirty="0"/>
                        <a:t>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D*/CBA+^-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 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 (D*E)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((A+B)^C)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0" dirty="0"/>
                        <a:t>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(((</a:t>
                      </a:r>
                      <a:r>
                        <a:rPr lang="en-US" dirty="0"/>
                        <a:t>A+B)^C)-((D*E)/</a:t>
                      </a:r>
                      <a:r>
                        <a:rPr lang="en-US"/>
                        <a:t>F))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((A+B)^C)-((D*E)/F)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Postfix: A  B C * A – =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FF0EC-FC3B-4740-877D-658C89342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87805"/>
              </p:ext>
            </p:extLst>
          </p:nvPr>
        </p:nvGraphicFramePr>
        <p:xfrm>
          <a:off x="614596" y="3429000"/>
          <a:ext cx="8072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025">
                  <a:extLst>
                    <a:ext uri="{9D8B030D-6E8A-4147-A177-3AD203B41FA5}">
                      <a16:colId xmlns:a16="http://schemas.microsoft.com/office/drawing/2014/main" val="17921181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734008642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22049158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5728516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82928929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41278843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318327490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86885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4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B*C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D-A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Empty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MUL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SUB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POP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(2)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(3)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(4)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(5)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(6)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(7)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(8)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7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9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Higher code density.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registers required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Slower access to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10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r1,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Faster access to variables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memory operations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More registers for dense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210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9C7EB-4A07-41FD-A0A4-1DC4222D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71" y="1522227"/>
            <a:ext cx="2857729" cy="44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B(int k){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d",k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a){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B(a*2);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d",a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A(x+1);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95400"/>
            <a:ext cx="433448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of positions in lists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of L-2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n){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if(n&gt;0){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printf("%d",n);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A(n-1);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x=6;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A(x/2);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altLang="en-US" sz="2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68" y="1301701"/>
            <a:ext cx="4257144" cy="50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 descr="Tower of Hanoi - Wikipedia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1" y="2133600"/>
            <a:ext cx="727363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6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659" y="1828800"/>
            <a:ext cx="77366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9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A to B using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 disc from A to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B to C using A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Moves = (2</a:t>
            </a:r>
            <a:r>
              <a:rPr lang="en-US" altLang="en-US" sz="25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</a:t>
            </a:r>
          </a:p>
        </p:txBody>
      </p:sp>
    </p:spTree>
    <p:extLst>
      <p:ext uri="{BB962C8B-B14F-4D97-AF65-F5344CB8AC3E}">
        <p14:creationId xmlns:p14="http://schemas.microsoft.com/office/powerpoint/2010/main" val="355085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TOH(int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C){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if(n&gt;0){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TOH(n-1,A,C,B);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("Move %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dth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disc from %d to %d\n",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TOH(n-1,B,A,C);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n=3;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A=1,B=2,C=3;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TOH(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n,A,B,C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49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Iterative: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= 1 to (2^n)-1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if i%3 = 1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2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0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	Move top disk from B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</a:t>
            </a:r>
          </a:p>
        </p:txBody>
      </p:sp>
    </p:spTree>
    <p:extLst>
      <p:ext uri="{BB962C8B-B14F-4D97-AF65-F5344CB8AC3E}">
        <p14:creationId xmlns:p14="http://schemas.microsoft.com/office/powerpoint/2010/main" val="82808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  <p:pic>
        <p:nvPicPr>
          <p:cNvPr id="3074" name="Picture 2" descr="Queue GIFs - Get the best gif on GIFER">
            <a:extLst>
              <a:ext uri="{FF2B5EF4-FFF2-40B4-BE49-F238E27FC236}">
                <a16:creationId xmlns:a16="http://schemas.microsoft.com/office/drawing/2014/main" id="{8FE74E02-E2F5-4AF2-8E2C-C29B2EEBCBD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38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"cousin" of the stack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container of objects that are inserted and removed according to the first-in first-out (FIFO)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usually say that elements enter the queue at the rear and are removed from the front.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Queue: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enqueue(o): Insert object o at the rear of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 Remove and return from the queue the object at the front; an error occurs if the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 ): Return the number of objects in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 Return a Boolean value indicating whether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 ): Return, but do not remove, the front object in the queue, an error occurs if the queue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=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Q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[f]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r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0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f+1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(enqueue and 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Q[f]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1026" name="Picture 2" descr="Stacked GIFs | Tenor">
            <a:extLst>
              <a:ext uri="{FF2B5EF4-FFF2-40B4-BE49-F238E27FC236}">
                <a16:creationId xmlns:a16="http://schemas.microsoft.com/office/drawing/2014/main" id="{045027DA-2F60-4082-B588-6D7F0A421B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81200"/>
            <a:ext cx="4676775" cy="35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spooling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1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en-US" dirty="0"/>
          </a:p>
        </p:txBody>
      </p:sp>
      <p:pic>
        <p:nvPicPr>
          <p:cNvPr id="1026" name="Picture 2" descr="Introduction to Circular Queue - GeeksforGeeks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3530"/>
            <a:ext cx="8534400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64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 r mod n + 1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28800"/>
            <a:ext cx="6477000" cy="4336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617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64" y="1752600"/>
            <a:ext cx="5574672" cy="4511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695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/Double Ended Queue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19" y="1833530"/>
            <a:ext cx="6665762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24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enqueuerear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8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= 1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f - 1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Q[f]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dequeuefront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2052" name="Picture 4" descr="Stack in Java | Methods, Example Program - Scientech Easy">
            <a:extLst>
              <a:ext uri="{FF2B5EF4-FFF2-40B4-BE49-F238E27FC236}">
                <a16:creationId xmlns:a16="http://schemas.microsoft.com/office/drawing/2014/main" id="{937C3D9A-ED82-4833-80A6-A98C3806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1" y="1981200"/>
            <a:ext cx="75813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97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dequeuerear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Q[r]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Q[r]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 = 1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r - 1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Q[r]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7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  <p:pic>
        <p:nvPicPr>
          <p:cNvPr id="4098" name="Picture 2" descr="Program for Nth node from the end of a Linked List - GeeksforGeeks">
            <a:extLst>
              <a:ext uri="{FF2B5EF4-FFF2-40B4-BE49-F238E27FC236}">
                <a16:creationId xmlns:a16="http://schemas.microsoft.com/office/drawing/2014/main" id="{4F2A7A4D-0DC4-49B2-8C17-2BCCC4F45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667000"/>
            <a:ext cx="7734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81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finite number of nodes where linear order is maintained by means of links or pointer to other node. 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4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new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24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49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after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2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).next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).data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80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).data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).data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).next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606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 container of objects that are inserted and removed according to the last-in first-out (LIFO)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stack: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push(o): Insert object o at the top of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Remove from the stack and return the top object on the stack, that is, the most recently inserted element still in the stack; an error occurs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size(): Return the number of objects in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Return, a Boolean indicating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top(): Return the top object on the stack, without removing it, an error occurs if the stack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search(Object 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457200" lvl="1" indent="0" algn="just" fontAlgn="base"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29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calculations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on long numbers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graph, tree, queue, stack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1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62C30-E3FB-4E44-A8B3-046DEB8E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38400"/>
            <a:ext cx="8763000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Accessibility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number of elements higher than or equal to each key in the list.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11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  23  43  5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2,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4,1,0,3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 algn="just"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Null link problem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 in the link field may create some problem during the execution of the program if a proper care is not taken.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loop: Don’t know where to stop!!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solution: Keep special header node, that has no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1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  <p:pic>
        <p:nvPicPr>
          <p:cNvPr id="1026" name="Picture 2" descr="Introduction to Doubly Linked List – Data Structure and Algorithm Tutorials  - GeeksforGeeks">
            <a:extLst>
              <a:ext uri="{FF2B5EF4-FFF2-40B4-BE49-F238E27FC236}">
                <a16:creationId xmlns:a16="http://schemas.microsoft.com/office/drawing/2014/main" id="{CA6231AF-3521-4052-A608-169984EC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43175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83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42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42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1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77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6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(push and pop)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9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15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prevptr.prev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43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header2.prevptr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87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Stack (i.e., Push and Pop, LIFO) using Queue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Queue (i.e., Enqueue and Dequeue, FIFO) using Stack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Stack using Array. Now, implement Stack using Linked-list. 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Queue using Array. Now, implement Queue using Linked-list.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Homework Assignments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809995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8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 consists of operands and operators.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for arithmetic expression: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&lt;operand&gt; &lt;operator&gt;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(Polish Notation): &lt;operator&gt; &lt;operand&gt;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 Polish Notation): &lt;operand&gt; &lt;operand&gt; &lt;operator&gt;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 can be converted to equivalent Prefix, Postfix notations.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and Postfix notations are parenthesis free and faster than infix.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13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5437</Words>
  <Application>Microsoft Office PowerPoint</Application>
  <PresentationFormat>On-screen Show (4:3)</PresentationFormat>
  <Paragraphs>917</Paragraphs>
  <Slides>77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L2_Elementary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467</cp:revision>
  <cp:lastPrinted>2023-07-22T01:21:14Z</cp:lastPrinted>
  <dcterms:created xsi:type="dcterms:W3CDTF">2011-09-14T09:42:05Z</dcterms:created>
  <dcterms:modified xsi:type="dcterms:W3CDTF">2024-02-03T04:14:24Z</dcterms:modified>
</cp:coreProperties>
</file>