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9" r:id="rId11"/>
    <p:sldId id="297" r:id="rId12"/>
    <p:sldId id="29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kYyuHIV2HhdgdP+eriVyiS7F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23F142-CB82-46BF-9D0E-A9B5497D0A24}">
  <a:tblStyle styleId="{3923F142-CB82-46BF-9D0E-A9B5497D0A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3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56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3666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5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5"/>
          <p:cNvSpPr/>
          <p:nvPr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5"/>
          <p:cNvSpPr/>
          <p:nvPr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5"/>
          <p:cNvSpPr/>
          <p:nvPr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4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341532" y="2514603"/>
            <a:ext cx="1792067" cy="14847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45"/>
          <p:cNvGrpSpPr/>
          <p:nvPr/>
        </p:nvGrpSpPr>
        <p:grpSpPr>
          <a:xfrm>
            <a:off x="94567" y="3943353"/>
            <a:ext cx="2209800" cy="647242"/>
            <a:chOff x="246967" y="2209800"/>
            <a:chExt cx="2209800" cy="862988"/>
          </a:xfrm>
        </p:grpSpPr>
        <p:sp>
          <p:nvSpPr>
            <p:cNvPr id="21" name="Google Shape;21;p45"/>
            <p:cNvSpPr txBox="1"/>
            <p:nvPr/>
          </p:nvSpPr>
          <p:spPr>
            <a:xfrm>
              <a:off x="246967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22" name="Google Shape;22;p45"/>
            <p:cNvSpPr txBox="1"/>
            <p:nvPr/>
          </p:nvSpPr>
          <p:spPr>
            <a:xfrm>
              <a:off x="410039" y="2765012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2514600" y="4057650"/>
            <a:ext cx="6019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2514600" y="28575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/>
          <p:nvPr/>
        </p:nvSpPr>
        <p:spPr>
          <a:xfrm>
            <a:off x="0" y="2514600"/>
            <a:ext cx="8686800" cy="20574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5"/>
          <p:cNvSpPr/>
          <p:nvPr/>
        </p:nvSpPr>
        <p:spPr>
          <a:xfrm>
            <a:off x="2895600" y="4572000"/>
            <a:ext cx="2895600" cy="5715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5"/>
          <p:cNvSpPr/>
          <p:nvPr/>
        </p:nvSpPr>
        <p:spPr>
          <a:xfrm>
            <a:off x="0" y="4572000"/>
            <a:ext cx="2895600" cy="5715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5"/>
          <p:cNvSpPr/>
          <p:nvPr/>
        </p:nvSpPr>
        <p:spPr>
          <a:xfrm>
            <a:off x="5791200" y="4572000"/>
            <a:ext cx="2895600" cy="571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259971" y="2444223"/>
            <a:ext cx="1792067" cy="14847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45"/>
          <p:cNvGrpSpPr/>
          <p:nvPr/>
        </p:nvGrpSpPr>
        <p:grpSpPr>
          <a:xfrm>
            <a:off x="13006" y="3872973"/>
            <a:ext cx="2209800" cy="647242"/>
            <a:chOff x="246967" y="2209800"/>
            <a:chExt cx="2209800" cy="862988"/>
          </a:xfrm>
        </p:grpSpPr>
        <p:sp>
          <p:nvSpPr>
            <p:cNvPr id="31" name="Google Shape;31;p45"/>
            <p:cNvSpPr txBox="1"/>
            <p:nvPr/>
          </p:nvSpPr>
          <p:spPr>
            <a:xfrm>
              <a:off x="246967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32" name="Google Shape;32;p45"/>
            <p:cNvSpPr txBox="1"/>
            <p:nvPr/>
          </p:nvSpPr>
          <p:spPr>
            <a:xfrm>
              <a:off x="410039" y="2765012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4490" y="4743452"/>
            <a:ext cx="8493125" cy="2607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4"/>
          <p:cNvSpPr txBox="1"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4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7" name="Google Shape;117;p54"/>
          <p:cNvSpPr txBox="1">
            <a:spLocks noGrp="1"/>
          </p:cNvSpPr>
          <p:nvPr>
            <p:ph type="body" idx="2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5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122" name="Google Shape;122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3" name="Google Shape;123;p55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24" name="Google Shape;124;p55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2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9" name="Google Shape;129;p56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30" name="Google Shape;130;p56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7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5" name="Google Shape;135;p57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36" name="Google Shape;136;p5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/>
          <p:nvPr/>
        </p:nvSpPr>
        <p:spPr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1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dirty="0"/>
          </a:p>
        </p:txBody>
      </p:sp>
      <p:sp>
        <p:nvSpPr>
          <p:cNvPr id="43" name="Google Shape;43;p46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1750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46" name="Google Shape;46;p46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7"/>
          <p:cNvGrpSpPr/>
          <p:nvPr/>
        </p:nvGrpSpPr>
        <p:grpSpPr>
          <a:xfrm>
            <a:off x="6858000" y="571501"/>
            <a:ext cx="2209800" cy="572542"/>
            <a:chOff x="76200" y="2209800"/>
            <a:chExt cx="2209800" cy="763389"/>
          </a:xfrm>
        </p:grpSpPr>
        <p:sp>
          <p:nvSpPr>
            <p:cNvPr id="54" name="Google Shape;54;p47"/>
            <p:cNvSpPr txBox="1"/>
            <p:nvPr/>
          </p:nvSpPr>
          <p:spPr>
            <a:xfrm>
              <a:off x="76200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55" name="Google Shape;55;p47"/>
            <p:cNvSpPr txBox="1"/>
            <p:nvPr/>
          </p:nvSpPr>
          <p:spPr>
            <a:xfrm>
              <a:off x="228600" y="2665413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  <p:sp>
        <p:nvSpPr>
          <p:cNvPr id="56" name="Google Shape;56;p47"/>
          <p:cNvSpPr txBox="1">
            <a:spLocks noGrp="1"/>
          </p:cNvSpPr>
          <p:nvPr>
            <p:ph type="body" idx="1"/>
          </p:nvPr>
        </p:nvSpPr>
        <p:spPr>
          <a:xfrm>
            <a:off x="304800" y="3486150"/>
            <a:ext cx="8458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9" name="Google Shape;59;p47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47"/>
          <p:cNvGrpSpPr/>
          <p:nvPr/>
        </p:nvGrpSpPr>
        <p:grpSpPr>
          <a:xfrm>
            <a:off x="6858000" y="571501"/>
            <a:ext cx="2209800" cy="572542"/>
            <a:chOff x="76200" y="2209800"/>
            <a:chExt cx="2209800" cy="763389"/>
          </a:xfrm>
        </p:grpSpPr>
        <p:sp>
          <p:nvSpPr>
            <p:cNvPr id="64" name="Google Shape;64;p47"/>
            <p:cNvSpPr txBox="1"/>
            <p:nvPr/>
          </p:nvSpPr>
          <p:spPr>
            <a:xfrm>
              <a:off x="76200" y="2209800"/>
              <a:ext cx="2209800" cy="7181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BITS</a:t>
              </a:r>
              <a:r>
                <a:rPr lang="en-US" sz="29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Pilani</a:t>
              </a:r>
              <a:endParaRPr dirty="0"/>
            </a:p>
          </p:txBody>
        </p:sp>
        <p:sp>
          <p:nvSpPr>
            <p:cNvPr id="65" name="Google Shape;65;p47"/>
            <p:cNvSpPr txBox="1"/>
            <p:nvPr/>
          </p:nvSpPr>
          <p:spPr>
            <a:xfrm>
              <a:off x="228600" y="2665413"/>
              <a:ext cx="1905000" cy="307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Pilani | Dubai | Goa | Hyderabad</a:t>
              </a: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8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48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71" name="Google Shape;71;p4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4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Google Shape;76;p49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77" name="Google Shape;77;p4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81" name="Google Shape;81;p50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82" name="Google Shape;82;p5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Google Shape;83;p50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84" name="Google Shape;84;p5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1" name="Google Shape;91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2" name="Google Shape;92;p51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93" name="Google Shape;93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2"/>
          <p:cNvSpPr txBox="1"/>
          <p:nvPr/>
        </p:nvSpPr>
        <p:spPr>
          <a:xfrm>
            <a:off x="3276600" y="4947049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" b="1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dirty="0"/>
          </a:p>
        </p:txBody>
      </p:sp>
      <p:pic>
        <p:nvPicPr>
          <p:cNvPr id="96" name="Google Shape;96;p52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2" y="0"/>
            <a:ext cx="2193925" cy="519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52"/>
          <p:cNvGrpSpPr/>
          <p:nvPr/>
        </p:nvGrpSpPr>
        <p:grpSpPr>
          <a:xfrm>
            <a:off x="2133600" y="4914900"/>
            <a:ext cx="7010400" cy="34529"/>
            <a:chOff x="1905000" y="6553200"/>
            <a:chExt cx="7010400" cy="45719"/>
          </a:xfrm>
        </p:grpSpPr>
        <p:sp>
          <p:nvSpPr>
            <p:cNvPr id="98" name="Google Shape;98;p5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2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7" name="Google Shape;107;p52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08" name="Google Shape;108;p52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1295400" cy="182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1" name="Google Shape;111;p53"/>
          <p:cNvSpPr txBox="1">
            <a:spLocks noGrp="1"/>
          </p:cNvSpPr>
          <p:nvPr>
            <p:ph type="ftr" idx="11"/>
          </p:nvPr>
        </p:nvSpPr>
        <p:spPr>
          <a:xfrm>
            <a:off x="2362200" y="4760121"/>
            <a:ext cx="3886200" cy="1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12" name="Google Shape;112;p53"/>
          <p:cNvSpPr txBox="1">
            <a:spLocks noGrp="1"/>
          </p:cNvSpPr>
          <p:nvPr>
            <p:ph type="sldNum" idx="12"/>
          </p:nvPr>
        </p:nvSpPr>
        <p:spPr>
          <a:xfrm>
            <a:off x="6815138" y="4767262"/>
            <a:ext cx="2133600" cy="14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ftr" idx="11"/>
          </p:nvPr>
        </p:nvSpPr>
        <p:spPr>
          <a:xfrm>
            <a:off x="455977" y="4745922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title"/>
          </p:nvPr>
        </p:nvSpPr>
        <p:spPr>
          <a:xfrm>
            <a:off x="2133600" y="3119015"/>
            <a:ext cx="624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SSWT ZG526</a:t>
            </a:r>
            <a:br>
              <a:rPr lang="en-US" sz="3200" dirty="0"/>
            </a:br>
            <a:r>
              <a:rPr lang="en-US" sz="3200" dirty="0"/>
              <a:t>DISTRIBUTED COMPUTING</a:t>
            </a:r>
            <a:br>
              <a:rPr lang="en-US" sz="3200" dirty="0"/>
            </a:br>
            <a:r>
              <a:rPr lang="en-US" sz="1800" dirty="0"/>
              <a:t>Dr.  SRINIVASA KOSIGANTI</a:t>
            </a:r>
            <a:br>
              <a:rPr lang="en-US" sz="1800" dirty="0"/>
            </a:br>
            <a:r>
              <a:rPr lang="en-US" sz="1800" dirty="0"/>
              <a:t>srinikosi@wilp.bits-pilani.ac.in</a:t>
            </a:r>
            <a:endParaRPr sz="1800" dirty="0"/>
          </a:p>
        </p:txBody>
      </p:sp>
      <p:sp>
        <p:nvSpPr>
          <p:cNvPr id="143" name="Google Shape;143;p1"/>
          <p:cNvSpPr txBox="1"/>
          <p:nvPr/>
        </p:nvSpPr>
        <p:spPr>
          <a:xfrm>
            <a:off x="-1177123" y="3461915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235364" y="3405909"/>
            <a:ext cx="251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8398474" cy="3553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IMPLEMENTATION OF LOGICAL CLOCKS – A STEP-BY-STEP APPROACH WITH EXAMPLES</a:t>
            </a:r>
            <a:endParaRPr lang="en-US" dirty="0"/>
          </a:p>
        </p:txBody>
      </p:sp>
      <p:sp>
        <p:nvSpPr>
          <p:cNvPr id="252" name="Google Shape;252;p14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53" name="Google Shape;253;p14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0D68D-01D9-BEAF-BB06-4DCF2C36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060133"/>
              </p:ext>
            </p:extLst>
          </p:nvPr>
        </p:nvGraphicFramePr>
        <p:xfrm>
          <a:off x="90617" y="518984"/>
          <a:ext cx="8954530" cy="4317254"/>
        </p:xfrm>
        <a:graphic>
          <a:graphicData uri="http://schemas.openxmlformats.org/drawingml/2006/table">
            <a:tbl>
              <a:tblPr firstRow="1" firstCol="1" bandRow="1"/>
              <a:tblGrid>
                <a:gridCol w="1790906">
                  <a:extLst>
                    <a:ext uri="{9D8B030D-6E8A-4147-A177-3AD203B41FA5}">
                      <a16:colId xmlns:a16="http://schemas.microsoft.com/office/drawing/2014/main" val="3723328260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2219949613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4058145335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1114537479"/>
                    </a:ext>
                  </a:extLst>
                </a:gridCol>
                <a:gridCol w="1790906">
                  <a:extLst>
                    <a:ext uri="{9D8B030D-6E8A-4147-A177-3AD203B41FA5}">
                      <a16:colId xmlns:a16="http://schemas.microsoft.com/office/drawing/2014/main" val="2064594783"/>
                    </a:ext>
                  </a:extLst>
                </a:gridCol>
              </a:tblGrid>
              <a:tr h="206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DESCRIPTION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DESCRIPTION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EXAMPLE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EXAMPLE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58585"/>
                  </a:ext>
                </a:extLst>
              </a:tr>
              <a:tr h="802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IMPLEMENTATION OF LOGICAL CLOCK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node in a distributed system maintains a local logical clock, incrementing it with each local event and adjusting it based on received messages.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Imagine each participant in a group project has their own stopwatch, which they use to timestamp their updates.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distributed database, each node timestamps data modifications with its local clock.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team project, each member timestamps their contributions when they add to the project.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874295"/>
                  </a:ext>
                </a:extLst>
              </a:tr>
              <a:tr h="10009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PARTIAL ORDERING OF EVENTS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 clocks allow for the partial ordering of events based on causality, not a total chronological order.        Organizing a sequence of actions based on their logical sequence rather than the time they occurred.     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It's like sequencing actions based on their impact on subsequent actions, rather than when they happened.      Logical clocks in a distributed system order events based on cause and effect, not by real-time.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During a live-streamed cricket match, different cameras capture moments (like a catch or a run) and these clips are sequenced to create a coherent narrative of the match.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Organizing a cricket training session where the sequence of exercises (warm-up, skill drills, practice matches) is based on their training effectiveness, not the time they are initiated.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077796"/>
                  </a:ext>
                </a:extLst>
              </a:tr>
              <a:tr h="603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STEP 1: EVENT OCCURRENCE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node increments its logical clock for every event (e.g., sending/receiving a message).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group member marks their progress every time they complete a part of their task.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cricket, each ball bowled is an event. Every ball increments the 'over' count, like a logical clock.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Each bowler records the number of balls they've bowled in their spell, akin to maintaining a personal log of overs.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040810"/>
                  </a:ext>
                </a:extLst>
              </a:tr>
              <a:tr h="9016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STEP 2: SENDING MESSAGES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a node sends a message, it includes its current logical clock value.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a team member sends an update, they include the time from their stopwatch.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cricket match, every ball bowled is recorded with its exact time, like a ball bowled at 3:05 PM. This timestamp is crucial for match records, statistics, and analysis.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cricket team captain sends a message to team members about the time they plan to start the team's batting practice, e.g., "We'll start batting practice at 10 AM."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335772"/>
                  </a:ext>
                </a:extLst>
              </a:tr>
              <a:tr h="8023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STEP 3: RECEIVING MESSAGES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Upon receiving a message, a node updates its clock to reflect the received information and its own state.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 receiving an update, team members adjust their understanding of the project timeline.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 a live cricket scoring system, when the scoring node receives updated information about a recent boundary, it adjusts its score record to reflect this latest event.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cricket coach adjusts the team's training schedule based on a message from a player who will arrive late, ensuring the training activities align with the player's arrival.</a:t>
                      </a:r>
                      <a:endParaRPr lang="en-IN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0" marR="4800" marT="4800" marB="4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635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>
            <a:spLocks noGrp="1"/>
          </p:cNvSpPr>
          <p:nvPr>
            <p:ph type="body" idx="1"/>
          </p:nvPr>
        </p:nvSpPr>
        <p:spPr>
          <a:xfrm>
            <a:off x="2845723" y="2135893"/>
            <a:ext cx="327415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  <p:sp>
        <p:nvSpPr>
          <p:cNvPr id="476" name="Google Shape;476;p42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477" name="Google Shape;477;p42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IMP Note to Self</a:t>
            </a:r>
            <a:endParaRPr dirty="0"/>
          </a:p>
        </p:txBody>
      </p:sp>
      <p:sp>
        <p:nvSpPr>
          <p:cNvPr id="483" name="Google Shape;483;p43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484" name="Google Shape;484;p43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485" name="Google Shape;485;p43"/>
          <p:cNvSpPr txBox="1">
            <a:spLocks noGrp="1"/>
          </p:cNvSpPr>
          <p:nvPr>
            <p:ph type="body" idx="1"/>
          </p:nvPr>
        </p:nvSpPr>
        <p:spPr>
          <a:xfrm>
            <a:off x="457200" y="3297084"/>
            <a:ext cx="8229600" cy="1297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950"/>
              <a:buNone/>
            </a:pPr>
            <a:r>
              <a:rPr lang="en-US" sz="4950" b="1" dirty="0">
                <a:solidFill>
                  <a:srgbClr val="FF0000"/>
                </a:solidFill>
              </a:rPr>
              <a:t>STOP RECORDING</a:t>
            </a:r>
            <a:endParaRPr dirty="0"/>
          </a:p>
        </p:txBody>
      </p:sp>
      <p:pic>
        <p:nvPicPr>
          <p:cNvPr id="486" name="Google Shape;486;p43" descr="Covert Recording In The Workplace | Knowing When To Press The Stop Button |  Valemus La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488" y="115395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 IMP Note to Self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body" idx="1"/>
          </p:nvPr>
        </p:nvSpPr>
        <p:spPr>
          <a:xfrm>
            <a:off x="457200" y="3229253"/>
            <a:ext cx="8229600" cy="1365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950"/>
              <a:buNone/>
            </a:pPr>
            <a:r>
              <a:rPr lang="en-US" sz="4950" b="1" dirty="0">
                <a:solidFill>
                  <a:srgbClr val="FF0000"/>
                </a:solidFill>
              </a:rPr>
              <a:t>START RECORDING</a:t>
            </a:r>
            <a:endParaRPr dirty="0"/>
          </a:p>
        </p:txBody>
      </p:sp>
      <p:pic>
        <p:nvPicPr>
          <p:cNvPr id="153" name="Google Shape;153;p2" descr="86,797 Recording Icon Images, Stock Photos &amp; Vectors | Shutterstock"/>
          <p:cNvPicPr preferRelativeResize="0"/>
          <p:nvPr/>
        </p:nvPicPr>
        <p:blipFill rotWithShape="1">
          <a:blip r:embed="rId3">
            <a:alphaModFix/>
          </a:blip>
          <a:srcRect t="5978" b="13801"/>
          <a:stretch/>
        </p:blipFill>
        <p:spPr>
          <a:xfrm>
            <a:off x="2699083" y="1328238"/>
            <a:ext cx="3714750" cy="160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381000" y="3104862"/>
            <a:ext cx="8458200" cy="162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dirty="0"/>
              <a:t>Contact Session – 2</a:t>
            </a:r>
            <a:endParaRPr dirty="0"/>
          </a:p>
          <a:p>
            <a:pPr marL="0" lvl="0" indent="0" algn="ctr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</a:t>
            </a:r>
            <a:r>
              <a:rPr lang="en-US" sz="3200" dirty="0"/>
              <a:t>Logical Clocks &amp; Vector Clocks</a:t>
            </a:r>
            <a:endParaRPr sz="3200" dirty="0"/>
          </a:p>
          <a:p>
            <a:pPr marL="0" lvl="0" indent="0" algn="ctr" rtl="0">
              <a:lnSpc>
                <a:spcPct val="209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dirty="0"/>
              <a:t>[T1: Chap - 3]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IMP Note to Students</a:t>
            </a:r>
            <a:endParaRPr dirty="0"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It is important  to know that just login to the session does not guarantee the  attendance.</a:t>
            </a:r>
            <a:endParaRPr dirty="0"/>
          </a:p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Once you join the session, continue till the end to consider you as present in the class.</a:t>
            </a:r>
            <a:endParaRPr dirty="0"/>
          </a:p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IMPORTANTLY, you need to make the class more interactive by responding to Professors queries in the session.</a:t>
            </a:r>
            <a:endParaRPr dirty="0"/>
          </a:p>
          <a:p>
            <a:pPr marL="342900" lvl="0" indent="-25241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●"/>
            </a:pPr>
            <a:r>
              <a:rPr lang="en-US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Whenever Professor calls your number / name ,you need to respond, otherwise it will be considered as ABSENT</a:t>
            </a:r>
            <a:endParaRPr dirty="0"/>
          </a:p>
        </p:txBody>
      </p:sp>
      <p:sp>
        <p:nvSpPr>
          <p:cNvPr id="165" name="Google Shape;165;p4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166" name="Google Shape;166;p4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Text and References</a:t>
            </a:r>
            <a:endParaRPr dirty="0"/>
          </a:p>
        </p:txBody>
      </p:sp>
      <p:sp>
        <p:nvSpPr>
          <p:cNvPr id="172" name="Google Shape;172;p5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pic>
        <p:nvPicPr>
          <p:cNvPr id="173" name="Google Shape;173;p5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19188"/>
            <a:ext cx="900113" cy="114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5"/>
          <p:cNvGraphicFramePr/>
          <p:nvPr>
            <p:extLst>
              <p:ext uri="{D42A27DB-BD31-4B8C-83A1-F6EECF244321}">
                <p14:modId xmlns:p14="http://schemas.microsoft.com/office/powerpoint/2010/main" val="1604926415"/>
              </p:ext>
            </p:extLst>
          </p:nvPr>
        </p:nvGraphicFramePr>
        <p:xfrm>
          <a:off x="1600200" y="1200150"/>
          <a:ext cx="6457950" cy="710800"/>
        </p:xfrm>
        <a:graphic>
          <a:graphicData uri="http://schemas.openxmlformats.org/drawingml/2006/table">
            <a:tbl>
              <a:tblPr>
                <a:noFill/>
                <a:tableStyleId>{3923F142-CB82-46BF-9D0E-A9B5497D0A24}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Ajay D. Kshemkalyani, and Mukesh Singhal “Distributed Computing: Principles, Algorithms, and Systems”, Cambridge University Press, 2008 (Reprint 2013). 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5"/>
          <p:cNvGraphicFramePr/>
          <p:nvPr>
            <p:extLst>
              <p:ext uri="{D42A27DB-BD31-4B8C-83A1-F6EECF244321}">
                <p14:modId xmlns:p14="http://schemas.microsoft.com/office/powerpoint/2010/main" val="3694008155"/>
              </p:ext>
            </p:extLst>
          </p:nvPr>
        </p:nvGraphicFramePr>
        <p:xfrm>
          <a:off x="1600200" y="2457450"/>
          <a:ext cx="6515100" cy="1893100"/>
        </p:xfrm>
        <a:graphic>
          <a:graphicData uri="http://schemas.openxmlformats.org/drawingml/2006/table">
            <a:tbl>
              <a:tblPr>
                <a:noFill/>
                <a:tableStyleId>{3923F142-CB82-46BF-9D0E-A9B5497D0A24}</a:tableStyleId>
              </a:tblPr>
              <a:tblGrid>
                <a:gridCol w="7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R1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Kai Hwang, Geoffrey C. Fox, and Jack J. Dongarra, “Distributed and Cloud Computing: From Parallel processing to the Internet of Things”, Morgan Kaufmann, 2012 Elsevier Inc.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R2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F. Buford, Heather Yu, and Eng K. Lua, “P2P Networking and Applications”, Morgan Kaufmann, 2009 Elsevier Inc. </a:t>
                      </a:r>
                      <a:endParaRPr dirty="0"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6" name="Google Shape;176;p5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44" y="2319338"/>
            <a:ext cx="892969" cy="110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153" y="3519487"/>
            <a:ext cx="894160" cy="110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Module Details</a:t>
            </a:r>
            <a:endParaRPr sz="1400" dirty="0"/>
          </a:p>
        </p:txBody>
      </p:sp>
      <p:sp>
        <p:nvSpPr>
          <p:cNvPr id="202" name="Google Shape;202;p8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03" name="Google Shape;203;p8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4406" y="1441241"/>
            <a:ext cx="6195186" cy="2692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Presentation Overview</a:t>
            </a:r>
            <a:endParaRPr sz="1400" dirty="0"/>
          </a:p>
        </p:txBody>
      </p:sp>
      <p:sp>
        <p:nvSpPr>
          <p:cNvPr id="210" name="Google Shape;210;p9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Logical Time Introduction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Implementing Logical Clocks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Scalar Time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Lamport Timestamps  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Vector Time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Vector Clocks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Rules For Vector Clocks Updates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Matrix Clock</a:t>
            </a:r>
            <a:endParaRPr sz="1100" b="1" dirty="0"/>
          </a:p>
          <a:p>
            <a:pPr marL="257175" lvl="0" indent="-25717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b="1" dirty="0"/>
              <a:t>Physical Clock Synchronization: NTP</a:t>
            </a:r>
            <a:endParaRPr sz="1100" b="1" dirty="0"/>
          </a:p>
        </p:txBody>
      </p:sp>
      <p:sp>
        <p:nvSpPr>
          <p:cNvPr id="211" name="Google Shape;211;p9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12" name="Google Shape;212;p9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457201" y="67866"/>
            <a:ext cx="6172201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LOGICAL TIME INTRODUCTION</a:t>
            </a:r>
            <a:endParaRPr sz="1400" dirty="0"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75" lvl="0" indent="-2571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The concept of causality between events is fundamental to the design and analysis of parallel and distributed computing and operating systems. </a:t>
            </a:r>
          </a:p>
          <a:p>
            <a:pPr marL="257175" lvl="0" indent="-25717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100" dirty="0"/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Usually, causality is tracked using physical time. </a:t>
            </a:r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100" dirty="0"/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In distributed systems, it is not possible to have global physical time; it is possible to realize only an approximation of it.</a:t>
            </a:r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100" dirty="0"/>
          </a:p>
          <a:p>
            <a:pPr marL="257175" lvl="0" indent="-257175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100" dirty="0"/>
              <a:t>Causality among events in a distributed system is a powerful concept in reasoning, analyzing, and drawing inferences about a computation. </a:t>
            </a:r>
            <a:endParaRPr sz="1100" dirty="0"/>
          </a:p>
        </p:txBody>
      </p:sp>
      <p:sp>
        <p:nvSpPr>
          <p:cNvPr id="220" name="Google Shape;220;p10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21" name="Google Shape;221;p10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469607" y="67866"/>
            <a:ext cx="8213074" cy="2593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LOGICAL TIME WITH CAUSE-AND-EFFECT RELATIONSHIP</a:t>
            </a:r>
            <a:endParaRPr sz="1600" dirty="0"/>
          </a:p>
        </p:txBody>
      </p:sp>
      <p:sp>
        <p:nvSpPr>
          <p:cNvPr id="228" name="Google Shape;228;p11"/>
          <p:cNvSpPr txBox="1">
            <a:spLocks noGrp="1"/>
          </p:cNvSpPr>
          <p:nvPr>
            <p:ph type="ftr" idx="11"/>
          </p:nvPr>
        </p:nvSpPr>
        <p:spPr>
          <a:xfrm>
            <a:off x="469607" y="4869656"/>
            <a:ext cx="595253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SSWT ZG526 - Distributed Computing  Dt: 23rd April 2023</a:t>
            </a:r>
            <a:endParaRPr dirty="0"/>
          </a:p>
        </p:txBody>
      </p:sp>
      <p:sp>
        <p:nvSpPr>
          <p:cNvPr id="229" name="Google Shape;229;p11"/>
          <p:cNvSpPr txBox="1">
            <a:spLocks noGrp="1"/>
          </p:cNvSpPr>
          <p:nvPr>
            <p:ph type="sldNum" idx="12"/>
          </p:nvPr>
        </p:nvSpPr>
        <p:spPr>
          <a:xfrm>
            <a:off x="4478693" y="4903073"/>
            <a:ext cx="43257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651601-0C96-8BFD-7ABE-0C9AF160F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847783"/>
              </p:ext>
            </p:extLst>
          </p:nvPr>
        </p:nvGraphicFramePr>
        <p:xfrm>
          <a:off x="197707" y="497825"/>
          <a:ext cx="8748585" cy="4318458"/>
        </p:xfrm>
        <a:graphic>
          <a:graphicData uri="http://schemas.openxmlformats.org/drawingml/2006/table">
            <a:tbl>
              <a:tblPr firstRow="1" firstCol="1" bandRow="1"/>
              <a:tblGrid>
                <a:gridCol w="1749717">
                  <a:extLst>
                    <a:ext uri="{9D8B030D-6E8A-4147-A177-3AD203B41FA5}">
                      <a16:colId xmlns:a16="http://schemas.microsoft.com/office/drawing/2014/main" val="1228089213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2508007637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181684350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3055044010"/>
                    </a:ext>
                  </a:extLst>
                </a:gridCol>
                <a:gridCol w="1749717">
                  <a:extLst>
                    <a:ext uri="{9D8B030D-6E8A-4147-A177-3AD203B41FA5}">
                      <a16:colId xmlns:a16="http://schemas.microsoft.com/office/drawing/2014/main" val="1003756763"/>
                    </a:ext>
                  </a:extLst>
                </a:gridCol>
              </a:tblGrid>
              <a:tr h="1912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CONCEPT/ISSUE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DESCRIPTION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DESCRIPTION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TECHNICAL EXAMPLE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NON-TECHNICAL EXAMPLE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47571"/>
                  </a:ext>
                </a:extLst>
              </a:tr>
              <a:tr h="837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CAUSALITY IN DISTRIBUTED COMPUTING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Understanding how events influence one another (cause-and-effect) in a system where components operate independently and without synchronized time.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Figuring out the domino effect of actions in a network, like how one roadblock can affect traffic flow in an entire city.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Ensuring updates in a distributed database occur in the right order to maintain data consistency.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Determining how a change in a supplier’s delivery schedule impacts the entire production line.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00271"/>
                  </a:ext>
                </a:extLst>
              </a:tr>
              <a:tr h="837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 TIME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 time systems (like Lamport timestamps, vector clocks) order events in distributed systems without relying on synchronized physical clocks.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system of tracking the sequence of events, like a unique stamp on emails, independent of actual time.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Lamport timestamps to order messages in a distributed chat application.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Organizing a series of team emails by the order in which they were sent, not the time.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942306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DISTRIBUTED ALGORITHMIC DESIGN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Designing algorithms that factor in the independent and potentially concurrent operations across different system nodes.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Creating rules or procedures for tasks that are carried out by multiple agents independently.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Developing a mutual exclusion algorithm for managing access to a shared resource in a network.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Coordinating a large-scale event where various teams work independently on different tasks.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750450"/>
                  </a:ext>
                </a:extLst>
              </a:tr>
              <a:tr h="7449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TRACKING OF DIFFERENT EVENTS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Monitoring and managing events and their dependencies in a distributed system to maintain system integrity and perform debugging.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Keeping track of a series of related actions or occurrences, like updates in a project timeline.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Implementing a system to track data modifications across multiple servers for debugging.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Keeping a log of who added or changed information in a shared online document.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158513"/>
                  </a:ext>
                </a:extLst>
              </a:tr>
              <a:tr h="837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b="1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KNOWLEDGE ABOUT THE PROGRESS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Assessing the advancement and state of processes in a distributed system, useful for optimization like garbage collection or termination detection.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Understanding how far along a series of interconnected activities is, like progress in a relay race.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vector clocks to determine if certain computations in a distributed system have become obsolete.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50" dirty="0">
                          <a:solidFill>
                            <a:srgbClr val="00000A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Assessing the progress of a multi-stage school project where different students’ complete parts independently.</a:t>
                      </a:r>
                      <a:endParaRPr lang="en-IN" sz="9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3" marR="4363" marT="4363" marB="436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0451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TS Ne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E7270EECA3B4590EA796146CEF107" ma:contentTypeVersion="8" ma:contentTypeDescription="Create a new document." ma:contentTypeScope="" ma:versionID="2d33f57148a5fde3cad528797420d3cc">
  <xsd:schema xmlns:xsd="http://www.w3.org/2001/XMLSchema" xmlns:xs="http://www.w3.org/2001/XMLSchema" xmlns:p="http://schemas.microsoft.com/office/2006/metadata/properties" xmlns:ns2="dc7f2d29-e4a3-434f-906a-70b1fc2df21c" targetNamespace="http://schemas.microsoft.com/office/2006/metadata/properties" ma:root="true" ma:fieldsID="27ef3e9684c519c1798d1e4540a7a21b" ns2:_="">
    <xsd:import namespace="dc7f2d29-e4a3-434f-906a-70b1fc2d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f2d29-e4a3-434f-906a-70b1fc2d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8D2121-3AED-4AAA-9C28-E382ED6ACDEF}"/>
</file>

<file path=customXml/itemProps2.xml><?xml version="1.0" encoding="utf-8"?>
<ds:datastoreItem xmlns:ds="http://schemas.openxmlformats.org/officeDocument/2006/customXml" ds:itemID="{3C8FA264-7093-48E8-8CFB-8B120715CC3C}"/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1370</Words>
  <Application>Microsoft Office PowerPoint</Application>
  <PresentationFormat>On-screen Show (16:9)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BITS New</vt:lpstr>
      <vt:lpstr>SSWT ZG526 DISTRIBUTED COMPUTING Dr.  SRINIVASA KOSIGANTI srinikosi@wilp.bits-pilani.ac.in</vt:lpstr>
      <vt:lpstr> IMP Note to Self</vt:lpstr>
      <vt:lpstr>PowerPoint Presentation</vt:lpstr>
      <vt:lpstr>IMP Note to Students</vt:lpstr>
      <vt:lpstr>Text and References</vt:lpstr>
      <vt:lpstr>Module Details</vt:lpstr>
      <vt:lpstr>Presentation Overview</vt:lpstr>
      <vt:lpstr>LOGICAL TIME INTRODUCTION</vt:lpstr>
      <vt:lpstr>LOGICAL TIME WITH CAUSE-AND-EFFECT RELATIONSHIP</vt:lpstr>
      <vt:lpstr>IMPLEMENTATION OF LOGICAL CLOCKS – A STEP-BY-STEP APPROACH WITH EXAMPLES</vt:lpstr>
      <vt:lpstr>PowerPoint Presentation</vt:lpstr>
      <vt:lpstr> IMP Note to 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SSWT ZG526 DISTRIBUTED COMPUTING K V Vamsi Krishna kvvamsi@wilp.bits-pilani.ac.in</dc:title>
  <dc:creator>Anil</dc:creator>
  <cp:lastModifiedBy>Srinivasa Kosiganti</cp:lastModifiedBy>
  <cp:revision>5</cp:revision>
  <dcterms:created xsi:type="dcterms:W3CDTF">2015-06-09T08:31:04Z</dcterms:created>
  <dcterms:modified xsi:type="dcterms:W3CDTF">2024-02-03T09:14:46Z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655256-13e9-4c0b-ba73-c54361842301_Enabled">
    <vt:lpwstr>true</vt:lpwstr>
  </property>
  <property fmtid="{D5CDD505-2E9C-101B-9397-08002B2CF9AE}" pid="3" name="MSIP_Label_ec655256-13e9-4c0b-ba73-c54361842301_SetDate">
    <vt:lpwstr>2024-02-03T07:05:39Z</vt:lpwstr>
  </property>
  <property fmtid="{D5CDD505-2E9C-101B-9397-08002B2CF9AE}" pid="4" name="MSIP_Label_ec655256-13e9-4c0b-ba73-c54361842301_Method">
    <vt:lpwstr>Privileged</vt:lpwstr>
  </property>
  <property fmtid="{D5CDD505-2E9C-101B-9397-08002B2CF9AE}" pid="5" name="MSIP_Label_ec655256-13e9-4c0b-ba73-c54361842301_Name">
    <vt:lpwstr>Public</vt:lpwstr>
  </property>
  <property fmtid="{D5CDD505-2E9C-101B-9397-08002B2CF9AE}" pid="6" name="MSIP_Label_ec655256-13e9-4c0b-ba73-c54361842301_SiteId">
    <vt:lpwstr>edf442f5-b994-4c86-a131-b42b03a16c95</vt:lpwstr>
  </property>
  <property fmtid="{D5CDD505-2E9C-101B-9397-08002B2CF9AE}" pid="7" name="MSIP_Label_ec655256-13e9-4c0b-ba73-c54361842301_ActionId">
    <vt:lpwstr>59f4b058-5a32-4778-9217-cac97e3d0e47</vt:lpwstr>
  </property>
  <property fmtid="{D5CDD505-2E9C-101B-9397-08002B2CF9AE}" pid="8" name="MSIP_Label_ec655256-13e9-4c0b-ba73-c54361842301_ContentBits">
    <vt:lpwstr>0</vt:lpwstr>
  </property>
</Properties>
</file>