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60" r:id="rId2"/>
    <p:sldId id="257" r:id="rId3"/>
    <p:sldId id="261" r:id="rId4"/>
    <p:sldId id="263" r:id="rId5"/>
    <p:sldId id="297" r:id="rId6"/>
    <p:sldId id="275" r:id="rId7"/>
    <p:sldId id="298" r:id="rId8"/>
    <p:sldId id="299" r:id="rId9"/>
    <p:sldId id="278" r:id="rId10"/>
    <p:sldId id="310" r:id="rId11"/>
    <p:sldId id="311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00" r:id="rId26"/>
    <p:sldId id="313" r:id="rId27"/>
    <p:sldId id="312" r:id="rId28"/>
    <p:sldId id="301" r:id="rId29"/>
    <p:sldId id="304" r:id="rId30"/>
    <p:sldId id="305" r:id="rId31"/>
    <p:sldId id="302" r:id="rId32"/>
    <p:sldId id="306" r:id="rId33"/>
    <p:sldId id="307" r:id="rId34"/>
    <p:sldId id="308" r:id="rId35"/>
    <p:sldId id="363" r:id="rId36"/>
    <p:sldId id="309" r:id="rId37"/>
    <p:sldId id="284" r:id="rId38"/>
    <p:sldId id="287" r:id="rId39"/>
    <p:sldId id="288" r:id="rId40"/>
    <p:sldId id="289" r:id="rId41"/>
    <p:sldId id="290" r:id="rId42"/>
    <p:sldId id="327" r:id="rId43"/>
    <p:sldId id="328" r:id="rId44"/>
    <p:sldId id="330" r:id="rId45"/>
    <p:sldId id="331" r:id="rId46"/>
    <p:sldId id="332" r:id="rId47"/>
    <p:sldId id="333" r:id="rId48"/>
    <p:sldId id="334" r:id="rId49"/>
    <p:sldId id="336" r:id="rId50"/>
    <p:sldId id="335" r:id="rId51"/>
    <p:sldId id="337" r:id="rId52"/>
    <p:sldId id="291" r:id="rId53"/>
    <p:sldId id="293" r:id="rId54"/>
    <p:sldId id="317" r:id="rId55"/>
    <p:sldId id="325" r:id="rId56"/>
    <p:sldId id="319" r:id="rId57"/>
    <p:sldId id="320" r:id="rId58"/>
    <p:sldId id="321" r:id="rId59"/>
    <p:sldId id="322" r:id="rId60"/>
    <p:sldId id="323" r:id="rId61"/>
    <p:sldId id="324" r:id="rId62"/>
    <p:sldId id="326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262" r:id="rId76"/>
    <p:sldId id="303" r:id="rId77"/>
    <p:sldId id="285" r:id="rId78"/>
    <p:sldId id="286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 showGuides="1">
      <p:cViewPr varScale="1">
        <p:scale>
          <a:sx n="77" d="100"/>
          <a:sy n="77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10-02-2024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D1E263-E3C0-4D5B-8AA3-44144C8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L2_Elementary Data Structures</a:t>
            </a:r>
          </a:p>
        </p:txBody>
      </p:sp>
      <p:sp>
        <p:nvSpPr>
          <p:cNvPr id="14339" name="Content Placeholder 5">
            <a:extLst>
              <a:ext uri="{FF2B5EF4-FFF2-40B4-BE49-F238E27FC236}">
                <a16:creationId xmlns:a16="http://schemas.microsoft.com/office/drawing/2014/main" id="{303AAA96-820D-4B74-B46B-9460690B41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Jay Dave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CSIS Dept, Hyderabad Campus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B^C</a:t>
            </a:r>
            <a:r>
              <a:rPr lang="en-US" altLang="en-US" sz="2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en-US" sz="23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A/C</a:t>
            </a:r>
            <a:r>
              <a:rPr lang="en-US" altLang="en-US" sz="23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(Polish Notation):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+ A - ^ BCD – E/AC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(Reverse Polish Notation):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^ D - + EAC / - 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8001CC-06A0-430B-BE25-06FC465F1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51368"/>
              </p:ext>
            </p:extLst>
          </p:nvPr>
        </p:nvGraphicFramePr>
        <p:xfrm>
          <a:off x="5680012" y="1676400"/>
          <a:ext cx="2854388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281">
                  <a:extLst>
                    <a:ext uri="{9D8B030D-6E8A-4147-A177-3AD203B41FA5}">
                      <a16:colId xmlns:a16="http://schemas.microsoft.com/office/drawing/2014/main" val="701191297"/>
                    </a:ext>
                  </a:extLst>
                </a:gridCol>
                <a:gridCol w="953199">
                  <a:extLst>
                    <a:ext uri="{9D8B030D-6E8A-4147-A177-3AD203B41FA5}">
                      <a16:colId xmlns:a16="http://schemas.microsoft.com/office/drawing/2014/main" val="1421539956"/>
                    </a:ext>
                  </a:extLst>
                </a:gridCol>
                <a:gridCol w="795908">
                  <a:extLst>
                    <a:ext uri="{9D8B030D-6E8A-4147-A177-3AD203B41FA5}">
                      <a16:colId xmlns:a16="http://schemas.microsoft.com/office/drawing/2014/main" val="3813957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  <a:p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-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1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/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6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1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3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8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6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infixtopostfix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‘)’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PUSH(‘(‘)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stack.isEmpty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= FALSE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‘)’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POP( ) ≠ ‘(’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print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x  POP(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print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PUSH(input[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028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04733"/>
              </p:ext>
            </p:extLst>
          </p:nvPr>
        </p:nvGraphicFramePr>
        <p:xfrm>
          <a:off x="304800" y="1493838"/>
          <a:ext cx="8229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(A+B)^C-(D*E)/F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(A+B)^C-(D*E)/F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</a:t>
                      </a:r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</a:t>
                      </a:r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^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(A+B)^C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(A+B)^C-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037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78443"/>
              </p:ext>
            </p:extLst>
          </p:nvPr>
        </p:nvGraphicFramePr>
        <p:xfrm>
          <a:off x="304800" y="1493838"/>
          <a:ext cx="8229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)/F)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r>
                        <a:rPr lang="en-IN" dirty="0"/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(A+B)^C-(D*E)/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r>
                        <a:rPr lang="en-IN" dirty="0"/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E*F/-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5759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postfixeval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zx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 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5639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659716"/>
              </p:ext>
            </p:extLst>
          </p:nvPr>
        </p:nvGraphicFramePr>
        <p:xfrm>
          <a:off x="304800" y="1447800"/>
          <a:ext cx="48768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r>
                        <a:rPr lang="en-IN" dirty="0"/>
                        <a:t>E*F/-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</a:t>
                      </a:r>
                      <a:r>
                        <a:rPr lang="en-US" b="0" dirty="0"/>
                        <a:t>3+5^67*3/-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</a:t>
                      </a:r>
                      <a:r>
                        <a:rPr lang="en-US" b="1" dirty="0"/>
                        <a:t>+</a:t>
                      </a:r>
                      <a:r>
                        <a:rPr lang="en-US" b="0" dirty="0"/>
                        <a:t>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</a:t>
                      </a:r>
                      <a:r>
                        <a:rPr lang="en-US" b="1" dirty="0"/>
                        <a:t>5</a:t>
                      </a:r>
                      <a:r>
                        <a:rPr lang="en-US" b="0" dirty="0"/>
                        <a:t>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</a:t>
                      </a:r>
                      <a:r>
                        <a:rPr lang="en-US" b="1" dirty="0"/>
                        <a:t>^</a:t>
                      </a:r>
                      <a:r>
                        <a:rPr lang="en-US" b="0" dirty="0"/>
                        <a:t>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</a:t>
                      </a:r>
                      <a:r>
                        <a:rPr lang="en-US" b="1" dirty="0"/>
                        <a:t>6</a:t>
                      </a:r>
                      <a:r>
                        <a:rPr lang="en-US" b="0" dirty="0"/>
                        <a:t>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</a:t>
                      </a:r>
                      <a:r>
                        <a:rPr lang="en-US" b="1" dirty="0"/>
                        <a:t>7</a:t>
                      </a:r>
                      <a:r>
                        <a:rPr lang="en-US" b="0" dirty="0"/>
                        <a:t>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0 6 7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</a:t>
                      </a:r>
                      <a:r>
                        <a:rPr lang="en-US" b="1" dirty="0"/>
                        <a:t>*</a:t>
                      </a:r>
                      <a:r>
                        <a:rPr lang="en-US" b="0" dirty="0"/>
                        <a:t>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0 42 3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</a:t>
                      </a:r>
                      <a:r>
                        <a:rPr lang="en-US" b="1" dirty="0"/>
                        <a:t>/</a:t>
                      </a:r>
                      <a:r>
                        <a:rPr lang="en-US" b="0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23+5^67*3/</a:t>
                      </a:r>
                      <a:r>
                        <a:rPr lang="en-US" b="1" dirty="0"/>
                        <a:t>-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281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2590800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Infix: (A+B)^C-(D*E)/F</a:t>
            </a:r>
          </a:p>
          <a:p>
            <a:pPr>
              <a:lnSpc>
                <a:spcPct val="200000"/>
              </a:lnSpc>
            </a:pPr>
            <a:r>
              <a:rPr lang="en-IN" dirty="0"/>
              <a:t>(A+B)^C-(D*E)/F</a:t>
            </a:r>
          </a:p>
          <a:p>
            <a:pPr>
              <a:lnSpc>
                <a:spcPct val="200000"/>
              </a:lnSpc>
            </a:pPr>
            <a:r>
              <a:rPr lang="en-US" dirty="0"/>
              <a:t>= (2+3)^5-(6*7)/3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5^5- 42/3 = 0 – 42/3</a:t>
            </a:r>
          </a:p>
          <a:p>
            <a:pPr>
              <a:lnSpc>
                <a:spcPct val="200000"/>
              </a:lnSpc>
            </a:pPr>
            <a:r>
              <a:rPr lang="en-US" dirty="0"/>
              <a:t>=0-14 = -14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Postfix: AB+C^DE*F/-</a:t>
            </a:r>
          </a:p>
        </p:txBody>
      </p:sp>
    </p:spTree>
    <p:extLst>
      <p:ext uri="{BB962C8B-B14F-4D97-AF65-F5344CB8AC3E}">
        <p14:creationId xmlns:p14="http://schemas.microsoft.com/office/powerpoint/2010/main" val="100698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infixtoprefix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‘(’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PUSH(‘)‘)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stack.isEmpty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= FALSE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operand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‘(’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POP( ) ≠ ‘)’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output[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j++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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x  POP(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output[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j++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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print(reverse(output))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633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71402"/>
              </p:ext>
            </p:extLst>
          </p:nvPr>
        </p:nvGraphicFramePr>
        <p:xfrm>
          <a:off x="304800" y="1493838"/>
          <a:ext cx="8229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(A+B)^C-(D*E)/F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F</a:t>
                      </a:r>
                      <a:r>
                        <a:rPr lang="pt-BR" dirty="0"/>
                        <a:t>/)E*D(-C^)B+A((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</a:t>
                      </a:r>
                      <a:r>
                        <a:rPr lang="pt-BR" b="1" dirty="0"/>
                        <a:t>/</a:t>
                      </a:r>
                      <a:r>
                        <a:rPr lang="pt-BR" dirty="0"/>
                        <a:t>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</a:t>
                      </a:r>
                      <a:r>
                        <a:rPr lang="pt-BR" b="1" dirty="0"/>
                        <a:t>)</a:t>
                      </a:r>
                      <a:r>
                        <a:rPr lang="pt-BR" b="0" dirty="0"/>
                        <a:t>E</a:t>
                      </a:r>
                      <a:r>
                        <a:rPr lang="pt-BR" dirty="0"/>
                        <a:t>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</a:t>
                      </a:r>
                      <a:r>
                        <a:rPr lang="pt-BR" b="1" dirty="0"/>
                        <a:t>E*</a:t>
                      </a:r>
                      <a:r>
                        <a:rPr lang="pt-BR" dirty="0"/>
                        <a:t>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</a:t>
                      </a:r>
                      <a:r>
                        <a:rPr lang="pt-BR" b="1" dirty="0"/>
                        <a:t>*</a:t>
                      </a:r>
                      <a:r>
                        <a:rPr lang="pt-BR" dirty="0"/>
                        <a:t>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)/)*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</a:t>
                      </a:r>
                      <a:r>
                        <a:rPr lang="pt-BR" b="1" dirty="0"/>
                        <a:t>D</a:t>
                      </a:r>
                      <a:r>
                        <a:rPr lang="pt-BR" dirty="0"/>
                        <a:t>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</a:t>
                      </a:r>
                      <a:r>
                        <a:rPr lang="pt-BR" b="1" dirty="0"/>
                        <a:t>(</a:t>
                      </a:r>
                      <a:r>
                        <a:rPr lang="pt-BR" dirty="0"/>
                        <a:t>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</a:t>
                      </a:r>
                      <a:r>
                        <a:rPr lang="pt-BR" b="1" dirty="0"/>
                        <a:t>-</a:t>
                      </a:r>
                      <a:r>
                        <a:rPr lang="pt-BR" dirty="0"/>
                        <a:t>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</a:t>
                      </a:r>
                      <a:r>
                        <a:rPr lang="pt-BR" b="1" dirty="0"/>
                        <a:t>C</a:t>
                      </a:r>
                      <a:r>
                        <a:rPr lang="pt-BR" dirty="0"/>
                        <a:t>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</a:t>
                      </a:r>
                      <a:r>
                        <a:rPr lang="pt-BR" b="1" dirty="0"/>
                        <a:t>^</a:t>
                      </a:r>
                      <a:r>
                        <a:rPr lang="pt-BR" dirty="0"/>
                        <a:t>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938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37160"/>
              </p:ext>
            </p:extLst>
          </p:nvPr>
        </p:nvGraphicFramePr>
        <p:xfrm>
          <a:off x="304800" y="1493838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</a:t>
                      </a:r>
                      <a:r>
                        <a:rPr lang="pt-BR" b="1" dirty="0"/>
                        <a:t>^</a:t>
                      </a:r>
                      <a:r>
                        <a:rPr lang="pt-BR" dirty="0"/>
                        <a:t>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</a:t>
                      </a:r>
                      <a:r>
                        <a:rPr lang="pt-BR" b="1" dirty="0"/>
                        <a:t>)</a:t>
                      </a:r>
                      <a:r>
                        <a:rPr lang="pt-BR" b="0" dirty="0"/>
                        <a:t>B+A((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</a:t>
                      </a:r>
                      <a:r>
                        <a:rPr lang="pt-BR" b="1" dirty="0"/>
                        <a:t>B</a:t>
                      </a:r>
                      <a:r>
                        <a:rPr lang="pt-BR" b="0" dirty="0"/>
                        <a:t>+A((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</a:t>
                      </a:r>
                      <a:r>
                        <a:rPr lang="pt-BR" b="1" dirty="0"/>
                        <a:t>+</a:t>
                      </a:r>
                      <a:r>
                        <a:rPr lang="pt-BR" b="0" dirty="0"/>
                        <a:t>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</a:t>
                      </a:r>
                      <a:r>
                        <a:rPr lang="pt-BR" b="1" dirty="0"/>
                        <a:t>A</a:t>
                      </a:r>
                      <a:r>
                        <a:rPr lang="pt-BR" b="0" dirty="0"/>
                        <a:t>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F/)E*D(-C^)B+A</a:t>
                      </a:r>
                      <a:r>
                        <a:rPr lang="pt-BR" b="1" dirty="0"/>
                        <a:t>(</a:t>
                      </a:r>
                      <a:r>
                        <a:rPr lang="pt-BR" b="0" dirty="0"/>
                        <a:t>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F/)E*D(-C^)B+A(</a:t>
                      </a:r>
                      <a:r>
                        <a:rPr lang="pt-BR" b="1" dirty="0"/>
                        <a:t>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/CBA+^-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2322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822EB-2AB7-463A-91C1-7E00CB03F9F6}"/>
              </a:ext>
            </a:extLst>
          </p:cNvPr>
          <p:cNvSpPr/>
          <p:nvPr/>
        </p:nvSpPr>
        <p:spPr>
          <a:xfrm>
            <a:off x="2683919" y="4994830"/>
            <a:ext cx="377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Reverse(FED*</a:t>
            </a:r>
            <a:r>
              <a:rPr lang="en-IN" dirty="0">
                <a:latin typeface="+mj-lt"/>
              </a:rPr>
              <a:t>/CBA+^-) = -^+ABC/*DEF</a:t>
            </a:r>
          </a:p>
        </p:txBody>
      </p:sp>
    </p:spTree>
    <p:extLst>
      <p:ext uri="{BB962C8B-B14F-4D97-AF65-F5344CB8AC3E}">
        <p14:creationId xmlns:p14="http://schemas.microsoft.com/office/powerpoint/2010/main" val="132696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prefixeval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zx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 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6741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351A9-5288-4E70-99F1-DF679FF54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latin typeface="Arial" charset="0"/>
                <a:cs typeface="Arial" charset="0"/>
              </a:rPr>
              <a:t>Data Structures and Algorithms Design (Merged-SEZG519/SSZG519)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chemeClr val="tx2"/>
                </a:solidFill>
                <a:latin typeface="Arial" charset="0"/>
                <a:cs typeface="Arial" charset="0"/>
              </a:rPr>
              <a:t>L2_Elementary 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752090"/>
              </p:ext>
            </p:extLst>
          </p:nvPr>
        </p:nvGraphicFramePr>
        <p:xfrm>
          <a:off x="304800" y="1447800"/>
          <a:ext cx="48768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FED*/CBA+^-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</a:t>
                      </a:r>
                      <a:r>
                        <a:rPr lang="en-US" b="0" dirty="0"/>
                        <a:t>76*/532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</a:t>
                      </a:r>
                      <a:r>
                        <a:rPr lang="en-US" b="1" dirty="0"/>
                        <a:t>7</a:t>
                      </a:r>
                      <a:r>
                        <a:rPr lang="en-US" b="0" dirty="0"/>
                        <a:t>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</a:t>
                      </a:r>
                      <a:r>
                        <a:rPr lang="en-US" b="1" dirty="0"/>
                        <a:t>6</a:t>
                      </a:r>
                      <a:r>
                        <a:rPr lang="en-US" b="0" dirty="0"/>
                        <a:t>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3 7 6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</a:t>
                      </a:r>
                      <a:r>
                        <a:rPr lang="en-US" b="1" dirty="0"/>
                        <a:t>*</a:t>
                      </a:r>
                      <a:r>
                        <a:rPr lang="en-US" b="0" dirty="0"/>
                        <a:t>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</a:t>
                      </a:r>
                      <a:r>
                        <a:rPr lang="en-US" b="1" dirty="0"/>
                        <a:t>/</a:t>
                      </a:r>
                      <a:r>
                        <a:rPr lang="en-US" b="0" dirty="0"/>
                        <a:t>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</a:t>
                      </a:r>
                      <a:r>
                        <a:rPr lang="en-US" b="1" dirty="0"/>
                        <a:t>5</a:t>
                      </a:r>
                      <a:r>
                        <a:rPr lang="en-US" b="0" dirty="0"/>
                        <a:t>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</a:t>
                      </a:r>
                      <a:r>
                        <a:rPr lang="en-US" b="1" dirty="0"/>
                        <a:t>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14 5 3 2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+^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281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2590800" cy="4992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Infix: (A+B)^C-(D*E)/F</a:t>
            </a:r>
          </a:p>
          <a:p>
            <a:pPr>
              <a:lnSpc>
                <a:spcPct val="200000"/>
              </a:lnSpc>
            </a:pPr>
            <a:r>
              <a:rPr lang="en-IN" dirty="0"/>
              <a:t>(A+B)^C-(D*E)/F</a:t>
            </a:r>
          </a:p>
          <a:p>
            <a:pPr>
              <a:lnSpc>
                <a:spcPct val="200000"/>
              </a:lnSpc>
            </a:pPr>
            <a:r>
              <a:rPr lang="en-US" dirty="0"/>
              <a:t>= (2+3)^5-(6*7)/3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5^5- 42/3 = 0 – 42/3</a:t>
            </a:r>
          </a:p>
          <a:p>
            <a:pPr>
              <a:lnSpc>
                <a:spcPct val="200000"/>
              </a:lnSpc>
            </a:pPr>
            <a:r>
              <a:rPr lang="en-US" dirty="0"/>
              <a:t>=0-14 = -14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Prefix: -^+ABC/*DEF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IN" dirty="0" err="1"/>
              <a:t>everse</a:t>
            </a:r>
            <a:r>
              <a:rPr lang="en-IN" dirty="0"/>
              <a:t>(Prefix):</a:t>
            </a:r>
          </a:p>
          <a:p>
            <a:pPr>
              <a:lnSpc>
                <a:spcPct val="200000"/>
              </a:lnSpc>
            </a:pPr>
            <a:r>
              <a:rPr lang="en-IN" dirty="0"/>
              <a:t>FED*/CBA+^-</a:t>
            </a:r>
          </a:p>
        </p:txBody>
      </p:sp>
    </p:spTree>
    <p:extLst>
      <p:ext uri="{BB962C8B-B14F-4D97-AF65-F5344CB8AC3E}">
        <p14:creationId xmlns:p14="http://schemas.microsoft.com/office/powerpoint/2010/main" val="32629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postfixtoinfix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z(x op y)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26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857896"/>
              </p:ext>
            </p:extLst>
          </p:nvPr>
        </p:nvGraphicFramePr>
        <p:xfrm>
          <a:off x="304800" y="1447800"/>
          <a:ext cx="48768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</a:t>
                      </a:r>
                      <a:r>
                        <a:rPr lang="en-IN" dirty="0"/>
                        <a:t>B+C^DE*F/-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+C^DE*F/-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C^DE*F/-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(A+B)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</a:t>
                      </a:r>
                      <a:r>
                        <a:rPr lang="en-IN" b="1" dirty="0"/>
                        <a:t>C</a:t>
                      </a:r>
                      <a:r>
                        <a:rPr lang="en-IN" dirty="0"/>
                        <a:t>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(A+B)</a:t>
                      </a:r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</a:t>
                      </a:r>
                      <a:r>
                        <a:rPr lang="en-IN" b="1" dirty="0"/>
                        <a:t>*</a:t>
                      </a:r>
                      <a:r>
                        <a:rPr lang="en-IN" dirty="0"/>
                        <a:t>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^C)(D*E)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</a:t>
                      </a:r>
                      <a:r>
                        <a:rPr lang="en-IN" b="1" dirty="0"/>
                        <a:t>F</a:t>
                      </a:r>
                      <a:r>
                        <a:rPr lang="en-IN" dirty="0"/>
                        <a:t>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^C)(D*E)F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AB+C^DE*F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((A+B)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^C)</a:t>
                      </a: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((D*E)/F)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AB+C^DE*F</a:t>
                      </a:r>
                      <a:r>
                        <a:rPr lang="en-IN" b="0" dirty="0"/>
                        <a:t>/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(((A+B)</a:t>
                      </a:r>
                      <a:r>
                        <a:rPr lang="en-IN" dirty="0"/>
                        <a:t>^C)-((D*E)/F))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3429000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Postfix: AB+C^DE*F/-</a:t>
            </a:r>
          </a:p>
          <a:p>
            <a:pPr>
              <a:lnSpc>
                <a:spcPct val="200000"/>
              </a:lnSpc>
            </a:pPr>
            <a:r>
              <a:rPr lang="en-US" dirty="0"/>
              <a:t>Infix: ((A+B)</a:t>
            </a:r>
            <a:r>
              <a:rPr lang="en-IN" dirty="0"/>
              <a:t>^C)-((D*E)/F)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2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prefixtoinfix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z(x op y)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z)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359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202626"/>
              </p:ext>
            </p:extLst>
          </p:nvPr>
        </p:nvGraphicFramePr>
        <p:xfrm>
          <a:off x="304800" y="1447800"/>
          <a:ext cx="48768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F</a:t>
                      </a:r>
                      <a:r>
                        <a:rPr lang="en-IN" dirty="0"/>
                        <a:t>ED*/CBA+^-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D*/CBA+^-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*/CBA+^-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 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</a:t>
                      </a:r>
                      <a:r>
                        <a:rPr lang="en-IN" b="1" dirty="0"/>
                        <a:t>*</a:t>
                      </a:r>
                      <a:r>
                        <a:rPr lang="en-IN" dirty="0"/>
                        <a:t>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 (D*E)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</a:t>
                      </a:r>
                      <a:r>
                        <a:rPr lang="en-IN" b="1" dirty="0"/>
                        <a:t>C</a:t>
                      </a:r>
                      <a:r>
                        <a:rPr lang="en-IN" dirty="0"/>
                        <a:t>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</a:t>
                      </a:r>
                      <a:r>
                        <a:rPr lang="en-IN" b="1" dirty="0"/>
                        <a:t>A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B 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(A+B)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((A+B)^C)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</a:t>
                      </a:r>
                      <a:r>
                        <a:rPr lang="en-IN" b="0" dirty="0"/>
                        <a:t>^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(((</a:t>
                      </a:r>
                      <a:r>
                        <a:rPr lang="en-US" dirty="0"/>
                        <a:t>A+B)^C)-((D*E)/</a:t>
                      </a:r>
                      <a:r>
                        <a:rPr lang="en-US"/>
                        <a:t>F))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3429000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Prefix: -^+ABC/*DEF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IN" dirty="0" err="1"/>
              <a:t>everse</a:t>
            </a:r>
            <a:r>
              <a:rPr lang="en-IN" dirty="0"/>
              <a:t>(Prefix):</a:t>
            </a:r>
          </a:p>
          <a:p>
            <a:pPr>
              <a:lnSpc>
                <a:spcPct val="200000"/>
              </a:lnSpc>
            </a:pPr>
            <a:r>
              <a:rPr lang="en-IN" dirty="0"/>
              <a:t>FED*/CBA+^-</a:t>
            </a:r>
          </a:p>
          <a:p>
            <a:pPr>
              <a:lnSpc>
                <a:spcPct val="200000"/>
              </a:lnSpc>
            </a:pPr>
            <a:r>
              <a:rPr lang="en-US" dirty="0"/>
              <a:t>Infix: ((A+B)^C)-((D*E)/F)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0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* C –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Postfix: A  B C * A – =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EFF0EC-FC3B-4740-877D-658C89342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87805"/>
              </p:ext>
            </p:extLst>
          </p:nvPr>
        </p:nvGraphicFramePr>
        <p:xfrm>
          <a:off x="614596" y="3429000"/>
          <a:ext cx="80722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025">
                  <a:extLst>
                    <a:ext uri="{9D8B030D-6E8A-4147-A177-3AD203B41FA5}">
                      <a16:colId xmlns:a16="http://schemas.microsoft.com/office/drawing/2014/main" val="1792118185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734008642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022049158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57285163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829289293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4127884385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318327490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86885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4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B*C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D-A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2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Empty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MUL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SUB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POP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(2)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(3)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(4)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(5)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(6)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(7)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(8)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7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9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machines: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Higher code density.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Fewer registers required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Slower access to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10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Register-based machines: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* C –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r1, B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Faster access to variables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Fewer memory operations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More registers for dense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2101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9C7EB-4A07-41FD-A0A4-1DC4222D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71" y="1522227"/>
            <a:ext cx="2857729" cy="44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9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42672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B(int k){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("%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d",k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A(int a){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B(a*2);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("%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d",a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int x;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A(x+1);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0C090-87A6-46C8-8579-4925843A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95400"/>
            <a:ext cx="433448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491835AD-057F-446E-AFB7-6F9B185F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of positions in lists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Content of L-2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42672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A(int n){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if(n&gt;0){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	printf("%d",n);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	A(n-1);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}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int x=6;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A(x/2);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altLang="en-US" sz="23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0C090-87A6-46C8-8579-4925843A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68" y="1301701"/>
            <a:ext cx="4257144" cy="50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pic>
        <p:nvPicPr>
          <p:cNvPr id="1026" name="Picture 2" descr="Tower of Hanoi - Wikipedia">
            <a:extLst>
              <a:ext uri="{FF2B5EF4-FFF2-40B4-BE49-F238E27FC236}">
                <a16:creationId xmlns:a16="http://schemas.microsoft.com/office/drawing/2014/main" id="{B2FF0C27-EDBE-4A37-BE4C-291C620E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1" y="2133600"/>
            <a:ext cx="727363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67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FF0C27-EDBE-4A37-BE4C-291C620E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659" y="1828800"/>
            <a:ext cx="773668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9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n-1 discs from A to B using C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 disc from A to C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n-1 discs from B to C using A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Moves = (2</a:t>
            </a:r>
            <a:r>
              <a:rPr lang="en-US" altLang="en-US" sz="25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</a:t>
            </a:r>
          </a:p>
        </p:txBody>
      </p:sp>
    </p:spTree>
    <p:extLst>
      <p:ext uri="{BB962C8B-B14F-4D97-AF65-F5344CB8AC3E}">
        <p14:creationId xmlns:p14="http://schemas.microsoft.com/office/powerpoint/2010/main" val="355085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void TOH(int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C){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if(n&gt;0){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TOH(n-1,A,C,B);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("Move %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dth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disc from %d to %d\n",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n,A,C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TOH(n-1,B,A,C);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}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int n=3;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int A=1,B=2,C=3;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TOH(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n,A,B,C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498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FF0C27-EDBE-4A37-BE4C-291C620E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659" y="1828800"/>
            <a:ext cx="773668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45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Iterative: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1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= 1 to (2^n)-1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	if i%3 = 1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		Move top disk from A to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if i%3 = 2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		Move top disk from A to B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if i%3 = 0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		Move top disk from B to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</a:t>
            </a:r>
          </a:p>
        </p:txBody>
      </p:sp>
    </p:spTree>
    <p:extLst>
      <p:ext uri="{BB962C8B-B14F-4D97-AF65-F5344CB8AC3E}">
        <p14:creationId xmlns:p14="http://schemas.microsoft.com/office/powerpoint/2010/main" val="82808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  <p:pic>
        <p:nvPicPr>
          <p:cNvPr id="3074" name="Picture 2" descr="Queue GIFs - Get the best gif on GIFER">
            <a:extLst>
              <a:ext uri="{FF2B5EF4-FFF2-40B4-BE49-F238E27FC236}">
                <a16:creationId xmlns:a16="http://schemas.microsoft.com/office/drawing/2014/main" id="{8FE74E02-E2F5-4AF2-8E2C-C29B2EEBCBD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33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38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"cousin" of the stack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queue is a container of objects that are inserted and removed according to the first-in first-out (FIFO) principle.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usually say that elements enter the queue at the rear and are removed from the front.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Queue: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enqueue(o): Insert object o at the rear of the queue.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 ): Remove and return from the queue the object at the front; an error occurs if the queue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 ): Return the number of objects in the queue.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 Return a Boolean value indicating whether queue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front( ): Return, but do not remove, the front object in the queue, an error occurs if the queue is empty.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 = N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Q[r]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=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dequeue( ):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Q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[f]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r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0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f+1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(enqueue and 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endParaRPr lang="en-US" dirty="0"/>
          </a:p>
        </p:txBody>
      </p:sp>
      <p:pic>
        <p:nvPicPr>
          <p:cNvPr id="1026" name="Picture 2" descr="Stacked GIFs | Tenor">
            <a:extLst>
              <a:ext uri="{FF2B5EF4-FFF2-40B4-BE49-F238E27FC236}">
                <a16:creationId xmlns:a16="http://schemas.microsoft.com/office/drawing/2014/main" id="{045027DA-2F60-4082-B588-6D7F0A421B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81200"/>
            <a:ext cx="4676775" cy="35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– f 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TRUE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FALSE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Q[f]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(size,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26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scheduling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spooling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14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en-US" dirty="0"/>
          </a:p>
        </p:txBody>
      </p:sp>
      <p:pic>
        <p:nvPicPr>
          <p:cNvPr id="1026" name="Picture 2" descr="Introduction to Circular Queue - GeeksforGeeks">
            <a:extLst>
              <a:ext uri="{FF2B5EF4-FFF2-40B4-BE49-F238E27FC236}">
                <a16:creationId xmlns:a16="http://schemas.microsoft.com/office/drawing/2014/main" id="{AE50E287-ED57-4ABC-B0C4-25B8E5AC0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3530"/>
            <a:ext cx="8534400" cy="39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64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  r mod n + 1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Q[r]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2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Q[f]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f mod n +1</a:t>
            </a: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0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25F76-C0BF-43A1-BED0-9DA83B2F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28800"/>
            <a:ext cx="6477000" cy="4336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617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25F76-C0BF-43A1-BED0-9DA83B2F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64" y="1752600"/>
            <a:ext cx="5574672" cy="4511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695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/Double Ended Queue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0E287-ED57-4ABC-B0C4-25B8E5AC0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119" y="1833530"/>
            <a:ext cx="6665762" cy="39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24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enqueuerear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 and r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Q[r]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88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enqueuefront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 and r = 0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 = 1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f - 1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Q[f]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endParaRPr lang="en-US" dirty="0"/>
          </a:p>
        </p:txBody>
      </p:sp>
      <p:pic>
        <p:nvPicPr>
          <p:cNvPr id="2052" name="Picture 4" descr="Stack in Java | Methods, Example Program - Scientech Easy">
            <a:extLst>
              <a:ext uri="{FF2B5EF4-FFF2-40B4-BE49-F238E27FC236}">
                <a16:creationId xmlns:a16="http://schemas.microsoft.com/office/drawing/2014/main" id="{937C3D9A-ED82-4833-80A6-A98C3806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1" y="1981200"/>
            <a:ext cx="758133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97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dequeuefront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Q[f]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f mod n +1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33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dequeuerear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Q[r]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Q[r]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			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 = 1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r - 1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7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  <p:pic>
        <p:nvPicPr>
          <p:cNvPr id="4098" name="Picture 2" descr="Program for Nth node from the end of a Linked List - GeeksforGeeks">
            <a:extLst>
              <a:ext uri="{FF2B5EF4-FFF2-40B4-BE49-F238E27FC236}">
                <a16:creationId xmlns:a16="http://schemas.microsoft.com/office/drawing/2014/main" id="{4F2A7A4D-0DC4-49B2-8C17-2BCCC4F451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667000"/>
            <a:ext cx="77343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81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finite number of nodes where linear order is maintained by means of links or pointer to other node. 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Linked List: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o,key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Insert object o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copy(link1,link2): Copy linked list 1 to linked list 2.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merge(link1,link2): Attach linked list2 behind linked list 1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54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header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 new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24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49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o, Object key): Insert object o after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72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).next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).data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80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key): Delete object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).data ≠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).data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).next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6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a container of objects that are inserted and removed according to the last-in first-out (LIFO) principle.</a:t>
            </a: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stack: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push(o): Insert object o at the top of the stack.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pop(): Remove from the stack and return the top object on the stack, that is, the most recently inserted element still in the stack; an error occurs if the stack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size(): Return the number of objects in the stack.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Return, a Boolean indicating if the stack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top(): Return the top object on the stack, without removing it, an error occurs if the stack is empty.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merge(header1,header2,header): Attach linked list2 behind linked list 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ptr.nextheader2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headerheader1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3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search(Object key): search whether key is in linked list or not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key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457200" lvl="1" indent="0" algn="just" fontAlgn="base"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29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calculations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on long numbers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graph, tree, queue, stack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(Applications)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116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62C30-E3FB-4E44-A8B3-046DEB8E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438400"/>
            <a:ext cx="8763000" cy="1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4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Accessibility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number of elements higher than or equal to each key in the list.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11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  23  43  5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2,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4,1,0,3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 algn="just" fontAlgn="base"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Null link problem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 in the link field may create some problem during the execution of the program if a proper care is not taken.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loop: Don’t know where to stop!!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solution: Keep special header node, that has no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41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  <p:pic>
        <p:nvPicPr>
          <p:cNvPr id="1026" name="Picture 2" descr="Introduction to Doubly Linked List – Data Structure and Algorithm Tutorials  - GeeksforGeeks">
            <a:extLst>
              <a:ext uri="{FF2B5EF4-FFF2-40B4-BE49-F238E27FC236}">
                <a16:creationId xmlns:a16="http://schemas.microsoft.com/office/drawing/2014/main" id="{CA6231AF-3521-4052-A608-169984EC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43175"/>
            <a:ext cx="8639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83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Linked List: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o,key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Insert object o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copy(link1,link2): Copy linked list 1 to linked list 2.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merge(link1,link2): Attach linked list2 behind linked list 1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42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header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header.prevnewnode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42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912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o, Object key): Insert object o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7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 = 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stack-full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S[t]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stack-empty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[t]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S[t]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t-1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(push and pop)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59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header.prevNULL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667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retvalptr.data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ptr.prev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15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retvalptr.data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prevptr.prev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ptr.prev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nextptr.next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74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merge(header1,header2,header): Attach linked list2 behind linked list 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ptr.nextheader2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header2.prevptr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headerheader1</a:t>
            </a: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875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key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9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Stack (i.e., Push and Pop, LIFO) using Queue data structure.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Queue (i.e., Enqueue and Dequeue, FIFO) using Stack data structure.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discussed how to implement Stack using Array. Now, implement Stack using Linked-list. 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discussed how to implement Queue using Array. Now, implement Queue using Linked-list.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Homework Assignments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Design: Foundations, Analysis and Internet Examples Michael T. Goodrich, Roberto Tamassia, 2006, Wiley (Students Edition)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Structures, Algorithms and Applications in C++, Sartaj Sahni, Second Ed, 2005, Universities Press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Algorithms, TH Cormen, CE Leiserson, RL Rivest, C Stein, Third Ed, 2009, PHI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80999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Any Question!!</a:t>
            </a:r>
          </a:p>
        </p:txBody>
      </p:sp>
    </p:spTree>
    <p:extLst>
      <p:ext uri="{BB962C8B-B14F-4D97-AF65-F5344CB8AC3E}">
        <p14:creationId xmlns:p14="http://schemas.microsoft.com/office/powerpoint/2010/main" val="28268396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9D8-0F15-4B42-A136-5E260B3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TRUE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FALSE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S[t]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(size,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8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 consists of operands and operators.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for arithmetic expression: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&lt;operand&gt; &lt;operator&gt; &lt;operand&gt;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(Polish Notation): &lt;operator&gt; &lt;operand&gt; &lt;operand&gt;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 Polish Notation): &lt;operand&gt; &lt;operand&gt; &lt;operator&gt;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notation can be converted to equivalent Prefix, Postfix notations.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and Postfix notations are parenthesis free and faster than infix.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134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</TotalTime>
  <Words>5436</Words>
  <Application>Microsoft Office PowerPoint</Application>
  <PresentationFormat>On-screen Show (4:3)</PresentationFormat>
  <Paragraphs>917</Paragraphs>
  <Slides>78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L2_Elementary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 Dave .</cp:lastModifiedBy>
  <cp:revision>470</cp:revision>
  <cp:lastPrinted>2023-07-22T01:21:14Z</cp:lastPrinted>
  <dcterms:created xsi:type="dcterms:W3CDTF">2011-09-14T09:42:05Z</dcterms:created>
  <dcterms:modified xsi:type="dcterms:W3CDTF">2024-02-10T04:11:27Z</dcterms:modified>
</cp:coreProperties>
</file>