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60" r:id="rId2"/>
    <p:sldId id="257" r:id="rId3"/>
    <p:sldId id="261" r:id="rId4"/>
    <p:sldId id="263" r:id="rId5"/>
    <p:sldId id="389" r:id="rId6"/>
    <p:sldId id="390" r:id="rId7"/>
    <p:sldId id="364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1" r:id="rId28"/>
    <p:sldId id="410" r:id="rId29"/>
    <p:sldId id="412" r:id="rId30"/>
    <p:sldId id="415" r:id="rId31"/>
    <p:sldId id="413" r:id="rId32"/>
    <p:sldId id="414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44" r:id="rId48"/>
    <p:sldId id="445" r:id="rId49"/>
    <p:sldId id="446" r:id="rId50"/>
    <p:sldId id="447" r:id="rId51"/>
    <p:sldId id="439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48" r:id="rId60"/>
    <p:sldId id="449" r:id="rId61"/>
    <p:sldId id="450" r:id="rId62"/>
    <p:sldId id="451" r:id="rId63"/>
    <p:sldId id="452" r:id="rId64"/>
    <p:sldId id="453" r:id="rId65"/>
    <p:sldId id="431" r:id="rId66"/>
    <p:sldId id="440" r:id="rId67"/>
    <p:sldId id="441" r:id="rId68"/>
    <p:sldId id="442" r:id="rId69"/>
    <p:sldId id="443" r:id="rId70"/>
    <p:sldId id="423" r:id="rId71"/>
    <p:sldId id="285" r:id="rId72"/>
    <p:sldId id="286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howGuides="1">
      <p:cViewPr varScale="1">
        <p:scale>
          <a:sx n="64" d="100"/>
          <a:sy n="64" d="100"/>
        </p:scale>
        <p:origin x="13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02-03-2024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4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5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7" y="381004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8884"/>
            <a:ext cx="5867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9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41"/>
            <a:ext cx="8229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4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4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02-Mar-24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L3_Non-Linear Data Structures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7640" y="1447801"/>
            <a:ext cx="5108723" cy="42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2177755" y="6096000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Representation organizational hierarchies</a:t>
            </a:r>
          </a:p>
        </p:txBody>
      </p:sp>
    </p:spTree>
    <p:extLst>
      <p:ext uri="{BB962C8B-B14F-4D97-AF65-F5344CB8AC3E}">
        <p14:creationId xmlns:p14="http://schemas.microsoft.com/office/powerpoint/2010/main" val="379557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7640" y="1861074"/>
            <a:ext cx="5108723" cy="345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2338023" y="6096000"/>
            <a:ext cx="440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Binary Search Tree for efficient search</a:t>
            </a:r>
          </a:p>
        </p:txBody>
      </p:sp>
    </p:spTree>
    <p:extLst>
      <p:ext uri="{BB962C8B-B14F-4D97-AF65-F5344CB8AC3E}">
        <p14:creationId xmlns:p14="http://schemas.microsoft.com/office/powerpoint/2010/main" val="76026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3365" y="1456084"/>
            <a:ext cx="3637275" cy="447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1981200" y="6095999"/>
            <a:ext cx="517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Tree for parsing and evaluation of expression</a:t>
            </a:r>
          </a:p>
        </p:txBody>
      </p:sp>
    </p:spTree>
    <p:extLst>
      <p:ext uri="{BB962C8B-B14F-4D97-AF65-F5344CB8AC3E}">
        <p14:creationId xmlns:p14="http://schemas.microsoft.com/office/powerpoint/2010/main" val="155186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293" y="1442977"/>
            <a:ext cx="5519419" cy="45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1985364" y="6095999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Representation the structure of source code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2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320" y="1660745"/>
            <a:ext cx="6541363" cy="41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3755112" y="6143467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Decision tree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3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1600200"/>
            <a:ext cx="8305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3513506" y="6063735"/>
            <a:ext cx="2116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XML Parsing Tree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055" y="1600200"/>
            <a:ext cx="682209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3126364" y="6063735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Merkle tree in Blockchain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5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</p:spTree>
    <p:extLst>
      <p:ext uri="{BB962C8B-B14F-4D97-AF65-F5344CB8AC3E}">
        <p14:creationId xmlns:p14="http://schemas.microsoft.com/office/powerpoint/2010/main" val="308595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tree is a tree structure in which each node has at most two children.</a:t>
            </a:r>
          </a:p>
        </p:txBody>
      </p:sp>
      <p:pic>
        <p:nvPicPr>
          <p:cNvPr id="1030" name="Picture 6" descr="Binary Tree Data Structure - GeeksforGeeks">
            <a:extLst>
              <a:ext uri="{FF2B5EF4-FFF2-40B4-BE49-F238E27FC236}">
                <a16:creationId xmlns:a16="http://schemas.microsoft.com/office/drawing/2014/main" id="{2EB0818C-8616-4FE2-98CE-F690FF8F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667001"/>
            <a:ext cx="4000500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n-Binary Tree Data Structure in Python - Stack Overflow">
            <a:extLst>
              <a:ext uri="{FF2B5EF4-FFF2-40B4-BE49-F238E27FC236}">
                <a16:creationId xmlns:a16="http://schemas.microsoft.com/office/drawing/2014/main" id="{4631680C-47AB-4DF5-8B18-5806B0D5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066888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5E7C46-AF1F-498C-807C-40DA9D8B2D42}"/>
              </a:ext>
            </a:extLst>
          </p:cNvPr>
          <p:cNvCxnSpPr/>
          <p:nvPr/>
        </p:nvCxnSpPr>
        <p:spPr>
          <a:xfrm flipH="1">
            <a:off x="5486400" y="2667000"/>
            <a:ext cx="25146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AF185-7C26-48A6-9409-2767DA317C48}"/>
              </a:ext>
            </a:extLst>
          </p:cNvPr>
          <p:cNvCxnSpPr/>
          <p:nvPr/>
        </p:nvCxnSpPr>
        <p:spPr>
          <a:xfrm>
            <a:off x="5486400" y="2819400"/>
            <a:ext cx="3086099" cy="254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3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Binary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 is a binary tree in which every node has either zero or two children.</a:t>
            </a:r>
          </a:p>
        </p:txBody>
      </p:sp>
      <p:pic>
        <p:nvPicPr>
          <p:cNvPr id="1026" name="Picture 2" descr="Full Binary Tree vs. Complete Binary Tree">
            <a:extLst>
              <a:ext uri="{FF2B5EF4-FFF2-40B4-BE49-F238E27FC236}">
                <a16:creationId xmlns:a16="http://schemas.microsoft.com/office/drawing/2014/main" id="{E763BF3C-6AD2-44AF-89C2-B5E589FE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19402"/>
            <a:ext cx="4286251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20220308222119/55199-300x202.jpg">
            <a:extLst>
              <a:ext uri="{FF2B5EF4-FFF2-40B4-BE49-F238E27FC236}">
                <a16:creationId xmlns:a16="http://schemas.microsoft.com/office/drawing/2014/main" id="{1BE7C3F8-63F7-4144-8261-D5B1E48E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13" y="2409826"/>
            <a:ext cx="2857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geeksforgeeks.org/wp-content/uploads/20220308222049/68261-300x198.jpg">
            <a:extLst>
              <a:ext uri="{FF2B5EF4-FFF2-40B4-BE49-F238E27FC236}">
                <a16:creationId xmlns:a16="http://schemas.microsoft.com/office/drawing/2014/main" id="{150AC3A0-AD5A-4964-A400-CE54BA4B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13" y="4421188"/>
            <a:ext cx="2857500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23B0A9-5F68-490B-AAE8-578EA2872FFC}"/>
              </a:ext>
            </a:extLst>
          </p:cNvPr>
          <p:cNvCxnSpPr/>
          <p:nvPr/>
        </p:nvCxnSpPr>
        <p:spPr>
          <a:xfrm flipH="1">
            <a:off x="5257801" y="4233866"/>
            <a:ext cx="3295651" cy="2090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504A56-FCF4-49DB-BD19-F66B9FB3E74D}"/>
              </a:ext>
            </a:extLst>
          </p:cNvPr>
          <p:cNvCxnSpPr>
            <a:cxnSpLocks/>
          </p:cNvCxnSpPr>
          <p:nvPr/>
        </p:nvCxnSpPr>
        <p:spPr>
          <a:xfrm>
            <a:off x="5562913" y="4421188"/>
            <a:ext cx="3295339" cy="1736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L3_Non-Linear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Binary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binary tree is a binary tree in which all levels except last level have maximum number of possible nodes. Moreover, nodes in last level are appear as far left as possible.</a:t>
            </a:r>
          </a:p>
        </p:txBody>
      </p:sp>
      <p:pic>
        <p:nvPicPr>
          <p:cNvPr id="10" name="Picture 2" descr="Full Binary Tree vs. Complete Binary Tree">
            <a:extLst>
              <a:ext uri="{FF2B5EF4-FFF2-40B4-BE49-F238E27FC236}">
                <a16:creationId xmlns:a16="http://schemas.microsoft.com/office/drawing/2014/main" id="{87D36B82-C4D3-447A-A26E-D74A3823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2" y="3451487"/>
            <a:ext cx="4286251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geeksforgeeks.org/wp-content/uploads/20220308222049/68261-300x198.jpg">
            <a:extLst>
              <a:ext uri="{FF2B5EF4-FFF2-40B4-BE49-F238E27FC236}">
                <a16:creationId xmlns:a16="http://schemas.microsoft.com/office/drawing/2014/main" id="{4A2B37EC-B07B-4667-9947-56C20612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31" y="2986947"/>
            <a:ext cx="2857500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geeksforgeeks.org/wp-content/uploads/20220318181946/IMG2683-300x168.jpg">
            <a:extLst>
              <a:ext uri="{FF2B5EF4-FFF2-40B4-BE49-F238E27FC236}">
                <a16:creationId xmlns:a16="http://schemas.microsoft.com/office/drawing/2014/main" id="{716233CC-3BAF-44D6-9AE1-3D4D31043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5" y="479346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D91532-61C4-4847-AE67-19D3DD7B5053}"/>
              </a:ext>
            </a:extLst>
          </p:cNvPr>
          <p:cNvCxnSpPr>
            <a:cxnSpLocks/>
          </p:cNvCxnSpPr>
          <p:nvPr/>
        </p:nvCxnSpPr>
        <p:spPr>
          <a:xfrm flipH="1">
            <a:off x="5396615" y="4872897"/>
            <a:ext cx="2577216" cy="1493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FBC76C-1D82-408D-A1D5-9B473BA85F48}"/>
              </a:ext>
            </a:extLst>
          </p:cNvPr>
          <p:cNvCxnSpPr>
            <a:cxnSpLocks/>
          </p:cNvCxnSpPr>
          <p:nvPr/>
        </p:nvCxnSpPr>
        <p:spPr>
          <a:xfrm>
            <a:off x="5943602" y="4872897"/>
            <a:ext cx="2310515" cy="1493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7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64407-D113-402C-B432-203A99A6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40"/>
            <a:ext cx="41910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no. of nodes at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= 2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no. of nodes in a binary tree of height h = 2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no. of possible nodes in binary tree of height h = 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no. of leaf nodes in a binary tree of height h = 2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h-1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edges in a binary tree with n number nodes = n –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leaf nodes in a binary tree with n  no. of internal node (degree = 2) = n + 1  </a:t>
            </a:r>
          </a:p>
          <a:p>
            <a:pPr marL="0" indent="0" algn="just"/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binary tree</a:t>
            </a:r>
            <a:endParaRPr lang="en-US" dirty="0"/>
          </a:p>
        </p:txBody>
      </p:sp>
      <p:pic>
        <p:nvPicPr>
          <p:cNvPr id="1026" name="Picture 2" descr="Perfect Binary Tree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0508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egenerate Binary Tree - GeeksforGeeks">
            <a:extLst>
              <a:ext uri="{FF2B5EF4-FFF2-40B4-BE49-F238E27FC236}">
                <a16:creationId xmlns:a16="http://schemas.microsoft.com/office/drawing/2014/main" id="{8BDB1B48-7B5A-4F55-A392-428E0933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057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2064407-D113-402C-B432-203A99A6E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40"/>
                <a:ext cx="4191000" cy="4525963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of  a complete binary tree with n number of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binary tree with n nodes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𝑛𝐶𝑛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no. of levels of binary tree with n nodes = n -1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of levels of binary tree with n nodes 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2064407-D113-402C-B432-203A99A6E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40"/>
                <a:ext cx="4191000" cy="4525963"/>
              </a:xfrm>
              <a:blipFill>
                <a:blip r:embed="rId2"/>
                <a:stretch>
                  <a:fillRect l="-1890" t="-1077" r="-20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binary tree</a:t>
            </a:r>
            <a:endParaRPr lang="en-US" dirty="0"/>
          </a:p>
        </p:txBody>
      </p:sp>
      <p:pic>
        <p:nvPicPr>
          <p:cNvPr id="1026" name="Picture 2" descr="Perfect Binary Tree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0508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egenerate Binary Tree - GeeksforGeeks">
            <a:extLst>
              <a:ext uri="{FF2B5EF4-FFF2-40B4-BE49-F238E27FC236}">
                <a16:creationId xmlns:a16="http://schemas.microsoft.com/office/drawing/2014/main" id="{8BDB1B48-7B5A-4F55-A392-428E0933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057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ADC71C-5F1E-4AD4-BC1B-968FF7C97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33805"/>
              </p:ext>
            </p:extLst>
          </p:nvPr>
        </p:nvGraphicFramePr>
        <p:xfrm>
          <a:off x="304802" y="2971800"/>
          <a:ext cx="5105401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val="37429918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426696080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3210114200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900499127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1591943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4408581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164966873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14635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11969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representation of Binary Tree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587204"/>
            <a:ext cx="3048000" cy="21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B9CDC-2702-48FF-9FD7-92FAB2CBDAF9}"/>
                  </a:ext>
                </a:extLst>
              </p:cNvPr>
              <p:cNvSpPr txBox="1"/>
              <p:nvPr/>
            </p:nvSpPr>
            <p:spPr>
              <a:xfrm>
                <a:off x="304803" y="1695749"/>
                <a:ext cx="5105401" cy="116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child of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is at (2*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index.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child of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is at  ((2*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)+1) index.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 of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is 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B9CDC-2702-48FF-9FD7-92FAB2CB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3" y="1695749"/>
                <a:ext cx="5105401" cy="1166281"/>
              </a:xfrm>
              <a:prstGeom prst="rect">
                <a:avLst/>
              </a:prstGeom>
              <a:blipFill>
                <a:blip r:embed="rId3"/>
                <a:stretch>
                  <a:fillRect l="-1074" t="-2618" b="-2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8A2F733E-293B-4CDC-B4EC-949066A35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712321"/>
              </p:ext>
            </p:extLst>
          </p:nvPr>
        </p:nvGraphicFramePr>
        <p:xfrm>
          <a:off x="304802" y="3810000"/>
          <a:ext cx="5105401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val="37429918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426696080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3210114200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900499127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1591943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4408581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164966873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14635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11969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0C4D1E-D887-44A6-AE11-C4A4C1992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4388534"/>
            <a:ext cx="2057401" cy="1672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DC060-9282-424E-A838-2C573D97C36C}"/>
                  </a:ext>
                </a:extLst>
              </p:cNvPr>
              <p:cNvSpPr/>
              <p:nvPr/>
            </p:nvSpPr>
            <p:spPr>
              <a:xfrm>
                <a:off x="304799" y="5162254"/>
                <a:ext cx="4572000" cy="9404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 number of nodes,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size of array = 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size of array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DC060-9282-424E-A838-2C573D97C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5162254"/>
                <a:ext cx="4572000" cy="940450"/>
              </a:xfrm>
              <a:prstGeom prst="rect">
                <a:avLst/>
              </a:prstGeom>
              <a:blipFill>
                <a:blip r:embed="rId5"/>
                <a:stretch>
                  <a:fillRect l="-1067" t="-3896" b="-9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2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representation of Binary Tree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587204"/>
            <a:ext cx="3048000" cy="21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A501E0-CCB7-4E8F-AE1A-DDB636FC8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65018"/>
              </p:ext>
            </p:extLst>
          </p:nvPr>
        </p:nvGraphicFramePr>
        <p:xfrm>
          <a:off x="639301" y="1619999"/>
          <a:ext cx="1963227" cy="75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09">
                  <a:extLst>
                    <a:ext uri="{9D8B030D-6E8A-4147-A177-3AD203B41FA5}">
                      <a16:colId xmlns:a16="http://schemas.microsoft.com/office/drawing/2014/main" val="4278412577"/>
                    </a:ext>
                  </a:extLst>
                </a:gridCol>
                <a:gridCol w="654409">
                  <a:extLst>
                    <a:ext uri="{9D8B030D-6E8A-4147-A177-3AD203B41FA5}">
                      <a16:colId xmlns:a16="http://schemas.microsoft.com/office/drawing/2014/main" val="3491183900"/>
                    </a:ext>
                  </a:extLst>
                </a:gridCol>
                <a:gridCol w="654409">
                  <a:extLst>
                    <a:ext uri="{9D8B030D-6E8A-4147-A177-3AD203B41FA5}">
                      <a16:colId xmlns:a16="http://schemas.microsoft.com/office/drawing/2014/main" val="373378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60776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899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0127E0F-EB56-41F4-9319-302BDF7BEA02}"/>
              </a:ext>
            </a:extLst>
          </p:cNvPr>
          <p:cNvSpPr txBox="1"/>
          <p:nvPr/>
        </p:nvSpPr>
        <p:spPr>
          <a:xfrm>
            <a:off x="2928946" y="1573279"/>
            <a:ext cx="2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link to left child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link to right child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6C8535-171E-409B-8EEE-EF9F9CBC4B4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3" y="2597365"/>
            <a:ext cx="4495799" cy="15732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597A96-BB30-4811-9907-F3C4256A5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4388534"/>
            <a:ext cx="2057401" cy="16724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9FFD00-EA61-47E2-918B-DDF27DA2A9A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2" y="4769856"/>
            <a:ext cx="3200399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6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algn="ctr">
              <a:defRPr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Representation</a:t>
            </a:r>
          </a:p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node can be accessed by calculating index</a:t>
            </a: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storage needed for pointers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entries may be there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representation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ACB972-9537-4F37-9FDB-B45DF5113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Representation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required 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needed for pointers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Empty entries</a:t>
            </a: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representation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3C77-2717-4E50-AA81-6123B19266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vs Linked List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en-US" alt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1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(Array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rootind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key): Returns index of Key in tree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rootind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i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SIZE(A)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SEARCH(2*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 &lt; SIZE(A)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SEARCH((2*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</a:t>
            </a:r>
          </a:p>
        </p:txBody>
      </p:sp>
    </p:spTree>
    <p:extLst>
      <p:ext uri="{BB962C8B-B14F-4D97-AF65-F5344CB8AC3E}">
        <p14:creationId xmlns:p14="http://schemas.microsoft.com/office/powerpoint/2010/main" val="232602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(Array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Insert(key, object): Insert Object as left/right child of Key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(1,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“Search unsuccessful”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+ 1]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object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print “Object cannot be inserted at desired location”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Exit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1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(Array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Delete(key): Delete key object from tree if it is leaf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(1,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“Search unsuccessful”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 and A[(2*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)+1]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“Key is not at leaf node”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</p:txBody>
      </p:sp>
    </p:spTree>
    <p:extLst>
      <p:ext uri="{BB962C8B-B14F-4D97-AF65-F5344CB8AC3E}">
        <p14:creationId xmlns:p14="http://schemas.microsoft.com/office/powerpoint/2010/main" val="3345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Trees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3.1.1. Terms and Definition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3.1.2. Tree ADT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3.1.3. Applications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Binary Trees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3.2.1. Properties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3.2.2. Representations (Vector Based and Linked)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3.2.3. Binary Tree traversal (In Order, Pre Order, Post Order)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3.2.4. Applications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Heaps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3.3.1. Definition and Properties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3.3.2. Representations (Vector Based and Linked)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3.3.3. Insertion and deletion of elements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3.3.4. Heap implementation of priority queue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3.3.5. Heap sort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</a:t>
            </a:r>
            <a:r>
              <a:rPr lang="en-US"/>
              <a:t>of L-3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algorithms for Search, Insert, Delete for linked list representation of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44743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root node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left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right subtree of R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left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root node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right subtree of R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left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right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root node R</a:t>
            </a:r>
          </a:p>
        </p:txBody>
      </p:sp>
    </p:spTree>
    <p:extLst>
      <p:ext uri="{BB962C8B-B14F-4D97-AF65-F5344CB8AC3E}">
        <p14:creationId xmlns:p14="http://schemas.microsoft.com/office/powerpoint/2010/main" val="1736656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0F2922D5-1E25-48C8-B178-094E84B2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3"/>
            <a:ext cx="8686800" cy="43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8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2573D-62FC-40EB-BE9C-457E812B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1981203"/>
            <a:ext cx="4772025" cy="362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06997-E595-4AB5-95EE-58A27ADDF934}"/>
              </a:ext>
            </a:extLst>
          </p:cNvPr>
          <p:cNvSpPr txBox="1"/>
          <p:nvPr/>
        </p:nvSpPr>
        <p:spPr>
          <a:xfrm>
            <a:off x="6019800" y="1828800"/>
            <a:ext cx="243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Preorder: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+-AB*C/EF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A-B+C*E/F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AB-CEF/*+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50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06997-E595-4AB5-95EE-58A27ADDF934}"/>
              </a:ext>
            </a:extLst>
          </p:cNvPr>
          <p:cNvSpPr txBox="1"/>
          <p:nvPr/>
        </p:nvSpPr>
        <p:spPr>
          <a:xfrm>
            <a:off x="5345102" y="1828803"/>
            <a:ext cx="3570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(A-B)+(C*(E/F))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Prefix: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+-AB*C/EF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Postfix: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AB-CEF/*+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Garfield Thinking GIF - Garfield Thinking Hmm - Discover &amp; Share GIFs">
            <a:extLst>
              <a:ext uri="{FF2B5EF4-FFF2-40B4-BE49-F238E27FC236}">
                <a16:creationId xmlns:a16="http://schemas.microsoft.com/office/drawing/2014/main" id="{2F530F74-6218-4CB0-B6EE-A7F2C66AF9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1647826"/>
            <a:ext cx="4811703" cy="39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600201"/>
            <a:ext cx="2895600" cy="23161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5BD7F5-F3B3-4B8E-8A2E-41456E2C26DA}"/>
              </a:ext>
            </a:extLst>
          </p:cNvPr>
          <p:cNvSpPr txBox="1">
            <a:spLocks/>
          </p:cNvSpPr>
          <p:nvPr/>
        </p:nvSpPr>
        <p:spPr bwMode="auto">
          <a:xfrm>
            <a:off x="457200" y="3810001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443EED-91FC-4984-90CA-CEB566B9A078}"/>
              </a:ext>
            </a:extLst>
          </p:cNvPr>
          <p:cNvSpPr txBox="1">
            <a:spLocks/>
          </p:cNvSpPr>
          <p:nvPr/>
        </p:nvSpPr>
        <p:spPr bwMode="auto">
          <a:xfrm>
            <a:off x="5791200" y="3916362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5382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F8A6B-0E36-4BC2-8A10-EF712A0B87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92" y="1524000"/>
            <a:ext cx="5029200" cy="2057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D55707-59B7-44D4-9E9F-CC4F0E7A7B18}"/>
              </a:ext>
            </a:extLst>
          </p:cNvPr>
          <p:cNvSpPr txBox="1">
            <a:spLocks/>
          </p:cNvSpPr>
          <p:nvPr/>
        </p:nvSpPr>
        <p:spPr bwMode="auto">
          <a:xfrm>
            <a:off x="457200" y="3810001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7490A-F8EE-485F-86FF-F07D815539BE}"/>
              </a:ext>
            </a:extLst>
          </p:cNvPr>
          <p:cNvSpPr txBox="1"/>
          <p:nvPr/>
        </p:nvSpPr>
        <p:spPr>
          <a:xfrm>
            <a:off x="4800600" y="4114803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F8A6B-0E36-4BC2-8A10-EF712A0B87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92" y="1524000"/>
            <a:ext cx="5029200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7490A-F8EE-485F-86FF-F07D815539BE}"/>
              </a:ext>
            </a:extLst>
          </p:cNvPr>
          <p:cNvSpPr txBox="1"/>
          <p:nvPr/>
        </p:nvSpPr>
        <p:spPr>
          <a:xfrm>
            <a:off x="4800600" y="4114803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D351C3-1DD0-4929-8C2D-9705163C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972382"/>
            <a:ext cx="2895600" cy="23161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31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F8A6B-0E36-4BC2-8A10-EF712A0B87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92" y="1524000"/>
            <a:ext cx="5029200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7490A-F8EE-485F-86FF-F07D815539BE}"/>
              </a:ext>
            </a:extLst>
          </p:cNvPr>
          <p:cNvSpPr txBox="1"/>
          <p:nvPr/>
        </p:nvSpPr>
        <p:spPr>
          <a:xfrm>
            <a:off x="4800600" y="4114803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D3A057-9E80-4386-8E3A-4E3DB27ED2F1}"/>
              </a:ext>
            </a:extLst>
          </p:cNvPr>
          <p:cNvSpPr txBox="1">
            <a:spLocks/>
          </p:cNvSpPr>
          <p:nvPr/>
        </p:nvSpPr>
        <p:spPr bwMode="auto">
          <a:xfrm>
            <a:off x="469692" y="4114801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9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 Non-recursive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0306"/>
            <a:ext cx="4191000" cy="23161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Stack.empty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= FALSE 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en-US" sz="2000" strike="sngStrike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  </a:t>
            </a:r>
            <a:r>
              <a:rPr lang="en-US" altLang="en-US" sz="2000" strike="sngStrike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strike="sngStrike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POP ( 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5BD7F5-F3B3-4B8E-8A2E-41456E2C26DA}"/>
              </a:ext>
            </a:extLst>
          </p:cNvPr>
          <p:cNvSpPr txBox="1">
            <a:spLocks/>
          </p:cNvSpPr>
          <p:nvPr/>
        </p:nvSpPr>
        <p:spPr bwMode="auto">
          <a:xfrm>
            <a:off x="0" y="3581400"/>
            <a:ext cx="28956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Stack.empty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= FALSE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POP( 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443EED-91FC-4984-90CA-CEB566B9A078}"/>
              </a:ext>
            </a:extLst>
          </p:cNvPr>
          <p:cNvSpPr txBox="1">
            <a:spLocks/>
          </p:cNvSpPr>
          <p:nvPr/>
        </p:nvSpPr>
        <p:spPr bwMode="auto">
          <a:xfrm>
            <a:off x="5791200" y="3916362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091C4-E796-4D9F-A2CB-029A64C0419F}"/>
              </a:ext>
            </a:extLst>
          </p:cNvPr>
          <p:cNvSpPr/>
          <p:nvPr/>
        </p:nvSpPr>
        <p:spPr>
          <a:xfrm>
            <a:off x="6004870" y="45548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04352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we studied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structure: A type of data structure where elements are arranged in a sequential order, and each element has a unique predecessor and successor (except for the first and last elements).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Array, Linked List, Stack, 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binary tree from traversals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form the binary tree from any two traversals.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preorder traversal is given, the first node is root node.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 is given, the last node is root node.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root node is found, left subtree and right subtree are to be identified.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same method for left subtree and right subtree.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required to generate unique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12905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8, 10, 13, 12, 14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8, 9, 10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11,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 11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 contains 8, 9, 10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 contains 12, 13, 14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010144"/>
            <a:ext cx="5105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11, </a:t>
            </a:r>
            <a:r>
              <a:rPr lang="en-IN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8, 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13, 12, 14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11, 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8,9,10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9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8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10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59" y="4010144"/>
            <a:ext cx="5090482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11, 9, 8, 10, </a:t>
            </a:r>
            <a:r>
              <a:rPr lang="en-IN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12, 14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8, 9, 10, 11,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12,13,14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13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12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14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10144"/>
            <a:ext cx="478927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Postorder-Inorder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8, 10, 9, 12, 14, 13, </a:t>
            </a:r>
            <a:r>
              <a:rPr lang="sv-S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Inorder: </a:t>
            </a:r>
            <a:r>
              <a:rPr lang="sv-SE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8, 9, 10,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11, </a:t>
            </a:r>
            <a:r>
              <a:rPr lang="sv-SE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 11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 contains 8, 9, 10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 contains 12, 13, 14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69985"/>
            <a:ext cx="4789270" cy="18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Postorder-Inorder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</a:t>
            </a:r>
            <a:r>
              <a:rPr lang="sv-SE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8, 10, </a:t>
            </a:r>
            <a:r>
              <a:rPr lang="sv-SE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12, 14, 13, 11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11, 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8,9,10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9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8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10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59" y="4010144"/>
            <a:ext cx="5090482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Postorder-Inorder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8, 10, 9, </a:t>
            </a:r>
            <a:r>
              <a:rPr lang="sv-SE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12, 14, </a:t>
            </a:r>
            <a:r>
              <a:rPr lang="sv-SE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8, 9, 10, 11,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12,13,14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13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12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14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10144"/>
            <a:ext cx="478927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</a:t>
            </a: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E D B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I 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en-IN" sz="20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F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A, C, E, D, B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H I G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25316"/>
            <a:ext cx="4789270" cy="1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</a:t>
            </a: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 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I G F</a:t>
            </a:r>
            <a:endParaRPr lang="en-IN" sz="20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B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A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C E D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13" y="4025316"/>
            <a:ext cx="4249973" cy="1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F B A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A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B H I G F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D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C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E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8" y="4025316"/>
            <a:ext cx="3575043" cy="1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structure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non-linear data structure is a type of data structure in which elements are not organized sequentially but can be connected in various ways.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Tree, Graph</a:t>
            </a:r>
          </a:p>
        </p:txBody>
      </p:sp>
    </p:spTree>
    <p:extLst>
      <p:ext uri="{BB962C8B-B14F-4D97-AF65-F5344CB8AC3E}">
        <p14:creationId xmlns:p14="http://schemas.microsoft.com/office/powerpoint/2010/main" val="3824158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F B A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A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B H I G F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G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I H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I H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362509"/>
            <a:ext cx="3575043" cy="1783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452D7-2C43-4D6D-A948-58445CAC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277705"/>
            <a:ext cx="3867150" cy="1952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A88771-CE5F-495E-9742-13D329A8466F}"/>
              </a:ext>
            </a:extLst>
          </p:cNvPr>
          <p:cNvSpPr/>
          <p:nvPr/>
        </p:nvSpPr>
        <p:spPr>
          <a:xfrm>
            <a:off x="4499391" y="17449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i="1" dirty="0">
                <a:solidFill>
                  <a:srgbClr val="FF0000"/>
                </a:solidFill>
              </a:rPr>
              <a:t>Not possible to construct unique binary tree when </a:t>
            </a:r>
            <a:r>
              <a:rPr lang="en-IN" i="1" dirty="0" err="1">
                <a:solidFill>
                  <a:srgbClr val="FF0000"/>
                </a:solidFill>
              </a:rPr>
              <a:t>preorder</a:t>
            </a:r>
            <a:r>
              <a:rPr lang="en-IN" i="1" dirty="0">
                <a:solidFill>
                  <a:srgbClr val="FF0000"/>
                </a:solidFill>
              </a:rPr>
              <a:t> and </a:t>
            </a:r>
            <a:r>
              <a:rPr lang="en-IN" i="1" dirty="0" err="1">
                <a:solidFill>
                  <a:srgbClr val="FF0000"/>
                </a:solidFill>
              </a:rPr>
              <a:t>postorder</a:t>
            </a:r>
            <a:r>
              <a:rPr lang="en-IN" i="1" dirty="0">
                <a:solidFill>
                  <a:srgbClr val="FF0000"/>
                </a:solidFill>
              </a:rPr>
              <a:t> given.</a:t>
            </a:r>
          </a:p>
        </p:txBody>
      </p:sp>
    </p:spTree>
    <p:extLst>
      <p:ext uri="{BB962C8B-B14F-4D97-AF65-F5344CB8AC3E}">
        <p14:creationId xmlns:p14="http://schemas.microsoft.com/office/powerpoint/2010/main" val="899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is a complete binary tree that satisfies the following properties:</a:t>
            </a:r>
          </a:p>
          <a:p>
            <a:pPr marL="514349" indent="-4572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heap: For each node N in H, the value at N is greater than or equal to value of each children of N.</a:t>
            </a:r>
          </a:p>
          <a:p>
            <a:pPr marL="514349" indent="-4572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heap: For each node N in H, the value at N is smaller than or equal to value of each children of N.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855747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2EA874-A6A1-411B-8AA5-78D6AF5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" y="1980963"/>
            <a:ext cx="7391400" cy="39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134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2C1046-2D8B-49F9-8863-6A2EA46EB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229600" cy="4525963"/>
              </a:xfrm>
            </p:spPr>
            <p:txBody>
              <a:bodyPr/>
              <a:lstStyle/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MAX_HEAP_INSERT(item)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//Tree is stored in array A with N elements.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N &gt;= size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print “Tree is full”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exit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N+1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A[N]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item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 N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j 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while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j &gt; 0 and A[j] &lt; A[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Exchange(A[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], A[j])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 j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j 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2C1046-2D8B-49F9-8863-6A2EA46EB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229600" cy="4525963"/>
              </a:xfrm>
              <a:blipFill>
                <a:blip r:embed="rId2"/>
                <a:stretch>
                  <a:fillRect l="-74" t="-674" b="-14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75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94F98-01DE-47E0-9450-6BC23918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6" y="1600200"/>
            <a:ext cx="33623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3743324"/>
            <a:ext cx="3746471" cy="2620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Insert(5)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E314B9-CAA4-4FD7-A497-2247A949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8235"/>
              </p:ext>
            </p:extLst>
          </p:nvPr>
        </p:nvGraphicFramePr>
        <p:xfrm>
          <a:off x="2768184" y="1524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58049"/>
              </p:ext>
            </p:extLst>
          </p:nvPr>
        </p:nvGraphicFramePr>
        <p:xfrm>
          <a:off x="3049249" y="5715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307F462-32DF-48D1-A4B7-F30937CF0EAB}"/>
              </a:ext>
            </a:extLst>
          </p:cNvPr>
          <p:cNvSpPr/>
          <p:nvPr/>
        </p:nvSpPr>
        <p:spPr>
          <a:xfrm>
            <a:off x="4953000" y="41303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8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8/2 = 4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&gt;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1415870"/>
            <a:ext cx="3746471" cy="25320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Insert(101)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05157"/>
              </p:ext>
            </p:extLst>
          </p:nvPr>
        </p:nvGraphicFramePr>
        <p:xfrm>
          <a:off x="3049249" y="139192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C095D-E03F-472E-96B4-911C04C5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60658"/>
              </p:ext>
            </p:extLst>
          </p:nvPr>
        </p:nvGraphicFramePr>
        <p:xfrm>
          <a:off x="87742" y="417987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16755E-8202-4E07-82F3-13070076F0EA}"/>
              </a:ext>
            </a:extLst>
          </p:cNvPr>
          <p:cNvSpPr/>
          <p:nvPr/>
        </p:nvSpPr>
        <p:spPr>
          <a:xfrm>
            <a:off x="6477000" y="410587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9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9/2 = 4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&lt;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Exchange 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CF8DEA-FDE2-400A-8239-A1858E20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3284"/>
              </p:ext>
            </p:extLst>
          </p:nvPr>
        </p:nvGraphicFramePr>
        <p:xfrm>
          <a:off x="87742" y="537112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97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1371600"/>
            <a:ext cx="3746471" cy="2620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Insert(101)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/>
        </p:nvGraphicFramePr>
        <p:xfrm>
          <a:off x="3049249" y="139192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C095D-E03F-472E-96B4-911C04C5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38120"/>
              </p:ext>
            </p:extLst>
          </p:nvPr>
        </p:nvGraphicFramePr>
        <p:xfrm>
          <a:off x="87742" y="417987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16755E-8202-4E07-82F3-13070076F0EA}"/>
              </a:ext>
            </a:extLst>
          </p:cNvPr>
          <p:cNvSpPr/>
          <p:nvPr/>
        </p:nvSpPr>
        <p:spPr>
          <a:xfrm>
            <a:off x="6477000" y="410587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4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4/2 = 2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&lt;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Exchange 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CF8DEA-FDE2-400A-8239-A1858E20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66290"/>
              </p:ext>
            </p:extLst>
          </p:nvPr>
        </p:nvGraphicFramePr>
        <p:xfrm>
          <a:off x="87742" y="537112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9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1371600"/>
            <a:ext cx="3746471" cy="2620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Insert(101)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/>
        </p:nvGraphicFramePr>
        <p:xfrm>
          <a:off x="3049249" y="139192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C095D-E03F-472E-96B4-911C04C5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16779"/>
              </p:ext>
            </p:extLst>
          </p:nvPr>
        </p:nvGraphicFramePr>
        <p:xfrm>
          <a:off x="87742" y="417987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16755E-8202-4E07-82F3-13070076F0EA}"/>
              </a:ext>
            </a:extLst>
          </p:cNvPr>
          <p:cNvSpPr/>
          <p:nvPr/>
        </p:nvSpPr>
        <p:spPr>
          <a:xfrm>
            <a:off x="6477000" y="410587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2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2/2 = 1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&lt;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Exchange 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CF8DEA-FDE2-400A-8239-A1858E20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30311"/>
              </p:ext>
            </p:extLst>
          </p:nvPr>
        </p:nvGraphicFramePr>
        <p:xfrm>
          <a:off x="87742" y="537112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77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911"/>
            <a:ext cx="6746027" cy="47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9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MAX_HEAP_DELETE( 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= 0 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“Empty Tree”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A[1]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A[1]  A[N]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  N –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flag  FALSE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flag = FALSE and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 N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left  2*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right  2*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A[i] &gt; A[left] and 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&gt; A[right]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flag  TRUE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else 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A[left] &gt; A[right] and 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&lt; A[left]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Swap(A[i], A[left])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left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A[right] &gt; A[left] and 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&lt; A[right]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Swap(A[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], A</a:t>
            </a: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[right])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right</a:t>
            </a:r>
          </a:p>
        </p:txBody>
      </p:sp>
    </p:spTree>
    <p:extLst>
      <p:ext uri="{BB962C8B-B14F-4D97-AF65-F5344CB8AC3E}">
        <p14:creationId xmlns:p14="http://schemas.microsoft.com/office/powerpoint/2010/main" val="370490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21D06-26D7-4E5A-87D9-DF79B4F6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8337" y="1607152"/>
            <a:ext cx="4007331" cy="45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07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911"/>
            <a:ext cx="6746027" cy="47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92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0131"/>
            <a:ext cx="6746027" cy="46842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3D53275-970B-4526-B54F-4EDCCF740CA1}"/>
              </a:ext>
            </a:extLst>
          </p:cNvPr>
          <p:cNvSpPr/>
          <p:nvPr/>
        </p:nvSpPr>
        <p:spPr>
          <a:xfrm>
            <a:off x="3124200" y="1828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F5DA77-7864-49D6-8A7F-293825E223DA}"/>
              </a:ext>
            </a:extLst>
          </p:cNvPr>
          <p:cNvSpPr/>
          <p:nvPr/>
        </p:nvSpPr>
        <p:spPr>
          <a:xfrm rot="1345740">
            <a:off x="2230485" y="2719761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D491D4-D43F-4AC9-9781-863B589DFCC0}"/>
              </a:ext>
            </a:extLst>
          </p:cNvPr>
          <p:cNvSpPr/>
          <p:nvPr/>
        </p:nvSpPr>
        <p:spPr>
          <a:xfrm rot="8780977">
            <a:off x="6381046" y="2637305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50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7" y="1650131"/>
            <a:ext cx="6546832" cy="46842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2867EF-D9F7-4B6A-879A-856F33D664B8}"/>
              </a:ext>
            </a:extLst>
          </p:cNvPr>
          <p:cNvSpPr/>
          <p:nvPr/>
        </p:nvSpPr>
        <p:spPr>
          <a:xfrm>
            <a:off x="2209800" y="2945567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E922E3-1F5B-4C11-9783-C8E64C41778B}"/>
              </a:ext>
            </a:extLst>
          </p:cNvPr>
          <p:cNvSpPr/>
          <p:nvPr/>
        </p:nvSpPr>
        <p:spPr>
          <a:xfrm>
            <a:off x="3467100" y="1683859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38677E-A183-4A37-97A5-B728387067A6}"/>
              </a:ext>
            </a:extLst>
          </p:cNvPr>
          <p:cNvSpPr/>
          <p:nvPr/>
        </p:nvSpPr>
        <p:spPr>
          <a:xfrm rot="1345740">
            <a:off x="1007053" y="3876410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EFD7A2-768D-4C4E-BCA1-BD7665BFD039}"/>
              </a:ext>
            </a:extLst>
          </p:cNvPr>
          <p:cNvSpPr/>
          <p:nvPr/>
        </p:nvSpPr>
        <p:spPr>
          <a:xfrm rot="8685329">
            <a:off x="4397871" y="3726838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31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7" y="1683227"/>
            <a:ext cx="6546832" cy="461802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2867EF-D9F7-4B6A-879A-856F33D664B8}"/>
              </a:ext>
            </a:extLst>
          </p:cNvPr>
          <p:cNvSpPr/>
          <p:nvPr/>
        </p:nvSpPr>
        <p:spPr>
          <a:xfrm>
            <a:off x="1311113" y="3905548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E922E3-1F5B-4C11-9783-C8E64C41778B}"/>
              </a:ext>
            </a:extLst>
          </p:cNvPr>
          <p:cNvSpPr/>
          <p:nvPr/>
        </p:nvSpPr>
        <p:spPr>
          <a:xfrm>
            <a:off x="2165552" y="2820882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38677E-A183-4A37-97A5-B728387067A6}"/>
              </a:ext>
            </a:extLst>
          </p:cNvPr>
          <p:cNvSpPr/>
          <p:nvPr/>
        </p:nvSpPr>
        <p:spPr>
          <a:xfrm rot="1345740">
            <a:off x="337832" y="4946174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18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7" y="1683227"/>
            <a:ext cx="6546832" cy="46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0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Heap Sort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Build a max/min heap tree with the given data.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Repeat until tree is not empty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Delete the root node from heap and replace last 	node at root node.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Rebuild the heap after deletion.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Place the deleted node value in the output.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Reverse the output if max heap was used.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18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Heap Sort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Heap_Sort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Create_Max_Heap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	//N is number of elements in data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&gt; 1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Swap(data[1], data[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i-1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j 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&lt;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left  2*j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right  2*j + 1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data[j] &lt; data[left] and data[left] &gt; data[right]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Swap(data[j], data[left])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j  left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data[j] &lt; data[right] and data[right] &gt; data[left]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Swap(data[j], data[left])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j  right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break</a:t>
            </a:r>
          </a:p>
        </p:txBody>
      </p:sp>
    </p:spTree>
    <p:extLst>
      <p:ext uri="{BB962C8B-B14F-4D97-AF65-F5344CB8AC3E}">
        <p14:creationId xmlns:p14="http://schemas.microsoft.com/office/powerpoint/2010/main" val="320515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Implementation of Priority Queue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priority queue is a type of queue that arranges elements based on their priority values.</a:t>
            </a:r>
          </a:p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marL="91439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item has a priority associated with it.</a:t>
            </a:r>
          </a:p>
          <a:p>
            <a:pPr marL="91439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high priority is dequeued before an element with low priority.</a:t>
            </a:r>
          </a:p>
          <a:p>
            <a:pPr marL="91439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elements have the same priority, they are served according to their order in the queue.</a:t>
            </a:r>
          </a:p>
          <a:p>
            <a:pPr marL="457190" lvl="1" indent="0" algn="just" fontAlgn="base">
              <a:spcAft>
                <a:spcPct val="0"/>
              </a:spcAft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F158B7-4BB9-4066-8060-0B4DE45C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0314"/>
              </p:ext>
            </p:extLst>
          </p:nvPr>
        </p:nvGraphicFramePr>
        <p:xfrm>
          <a:off x="1371600" y="55488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78058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2270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535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3759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55975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5574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10684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10280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1020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225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5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Implementation of Priority Queue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D7EA43-248D-4AB1-A626-C5BC1C1F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Build a max heap tree with the given data as per priority value.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Repeat until tree is not empty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Delete the root node from heap and replace last 	node at root node.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Rebuild the heap after deletion.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Place the deleted node value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17796044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Implementation of Priority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E110F-6896-47B9-926F-CA35934B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676400"/>
            <a:ext cx="6838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Each element in the tree is a node. Each node can have child nodes connected to it.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and child: A node that is directly connected to another node is considered the parent of that node. Conversely, the connected node is the child of the parent node. 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7 is parent node, 2,10,6 are its child nodes.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node: A node with no children is called a leaf node.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E.g. 2,10,5,11,4 are its leaf nodes.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Root: A node which has no parent is called a root node.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E.g. 1 is the root node.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95931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Level is the rank of the hierarchy and root node is termed as in level 0. If a node is at level x, then its parent is at level x-1 and its child nodes are at level x+1.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Node 10 is at level 2.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 Maximum number of nodes that is possible in a path from root node to a leaf node is the height of a tree.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Height of tree in example = 4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Degree: Maximum number of child nodes possible for a node is called degree.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Degree is 3 in example.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Sibling: The nodes which have the same parent are called siblings.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2, 10, and 6 are siblings.</a:t>
            </a:r>
          </a:p>
        </p:txBody>
      </p:sp>
    </p:spTree>
    <p:extLst>
      <p:ext uri="{BB962C8B-B14F-4D97-AF65-F5344CB8AC3E}">
        <p14:creationId xmlns:p14="http://schemas.microsoft.com/office/powerpoint/2010/main" val="26256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 descr="The Tree Structure of the Filesystem (Unix Power Tools, 3rd Edition)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52" y="1447801"/>
            <a:ext cx="6139696" cy="42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2774072" y="609600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Representation of File systems</a:t>
            </a:r>
          </a:p>
        </p:txBody>
      </p:sp>
    </p:spTree>
    <p:extLst>
      <p:ext uri="{BB962C8B-B14F-4D97-AF65-F5344CB8AC3E}">
        <p14:creationId xmlns:p14="http://schemas.microsoft.com/office/powerpoint/2010/main" val="5065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3612</Words>
  <Application>Microsoft Office PowerPoint</Application>
  <PresentationFormat>On-screen Show (4:3)</PresentationFormat>
  <Paragraphs>709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L3_Non-Linear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867</cp:revision>
  <cp:lastPrinted>2023-07-22T01:21:14Z</cp:lastPrinted>
  <dcterms:created xsi:type="dcterms:W3CDTF">2011-09-14T09:42:05Z</dcterms:created>
  <dcterms:modified xsi:type="dcterms:W3CDTF">2024-03-02T04:26:40Z</dcterms:modified>
</cp:coreProperties>
</file>