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0" r:id="rId2"/>
    <p:sldId id="257" r:id="rId3"/>
    <p:sldId id="261" r:id="rId4"/>
    <p:sldId id="439" r:id="rId5"/>
    <p:sldId id="263" r:id="rId6"/>
    <p:sldId id="451" r:id="rId7"/>
    <p:sldId id="452" r:id="rId8"/>
    <p:sldId id="453" r:id="rId9"/>
    <p:sldId id="454" r:id="rId10"/>
    <p:sldId id="455" r:id="rId11"/>
    <p:sldId id="456" r:id="rId12"/>
    <p:sldId id="457" r:id="rId13"/>
    <p:sldId id="458" r:id="rId14"/>
    <p:sldId id="459" r:id="rId15"/>
    <p:sldId id="460" r:id="rId16"/>
    <p:sldId id="461" r:id="rId17"/>
    <p:sldId id="462" r:id="rId18"/>
    <p:sldId id="463" r:id="rId19"/>
    <p:sldId id="464" r:id="rId20"/>
    <p:sldId id="465" r:id="rId21"/>
    <p:sldId id="471" r:id="rId22"/>
    <p:sldId id="472" r:id="rId23"/>
    <p:sldId id="469" r:id="rId24"/>
    <p:sldId id="470" r:id="rId25"/>
    <p:sldId id="466" r:id="rId26"/>
    <p:sldId id="467" r:id="rId27"/>
    <p:sldId id="440" r:id="rId28"/>
    <p:sldId id="441" r:id="rId29"/>
    <p:sldId id="442" r:id="rId30"/>
    <p:sldId id="443" r:id="rId31"/>
    <p:sldId id="446" r:id="rId32"/>
    <p:sldId id="445" r:id="rId33"/>
    <p:sldId id="447" r:id="rId34"/>
    <p:sldId id="448" r:id="rId35"/>
    <p:sldId id="449" r:id="rId36"/>
    <p:sldId id="444" r:id="rId37"/>
    <p:sldId id="450" r:id="rId38"/>
    <p:sldId id="468" r:id="rId39"/>
    <p:sldId id="423" r:id="rId40"/>
    <p:sldId id="285" r:id="rId41"/>
    <p:sldId id="286" r:id="rId4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0BCB"/>
    <a:srgbClr val="FF0066"/>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94660"/>
  </p:normalViewPr>
  <p:slideViewPr>
    <p:cSldViewPr showGuides="1">
      <p:cViewPr varScale="1">
        <p:scale>
          <a:sx n="64" d="100"/>
          <a:sy n="64" d="100"/>
        </p:scale>
        <p:origin x="1398"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2" d="100"/>
          <a:sy n="52" d="100"/>
        </p:scale>
        <p:origin x="286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BB1761-E509-4D84-831C-DBF7C2F8A633}"/>
              </a:ext>
            </a:extLst>
          </p:cNvPr>
          <p:cNvSpPr>
            <a:spLocks noGrp="1"/>
          </p:cNvSpPr>
          <p:nvPr>
            <p:ph type="hdr" sz="quarter"/>
          </p:nvPr>
        </p:nvSpPr>
        <p:spPr>
          <a:xfrm>
            <a:off x="0" y="0"/>
            <a:ext cx="2971800" cy="458788"/>
          </a:xfrm>
          <a:prstGeom prst="rect">
            <a:avLst/>
          </a:prstGeom>
        </p:spPr>
        <p:txBody>
          <a:bodyPr vert="horz" lIns="91432" tIns="45716" rIns="91432" bIns="45716" rtlCol="0"/>
          <a:lstStyle>
            <a:lvl1pPr algn="l" eaLnBrk="1" hangingPunct="1">
              <a:defRPr sz="1200"/>
            </a:lvl1pPr>
          </a:lstStyle>
          <a:p>
            <a:pPr>
              <a:defRPr/>
            </a:pPr>
            <a:endParaRPr lang="en-IN"/>
          </a:p>
        </p:txBody>
      </p:sp>
      <p:sp>
        <p:nvSpPr>
          <p:cNvPr id="3" name="Date Placeholder 2">
            <a:extLst>
              <a:ext uri="{FF2B5EF4-FFF2-40B4-BE49-F238E27FC236}">
                <a16:creationId xmlns:a16="http://schemas.microsoft.com/office/drawing/2014/main" id="{3577FA72-1A55-48C6-B361-D27408AF254A}"/>
              </a:ext>
            </a:extLst>
          </p:cNvPr>
          <p:cNvSpPr>
            <a:spLocks noGrp="1"/>
          </p:cNvSpPr>
          <p:nvPr>
            <p:ph type="dt" idx="1"/>
          </p:nvPr>
        </p:nvSpPr>
        <p:spPr>
          <a:xfrm>
            <a:off x="3884613" y="0"/>
            <a:ext cx="2971800" cy="458788"/>
          </a:xfrm>
          <a:prstGeom prst="rect">
            <a:avLst/>
          </a:prstGeom>
        </p:spPr>
        <p:txBody>
          <a:bodyPr vert="horz" lIns="91432" tIns="45716" rIns="91432" bIns="45716" rtlCol="0"/>
          <a:lstStyle>
            <a:lvl1pPr algn="r" eaLnBrk="1" hangingPunct="1">
              <a:defRPr sz="1200"/>
            </a:lvl1pPr>
          </a:lstStyle>
          <a:p>
            <a:pPr>
              <a:defRPr/>
            </a:pPr>
            <a:fld id="{D3A6B8C1-DA35-41C3-95C4-79A36C67E822}" type="datetimeFigureOut">
              <a:rPr lang="en-IN"/>
              <a:pPr>
                <a:defRPr/>
              </a:pPr>
              <a:t>13-04-2024</a:t>
            </a:fld>
            <a:endParaRPr lang="en-IN"/>
          </a:p>
        </p:txBody>
      </p:sp>
      <p:sp>
        <p:nvSpPr>
          <p:cNvPr id="4" name="Slide Image Placeholder 3">
            <a:extLst>
              <a:ext uri="{FF2B5EF4-FFF2-40B4-BE49-F238E27FC236}">
                <a16:creationId xmlns:a16="http://schemas.microsoft.com/office/drawing/2014/main" id="{E4CEB652-DF0B-4117-8184-EC4DE1D0A675}"/>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2" tIns="45716" rIns="91432" bIns="45716" rtlCol="0" anchor="ctr"/>
          <a:lstStyle/>
          <a:p>
            <a:pPr lvl="0"/>
            <a:endParaRPr lang="en-IN" noProof="0"/>
          </a:p>
        </p:txBody>
      </p:sp>
      <p:sp>
        <p:nvSpPr>
          <p:cNvPr id="5" name="Notes Placeholder 4">
            <a:extLst>
              <a:ext uri="{FF2B5EF4-FFF2-40B4-BE49-F238E27FC236}">
                <a16:creationId xmlns:a16="http://schemas.microsoft.com/office/drawing/2014/main" id="{0815D907-F1C3-436F-980F-7C086CDDA4F6}"/>
              </a:ext>
            </a:extLst>
          </p:cNvPr>
          <p:cNvSpPr>
            <a:spLocks noGrp="1"/>
          </p:cNvSpPr>
          <p:nvPr>
            <p:ph type="body" sz="quarter" idx="3"/>
          </p:nvPr>
        </p:nvSpPr>
        <p:spPr>
          <a:xfrm>
            <a:off x="685800" y="4400550"/>
            <a:ext cx="5486400" cy="3600450"/>
          </a:xfrm>
          <a:prstGeom prst="rect">
            <a:avLst/>
          </a:prstGeom>
        </p:spPr>
        <p:txBody>
          <a:bodyPr vert="horz" lIns="91432" tIns="45716" rIns="91432" bIns="45716"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B53640B7-D9D2-494B-91BB-690C0FA95C39}"/>
              </a:ext>
            </a:extLst>
          </p:cNvPr>
          <p:cNvSpPr>
            <a:spLocks noGrp="1"/>
          </p:cNvSpPr>
          <p:nvPr>
            <p:ph type="ftr" sz="quarter" idx="4"/>
          </p:nvPr>
        </p:nvSpPr>
        <p:spPr>
          <a:xfrm>
            <a:off x="0" y="8685213"/>
            <a:ext cx="2971800" cy="458787"/>
          </a:xfrm>
          <a:prstGeom prst="rect">
            <a:avLst/>
          </a:prstGeom>
        </p:spPr>
        <p:txBody>
          <a:bodyPr vert="horz" lIns="91432" tIns="45716" rIns="91432" bIns="45716" rtlCol="0" anchor="b"/>
          <a:lstStyle>
            <a:lvl1pPr algn="l" eaLnBrk="1" hangingPunct="1">
              <a:defRPr sz="1200"/>
            </a:lvl1pPr>
          </a:lstStyle>
          <a:p>
            <a:pPr>
              <a:defRPr/>
            </a:pPr>
            <a:endParaRPr lang="en-IN"/>
          </a:p>
        </p:txBody>
      </p:sp>
      <p:sp>
        <p:nvSpPr>
          <p:cNvPr id="7" name="Slide Number Placeholder 6">
            <a:extLst>
              <a:ext uri="{FF2B5EF4-FFF2-40B4-BE49-F238E27FC236}">
                <a16:creationId xmlns:a16="http://schemas.microsoft.com/office/drawing/2014/main" id="{6A8017A9-8A13-4689-B66B-6B902BA21717}"/>
              </a:ext>
            </a:extLst>
          </p:cNvPr>
          <p:cNvSpPr>
            <a:spLocks noGrp="1"/>
          </p:cNvSpPr>
          <p:nvPr>
            <p:ph type="sldNum" sz="quarter" idx="5"/>
          </p:nvPr>
        </p:nvSpPr>
        <p:spPr>
          <a:xfrm>
            <a:off x="3884613" y="8685213"/>
            <a:ext cx="2971800" cy="458787"/>
          </a:xfrm>
          <a:prstGeom prst="rect">
            <a:avLst/>
          </a:prstGeom>
        </p:spPr>
        <p:txBody>
          <a:bodyPr vert="horz" lIns="91432" tIns="45716" rIns="91432" bIns="45716" rtlCol="0" anchor="b"/>
          <a:lstStyle>
            <a:lvl1pPr algn="r" eaLnBrk="1" hangingPunct="1">
              <a:defRPr sz="1200"/>
            </a:lvl1pPr>
          </a:lstStyle>
          <a:p>
            <a:pPr>
              <a:defRPr/>
            </a:pPr>
            <a:fld id="{49167BC4-EB92-4A4C-90A4-9B6F3E3D0EB9}"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49167BC4-EB92-4A4C-90A4-9B6F3E3D0EB9}" type="slidenum">
              <a:rPr lang="en-IN" smtClean="0"/>
              <a:pPr>
                <a:defRPr/>
              </a:pPr>
              <a:t>11</a:t>
            </a:fld>
            <a:endParaRPr lang="en-IN"/>
          </a:p>
        </p:txBody>
      </p:sp>
    </p:spTree>
    <p:extLst>
      <p:ext uri="{BB962C8B-B14F-4D97-AF65-F5344CB8AC3E}">
        <p14:creationId xmlns:p14="http://schemas.microsoft.com/office/powerpoint/2010/main" val="114340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2D900F4-96DE-4B03-AD33-9D97DBC8D606}"/>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E236C9B7-7927-4AD0-A9C4-E93389615A28}"/>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FD65D586-A978-4D33-A4BF-FC60135F6F3C}"/>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18D2F4CD-03DC-4CC9-A232-45859E12DC9D}"/>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D45E122A-1155-46C6-AA08-8032F649FD87}"/>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4"/>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72084FE9-2C6B-48D4-87F1-2CC84B607E45}"/>
              </a:ext>
            </a:extLst>
          </p:cNvPr>
          <p:cNvSpPr txBox="1"/>
          <p:nvPr userDrawn="1"/>
        </p:nvSpPr>
        <p:spPr>
          <a:xfrm>
            <a:off x="-76200" y="5257802"/>
            <a:ext cx="2209800" cy="538609"/>
          </a:xfrm>
          <a:prstGeom prst="rect">
            <a:avLst/>
          </a:prstGeom>
          <a:noFill/>
        </p:spPr>
        <p:txBody>
          <a:bodyPr>
            <a:spAutoFit/>
          </a:bodyPr>
          <a:lstStyle/>
          <a:p>
            <a:pPr algn="ctr" eaLnBrk="1" fontAlgn="auto" hangingPunct="1">
              <a:spcBef>
                <a:spcPts val="0"/>
              </a:spcBef>
              <a:spcAft>
                <a:spcPts val="0"/>
              </a:spcAft>
              <a:defRPr/>
            </a:pPr>
            <a:r>
              <a:rPr lang="en-US" sz="2900" b="1" spc="-151" dirty="0">
                <a:solidFill>
                  <a:schemeClr val="bg1"/>
                </a:solidFill>
                <a:latin typeface="Arial"/>
                <a:cs typeface="Arial"/>
              </a:rPr>
              <a:t>BITS</a:t>
            </a:r>
            <a:r>
              <a:rPr lang="en-US" sz="2900" spc="-151" dirty="0">
                <a:solidFill>
                  <a:schemeClr val="bg1"/>
                </a:solidFill>
                <a:latin typeface="Arial"/>
                <a:cs typeface="Arial"/>
              </a:rPr>
              <a:t> Pilani</a:t>
            </a:r>
          </a:p>
        </p:txBody>
      </p:sp>
      <p:sp>
        <p:nvSpPr>
          <p:cNvPr id="9" name="TextBox 8">
            <a:extLst>
              <a:ext uri="{FF2B5EF4-FFF2-40B4-BE49-F238E27FC236}">
                <a16:creationId xmlns:a16="http://schemas.microsoft.com/office/drawing/2014/main" id="{7A5D1D9C-06D2-4456-AE22-2EB692F63CAF}"/>
              </a:ext>
            </a:extLst>
          </p:cNvPr>
          <p:cNvSpPr txBox="1">
            <a:spLocks noChangeArrowheads="1"/>
          </p:cNvSpPr>
          <p:nvPr userDrawn="1"/>
        </p:nvSpPr>
        <p:spPr bwMode="auto">
          <a:xfrm>
            <a:off x="152400" y="5667378"/>
            <a:ext cx="1905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58000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242A99BA-76C4-4D85-BC79-D304E1D8F3C4}"/>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C152BF75-694C-48B0-97B4-2CE466185CE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4DB58CB1-83CE-49F3-AFCD-E4EA2C20620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FD923F47-A5D2-4F08-854A-D93A0AD8913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a:extLst>
              <a:ext uri="{FF2B5EF4-FFF2-40B4-BE49-F238E27FC236}">
                <a16:creationId xmlns:a16="http://schemas.microsoft.com/office/drawing/2014/main" id="{61954C9E-73A1-4E20-B02C-E7307EFF2E37}"/>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39597A45-E1FE-4F11-A91E-A5BCF8AFD66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4E60FB66-7AB9-4D2E-9564-E18EBF7FC3D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350C782-3612-4FB1-8130-9C1AB71BC05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2A56FCF3-FB2E-4649-AB32-DFABD9F9D76E}"/>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2"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879D1652-A0CA-4AFE-A010-BDE33B6ACF61}"/>
              </a:ext>
            </a:extLst>
          </p:cNvPr>
          <p:cNvSpPr txBox="1">
            <a:spLocks noChangeArrowheads="1"/>
          </p:cNvSpPr>
          <p:nvPr userDrawn="1"/>
        </p:nvSpPr>
        <p:spPr bwMode="auto">
          <a:xfrm>
            <a:off x="3276600" y="6596065"/>
            <a:ext cx="586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1"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21648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83D2740C-0295-41C9-93CB-BAF769C872B4}"/>
              </a:ext>
            </a:extLst>
          </p:cNvPr>
          <p:cNvGrpSpPr>
            <a:grpSpLocks/>
          </p:cNvGrpSpPr>
          <p:nvPr userDrawn="1"/>
        </p:nvGrpSpPr>
        <p:grpSpPr bwMode="auto">
          <a:xfrm rot="5400000">
            <a:off x="5006182" y="2567785"/>
            <a:ext cx="5181600" cy="46037"/>
            <a:chOff x="1905000" y="6553200"/>
            <a:chExt cx="7010400" cy="45719"/>
          </a:xfrm>
        </p:grpSpPr>
        <p:sp>
          <p:nvSpPr>
            <p:cNvPr id="5" name="Rectangle 4">
              <a:extLst>
                <a:ext uri="{FF2B5EF4-FFF2-40B4-BE49-F238E27FC236}">
                  <a16:creationId xmlns:a16="http://schemas.microsoft.com/office/drawing/2014/main" id="{664229AA-FE20-44D2-AA8E-03D62B7E45E5}"/>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64A414A-0340-421E-97C4-AD501F022A2D}"/>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B3A11FF3-4EDE-4A79-ACDC-DA7A12A64806}"/>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C33173C2-D778-4681-B4D7-246E2CD4E115}"/>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7" y="381004"/>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8D049608-6096-4C9A-8A87-69C4F2EBA92E}"/>
              </a:ext>
            </a:extLst>
          </p:cNvPr>
          <p:cNvSpPr txBox="1">
            <a:spLocks noChangeArrowheads="1"/>
          </p:cNvSpPr>
          <p:nvPr userDrawn="1"/>
        </p:nvSpPr>
        <p:spPr bwMode="auto">
          <a:xfrm rot="5400000">
            <a:off x="-2794793" y="3808884"/>
            <a:ext cx="5867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1"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516413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C543E9-4614-4D5A-8C8C-AF481C8030F5}"/>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283EFD28-E21C-4ADD-8D94-62E09C95FA6F}"/>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4B4D1AC8-7BEE-491B-B9B4-59F9EDA5E5C7}"/>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7E066F8-2106-492D-9E76-EA5062363488}"/>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44AD315D-BBE4-428B-B24D-6A512ECD9A84}"/>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4"/>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2CAE24EA-7CE8-4A02-B871-351B32AB068B}"/>
              </a:ext>
            </a:extLst>
          </p:cNvPr>
          <p:cNvSpPr txBox="1"/>
          <p:nvPr userDrawn="1"/>
        </p:nvSpPr>
        <p:spPr>
          <a:xfrm>
            <a:off x="-76200" y="5257802"/>
            <a:ext cx="2209800" cy="538609"/>
          </a:xfrm>
          <a:prstGeom prst="rect">
            <a:avLst/>
          </a:prstGeom>
          <a:noFill/>
        </p:spPr>
        <p:txBody>
          <a:bodyPr>
            <a:spAutoFit/>
          </a:bodyPr>
          <a:lstStyle/>
          <a:p>
            <a:pPr algn="ctr" eaLnBrk="1" fontAlgn="auto" hangingPunct="1">
              <a:spcBef>
                <a:spcPts val="0"/>
              </a:spcBef>
              <a:spcAft>
                <a:spcPts val="0"/>
              </a:spcAft>
              <a:defRPr/>
            </a:pPr>
            <a:r>
              <a:rPr lang="en-US" sz="2900" b="1" spc="-151" dirty="0">
                <a:solidFill>
                  <a:schemeClr val="bg1"/>
                </a:solidFill>
                <a:latin typeface="Arial"/>
                <a:cs typeface="Arial"/>
              </a:rPr>
              <a:t>BITS</a:t>
            </a:r>
            <a:r>
              <a:rPr lang="en-US" sz="2900" spc="-151" dirty="0">
                <a:solidFill>
                  <a:schemeClr val="bg1"/>
                </a:solidFill>
                <a:latin typeface="Arial"/>
                <a:cs typeface="Arial"/>
              </a:rPr>
              <a:t> Pilani</a:t>
            </a:r>
          </a:p>
        </p:txBody>
      </p:sp>
      <p:sp>
        <p:nvSpPr>
          <p:cNvPr id="11" name="TextBox 10">
            <a:extLst>
              <a:ext uri="{FF2B5EF4-FFF2-40B4-BE49-F238E27FC236}">
                <a16:creationId xmlns:a16="http://schemas.microsoft.com/office/drawing/2014/main" id="{ECFA5FC3-9621-4938-8672-7C0DE6C011CB}"/>
              </a:ext>
            </a:extLst>
          </p:cNvPr>
          <p:cNvSpPr txBox="1">
            <a:spLocks noChangeArrowheads="1"/>
          </p:cNvSpPr>
          <p:nvPr userDrawn="1"/>
        </p:nvSpPr>
        <p:spPr bwMode="auto">
          <a:xfrm>
            <a:off x="152400" y="5667378"/>
            <a:ext cx="1905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7231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D0DA6C14-6244-417A-AFA3-E8339947BF8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3F68759-E33F-401C-89C7-091A8A06C3C5}"/>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04C70446-973B-4FB3-9A17-35F117EB044B}"/>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2"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3B7B9A9C-3612-49AD-B686-C4DCE2701B32}"/>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D5F7C5E6-606C-47B0-AC08-02DBF3218617}"/>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A48D28D4-DC34-4D65-B8AC-2A67C1005E0D}"/>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a:extLst>
              <a:ext uri="{FF2B5EF4-FFF2-40B4-BE49-F238E27FC236}">
                <a16:creationId xmlns:a16="http://schemas.microsoft.com/office/drawing/2014/main" id="{0D8F7A15-00ED-4DEF-89D3-0AA98C9FBBE5}"/>
              </a:ext>
            </a:extLst>
          </p:cNvPr>
          <p:cNvSpPr txBox="1"/>
          <p:nvPr userDrawn="1"/>
        </p:nvSpPr>
        <p:spPr>
          <a:xfrm>
            <a:off x="6858000" y="762002"/>
            <a:ext cx="2209800" cy="538609"/>
          </a:xfrm>
          <a:prstGeom prst="rect">
            <a:avLst/>
          </a:prstGeom>
          <a:noFill/>
        </p:spPr>
        <p:txBody>
          <a:bodyPr>
            <a:spAutoFit/>
          </a:bodyPr>
          <a:lstStyle/>
          <a:p>
            <a:pPr algn="ctr" eaLnBrk="1" fontAlgn="auto" hangingPunct="1">
              <a:spcBef>
                <a:spcPts val="0"/>
              </a:spcBef>
              <a:spcAft>
                <a:spcPts val="0"/>
              </a:spcAft>
              <a:defRPr/>
            </a:pPr>
            <a:r>
              <a:rPr lang="en-US" sz="2900" b="1" spc="-151" dirty="0">
                <a:solidFill>
                  <a:schemeClr val="bg1"/>
                </a:solidFill>
                <a:latin typeface="Arial"/>
                <a:cs typeface="Arial"/>
              </a:rPr>
              <a:t>BITS</a:t>
            </a:r>
            <a:r>
              <a:rPr lang="en-US" sz="2900" spc="-151" dirty="0">
                <a:solidFill>
                  <a:schemeClr val="bg1"/>
                </a:solidFill>
                <a:latin typeface="Arial"/>
                <a:cs typeface="Arial"/>
              </a:rPr>
              <a:t> Pilani</a:t>
            </a:r>
          </a:p>
        </p:txBody>
      </p:sp>
      <p:sp>
        <p:nvSpPr>
          <p:cNvPr id="10" name="TextBox 9">
            <a:extLst>
              <a:ext uri="{FF2B5EF4-FFF2-40B4-BE49-F238E27FC236}">
                <a16:creationId xmlns:a16="http://schemas.microsoft.com/office/drawing/2014/main" id="{78DA03F3-2286-42DF-87C2-58EB189CCE16}"/>
              </a:ext>
            </a:extLst>
          </p:cNvPr>
          <p:cNvSpPr txBox="1">
            <a:spLocks noChangeArrowheads="1"/>
          </p:cNvSpPr>
          <p:nvPr userDrawn="1"/>
        </p:nvSpPr>
        <p:spPr bwMode="auto">
          <a:xfrm>
            <a:off x="7086600" y="1171578"/>
            <a:ext cx="1905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1"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87205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11C65E-CDDF-4FB8-AB33-0E73A37719E3}"/>
              </a:ext>
            </a:extLst>
          </p:cNvPr>
          <p:cNvSpPr txBox="1">
            <a:spLocks noChangeArrowheads="1"/>
          </p:cNvSpPr>
          <p:nvPr userDrawn="1"/>
        </p:nvSpPr>
        <p:spPr bwMode="auto">
          <a:xfrm>
            <a:off x="3276600" y="6596065"/>
            <a:ext cx="586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grpSp>
        <p:nvGrpSpPr>
          <p:cNvPr id="5" name="Group 11">
            <a:extLst>
              <a:ext uri="{FF2B5EF4-FFF2-40B4-BE49-F238E27FC236}">
                <a16:creationId xmlns:a16="http://schemas.microsoft.com/office/drawing/2014/main" id="{3A643089-5E33-4F28-8C20-C7E667CE6264}"/>
              </a:ext>
            </a:extLst>
          </p:cNvPr>
          <p:cNvGrpSpPr>
            <a:grpSpLocks/>
          </p:cNvGrpSpPr>
          <p:nvPr userDrawn="1"/>
        </p:nvGrpSpPr>
        <p:grpSpPr bwMode="auto">
          <a:xfrm>
            <a:off x="2084388" y="6550029"/>
            <a:ext cx="7059612" cy="49213"/>
            <a:chOff x="2083888" y="6550671"/>
            <a:chExt cx="7060112" cy="48665"/>
          </a:xfrm>
        </p:grpSpPr>
        <p:sp>
          <p:nvSpPr>
            <p:cNvPr id="6" name="Rectangle 5">
              <a:extLst>
                <a:ext uri="{FF2B5EF4-FFF2-40B4-BE49-F238E27FC236}">
                  <a16:creationId xmlns:a16="http://schemas.microsoft.com/office/drawing/2014/main" id="{0CF5FFCE-822F-427C-B06B-206C35F589D4}"/>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DD0AA1D0-450A-4B9C-B2D6-7154DEC2250A}"/>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0E83241D-A726-4794-BA5A-B782589F4A2A}"/>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E5BCBD6E-F53A-4C06-A8EA-EB60A400131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2"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C8858D4C-DA52-4D79-B875-B69A333DA38F}"/>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8CD122E0-A39E-48D6-803F-630848982DA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F1A3FFFF-C754-4DB0-AA1F-D3984CE6303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8D5360FA-CE91-4C13-84B3-678E6F24BA0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a:extLst>
              <a:ext uri="{FF2B5EF4-FFF2-40B4-BE49-F238E27FC236}">
                <a16:creationId xmlns:a16="http://schemas.microsoft.com/office/drawing/2014/main" id="{7EFBD55B-184B-423F-AD1B-BBC289BBD899}"/>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8F174D5A-7754-48AD-8B01-6C9277AF908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8E4C1383-07ED-4FC4-8D62-C2B75B3E48C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C67244D1-C298-4769-B0AD-48FB80C4597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41"/>
            <a:ext cx="8229600" cy="4525963"/>
          </a:xfrm>
        </p:spPr>
        <p:txBody>
          <a:bodyPr/>
          <a:lstStyle>
            <a:lvl1pPr marL="342891" marR="0" indent="-342891" algn="l" defTabSz="914377"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32" marR="0" indent="-285744" algn="l" defTabSz="914377"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1"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57787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7F40503D-E1C5-42F5-81EF-6194C907BF5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2"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C63C93C4-3B51-4372-8D5E-965C1EA47ABF}"/>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BDB9DBE0-083F-432A-AA56-6196DD62CEF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501F7ADE-8AEB-477F-BFF5-49B79BA6E51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CD01B362-F42A-4A95-B5CB-59E1C45D27A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a:extLst>
              <a:ext uri="{FF2B5EF4-FFF2-40B4-BE49-F238E27FC236}">
                <a16:creationId xmlns:a16="http://schemas.microsoft.com/office/drawing/2014/main" id="{E8FC8361-67D4-48B2-8018-57FA88AC2B6A}"/>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834F8FB-7A06-4187-8265-FBE80832D75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CE9D680D-29B3-4193-ACAE-E996EC750F0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78AD4D7B-A534-4036-86B1-50D0EEBD5D6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a:extLst>
              <a:ext uri="{FF2B5EF4-FFF2-40B4-BE49-F238E27FC236}">
                <a16:creationId xmlns:a16="http://schemas.microsoft.com/office/drawing/2014/main" id="{340C0779-2A8B-465E-8A69-48A1F55C75BD}"/>
              </a:ext>
            </a:extLst>
          </p:cNvPr>
          <p:cNvSpPr txBox="1">
            <a:spLocks noChangeArrowheads="1"/>
          </p:cNvSpPr>
          <p:nvPr userDrawn="1"/>
        </p:nvSpPr>
        <p:spPr bwMode="auto">
          <a:xfrm>
            <a:off x="3276600" y="6596065"/>
            <a:ext cx="586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4"/>
            <a:ext cx="4038600" cy="4525963"/>
          </a:xfrm>
        </p:spPr>
        <p:txBody>
          <a:bodyPr/>
          <a:lstStyle>
            <a:lvl1pPr marL="342891" marR="0" indent="-342891" algn="l" defTabSz="914377"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32" marR="0" indent="-285744" algn="l" defTabSz="914377"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4"/>
            <a:ext cx="4038600" cy="4525963"/>
          </a:xfrm>
        </p:spPr>
        <p:txBody>
          <a:bodyPr/>
          <a:lstStyle>
            <a:lvl1pPr marL="342891" marR="0" indent="-342891" algn="l" defTabSz="914377"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32" marR="0" indent="-285744" algn="l" defTabSz="914377"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1"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5921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9DA70CFD-83E5-4522-BDFE-D723990D5557}"/>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D6F96137-6C9E-42A8-A0D8-7176F4F4EE0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9B37051D-2A72-4E39-B29A-4135FF68C03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43452605-6CC1-49B4-8FD3-78A92F8869F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a:extLst>
              <a:ext uri="{FF2B5EF4-FFF2-40B4-BE49-F238E27FC236}">
                <a16:creationId xmlns:a16="http://schemas.microsoft.com/office/drawing/2014/main" id="{D23F2640-453E-4B1B-889F-D2C913447175}"/>
              </a:ext>
            </a:extLst>
          </p:cNvPr>
          <p:cNvGrpSpPr>
            <a:grpSpLocks/>
          </p:cNvGrpSpPr>
          <p:nvPr userDrawn="1"/>
        </p:nvGrpSpPr>
        <p:grpSpPr bwMode="auto">
          <a:xfrm>
            <a:off x="2133600" y="6553200"/>
            <a:ext cx="7010400" cy="46038"/>
            <a:chOff x="1905000" y="6553200"/>
            <a:chExt cx="7010400" cy="45719"/>
          </a:xfrm>
        </p:grpSpPr>
        <p:sp>
          <p:nvSpPr>
            <p:cNvPr id="13" name="Rectangle 12">
              <a:extLst>
                <a:ext uri="{FF2B5EF4-FFF2-40B4-BE49-F238E27FC236}">
                  <a16:creationId xmlns:a16="http://schemas.microsoft.com/office/drawing/2014/main" id="{4C6C4180-87C9-4DCF-AA12-8C95A0AEB3C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C2121449-A908-44F7-9674-71C6609247D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434875DA-5C33-4F0F-905C-046FEC4E14B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56B19311-287F-4BB1-A312-E56BEF3371F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2"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BDB561C3-3FA7-4ABB-AE5F-6FF0CF9F7A89}"/>
              </a:ext>
            </a:extLst>
          </p:cNvPr>
          <p:cNvSpPr txBox="1">
            <a:spLocks noChangeArrowheads="1"/>
          </p:cNvSpPr>
          <p:nvPr userDrawn="1"/>
        </p:nvSpPr>
        <p:spPr bwMode="auto">
          <a:xfrm>
            <a:off x="3276600" y="6596065"/>
            <a:ext cx="586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203"/>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2"/>
            <a:ext cx="4041775" cy="827087"/>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362203"/>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1"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6472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70782133-9559-42C5-9A57-EF9A7277566B}"/>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8789FD69-D207-4417-8669-FBD280F3F12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C1D64A88-7415-4AEB-89B5-9058ABF332D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59C8321-2C5B-4FC9-A99C-1626C1BE6E7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a:extLst>
              <a:ext uri="{FF2B5EF4-FFF2-40B4-BE49-F238E27FC236}">
                <a16:creationId xmlns:a16="http://schemas.microsoft.com/office/drawing/2014/main" id="{F2C6AA00-101F-4EC9-9736-9953E6D2AB6D}"/>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30660163-830C-4CD7-A920-C720D4B4390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F24AE684-1BDF-4652-B172-D5E437F852E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8E80F751-42B1-4554-A0F5-A7AFF2A4494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8ABEEF63-94A1-40D6-A056-C5225C403EC4}"/>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2"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86751C32-8178-40FB-B88C-D359ED6032E4}"/>
              </a:ext>
            </a:extLst>
          </p:cNvPr>
          <p:cNvSpPr txBox="1">
            <a:spLocks noChangeArrowheads="1"/>
          </p:cNvSpPr>
          <p:nvPr userDrawn="1"/>
        </p:nvSpPr>
        <p:spPr bwMode="auto">
          <a:xfrm>
            <a:off x="3276600" y="6596065"/>
            <a:ext cx="586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1"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3656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EE47E491-2179-42E1-B38E-115AAF7C6151}"/>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AA0F7ED7-46A2-4C5F-BE55-206F6645D8B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1B59BC73-DD9E-4A9F-8295-6607EFAC271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84A3CAB1-7831-466B-BF6D-55F121D4F10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a:extLst>
              <a:ext uri="{FF2B5EF4-FFF2-40B4-BE49-F238E27FC236}">
                <a16:creationId xmlns:a16="http://schemas.microsoft.com/office/drawing/2014/main" id="{1752F9E8-58DB-4CB1-A535-5401BEE0391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0023FB30-6BF3-44FB-A928-B2990438893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075BEC27-FEDF-4E3B-9C50-DC59FBDC288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0E1D0175-948F-4702-A2F8-9D92E2DD291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5E292328-3265-42E4-B010-EB96B86A0A35}"/>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2"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263E45DB-97BD-4D73-AA91-FF6BC0F5F276}"/>
              </a:ext>
            </a:extLst>
          </p:cNvPr>
          <p:cNvSpPr txBox="1">
            <a:spLocks noChangeArrowheads="1"/>
          </p:cNvSpPr>
          <p:nvPr userDrawn="1"/>
        </p:nvSpPr>
        <p:spPr bwMode="auto">
          <a:xfrm>
            <a:off x="3276600" y="6596065"/>
            <a:ext cx="586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4"/>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600204"/>
            <a:ext cx="3008313" cy="45259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1"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889142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5CAFCA43-047E-4E65-AE29-9F4CC1848DA2}"/>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A92178FC-52D8-47DE-AA5A-88EC5FF6B34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0337805E-5C9A-4014-AC7C-6FB5746CA5D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A3EC061C-F814-4CC9-9CEC-3E47C7E8E4B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EEE9A3D3-6EB3-4A45-9C6A-0D111F3A285B}"/>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529765E-AB2E-4E21-84D6-9892C0984C1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624C2EBE-F028-425D-B12C-9EF474A1EBA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8B3C6132-F746-4D8F-8299-D3AC9A0AEE2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C7ED25C3-557F-499C-A8CA-8C51C19D560E}"/>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2"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A4DD4B57-FE88-444F-B846-D8EAAA3E3958}"/>
              </a:ext>
            </a:extLst>
          </p:cNvPr>
          <p:cNvSpPr txBox="1">
            <a:spLocks noChangeArrowheads="1"/>
          </p:cNvSpPr>
          <p:nvPr userDrawn="1"/>
        </p:nvSpPr>
        <p:spPr bwMode="auto">
          <a:xfrm>
            <a:off x="3276600" y="6596065"/>
            <a:ext cx="586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1"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348180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ED1C56-6588-4FAA-96F1-BD2663CD7130}"/>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12E66377-E191-4E45-9336-88F65B356217}"/>
              </a:ext>
            </a:extLst>
          </p:cNvPr>
          <p:cNvSpPr>
            <a:spLocks noGrp="1"/>
          </p:cNvSpPr>
          <p:nvPr>
            <p:ph type="body" idx="1"/>
          </p:nvPr>
        </p:nvSpPr>
        <p:spPr bwMode="auto">
          <a:xfrm>
            <a:off x="457200" y="16002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CB7F0AA-3D40-4035-9001-15824481706A}"/>
              </a:ext>
            </a:extLst>
          </p:cNvPr>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572B1837-E1C2-4480-8E37-1EAB91520351}" type="datetimeFigureOut">
              <a:rPr lang="en-US"/>
              <a:pPr>
                <a:defRPr/>
              </a:pPr>
              <a:t>13-Apr-24</a:t>
            </a:fld>
            <a:endParaRPr lang="en-US"/>
          </a:p>
        </p:txBody>
      </p:sp>
      <p:sp>
        <p:nvSpPr>
          <p:cNvPr id="5" name="Footer Placeholder 4">
            <a:extLst>
              <a:ext uri="{FF2B5EF4-FFF2-40B4-BE49-F238E27FC236}">
                <a16:creationId xmlns:a16="http://schemas.microsoft.com/office/drawing/2014/main" id="{41E90D78-A1AC-4EB0-9022-221974AB5865}"/>
              </a:ext>
            </a:extLst>
          </p:cNvPr>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02DF8F22-7B41-4990-9841-BE21F9FB283B}"/>
              </a:ext>
            </a:extLst>
          </p:cNvPr>
          <p:cNvSpPr>
            <a:spLocks noGrp="1"/>
          </p:cNvSpPr>
          <p:nvPr>
            <p:ph type="sldNum" sz="quarter" idx="4"/>
          </p:nvPr>
        </p:nvSpPr>
        <p:spPr>
          <a:xfrm>
            <a:off x="6553200" y="6356354"/>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A27FCA4A-3A19-4951-98CC-1F461D7EB7C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rtl="0" eaLnBrk="0" fontAlgn="base" hangingPunct="0">
        <a:spcBef>
          <a:spcPct val="0"/>
        </a:spcBef>
        <a:spcAft>
          <a:spcPct val="0"/>
        </a:spcAft>
        <a:defRPr sz="4000" b="1" kern="1200" spc="-151">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189" algn="l" rtl="0" fontAlgn="base">
        <a:spcBef>
          <a:spcPct val="0"/>
        </a:spcBef>
        <a:spcAft>
          <a:spcPct val="0"/>
        </a:spcAft>
        <a:defRPr sz="4000" b="1">
          <a:solidFill>
            <a:schemeClr val="tx1"/>
          </a:solidFill>
          <a:latin typeface="Arial" charset="0"/>
          <a:cs typeface="Arial" charset="0"/>
        </a:defRPr>
      </a:lvl6pPr>
      <a:lvl7pPr marL="914377" algn="l" rtl="0" fontAlgn="base">
        <a:spcBef>
          <a:spcPct val="0"/>
        </a:spcBef>
        <a:spcAft>
          <a:spcPct val="0"/>
        </a:spcAft>
        <a:defRPr sz="4000" b="1">
          <a:solidFill>
            <a:schemeClr val="tx1"/>
          </a:solidFill>
          <a:latin typeface="Arial" charset="0"/>
          <a:cs typeface="Arial" charset="0"/>
        </a:defRPr>
      </a:lvl7pPr>
      <a:lvl8pPr marL="1371566" algn="l" rtl="0" fontAlgn="base">
        <a:spcBef>
          <a:spcPct val="0"/>
        </a:spcBef>
        <a:spcAft>
          <a:spcPct val="0"/>
        </a:spcAft>
        <a:defRPr sz="4000" b="1">
          <a:solidFill>
            <a:schemeClr val="tx1"/>
          </a:solidFill>
          <a:latin typeface="Arial" charset="0"/>
          <a:cs typeface="Arial" charset="0"/>
        </a:defRPr>
      </a:lvl8pPr>
      <a:lvl9pPr marL="1828754" algn="l" rtl="0" fontAlgn="base">
        <a:spcBef>
          <a:spcPct val="0"/>
        </a:spcBef>
        <a:spcAft>
          <a:spcPct val="0"/>
        </a:spcAft>
        <a:defRPr sz="4000" b="1">
          <a:solidFill>
            <a:schemeClr val="tx1"/>
          </a:solidFill>
          <a:latin typeface="Arial" charset="0"/>
          <a:cs typeface="Arial" charset="0"/>
        </a:defRPr>
      </a:lvl9pPr>
    </p:titleStyle>
    <p:bodyStyle>
      <a:lvl1pPr marL="342891" indent="-342891"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32" indent="-285744"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2971"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349"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quadratic-probing-in-hashing/" TargetMode="External"/><Relationship Id="rId2" Type="http://schemas.openxmlformats.org/officeDocument/2006/relationships/hyperlink" Target="https://quescol.com/data-structure/linear-probing" TargetMode="External"/><Relationship Id="rId1" Type="http://schemas.openxmlformats.org/officeDocument/2006/relationships/slideLayout" Target="../slideLayouts/slideLayout4.xml"/><Relationship Id="rId4" Type="http://schemas.openxmlformats.org/officeDocument/2006/relationships/hyperlink" Target="https://www.geeksforgeeks.org/double-hash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D1E263-E3C0-4D5B-8AA3-44144C810102}"/>
              </a:ext>
            </a:extLst>
          </p:cNvPr>
          <p:cNvSpPr>
            <a:spLocks noGrp="1"/>
          </p:cNvSpPr>
          <p:nvPr>
            <p:ph type="title"/>
          </p:nvPr>
        </p:nvSpPr>
        <p:spPr/>
        <p:txBody>
          <a:bodyPr/>
          <a:lstStyle/>
          <a:p>
            <a:pPr eaLnBrk="1" fontAlgn="auto" hangingPunct="1">
              <a:spcAft>
                <a:spcPts val="0"/>
              </a:spcAft>
              <a:defRPr/>
            </a:pPr>
            <a:r>
              <a:rPr lang="en-US" sz="3200" dirty="0"/>
              <a:t>L4_Dictionaries</a:t>
            </a:r>
          </a:p>
        </p:txBody>
      </p:sp>
      <p:sp>
        <p:nvSpPr>
          <p:cNvPr id="14339" name="Content Placeholder 5">
            <a:extLst>
              <a:ext uri="{FF2B5EF4-FFF2-40B4-BE49-F238E27FC236}">
                <a16:creationId xmlns:a16="http://schemas.microsoft.com/office/drawing/2014/main" id="{303AAA96-820D-4B74-B46B-9460690B4164}"/>
              </a:ext>
            </a:extLst>
          </p:cNvPr>
          <p:cNvSpPr>
            <a:spLocks noGrp="1"/>
          </p:cNvSpPr>
          <p:nvPr>
            <p:ph sz="quarter" idx="13"/>
          </p:nvPr>
        </p:nvSpPr>
        <p:spPr/>
        <p:txBody>
          <a:bodyPr/>
          <a:lstStyle/>
          <a:p>
            <a:pPr eaLnBrk="1" hangingPunct="1">
              <a:spcBef>
                <a:spcPct val="0"/>
              </a:spcBef>
            </a:pPr>
            <a:r>
              <a:rPr lang="en-US" altLang="en-US"/>
              <a:t>Dr. Jay Dave</a:t>
            </a:r>
          </a:p>
          <a:p>
            <a:pPr eaLnBrk="1" hangingPunct="1">
              <a:spcBef>
                <a:spcPct val="0"/>
              </a:spcBef>
            </a:pPr>
            <a:r>
              <a:rPr lang="en-US" altLang="en-US"/>
              <a:t>CSIS Dept, Hyderabad Campus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Hash tables</a:t>
            </a:r>
          </a:p>
        </p:txBody>
      </p:sp>
      <p:pic>
        <p:nvPicPr>
          <p:cNvPr id="6" name="Picture 5">
            <a:extLst>
              <a:ext uri="{FF2B5EF4-FFF2-40B4-BE49-F238E27FC236}">
                <a16:creationId xmlns:a16="http://schemas.microsoft.com/office/drawing/2014/main" id="{0F7DE95A-D7F8-4144-A530-A0F0EB9659DF}"/>
              </a:ext>
            </a:extLst>
          </p:cNvPr>
          <p:cNvPicPr>
            <a:picLocks noChangeAspect="1"/>
          </p:cNvPicPr>
          <p:nvPr/>
        </p:nvPicPr>
        <p:blipFill>
          <a:blip r:embed="rId2"/>
          <a:stretch>
            <a:fillRect/>
          </a:stretch>
        </p:blipFill>
        <p:spPr>
          <a:xfrm>
            <a:off x="599440" y="2133600"/>
            <a:ext cx="7945119" cy="3657600"/>
          </a:xfrm>
          <a:prstGeom prst="rect">
            <a:avLst/>
          </a:prstGeom>
        </p:spPr>
      </p:pic>
    </p:spTree>
    <p:extLst>
      <p:ext uri="{BB962C8B-B14F-4D97-AF65-F5344CB8AC3E}">
        <p14:creationId xmlns:p14="http://schemas.microsoft.com/office/powerpoint/2010/main" val="1136236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Hash tables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49" indent="-457200" algn="just" fontAlgn="base">
              <a:lnSpc>
                <a:spcPct val="150000"/>
              </a:lnSpc>
              <a:spcAft>
                <a:spcPct val="0"/>
              </a:spcAft>
              <a:buFont typeface="Wingdings" panose="05000000000000000000" pitchFamily="2" charset="2"/>
              <a:buChar char="ü"/>
            </a:pPr>
            <a:r>
              <a:rPr lang="en-US" altLang="en-US" sz="2700" dirty="0">
                <a:latin typeface="Times New Roman" panose="02020603050405020304" pitchFamily="18" charset="0"/>
                <a:cs typeface="Times New Roman" panose="02020603050405020304" pitchFamily="18" charset="0"/>
              </a:rPr>
              <a:t>If keys are unique, then insert, search, delete takes O(1).</a:t>
            </a:r>
          </a:p>
          <a:p>
            <a:pPr marL="514349" indent="-457200" algn="just" fontAlgn="base">
              <a:lnSpc>
                <a:spcPct val="150000"/>
              </a:lnSpc>
              <a:spcAft>
                <a:spcPct val="0"/>
              </a:spcAft>
              <a:buFont typeface="Times New Roman" panose="02020603050405020304" pitchFamily="18" charset="0"/>
              <a:buChar char="×"/>
            </a:pPr>
            <a:r>
              <a:rPr lang="en-US" altLang="en-US" sz="2700" dirty="0">
                <a:latin typeface="Times New Roman" panose="02020603050405020304" pitchFamily="18" charset="0"/>
                <a:cs typeface="Times New Roman" panose="02020603050405020304" pitchFamily="18" charset="0"/>
              </a:rPr>
              <a:t>bucket size = some bucket may be empty</a:t>
            </a:r>
          </a:p>
          <a:p>
            <a:pPr marL="514349" indent="-457200" algn="just" fontAlgn="base">
              <a:lnSpc>
                <a:spcPct val="150000"/>
              </a:lnSpc>
              <a:spcAft>
                <a:spcPct val="0"/>
              </a:spcAft>
              <a:buFont typeface="Times New Roman" panose="02020603050405020304" pitchFamily="18" charset="0"/>
              <a:buChar char="×"/>
            </a:pPr>
            <a:r>
              <a:rPr lang="en-US" altLang="en-US" sz="2700" dirty="0">
                <a:latin typeface="Times New Roman" panose="02020603050405020304" pitchFamily="18" charset="0"/>
                <a:cs typeface="Times New Roman" panose="02020603050405020304" pitchFamily="18" charset="0"/>
              </a:rPr>
              <a:t>If keys are not unique, then insert, search, delete takes more than O(1).</a:t>
            </a:r>
          </a:p>
        </p:txBody>
      </p:sp>
    </p:spTree>
    <p:extLst>
      <p:ext uri="{BB962C8B-B14F-4D97-AF65-F5344CB8AC3E}">
        <p14:creationId xmlns:p14="http://schemas.microsoft.com/office/powerpoint/2010/main" val="370104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Hash Functions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49" indent="-457200" algn="just" fontAlgn="base">
              <a:lnSpc>
                <a:spcPct val="150000"/>
              </a:lnSpc>
              <a:spcAft>
                <a:spcPct val="0"/>
              </a:spcAft>
              <a:buFont typeface="Arial" panose="020B0604020202020204" pitchFamily="34" charset="0"/>
              <a:buChar char="•"/>
            </a:pPr>
            <a:r>
              <a:rPr lang="en-US" altLang="en-US" sz="2500" dirty="0">
                <a:latin typeface="Times New Roman" panose="02020603050405020304" pitchFamily="18" charset="0"/>
                <a:cs typeface="Times New Roman" panose="02020603050405020304" pitchFamily="18" charset="0"/>
              </a:rPr>
              <a:t>Maps each key in our dictionary to an integer in range [0, N-1], where N is capacity of bucket array for this table.</a:t>
            </a:r>
          </a:p>
          <a:p>
            <a:pPr marL="514349" indent="-457200" algn="just" fontAlgn="base">
              <a:lnSpc>
                <a:spcPct val="150000"/>
              </a:lnSpc>
              <a:spcAft>
                <a:spcPct val="0"/>
              </a:spcAft>
              <a:buFont typeface="Arial" panose="020B0604020202020204" pitchFamily="34" charset="0"/>
              <a:buChar char="•"/>
            </a:pPr>
            <a:r>
              <a:rPr lang="en-US" altLang="en-US" sz="2500" dirty="0">
                <a:latin typeface="Times New Roman" panose="02020603050405020304" pitchFamily="18" charset="0"/>
                <a:cs typeface="Times New Roman" panose="02020603050405020304" pitchFamily="18" charset="0"/>
              </a:rPr>
              <a:t>h(k). We store key and element at A[h(k)].</a:t>
            </a:r>
          </a:p>
          <a:p>
            <a:pPr marL="514349" indent="-457200" algn="just" fontAlgn="base">
              <a:lnSpc>
                <a:spcPct val="150000"/>
              </a:lnSpc>
              <a:spcAft>
                <a:spcPct val="0"/>
              </a:spcAft>
              <a:buFont typeface="Arial" panose="020B0604020202020204" pitchFamily="34" charset="0"/>
              <a:buChar char="•"/>
            </a:pPr>
            <a:r>
              <a:rPr lang="en-US" altLang="en-US" sz="2500" dirty="0">
                <a:latin typeface="Times New Roman" panose="02020603050405020304" pitchFamily="18" charset="0"/>
                <a:cs typeface="Times New Roman" panose="02020603050405020304" pitchFamily="18" charset="0"/>
              </a:rPr>
              <a:t>A hash function is good if it maps the keys in our dictionary so as to minimize collisions.</a:t>
            </a:r>
          </a:p>
          <a:p>
            <a:pPr marL="514349" indent="-457200" algn="just" fontAlgn="base">
              <a:lnSpc>
                <a:spcPct val="150000"/>
              </a:lnSpc>
              <a:spcAft>
                <a:spcPct val="0"/>
              </a:spcAft>
              <a:buFont typeface="Arial" panose="020B0604020202020204" pitchFamily="34" charset="0"/>
              <a:buChar char="•"/>
            </a:pPr>
            <a:r>
              <a:rPr lang="en-US" altLang="en-US" sz="2500" dirty="0">
                <a:latin typeface="Times New Roman" panose="02020603050405020304" pitchFamily="18" charset="0"/>
                <a:cs typeface="Times New Roman" panose="02020603050405020304" pitchFamily="18" charset="0"/>
              </a:rPr>
              <a:t>For practical reasons, hash functions to be fast and easy to compute</a:t>
            </a:r>
          </a:p>
        </p:txBody>
      </p:sp>
    </p:spTree>
    <p:extLst>
      <p:ext uri="{BB962C8B-B14F-4D97-AF65-F5344CB8AC3E}">
        <p14:creationId xmlns:p14="http://schemas.microsoft.com/office/powerpoint/2010/main" val="118453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Hash Functions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49" indent="-457200" algn="just" fontAlgn="base">
              <a:lnSpc>
                <a:spcPct val="150000"/>
              </a:lnSpc>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Generally, we view evaluations of a hash function, h(k) is mapping key to an integer, i.e., hash code.</a:t>
            </a:r>
          </a:p>
          <a:p>
            <a:pPr marL="514349" indent="-457200" algn="just" fontAlgn="base">
              <a:lnSpc>
                <a:spcPct val="150000"/>
              </a:lnSpc>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Then, mapping hash code to an integer of bucket array, i.e., compression map.</a:t>
            </a:r>
          </a:p>
        </p:txBody>
      </p:sp>
      <p:pic>
        <p:nvPicPr>
          <p:cNvPr id="2" name="Picture 1">
            <a:extLst>
              <a:ext uri="{FF2B5EF4-FFF2-40B4-BE49-F238E27FC236}">
                <a16:creationId xmlns:a16="http://schemas.microsoft.com/office/drawing/2014/main" id="{D1105C59-507A-4952-B3C0-3F853D1A247E}"/>
              </a:ext>
            </a:extLst>
          </p:cNvPr>
          <p:cNvPicPr>
            <a:picLocks noChangeAspect="1"/>
          </p:cNvPicPr>
          <p:nvPr/>
        </p:nvPicPr>
        <p:blipFill>
          <a:blip r:embed="rId2"/>
          <a:stretch>
            <a:fillRect/>
          </a:stretch>
        </p:blipFill>
        <p:spPr>
          <a:xfrm>
            <a:off x="3581400" y="3632173"/>
            <a:ext cx="4749764" cy="2586065"/>
          </a:xfrm>
          <a:prstGeom prst="rect">
            <a:avLst/>
          </a:prstGeom>
        </p:spPr>
      </p:pic>
    </p:spTree>
    <p:extLst>
      <p:ext uri="{BB962C8B-B14F-4D97-AF65-F5344CB8AC3E}">
        <p14:creationId xmlns:p14="http://schemas.microsoft.com/office/powerpoint/2010/main" val="36574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Compression maps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7149" indent="0" algn="just" fontAlgn="base">
              <a:spcAft>
                <a:spcPct val="0"/>
              </a:spcAft>
            </a:pPr>
            <a:r>
              <a:rPr lang="en-US" altLang="en-US" dirty="0">
                <a:latin typeface="Times New Roman" panose="02020603050405020304" pitchFamily="18" charset="0"/>
                <a:cs typeface="Times New Roman" panose="02020603050405020304" pitchFamily="18" charset="0"/>
              </a:rPr>
              <a:t>Division method</a:t>
            </a:r>
          </a:p>
          <a:p>
            <a:pPr marL="514349" indent="-457200" algn="just" fontAlgn="base">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h(k) = |k| mod N</a:t>
            </a:r>
          </a:p>
          <a:p>
            <a:pPr marL="514349" indent="-457200" algn="just" fontAlgn="base">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If N is prime, then compression map spreads out the distribution of hash values well. If N is not prime, then collisions possible.</a:t>
            </a:r>
          </a:p>
          <a:p>
            <a:pPr marL="514349" indent="-457200" algn="just" fontAlgn="base">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E.g. {200, 205, 210, ..., 600} to be mapped to bucket array of size 100. Then each hash code will collide with five others. 200, 300, 400, 500, 600 have collision. If array size is 101, then no collision.</a:t>
            </a:r>
          </a:p>
          <a:p>
            <a:pPr marL="57149" indent="0" algn="just" fontAlgn="base">
              <a:spcAft>
                <a:spcPct val="0"/>
              </a:spcAft>
            </a:pPr>
            <a:r>
              <a:rPr lang="en-US" altLang="en-US" dirty="0">
                <a:latin typeface="Times New Roman" panose="02020603050405020304" pitchFamily="18" charset="0"/>
                <a:cs typeface="Times New Roman" panose="02020603050405020304" pitchFamily="18" charset="0"/>
              </a:rPr>
              <a:t>MAD method (Multiply Add and Divide)</a:t>
            </a:r>
          </a:p>
          <a:p>
            <a:pPr marL="400049" indent="-342900" algn="just" fontAlgn="base">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h(k) = ((a*</a:t>
            </a:r>
            <a:r>
              <a:rPr lang="en-US" altLang="en-US" dirty="0" err="1">
                <a:latin typeface="Times New Roman" panose="02020603050405020304" pitchFamily="18" charset="0"/>
                <a:cs typeface="Times New Roman" panose="02020603050405020304" pitchFamily="18" charset="0"/>
              </a:rPr>
              <a:t>k+b</a:t>
            </a:r>
            <a:r>
              <a:rPr lang="en-US" altLang="en-US" dirty="0">
                <a:latin typeface="Times New Roman" panose="02020603050405020304" pitchFamily="18" charset="0"/>
                <a:cs typeface="Times New Roman" panose="02020603050405020304" pitchFamily="18" charset="0"/>
              </a:rPr>
              <a:t>)%p)%N, where p = prime number &gt; N, a = [1..(p-1)], b = [0..(p-1)]</a:t>
            </a:r>
          </a:p>
          <a:p>
            <a:pPr marL="57149" indent="0" algn="just" fontAlgn="base">
              <a:spcAft>
                <a:spcPct val="0"/>
              </a:spcAft>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20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Collision handling schemes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400049" indent="-342900" algn="just" fontAlgn="base">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A[h(k)] stores k and e.</a:t>
            </a:r>
          </a:p>
          <a:p>
            <a:pPr marL="400049" indent="-342900" algn="just" fontAlgn="base">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Collisions: h(k1) = h(k2), k1 != k2</a:t>
            </a:r>
          </a:p>
          <a:p>
            <a:pPr marL="57149" indent="0" algn="just" fontAlgn="base">
              <a:spcAft>
                <a:spcPct val="0"/>
              </a:spcAft>
            </a:pPr>
            <a:r>
              <a:rPr lang="en-US" altLang="en-US" b="1" dirty="0">
                <a:latin typeface="Times New Roman" panose="02020603050405020304" pitchFamily="18" charset="0"/>
                <a:cs typeface="Times New Roman" panose="02020603050405020304" pitchFamily="18" charset="0"/>
              </a:rPr>
              <a:t>Separate chaining</a:t>
            </a:r>
          </a:p>
          <a:p>
            <a:pPr marL="400049" indent="-342900" algn="just" fontAlgn="base">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Simplest way: Use Si, i.e., list/vector/sequence for each A[</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where Si can be viewed as unordered sequence/log file.</a:t>
            </a:r>
          </a:p>
        </p:txBody>
      </p:sp>
      <p:pic>
        <p:nvPicPr>
          <p:cNvPr id="2" name="Picture 1">
            <a:extLst>
              <a:ext uri="{FF2B5EF4-FFF2-40B4-BE49-F238E27FC236}">
                <a16:creationId xmlns:a16="http://schemas.microsoft.com/office/drawing/2014/main" id="{D8C63F17-668B-4844-99C0-A83DDD2D3B32}"/>
              </a:ext>
            </a:extLst>
          </p:cNvPr>
          <p:cNvPicPr>
            <a:picLocks noChangeAspect="1"/>
          </p:cNvPicPr>
          <p:nvPr/>
        </p:nvPicPr>
        <p:blipFill>
          <a:blip r:embed="rId2"/>
          <a:stretch>
            <a:fillRect/>
          </a:stretch>
        </p:blipFill>
        <p:spPr>
          <a:xfrm>
            <a:off x="3526485" y="3720896"/>
            <a:ext cx="2112315" cy="2718583"/>
          </a:xfrm>
          <a:prstGeom prst="rect">
            <a:avLst/>
          </a:prstGeom>
        </p:spPr>
      </p:pic>
    </p:spTree>
    <p:extLst>
      <p:ext uri="{BB962C8B-B14F-4D97-AF65-F5344CB8AC3E}">
        <p14:creationId xmlns:p14="http://schemas.microsoft.com/office/powerpoint/2010/main" val="112796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normAutofit/>
          </a:bodyPr>
          <a:lstStyle/>
          <a:p>
            <a:pPr eaLnBrk="1" fontAlgn="auto" hangingPunct="1">
              <a:spcAft>
                <a:spcPts val="0"/>
              </a:spcAft>
              <a:defRPr/>
            </a:pPr>
            <a:r>
              <a:rPr lang="en-US" dirty="0"/>
              <a:t>Collision handling schemes </a:t>
            </a:r>
            <a:r>
              <a:rPr lang="en-US" sz="2900" dirty="0"/>
              <a:t>(</a:t>
            </a:r>
            <a:r>
              <a:rPr lang="en-US" altLang="en-US" sz="2900" dirty="0">
                <a:latin typeface="Times New Roman" panose="02020603050405020304" pitchFamily="18" charset="0"/>
                <a:cs typeface="Times New Roman" panose="02020603050405020304" pitchFamily="18" charset="0"/>
              </a:rPr>
              <a:t>Separate chaining</a:t>
            </a:r>
            <a:r>
              <a:rPr lang="en-US" sz="2900" dirty="0"/>
              <a:t>)</a:t>
            </a:r>
          </a:p>
        </p:txBody>
      </p:sp>
      <p:pic>
        <p:nvPicPr>
          <p:cNvPr id="7" name="Picture 6">
            <a:extLst>
              <a:ext uri="{FF2B5EF4-FFF2-40B4-BE49-F238E27FC236}">
                <a16:creationId xmlns:a16="http://schemas.microsoft.com/office/drawing/2014/main" id="{E98B7910-6E09-4FEB-A7A5-88C455056CB6}"/>
              </a:ext>
            </a:extLst>
          </p:cNvPr>
          <p:cNvPicPr>
            <a:picLocks noChangeAspect="1"/>
          </p:cNvPicPr>
          <p:nvPr/>
        </p:nvPicPr>
        <p:blipFill>
          <a:blip r:embed="rId2"/>
          <a:stretch>
            <a:fillRect/>
          </a:stretch>
        </p:blipFill>
        <p:spPr>
          <a:xfrm>
            <a:off x="323538" y="1524000"/>
            <a:ext cx="6573167" cy="2305372"/>
          </a:xfrm>
          <a:prstGeom prst="rect">
            <a:avLst/>
          </a:prstGeom>
        </p:spPr>
      </p:pic>
      <p:pic>
        <p:nvPicPr>
          <p:cNvPr id="8" name="Picture 7">
            <a:extLst>
              <a:ext uri="{FF2B5EF4-FFF2-40B4-BE49-F238E27FC236}">
                <a16:creationId xmlns:a16="http://schemas.microsoft.com/office/drawing/2014/main" id="{566492C2-FF3A-4AAD-BD97-53F78FB340E4}"/>
              </a:ext>
            </a:extLst>
          </p:cNvPr>
          <p:cNvPicPr>
            <a:picLocks noChangeAspect="1"/>
          </p:cNvPicPr>
          <p:nvPr/>
        </p:nvPicPr>
        <p:blipFill>
          <a:blip r:embed="rId3"/>
          <a:stretch>
            <a:fillRect/>
          </a:stretch>
        </p:blipFill>
        <p:spPr>
          <a:xfrm>
            <a:off x="304800" y="4022995"/>
            <a:ext cx="7182852" cy="2353003"/>
          </a:xfrm>
          <a:prstGeom prst="rect">
            <a:avLst/>
          </a:prstGeom>
        </p:spPr>
      </p:pic>
    </p:spTree>
    <p:extLst>
      <p:ext uri="{BB962C8B-B14F-4D97-AF65-F5344CB8AC3E}">
        <p14:creationId xmlns:p14="http://schemas.microsoft.com/office/powerpoint/2010/main" val="147735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Collision handling schemes </a:t>
            </a:r>
            <a:r>
              <a:rPr lang="en-US" sz="2900" dirty="0"/>
              <a:t>(</a:t>
            </a:r>
            <a:r>
              <a:rPr lang="en-US" altLang="en-US" sz="2900" dirty="0">
                <a:latin typeface="Times New Roman" panose="02020603050405020304" pitchFamily="18" charset="0"/>
                <a:cs typeface="Times New Roman" panose="02020603050405020304" pitchFamily="18" charset="0"/>
              </a:rPr>
              <a:t>Separate chaining</a:t>
            </a:r>
            <a:r>
              <a:rPr lang="en-US" sz="2900" dirty="0"/>
              <a:t>)</a:t>
            </a:r>
          </a:p>
        </p:txBody>
      </p:sp>
      <p:pic>
        <p:nvPicPr>
          <p:cNvPr id="2" name="Picture 1">
            <a:extLst>
              <a:ext uri="{FF2B5EF4-FFF2-40B4-BE49-F238E27FC236}">
                <a16:creationId xmlns:a16="http://schemas.microsoft.com/office/drawing/2014/main" id="{A8A5871C-6A69-4144-9BF3-F334E9B4E963}"/>
              </a:ext>
            </a:extLst>
          </p:cNvPr>
          <p:cNvPicPr>
            <a:picLocks noChangeAspect="1"/>
          </p:cNvPicPr>
          <p:nvPr/>
        </p:nvPicPr>
        <p:blipFill>
          <a:blip r:embed="rId2"/>
          <a:stretch>
            <a:fillRect/>
          </a:stretch>
        </p:blipFill>
        <p:spPr>
          <a:xfrm>
            <a:off x="304800" y="1600200"/>
            <a:ext cx="3972479" cy="1971950"/>
          </a:xfrm>
          <a:prstGeom prst="rect">
            <a:avLst/>
          </a:prstGeom>
        </p:spPr>
      </p:pic>
    </p:spTree>
    <p:extLst>
      <p:ext uri="{BB962C8B-B14F-4D97-AF65-F5344CB8AC3E}">
        <p14:creationId xmlns:p14="http://schemas.microsoft.com/office/powerpoint/2010/main" val="4121936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Collision handling schemes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7149" indent="0" algn="just" fontAlgn="base">
              <a:spcAft>
                <a:spcPct val="0"/>
              </a:spcAft>
            </a:pPr>
            <a:r>
              <a:rPr lang="en-US" altLang="en-US" sz="2800" dirty="0">
                <a:latin typeface="Times New Roman" panose="02020603050405020304" pitchFamily="18" charset="0"/>
                <a:cs typeface="Times New Roman" panose="02020603050405020304" pitchFamily="18" charset="0"/>
              </a:rPr>
              <a:t>Load factors and Rehashing</a:t>
            </a:r>
          </a:p>
          <a:p>
            <a:pPr marL="400049" indent="-342900" algn="just" fontAlgn="base">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Assuming n items in bucket array of size N, we expect each bucket to be size ceil(n/N). </a:t>
            </a:r>
          </a:p>
          <a:p>
            <a:pPr marL="400049" indent="-342900" algn="just" fontAlgn="base">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That is load factor, preferably near to ceil(n/N).</a:t>
            </a:r>
          </a:p>
          <a:p>
            <a:pPr marL="400049" indent="-342900" algn="just" fontAlgn="base">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Time complexity to find, insert, and remove O(ceil(n/N)).</a:t>
            </a:r>
          </a:p>
          <a:p>
            <a:pPr marL="400049" indent="-342900" algn="just" fontAlgn="base">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In order to keep load factor a constant value, we need to increase size of bucket array and change compression map. That is rehashing.</a:t>
            </a:r>
          </a:p>
        </p:txBody>
      </p:sp>
    </p:spTree>
    <p:extLst>
      <p:ext uri="{BB962C8B-B14F-4D97-AF65-F5344CB8AC3E}">
        <p14:creationId xmlns:p14="http://schemas.microsoft.com/office/powerpoint/2010/main" val="2081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Collision handling schemes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7149" indent="0" algn="just" fontAlgn="base">
              <a:spcAft>
                <a:spcPct val="0"/>
              </a:spcAft>
            </a:pPr>
            <a:r>
              <a:rPr lang="en-US" altLang="en-US" sz="1900" b="1" dirty="0">
                <a:latin typeface="Times New Roman" panose="02020603050405020304" pitchFamily="18" charset="0"/>
                <a:cs typeface="Times New Roman" panose="02020603050405020304" pitchFamily="18" charset="0"/>
              </a:rPr>
              <a:t>Open addressing</a:t>
            </a:r>
          </a:p>
          <a:p>
            <a:pPr marL="514349" indent="-4572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Separate chaining requires additional data structure to hold keys.</a:t>
            </a:r>
          </a:p>
          <a:p>
            <a:pPr marL="514349" indent="-4572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To avoid occupying extra space, open addressing is used.</a:t>
            </a:r>
          </a:p>
          <a:p>
            <a:pPr marL="57149" indent="0" algn="just" fontAlgn="base">
              <a:spcAft>
                <a:spcPct val="0"/>
              </a:spcAft>
            </a:pPr>
            <a:r>
              <a:rPr lang="en-US" altLang="en-US" sz="1900" b="1" dirty="0">
                <a:latin typeface="Times New Roman" panose="02020603050405020304" pitchFamily="18" charset="0"/>
                <a:cs typeface="Times New Roman" panose="02020603050405020304" pitchFamily="18" charset="0"/>
              </a:rPr>
              <a:t>Linear probing</a:t>
            </a:r>
          </a:p>
          <a:p>
            <a:pPr marL="514349" indent="-4572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If we try to insert item at A[</a:t>
            </a:r>
            <a:r>
              <a:rPr lang="en-US" altLang="en-US" sz="1900" dirty="0" err="1">
                <a:latin typeface="Times New Roman" panose="02020603050405020304" pitchFamily="18" charset="0"/>
                <a:cs typeface="Times New Roman" panose="02020603050405020304" pitchFamily="18" charset="0"/>
              </a:rPr>
              <a:t>i</a:t>
            </a:r>
            <a:r>
              <a:rPr lang="en-US" altLang="en-US" sz="1900" dirty="0">
                <a:latin typeface="Times New Roman" panose="02020603050405020304" pitchFamily="18" charset="0"/>
                <a:cs typeface="Times New Roman" panose="02020603050405020304" pitchFamily="18" charset="0"/>
              </a:rPr>
              <a:t>] that is already occupied, then try A[(i+1) mod N]. Then, A[(i+2) mod N]. And so on.</a:t>
            </a:r>
          </a:p>
          <a:p>
            <a:pPr marL="514349" indent="-4572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Search: Start searching from A[h(k)] and consecutive buckets.</a:t>
            </a:r>
          </a:p>
          <a:p>
            <a:pPr marL="514349" indent="-4572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Delete: It is complicated. We should restore the content of bucket array to look as though item with key k was never inserted in its bucket A[</a:t>
            </a:r>
            <a:r>
              <a:rPr lang="en-US" altLang="en-US" sz="1900" dirty="0" err="1">
                <a:latin typeface="Times New Roman" panose="02020603050405020304" pitchFamily="18" charset="0"/>
                <a:cs typeface="Times New Roman" panose="02020603050405020304" pitchFamily="18" charset="0"/>
              </a:rPr>
              <a:t>i</a:t>
            </a:r>
            <a:r>
              <a:rPr lang="en-US" altLang="en-US" sz="1900" dirty="0">
                <a:latin typeface="Times New Roman" panose="02020603050405020304" pitchFamily="18" charset="0"/>
                <a:cs typeface="Times New Roman" panose="02020603050405020304" pitchFamily="18" charset="0"/>
              </a:rPr>
              <a:t>] in first place. (1) shifting, (2) deactivate item and ignore this item while searching too.</a:t>
            </a:r>
          </a:p>
        </p:txBody>
      </p:sp>
      <p:pic>
        <p:nvPicPr>
          <p:cNvPr id="2" name="Picture 1">
            <a:extLst>
              <a:ext uri="{FF2B5EF4-FFF2-40B4-BE49-F238E27FC236}">
                <a16:creationId xmlns:a16="http://schemas.microsoft.com/office/drawing/2014/main" id="{FFDB236E-601B-48A4-BD25-456CE515DBE4}"/>
              </a:ext>
            </a:extLst>
          </p:cNvPr>
          <p:cNvPicPr>
            <a:picLocks noChangeAspect="1"/>
          </p:cNvPicPr>
          <p:nvPr/>
        </p:nvPicPr>
        <p:blipFill>
          <a:blip r:embed="rId2"/>
          <a:stretch>
            <a:fillRect/>
          </a:stretch>
        </p:blipFill>
        <p:spPr>
          <a:xfrm>
            <a:off x="2066575" y="5029200"/>
            <a:ext cx="6772625" cy="1648055"/>
          </a:xfrm>
          <a:prstGeom prst="rect">
            <a:avLst/>
          </a:prstGeom>
        </p:spPr>
      </p:pic>
    </p:spTree>
    <p:extLst>
      <p:ext uri="{BB962C8B-B14F-4D97-AF65-F5344CB8AC3E}">
        <p14:creationId xmlns:p14="http://schemas.microsoft.com/office/powerpoint/2010/main" val="241884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351A9-5288-4E70-99F1-DF679FF54536}"/>
              </a:ext>
            </a:extLst>
          </p:cNvPr>
          <p:cNvSpPr>
            <a:spLocks noGrp="1"/>
          </p:cNvSpPr>
          <p:nvPr>
            <p:ph sz="quarter" idx="10"/>
          </p:nvPr>
        </p:nvSpPr>
        <p:spPr/>
        <p:txBody>
          <a:bodyPr/>
          <a:lstStyle/>
          <a:p>
            <a:pPr algn="just" eaLnBrk="1" hangingPunct="1">
              <a:spcBef>
                <a:spcPct val="0"/>
              </a:spcBef>
              <a:defRPr/>
            </a:pPr>
            <a:r>
              <a:rPr lang="en-US" sz="3200" dirty="0">
                <a:latin typeface="Arial" charset="0"/>
                <a:cs typeface="Arial" charset="0"/>
              </a:rPr>
              <a:t>Data Structures and Algorithms Design (Merged-SEZG519/SSZG519)</a:t>
            </a:r>
          </a:p>
          <a:p>
            <a:pPr algn="just" eaLnBrk="1" hangingPunct="1">
              <a:spcBef>
                <a:spcPct val="0"/>
              </a:spcBef>
              <a:defRPr/>
            </a:pPr>
            <a:r>
              <a:rPr lang="en-US" sz="3200" dirty="0">
                <a:solidFill>
                  <a:schemeClr val="tx2"/>
                </a:solidFill>
                <a:latin typeface="Arial" charset="0"/>
                <a:cs typeface="Arial" charset="0"/>
              </a:rPr>
              <a:t>L4_Dictionaries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Collision handling schemes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7149" indent="0" algn="just" fontAlgn="base">
              <a:spcAft>
                <a:spcPct val="0"/>
              </a:spcAft>
            </a:pPr>
            <a:r>
              <a:rPr lang="en-US" altLang="en-US" sz="1900" b="1" dirty="0">
                <a:latin typeface="Times New Roman" panose="02020603050405020304" pitchFamily="18" charset="0"/>
                <a:cs typeface="Times New Roman" panose="02020603050405020304" pitchFamily="18" charset="0"/>
              </a:rPr>
              <a:t>Quadratic probing: </a:t>
            </a:r>
          </a:p>
          <a:p>
            <a:pPr marL="400049" indent="-3429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A[</a:t>
            </a:r>
            <a:r>
              <a:rPr lang="en-US" altLang="en-US" sz="1900" dirty="0" err="1">
                <a:latin typeface="Times New Roman" panose="02020603050405020304" pitchFamily="18" charset="0"/>
                <a:cs typeface="Times New Roman" panose="02020603050405020304" pitchFamily="18" charset="0"/>
              </a:rPr>
              <a:t>i+f</a:t>
            </a:r>
            <a:r>
              <a:rPr lang="en-US" altLang="en-US" sz="1900" dirty="0">
                <a:latin typeface="Times New Roman" panose="02020603050405020304" pitchFamily="18" charset="0"/>
                <a:cs typeface="Times New Roman" panose="02020603050405020304" pitchFamily="18" charset="0"/>
              </a:rPr>
              <a:t>(j) mod N], j=0,1,... where f(j) = j</a:t>
            </a:r>
            <a:r>
              <a:rPr lang="en-US" altLang="en-US" sz="1900" baseline="30000" dirty="0">
                <a:latin typeface="Times New Roman" panose="02020603050405020304" pitchFamily="18" charset="0"/>
                <a:cs typeface="Times New Roman" panose="02020603050405020304" pitchFamily="18" charset="0"/>
              </a:rPr>
              <a:t>2</a:t>
            </a:r>
            <a:r>
              <a:rPr lang="en-US" altLang="en-US" sz="1900" dirty="0">
                <a:latin typeface="Times New Roman" panose="02020603050405020304" pitchFamily="18" charset="0"/>
                <a:cs typeface="Times New Roman" panose="02020603050405020304" pitchFamily="18" charset="0"/>
              </a:rPr>
              <a:t>, until finding an empty bucket.</a:t>
            </a:r>
          </a:p>
          <a:p>
            <a:pPr marL="400049" indent="-3429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If N is not prime, quadratic probing may not find empty bucket in A even if one exists.</a:t>
            </a:r>
          </a:p>
          <a:p>
            <a:pPr marL="400049" indent="-3429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Even if N is prime, strategy may not find an empty slot, if bucket array is at least half full.</a:t>
            </a:r>
          </a:p>
          <a:p>
            <a:pPr marL="57149" indent="0" algn="just" fontAlgn="base">
              <a:spcAft>
                <a:spcPct val="0"/>
              </a:spcAft>
            </a:pPr>
            <a:r>
              <a:rPr lang="en-US" altLang="en-US" sz="1900" b="1" dirty="0">
                <a:latin typeface="Times New Roman" panose="02020603050405020304" pitchFamily="18" charset="0"/>
                <a:cs typeface="Times New Roman" panose="02020603050405020304" pitchFamily="18" charset="0"/>
              </a:rPr>
              <a:t>Double hashing</a:t>
            </a:r>
          </a:p>
          <a:p>
            <a:pPr marL="400049" indent="-3429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We choose secondary hash function, h</a:t>
            </a:r>
            <a:r>
              <a:rPr lang="en-US" altLang="en-US" sz="1900" baseline="-25000" dirty="0">
                <a:latin typeface="Times New Roman" panose="02020603050405020304" pitchFamily="18" charset="0"/>
                <a:cs typeface="Times New Roman" panose="02020603050405020304" pitchFamily="18" charset="0"/>
              </a:rPr>
              <a:t>2</a:t>
            </a:r>
            <a:r>
              <a:rPr lang="en-US" altLang="en-US" sz="1900" dirty="0">
                <a:latin typeface="Times New Roman" panose="02020603050405020304" pitchFamily="18" charset="0"/>
                <a:cs typeface="Times New Roman" panose="02020603050405020304" pitchFamily="18" charset="0"/>
              </a:rPr>
              <a:t>.</a:t>
            </a:r>
          </a:p>
          <a:p>
            <a:pPr marL="400049" indent="-3429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If h maps some key k to bucket A[</a:t>
            </a:r>
            <a:r>
              <a:rPr lang="en-US" altLang="en-US" sz="1900" dirty="0" err="1">
                <a:latin typeface="Times New Roman" panose="02020603050405020304" pitchFamily="18" charset="0"/>
                <a:cs typeface="Times New Roman" panose="02020603050405020304" pitchFamily="18" charset="0"/>
              </a:rPr>
              <a:t>i</a:t>
            </a:r>
            <a:r>
              <a:rPr lang="en-US" altLang="en-US" sz="1900" dirty="0">
                <a:latin typeface="Times New Roman" panose="02020603050405020304" pitchFamily="18" charset="0"/>
                <a:cs typeface="Times New Roman" panose="02020603050405020304" pitchFamily="18" charset="0"/>
              </a:rPr>
              <a:t>], with </a:t>
            </a:r>
            <a:r>
              <a:rPr lang="en-US" altLang="en-US" sz="1900" dirty="0" err="1">
                <a:latin typeface="Times New Roman" panose="02020603050405020304" pitchFamily="18" charset="0"/>
                <a:cs typeface="Times New Roman" panose="02020603050405020304" pitchFamily="18" charset="0"/>
              </a:rPr>
              <a:t>i</a:t>
            </a:r>
            <a:r>
              <a:rPr lang="en-US" altLang="en-US" sz="1900" dirty="0">
                <a:latin typeface="Times New Roman" panose="02020603050405020304" pitchFamily="18" charset="0"/>
                <a:cs typeface="Times New Roman" panose="02020603050405020304" pitchFamily="18" charset="0"/>
              </a:rPr>
              <a:t> = h</a:t>
            </a:r>
            <a:r>
              <a:rPr lang="en-US" altLang="en-US" sz="1900" baseline="-25000" dirty="0">
                <a:latin typeface="Times New Roman" panose="02020603050405020304" pitchFamily="18" charset="0"/>
                <a:cs typeface="Times New Roman" panose="02020603050405020304" pitchFamily="18" charset="0"/>
              </a:rPr>
              <a:t>1</a:t>
            </a:r>
            <a:r>
              <a:rPr lang="en-US" altLang="en-US" sz="1900" dirty="0">
                <a:latin typeface="Times New Roman" panose="02020603050405020304" pitchFamily="18" charset="0"/>
                <a:cs typeface="Times New Roman" panose="02020603050405020304" pitchFamily="18" charset="0"/>
              </a:rPr>
              <a:t>(k), then we iteratively try buckets A[(</a:t>
            </a:r>
            <a:r>
              <a:rPr lang="en-US" altLang="en-US" sz="1900" dirty="0" err="1">
                <a:latin typeface="Times New Roman" panose="02020603050405020304" pitchFamily="18" charset="0"/>
                <a:cs typeface="Times New Roman" panose="02020603050405020304" pitchFamily="18" charset="0"/>
              </a:rPr>
              <a:t>i</a:t>
            </a:r>
            <a:r>
              <a:rPr lang="en-US" altLang="en-US" sz="1900" dirty="0">
                <a:latin typeface="Times New Roman" panose="02020603050405020304" pitchFamily="18" charset="0"/>
                <a:cs typeface="Times New Roman" panose="02020603050405020304" pitchFamily="18" charset="0"/>
              </a:rPr>
              <a:t>+(j*h</a:t>
            </a:r>
            <a:r>
              <a:rPr lang="en-US" altLang="en-US" sz="1900" baseline="-25000" dirty="0">
                <a:latin typeface="Times New Roman" panose="02020603050405020304" pitchFamily="18" charset="0"/>
                <a:cs typeface="Times New Roman" panose="02020603050405020304" pitchFamily="18" charset="0"/>
              </a:rPr>
              <a:t>2</a:t>
            </a:r>
            <a:r>
              <a:rPr lang="en-US" altLang="en-US" sz="1900" dirty="0">
                <a:latin typeface="Times New Roman" panose="02020603050405020304" pitchFamily="18" charset="0"/>
                <a:cs typeface="Times New Roman" panose="02020603050405020304" pitchFamily="18" charset="0"/>
              </a:rPr>
              <a:t>(k)) mod N], for j = 1, 2,...,N - 1.</a:t>
            </a:r>
          </a:p>
          <a:p>
            <a:pPr marL="400049" indent="-3429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We should choose a secondary hash function that will attempt to minimize clustering as much as possible.</a:t>
            </a:r>
          </a:p>
        </p:txBody>
      </p:sp>
    </p:spTree>
    <p:extLst>
      <p:ext uri="{BB962C8B-B14F-4D97-AF65-F5344CB8AC3E}">
        <p14:creationId xmlns:p14="http://schemas.microsoft.com/office/powerpoint/2010/main" val="38036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Collision handling schemes</a:t>
            </a:r>
          </a:p>
        </p:txBody>
      </p:sp>
      <p:graphicFrame>
        <p:nvGraphicFramePr>
          <p:cNvPr id="6" name="Content Placeholder 5">
            <a:extLst>
              <a:ext uri="{FF2B5EF4-FFF2-40B4-BE49-F238E27FC236}">
                <a16:creationId xmlns:a16="http://schemas.microsoft.com/office/drawing/2014/main" id="{4AB29BB2-955F-4933-99AD-F35E11DA3C44}"/>
              </a:ext>
            </a:extLst>
          </p:cNvPr>
          <p:cNvGraphicFramePr>
            <a:graphicFrameLocks noGrp="1"/>
          </p:cNvGraphicFramePr>
          <p:nvPr>
            <p:ph idx="1"/>
            <p:extLst>
              <p:ext uri="{D42A27DB-BD31-4B8C-83A1-F6EECF244321}">
                <p14:modId xmlns:p14="http://schemas.microsoft.com/office/powerpoint/2010/main" val="1287030038"/>
              </p:ext>
            </p:extLst>
          </p:nvPr>
        </p:nvGraphicFramePr>
        <p:xfrm>
          <a:off x="304800" y="1493838"/>
          <a:ext cx="1524000" cy="37084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4048893471"/>
                    </a:ext>
                  </a:extLst>
                </a:gridCol>
                <a:gridCol w="762000">
                  <a:extLst>
                    <a:ext uri="{9D8B030D-6E8A-4147-A177-3AD203B41FA5}">
                      <a16:colId xmlns:a16="http://schemas.microsoft.com/office/drawing/2014/main" val="2256630959"/>
                    </a:ext>
                  </a:extLst>
                </a:gridCol>
              </a:tblGrid>
              <a:tr h="370840">
                <a:tc>
                  <a:txBody>
                    <a:bodyPr/>
                    <a:lstStyle/>
                    <a:p>
                      <a:pPr algn="ctr"/>
                      <a:r>
                        <a:rPr lang="en-US" dirty="0"/>
                        <a:t>0</a:t>
                      </a:r>
                      <a:endParaRPr lang="en-IN" dirty="0"/>
                    </a:p>
                  </a:txBody>
                  <a:tcPr/>
                </a:tc>
                <a:tc>
                  <a:txBody>
                    <a:bodyPr/>
                    <a:lstStyle/>
                    <a:p>
                      <a:pPr algn="ctr"/>
                      <a:r>
                        <a:rPr lang="en-US" dirty="0"/>
                        <a:t>13</a:t>
                      </a:r>
                      <a:endParaRPr lang="en-IN" dirty="0"/>
                    </a:p>
                  </a:txBody>
                  <a:tcPr/>
                </a:tc>
                <a:extLst>
                  <a:ext uri="{0D108BD9-81ED-4DB2-BD59-A6C34878D82A}">
                    <a16:rowId xmlns:a16="http://schemas.microsoft.com/office/drawing/2014/main" val="3145292762"/>
                  </a:ext>
                </a:extLst>
              </a:tr>
              <a:tr h="370840">
                <a:tc>
                  <a:txBody>
                    <a:bodyPr/>
                    <a:lstStyle/>
                    <a:p>
                      <a:pPr algn="ctr"/>
                      <a:r>
                        <a:rPr lang="en-US" dirty="0"/>
                        <a:t>1</a:t>
                      </a:r>
                      <a:endParaRPr lang="en-IN" dirty="0"/>
                    </a:p>
                  </a:txBody>
                  <a:tcPr/>
                </a:tc>
                <a:tc>
                  <a:txBody>
                    <a:bodyPr/>
                    <a:lstStyle/>
                    <a:p>
                      <a:pPr algn="ctr"/>
                      <a:r>
                        <a:rPr lang="en-US" dirty="0"/>
                        <a:t>9</a:t>
                      </a:r>
                      <a:endParaRPr lang="en-IN" dirty="0"/>
                    </a:p>
                  </a:txBody>
                  <a:tcPr/>
                </a:tc>
                <a:extLst>
                  <a:ext uri="{0D108BD9-81ED-4DB2-BD59-A6C34878D82A}">
                    <a16:rowId xmlns:a16="http://schemas.microsoft.com/office/drawing/2014/main" val="2615674215"/>
                  </a:ext>
                </a:extLst>
              </a:tr>
              <a:tr h="370840">
                <a:tc>
                  <a:txBody>
                    <a:bodyPr/>
                    <a:lstStyle/>
                    <a:p>
                      <a:pPr algn="ctr"/>
                      <a:r>
                        <a:rPr lang="en-US" dirty="0"/>
                        <a:t>2</a:t>
                      </a:r>
                      <a:endParaRPr lang="en-IN" dirty="0"/>
                    </a:p>
                  </a:txBody>
                  <a:tcPr/>
                </a:tc>
                <a:tc>
                  <a:txBody>
                    <a:bodyPr/>
                    <a:lstStyle/>
                    <a:p>
                      <a:pPr algn="ctr"/>
                      <a:r>
                        <a:rPr lang="en-US" dirty="0"/>
                        <a:t>12</a:t>
                      </a:r>
                      <a:endParaRPr lang="en-IN" dirty="0"/>
                    </a:p>
                  </a:txBody>
                  <a:tcPr/>
                </a:tc>
                <a:extLst>
                  <a:ext uri="{0D108BD9-81ED-4DB2-BD59-A6C34878D82A}">
                    <a16:rowId xmlns:a16="http://schemas.microsoft.com/office/drawing/2014/main" val="3579023"/>
                  </a:ext>
                </a:extLst>
              </a:tr>
              <a:tr h="370840">
                <a:tc>
                  <a:txBody>
                    <a:bodyPr/>
                    <a:lstStyle/>
                    <a:p>
                      <a:pPr algn="ctr"/>
                      <a:r>
                        <a:rPr lang="en-US" dirty="0"/>
                        <a:t>3</a:t>
                      </a:r>
                      <a:endParaRPr lang="en-IN" dirty="0"/>
                    </a:p>
                  </a:txBody>
                  <a:tcPr/>
                </a:tc>
                <a:tc>
                  <a:txBody>
                    <a:bodyPr/>
                    <a:lstStyle/>
                    <a:p>
                      <a:pPr algn="ctr"/>
                      <a:endParaRPr lang="en-IN" dirty="0"/>
                    </a:p>
                  </a:txBody>
                  <a:tcPr/>
                </a:tc>
                <a:extLst>
                  <a:ext uri="{0D108BD9-81ED-4DB2-BD59-A6C34878D82A}">
                    <a16:rowId xmlns:a16="http://schemas.microsoft.com/office/drawing/2014/main" val="3817576275"/>
                  </a:ext>
                </a:extLst>
              </a:tr>
              <a:tr h="370840">
                <a:tc>
                  <a:txBody>
                    <a:bodyPr/>
                    <a:lstStyle/>
                    <a:p>
                      <a:pPr algn="ctr"/>
                      <a:r>
                        <a:rPr lang="en-US" dirty="0"/>
                        <a:t>4</a:t>
                      </a:r>
                      <a:endParaRPr lang="en-IN" dirty="0"/>
                    </a:p>
                  </a:txBody>
                  <a:tcPr/>
                </a:tc>
                <a:tc>
                  <a:txBody>
                    <a:bodyPr/>
                    <a:lstStyle/>
                    <a:p>
                      <a:pPr algn="ctr"/>
                      <a:endParaRPr lang="en-IN" dirty="0"/>
                    </a:p>
                  </a:txBody>
                  <a:tcPr/>
                </a:tc>
                <a:extLst>
                  <a:ext uri="{0D108BD9-81ED-4DB2-BD59-A6C34878D82A}">
                    <a16:rowId xmlns:a16="http://schemas.microsoft.com/office/drawing/2014/main" val="3711818068"/>
                  </a:ext>
                </a:extLst>
              </a:tr>
              <a:tr h="370840">
                <a:tc>
                  <a:txBody>
                    <a:bodyPr/>
                    <a:lstStyle/>
                    <a:p>
                      <a:pPr algn="ctr"/>
                      <a:r>
                        <a:rPr lang="en-US" dirty="0"/>
                        <a:t>5</a:t>
                      </a:r>
                      <a:endParaRPr lang="en-IN" dirty="0"/>
                    </a:p>
                  </a:txBody>
                  <a:tcPr/>
                </a:tc>
                <a:tc>
                  <a:txBody>
                    <a:bodyPr/>
                    <a:lstStyle/>
                    <a:p>
                      <a:pPr algn="ctr"/>
                      <a:r>
                        <a:rPr lang="en-US" dirty="0"/>
                        <a:t>6</a:t>
                      </a:r>
                      <a:endParaRPr lang="en-IN" dirty="0"/>
                    </a:p>
                  </a:txBody>
                  <a:tcPr/>
                </a:tc>
                <a:extLst>
                  <a:ext uri="{0D108BD9-81ED-4DB2-BD59-A6C34878D82A}">
                    <a16:rowId xmlns:a16="http://schemas.microsoft.com/office/drawing/2014/main" val="1800183432"/>
                  </a:ext>
                </a:extLst>
              </a:tr>
              <a:tr h="370840">
                <a:tc>
                  <a:txBody>
                    <a:bodyPr/>
                    <a:lstStyle/>
                    <a:p>
                      <a:pPr algn="ctr"/>
                      <a:r>
                        <a:rPr lang="en-US" dirty="0"/>
                        <a:t>6</a:t>
                      </a:r>
                      <a:endParaRPr lang="en-IN" dirty="0"/>
                    </a:p>
                  </a:txBody>
                  <a:tcPr/>
                </a:tc>
                <a:tc>
                  <a:txBody>
                    <a:bodyPr/>
                    <a:lstStyle/>
                    <a:p>
                      <a:pPr algn="ctr"/>
                      <a:r>
                        <a:rPr lang="en-US" dirty="0"/>
                        <a:t>11</a:t>
                      </a:r>
                      <a:endParaRPr lang="en-IN" dirty="0"/>
                    </a:p>
                  </a:txBody>
                  <a:tcPr/>
                </a:tc>
                <a:extLst>
                  <a:ext uri="{0D108BD9-81ED-4DB2-BD59-A6C34878D82A}">
                    <a16:rowId xmlns:a16="http://schemas.microsoft.com/office/drawing/2014/main" val="91182973"/>
                  </a:ext>
                </a:extLst>
              </a:tr>
              <a:tr h="370840">
                <a:tc>
                  <a:txBody>
                    <a:bodyPr/>
                    <a:lstStyle/>
                    <a:p>
                      <a:pPr algn="ctr"/>
                      <a:r>
                        <a:rPr lang="en-US" dirty="0"/>
                        <a:t>7</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972962408"/>
                  </a:ext>
                </a:extLst>
              </a:tr>
              <a:tr h="370840">
                <a:tc>
                  <a:txBody>
                    <a:bodyPr/>
                    <a:lstStyle/>
                    <a:p>
                      <a:pPr algn="ctr"/>
                      <a:r>
                        <a:rPr lang="en-US" dirty="0"/>
                        <a:t>8</a:t>
                      </a:r>
                      <a:endParaRPr lang="en-IN" dirty="0"/>
                    </a:p>
                  </a:txBody>
                  <a:tcPr/>
                </a:tc>
                <a:tc>
                  <a:txBody>
                    <a:bodyPr/>
                    <a:lstStyle/>
                    <a:p>
                      <a:pPr algn="ctr"/>
                      <a:r>
                        <a:rPr lang="en-US" dirty="0"/>
                        <a:t>7</a:t>
                      </a:r>
                      <a:endParaRPr lang="en-IN" dirty="0"/>
                    </a:p>
                  </a:txBody>
                  <a:tcPr/>
                </a:tc>
                <a:extLst>
                  <a:ext uri="{0D108BD9-81ED-4DB2-BD59-A6C34878D82A}">
                    <a16:rowId xmlns:a16="http://schemas.microsoft.com/office/drawing/2014/main" val="2394634476"/>
                  </a:ext>
                </a:extLst>
              </a:tr>
              <a:tr h="370840">
                <a:tc>
                  <a:txBody>
                    <a:bodyPr/>
                    <a:lstStyle/>
                    <a:p>
                      <a:pPr algn="ctr"/>
                      <a:r>
                        <a:rPr lang="en-US" dirty="0"/>
                        <a:t>9</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389477320"/>
                  </a:ext>
                </a:extLst>
              </a:tr>
            </a:tbl>
          </a:graphicData>
        </a:graphic>
      </p:graphicFrame>
      <p:graphicFrame>
        <p:nvGraphicFramePr>
          <p:cNvPr id="7" name="Content Placeholder 5">
            <a:extLst>
              <a:ext uri="{FF2B5EF4-FFF2-40B4-BE49-F238E27FC236}">
                <a16:creationId xmlns:a16="http://schemas.microsoft.com/office/drawing/2014/main" id="{BDFCCEC2-2AF6-47DF-9768-1761969ADBD8}"/>
              </a:ext>
            </a:extLst>
          </p:cNvPr>
          <p:cNvGraphicFramePr>
            <a:graphicFrameLocks/>
          </p:cNvGraphicFramePr>
          <p:nvPr>
            <p:extLst>
              <p:ext uri="{D42A27DB-BD31-4B8C-83A1-F6EECF244321}">
                <p14:modId xmlns:p14="http://schemas.microsoft.com/office/powerpoint/2010/main" val="3985495235"/>
              </p:ext>
            </p:extLst>
          </p:nvPr>
        </p:nvGraphicFramePr>
        <p:xfrm>
          <a:off x="7375161" y="1493838"/>
          <a:ext cx="1524000" cy="37084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4048893471"/>
                    </a:ext>
                  </a:extLst>
                </a:gridCol>
                <a:gridCol w="762000">
                  <a:extLst>
                    <a:ext uri="{9D8B030D-6E8A-4147-A177-3AD203B41FA5}">
                      <a16:colId xmlns:a16="http://schemas.microsoft.com/office/drawing/2014/main" val="2256630959"/>
                    </a:ext>
                  </a:extLst>
                </a:gridCol>
              </a:tblGrid>
              <a:tr h="370840">
                <a:tc>
                  <a:txBody>
                    <a:bodyPr/>
                    <a:lstStyle/>
                    <a:p>
                      <a:pPr algn="ctr"/>
                      <a:r>
                        <a:rPr lang="en-US" dirty="0"/>
                        <a:t>0</a:t>
                      </a:r>
                      <a:endParaRPr lang="en-IN" dirty="0"/>
                    </a:p>
                  </a:txBody>
                  <a:tcPr/>
                </a:tc>
                <a:tc>
                  <a:txBody>
                    <a:bodyPr/>
                    <a:lstStyle/>
                    <a:p>
                      <a:pPr algn="ctr"/>
                      <a:r>
                        <a:rPr lang="en-US" dirty="0"/>
                        <a:t>13</a:t>
                      </a:r>
                      <a:endParaRPr lang="en-IN" dirty="0"/>
                    </a:p>
                  </a:txBody>
                  <a:tcPr/>
                </a:tc>
                <a:extLst>
                  <a:ext uri="{0D108BD9-81ED-4DB2-BD59-A6C34878D82A}">
                    <a16:rowId xmlns:a16="http://schemas.microsoft.com/office/drawing/2014/main" val="3145292762"/>
                  </a:ext>
                </a:extLst>
              </a:tr>
              <a:tr h="370840">
                <a:tc>
                  <a:txBody>
                    <a:bodyPr/>
                    <a:lstStyle/>
                    <a:p>
                      <a:pPr algn="ctr"/>
                      <a:r>
                        <a:rPr lang="en-US" dirty="0"/>
                        <a:t>1</a:t>
                      </a:r>
                      <a:endParaRPr lang="en-IN" dirty="0"/>
                    </a:p>
                  </a:txBody>
                  <a:tcPr/>
                </a:tc>
                <a:tc>
                  <a:txBody>
                    <a:bodyPr/>
                    <a:lstStyle/>
                    <a:p>
                      <a:pPr algn="ctr"/>
                      <a:r>
                        <a:rPr lang="en-US" dirty="0"/>
                        <a:t>9</a:t>
                      </a:r>
                      <a:endParaRPr lang="en-IN" dirty="0"/>
                    </a:p>
                  </a:txBody>
                  <a:tcPr/>
                </a:tc>
                <a:extLst>
                  <a:ext uri="{0D108BD9-81ED-4DB2-BD59-A6C34878D82A}">
                    <a16:rowId xmlns:a16="http://schemas.microsoft.com/office/drawing/2014/main" val="2615674215"/>
                  </a:ext>
                </a:extLst>
              </a:tr>
              <a:tr h="370840">
                <a:tc>
                  <a:txBody>
                    <a:bodyPr/>
                    <a:lstStyle/>
                    <a:p>
                      <a:pPr algn="ctr"/>
                      <a:r>
                        <a:rPr lang="en-US" dirty="0"/>
                        <a:t>2</a:t>
                      </a:r>
                      <a:endParaRPr lang="en-IN" dirty="0"/>
                    </a:p>
                  </a:txBody>
                  <a:tcPr/>
                </a:tc>
                <a:tc>
                  <a:txBody>
                    <a:bodyPr/>
                    <a:lstStyle/>
                    <a:p>
                      <a:pPr algn="ctr"/>
                      <a:endParaRPr lang="en-IN" dirty="0"/>
                    </a:p>
                  </a:txBody>
                  <a:tcPr/>
                </a:tc>
                <a:extLst>
                  <a:ext uri="{0D108BD9-81ED-4DB2-BD59-A6C34878D82A}">
                    <a16:rowId xmlns:a16="http://schemas.microsoft.com/office/drawing/2014/main" val="3579023"/>
                  </a:ext>
                </a:extLst>
              </a:tr>
              <a:tr h="370840">
                <a:tc>
                  <a:txBody>
                    <a:bodyPr/>
                    <a:lstStyle/>
                    <a:p>
                      <a:pPr algn="ctr"/>
                      <a:r>
                        <a:rPr lang="en-US" dirty="0"/>
                        <a:t>3</a:t>
                      </a:r>
                      <a:endParaRPr lang="en-IN" dirty="0"/>
                    </a:p>
                  </a:txBody>
                  <a:tcPr/>
                </a:tc>
                <a:tc>
                  <a:txBody>
                    <a:bodyPr/>
                    <a:lstStyle/>
                    <a:p>
                      <a:pPr algn="ctr"/>
                      <a:r>
                        <a:rPr lang="en-US" dirty="0"/>
                        <a:t>12</a:t>
                      </a:r>
                      <a:endParaRPr lang="en-IN" dirty="0"/>
                    </a:p>
                  </a:txBody>
                  <a:tcPr/>
                </a:tc>
                <a:extLst>
                  <a:ext uri="{0D108BD9-81ED-4DB2-BD59-A6C34878D82A}">
                    <a16:rowId xmlns:a16="http://schemas.microsoft.com/office/drawing/2014/main" val="3817576275"/>
                  </a:ext>
                </a:extLst>
              </a:tr>
              <a:tr h="370840">
                <a:tc>
                  <a:txBody>
                    <a:bodyPr/>
                    <a:lstStyle/>
                    <a:p>
                      <a:pPr algn="ctr"/>
                      <a:r>
                        <a:rPr lang="en-US" dirty="0"/>
                        <a:t>4</a:t>
                      </a:r>
                      <a:endParaRPr lang="en-IN" dirty="0"/>
                    </a:p>
                  </a:txBody>
                  <a:tcPr/>
                </a:tc>
                <a:tc>
                  <a:txBody>
                    <a:bodyPr/>
                    <a:lstStyle/>
                    <a:p>
                      <a:pPr algn="ctr"/>
                      <a:endParaRPr lang="en-IN" dirty="0"/>
                    </a:p>
                  </a:txBody>
                  <a:tcPr/>
                </a:tc>
                <a:extLst>
                  <a:ext uri="{0D108BD9-81ED-4DB2-BD59-A6C34878D82A}">
                    <a16:rowId xmlns:a16="http://schemas.microsoft.com/office/drawing/2014/main" val="3711818068"/>
                  </a:ext>
                </a:extLst>
              </a:tr>
              <a:tr h="370840">
                <a:tc>
                  <a:txBody>
                    <a:bodyPr/>
                    <a:lstStyle/>
                    <a:p>
                      <a:pPr algn="ctr"/>
                      <a:r>
                        <a:rPr lang="en-US" dirty="0"/>
                        <a:t>5</a:t>
                      </a:r>
                      <a:endParaRPr lang="en-IN" dirty="0"/>
                    </a:p>
                  </a:txBody>
                  <a:tcPr/>
                </a:tc>
                <a:tc>
                  <a:txBody>
                    <a:bodyPr/>
                    <a:lstStyle/>
                    <a:p>
                      <a:pPr algn="ctr"/>
                      <a:r>
                        <a:rPr lang="en-US" dirty="0"/>
                        <a:t>6</a:t>
                      </a:r>
                      <a:endParaRPr lang="en-IN" dirty="0"/>
                    </a:p>
                  </a:txBody>
                  <a:tcPr/>
                </a:tc>
                <a:extLst>
                  <a:ext uri="{0D108BD9-81ED-4DB2-BD59-A6C34878D82A}">
                    <a16:rowId xmlns:a16="http://schemas.microsoft.com/office/drawing/2014/main" val="1800183432"/>
                  </a:ext>
                </a:extLst>
              </a:tr>
              <a:tr h="370840">
                <a:tc>
                  <a:txBody>
                    <a:bodyPr/>
                    <a:lstStyle/>
                    <a:p>
                      <a:pPr algn="ctr"/>
                      <a:r>
                        <a:rPr lang="en-US" dirty="0"/>
                        <a:t>6</a:t>
                      </a:r>
                      <a:endParaRPr lang="en-IN" dirty="0"/>
                    </a:p>
                  </a:txBody>
                  <a:tcPr/>
                </a:tc>
                <a:tc>
                  <a:txBody>
                    <a:bodyPr/>
                    <a:lstStyle/>
                    <a:p>
                      <a:pPr algn="ctr"/>
                      <a:r>
                        <a:rPr lang="en-US" dirty="0"/>
                        <a:t>11</a:t>
                      </a:r>
                      <a:endParaRPr lang="en-IN" dirty="0"/>
                    </a:p>
                  </a:txBody>
                  <a:tcPr/>
                </a:tc>
                <a:extLst>
                  <a:ext uri="{0D108BD9-81ED-4DB2-BD59-A6C34878D82A}">
                    <a16:rowId xmlns:a16="http://schemas.microsoft.com/office/drawing/2014/main" val="91182973"/>
                  </a:ext>
                </a:extLst>
              </a:tr>
              <a:tr h="370840">
                <a:tc>
                  <a:txBody>
                    <a:bodyPr/>
                    <a:lstStyle/>
                    <a:p>
                      <a:pPr algn="ctr"/>
                      <a:r>
                        <a:rPr lang="en-US" dirty="0"/>
                        <a:t>7</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972962408"/>
                  </a:ext>
                </a:extLst>
              </a:tr>
              <a:tr h="370840">
                <a:tc>
                  <a:txBody>
                    <a:bodyPr/>
                    <a:lstStyle/>
                    <a:p>
                      <a:pPr algn="ctr"/>
                      <a:r>
                        <a:rPr lang="en-US" dirty="0"/>
                        <a:t>8</a:t>
                      </a:r>
                      <a:endParaRPr lang="en-IN" dirty="0"/>
                    </a:p>
                  </a:txBody>
                  <a:tcPr/>
                </a:tc>
                <a:tc>
                  <a:txBody>
                    <a:bodyPr/>
                    <a:lstStyle/>
                    <a:p>
                      <a:pPr algn="ctr"/>
                      <a:r>
                        <a:rPr lang="en-US" dirty="0"/>
                        <a:t>7</a:t>
                      </a:r>
                      <a:endParaRPr lang="en-IN" dirty="0"/>
                    </a:p>
                  </a:txBody>
                  <a:tcPr/>
                </a:tc>
                <a:extLst>
                  <a:ext uri="{0D108BD9-81ED-4DB2-BD59-A6C34878D82A}">
                    <a16:rowId xmlns:a16="http://schemas.microsoft.com/office/drawing/2014/main" val="2394634476"/>
                  </a:ext>
                </a:extLst>
              </a:tr>
              <a:tr h="370840">
                <a:tc>
                  <a:txBody>
                    <a:bodyPr/>
                    <a:lstStyle/>
                    <a:p>
                      <a:pPr algn="ctr"/>
                      <a:r>
                        <a:rPr lang="en-US" dirty="0"/>
                        <a:t>9</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389477320"/>
                  </a:ext>
                </a:extLst>
              </a:tr>
            </a:tbl>
          </a:graphicData>
        </a:graphic>
      </p:graphicFrame>
      <p:sp>
        <p:nvSpPr>
          <p:cNvPr id="8" name="Rectangle 7">
            <a:extLst>
              <a:ext uri="{FF2B5EF4-FFF2-40B4-BE49-F238E27FC236}">
                <a16:creationId xmlns:a16="http://schemas.microsoft.com/office/drawing/2014/main" id="{3EF4B239-690B-4EC1-98F9-D25B79F1F95E}"/>
              </a:ext>
            </a:extLst>
          </p:cNvPr>
          <p:cNvSpPr/>
          <p:nvPr/>
        </p:nvSpPr>
        <p:spPr>
          <a:xfrm>
            <a:off x="2273935" y="5791200"/>
            <a:ext cx="4596130" cy="646331"/>
          </a:xfrm>
          <a:prstGeom prst="rect">
            <a:avLst/>
          </a:prstGeom>
        </p:spPr>
        <p:txBody>
          <a:bodyPr wrap="none">
            <a:spAutoFit/>
          </a:bodyPr>
          <a:lstStyle/>
          <a:p>
            <a:r>
              <a:rPr lang="en-IN" dirty="0">
                <a:solidFill>
                  <a:srgbClr val="FF0000"/>
                </a:solidFill>
                <a:latin typeface="Courier New" panose="02070309020205020404" pitchFamily="49" charset="0"/>
                <a:cs typeface="Courier New" panose="02070309020205020404" pitchFamily="49" charset="0"/>
              </a:rPr>
              <a:t>Input: 3, 2, 9, 6, 11, 13, 7, 12</a:t>
            </a:r>
          </a:p>
          <a:p>
            <a:r>
              <a:rPr lang="en-US" dirty="0">
                <a:solidFill>
                  <a:srgbClr val="FF0000"/>
                </a:solidFill>
                <a:latin typeface="Courier New" panose="02070309020205020404" pitchFamily="49" charset="0"/>
                <a:cs typeface="Courier New" panose="02070309020205020404" pitchFamily="49" charset="0"/>
              </a:rPr>
              <a:t>h</a:t>
            </a:r>
            <a:r>
              <a:rPr lang="en-IN" dirty="0">
                <a:solidFill>
                  <a:srgbClr val="FF0000"/>
                </a:solidFill>
                <a:latin typeface="Courier New" panose="02070309020205020404" pitchFamily="49" charset="0"/>
                <a:cs typeface="Courier New" panose="02070309020205020404" pitchFamily="49" charset="0"/>
              </a:rPr>
              <a:t>(k) = (2k + 3) mod 10</a:t>
            </a:r>
          </a:p>
        </p:txBody>
      </p:sp>
      <p:sp>
        <p:nvSpPr>
          <p:cNvPr id="9" name="Rectangle 8">
            <a:extLst>
              <a:ext uri="{FF2B5EF4-FFF2-40B4-BE49-F238E27FC236}">
                <a16:creationId xmlns:a16="http://schemas.microsoft.com/office/drawing/2014/main" id="{F2EEEA88-9B94-4E0E-B554-B7A23304C499}"/>
              </a:ext>
            </a:extLst>
          </p:cNvPr>
          <p:cNvSpPr/>
          <p:nvPr/>
        </p:nvSpPr>
        <p:spPr>
          <a:xfrm>
            <a:off x="237085" y="5364162"/>
            <a:ext cx="1729961" cy="646331"/>
          </a:xfrm>
          <a:prstGeom prst="rect">
            <a:avLst/>
          </a:prstGeom>
        </p:spPr>
        <p:txBody>
          <a:bodyPr wrap="none">
            <a:spAutoFit/>
          </a:bodyPr>
          <a:lstStyle/>
          <a:p>
            <a:r>
              <a:rPr lang="en-IN" dirty="0"/>
              <a:t>Linear probing</a:t>
            </a:r>
          </a:p>
          <a:p>
            <a:r>
              <a:rPr lang="en-US" dirty="0"/>
              <a:t>A</a:t>
            </a:r>
            <a:r>
              <a:rPr lang="en-IN" dirty="0"/>
              <a:t>[(</a:t>
            </a:r>
            <a:r>
              <a:rPr lang="en-IN" dirty="0" err="1"/>
              <a:t>i</a:t>
            </a:r>
            <a:r>
              <a:rPr lang="en-IN" dirty="0"/>
              <a:t> + j) mod N]</a:t>
            </a:r>
          </a:p>
        </p:txBody>
      </p:sp>
      <p:sp>
        <p:nvSpPr>
          <p:cNvPr id="10" name="Rectangle 9">
            <a:extLst>
              <a:ext uri="{FF2B5EF4-FFF2-40B4-BE49-F238E27FC236}">
                <a16:creationId xmlns:a16="http://schemas.microsoft.com/office/drawing/2014/main" id="{8FC74007-8F12-4747-9C94-1DDC3B64AF02}"/>
              </a:ext>
            </a:extLst>
          </p:cNvPr>
          <p:cNvSpPr/>
          <p:nvPr/>
        </p:nvSpPr>
        <p:spPr>
          <a:xfrm>
            <a:off x="7132994" y="5364162"/>
            <a:ext cx="2018501" cy="646331"/>
          </a:xfrm>
          <a:prstGeom prst="rect">
            <a:avLst/>
          </a:prstGeom>
        </p:spPr>
        <p:txBody>
          <a:bodyPr wrap="none">
            <a:spAutoFit/>
          </a:bodyPr>
          <a:lstStyle/>
          <a:p>
            <a:r>
              <a:rPr lang="en-IN" dirty="0"/>
              <a:t>Quadratic probing</a:t>
            </a:r>
          </a:p>
          <a:p>
            <a:r>
              <a:rPr lang="en-US" dirty="0"/>
              <a:t>A</a:t>
            </a:r>
            <a:r>
              <a:rPr lang="en-IN" dirty="0"/>
              <a:t>[(</a:t>
            </a:r>
            <a:r>
              <a:rPr lang="en-IN" dirty="0" err="1"/>
              <a:t>i</a:t>
            </a:r>
            <a:r>
              <a:rPr lang="en-IN" dirty="0"/>
              <a:t> + j</a:t>
            </a:r>
            <a:r>
              <a:rPr lang="en-IN" baseline="30000" dirty="0"/>
              <a:t>2</a:t>
            </a:r>
            <a:r>
              <a:rPr lang="en-IN" dirty="0"/>
              <a:t>) mod N]</a:t>
            </a:r>
          </a:p>
        </p:txBody>
      </p:sp>
      <p:graphicFrame>
        <p:nvGraphicFramePr>
          <p:cNvPr id="11" name="Content Placeholder 5">
            <a:extLst>
              <a:ext uri="{FF2B5EF4-FFF2-40B4-BE49-F238E27FC236}">
                <a16:creationId xmlns:a16="http://schemas.microsoft.com/office/drawing/2014/main" id="{A5720603-CAB7-438D-A3A1-2B2F8E60886B}"/>
              </a:ext>
            </a:extLst>
          </p:cNvPr>
          <p:cNvGraphicFramePr>
            <a:graphicFrameLocks/>
          </p:cNvGraphicFramePr>
          <p:nvPr>
            <p:extLst>
              <p:ext uri="{D42A27DB-BD31-4B8C-83A1-F6EECF244321}">
                <p14:modId xmlns:p14="http://schemas.microsoft.com/office/powerpoint/2010/main" val="75979511"/>
              </p:ext>
            </p:extLst>
          </p:nvPr>
        </p:nvGraphicFramePr>
        <p:xfrm>
          <a:off x="3033222" y="1556888"/>
          <a:ext cx="3197476" cy="3337560"/>
        </p:xfrm>
        <a:graphic>
          <a:graphicData uri="http://schemas.openxmlformats.org/drawingml/2006/table">
            <a:tbl>
              <a:tblPr firstRow="1" bandRow="1">
                <a:tableStyleId>{5940675A-B579-460E-94D1-54222C63F5DA}</a:tableStyleId>
              </a:tblPr>
              <a:tblGrid>
                <a:gridCol w="799369">
                  <a:extLst>
                    <a:ext uri="{9D8B030D-6E8A-4147-A177-3AD203B41FA5}">
                      <a16:colId xmlns:a16="http://schemas.microsoft.com/office/drawing/2014/main" val="4048893471"/>
                    </a:ext>
                  </a:extLst>
                </a:gridCol>
                <a:gridCol w="799369">
                  <a:extLst>
                    <a:ext uri="{9D8B030D-6E8A-4147-A177-3AD203B41FA5}">
                      <a16:colId xmlns:a16="http://schemas.microsoft.com/office/drawing/2014/main" val="2256630959"/>
                    </a:ext>
                  </a:extLst>
                </a:gridCol>
                <a:gridCol w="799369">
                  <a:extLst>
                    <a:ext uri="{9D8B030D-6E8A-4147-A177-3AD203B41FA5}">
                      <a16:colId xmlns:a16="http://schemas.microsoft.com/office/drawing/2014/main" val="562157247"/>
                    </a:ext>
                  </a:extLst>
                </a:gridCol>
                <a:gridCol w="799369">
                  <a:extLst>
                    <a:ext uri="{9D8B030D-6E8A-4147-A177-3AD203B41FA5}">
                      <a16:colId xmlns:a16="http://schemas.microsoft.com/office/drawing/2014/main" val="2771126601"/>
                    </a:ext>
                  </a:extLst>
                </a:gridCol>
              </a:tblGrid>
              <a:tr h="370840">
                <a:tc gridSpan="2">
                  <a:txBody>
                    <a:bodyPr/>
                    <a:lstStyle/>
                    <a:p>
                      <a:pPr algn="ctr"/>
                      <a:r>
                        <a:rPr lang="en-US" dirty="0"/>
                        <a:t>(2k +3) mod 10</a:t>
                      </a:r>
                      <a:endParaRPr lang="en-IN" dirty="0"/>
                    </a:p>
                  </a:txBody>
                  <a:tcPr/>
                </a:tc>
                <a:tc hMerge="1">
                  <a:txBody>
                    <a:bodyPr/>
                    <a:lstStyle/>
                    <a:p>
                      <a:pPr algn="ctr"/>
                      <a:endParaRPr lang="en-IN" dirty="0"/>
                    </a:p>
                  </a:txBody>
                  <a:tcPr/>
                </a:tc>
                <a:tc>
                  <a:txBody>
                    <a:bodyPr/>
                    <a:lstStyle/>
                    <a:p>
                      <a:pPr algn="ctr"/>
                      <a:r>
                        <a:rPr lang="en-US" dirty="0"/>
                        <a:t>Linear</a:t>
                      </a:r>
                      <a:endParaRPr lang="en-IN" dirty="0"/>
                    </a:p>
                  </a:txBody>
                  <a:tcPr/>
                </a:tc>
                <a:tc>
                  <a:txBody>
                    <a:bodyPr/>
                    <a:lstStyle/>
                    <a:p>
                      <a:pPr algn="ctr"/>
                      <a:r>
                        <a:rPr lang="en-US" dirty="0"/>
                        <a:t>Quad</a:t>
                      </a:r>
                      <a:endParaRPr lang="en-IN" dirty="0"/>
                    </a:p>
                  </a:txBody>
                  <a:tcPr/>
                </a:tc>
                <a:extLst>
                  <a:ext uri="{0D108BD9-81ED-4DB2-BD59-A6C34878D82A}">
                    <a16:rowId xmlns:a16="http://schemas.microsoft.com/office/drawing/2014/main" val="3145292762"/>
                  </a:ext>
                </a:extLst>
              </a:tr>
              <a:tr h="370840">
                <a:tc>
                  <a:txBody>
                    <a:bodyPr/>
                    <a:lstStyle/>
                    <a:p>
                      <a:pPr algn="ctr"/>
                      <a:r>
                        <a:rPr lang="en-US" dirty="0"/>
                        <a:t>3</a:t>
                      </a:r>
                      <a:endParaRPr lang="en-IN" dirty="0"/>
                    </a:p>
                  </a:txBody>
                  <a:tcPr/>
                </a:tc>
                <a:tc>
                  <a:txBody>
                    <a:bodyPr/>
                    <a:lstStyle/>
                    <a:p>
                      <a:pPr algn="ctr"/>
                      <a:r>
                        <a:rPr lang="en-US" dirty="0"/>
                        <a:t>9</a:t>
                      </a:r>
                      <a:endParaRPr lang="en-IN" dirty="0"/>
                    </a:p>
                  </a:txBody>
                  <a:tcPr/>
                </a:tc>
                <a:tc>
                  <a:txBody>
                    <a:bodyPr/>
                    <a:lstStyle/>
                    <a:p>
                      <a:pPr algn="ctr"/>
                      <a:r>
                        <a:rPr lang="en-US" dirty="0">
                          <a:solidFill>
                            <a:schemeClr val="tx1"/>
                          </a:solidFill>
                        </a:rPr>
                        <a:t>1</a:t>
                      </a:r>
                      <a:endParaRPr lang="en-IN" dirty="0">
                        <a:solidFill>
                          <a:schemeClr val="tx1"/>
                        </a:solidFill>
                      </a:endParaRPr>
                    </a:p>
                  </a:txBody>
                  <a:tcPr/>
                </a:tc>
                <a:tc>
                  <a:txBody>
                    <a:bodyPr/>
                    <a:lstStyle/>
                    <a:p>
                      <a:pPr algn="ctr"/>
                      <a:r>
                        <a:rPr lang="en-US" dirty="0">
                          <a:solidFill>
                            <a:schemeClr val="tx1"/>
                          </a:solidFill>
                        </a:rPr>
                        <a:t>1</a:t>
                      </a:r>
                      <a:endParaRPr lang="en-IN" dirty="0">
                        <a:solidFill>
                          <a:schemeClr val="tx1"/>
                        </a:solidFill>
                      </a:endParaRPr>
                    </a:p>
                  </a:txBody>
                  <a:tcPr/>
                </a:tc>
                <a:extLst>
                  <a:ext uri="{0D108BD9-81ED-4DB2-BD59-A6C34878D82A}">
                    <a16:rowId xmlns:a16="http://schemas.microsoft.com/office/drawing/2014/main" val="2615674215"/>
                  </a:ext>
                </a:extLst>
              </a:tr>
              <a:tr h="370840">
                <a:tc>
                  <a:txBody>
                    <a:bodyPr/>
                    <a:lstStyle/>
                    <a:p>
                      <a:pPr algn="ctr"/>
                      <a:r>
                        <a:rPr lang="en-US" dirty="0"/>
                        <a:t>2</a:t>
                      </a:r>
                      <a:endParaRPr lang="en-IN" dirty="0"/>
                    </a:p>
                  </a:txBody>
                  <a:tcPr/>
                </a:tc>
                <a:tc>
                  <a:txBody>
                    <a:bodyPr/>
                    <a:lstStyle/>
                    <a:p>
                      <a:pPr algn="ctr"/>
                      <a:r>
                        <a:rPr lang="en-US" dirty="0"/>
                        <a:t>7</a:t>
                      </a:r>
                      <a:endParaRPr lang="en-IN" dirty="0"/>
                    </a:p>
                  </a:txBody>
                  <a:tcPr/>
                </a:tc>
                <a:tc>
                  <a:txBody>
                    <a:bodyPr/>
                    <a:lstStyle/>
                    <a:p>
                      <a:pPr algn="ctr"/>
                      <a:r>
                        <a:rPr lang="en-US" dirty="0">
                          <a:solidFill>
                            <a:schemeClr val="tx1"/>
                          </a:solidFill>
                        </a:rPr>
                        <a:t>1</a:t>
                      </a:r>
                      <a:endParaRPr lang="en-IN" dirty="0">
                        <a:solidFill>
                          <a:schemeClr val="tx1"/>
                        </a:solidFill>
                      </a:endParaRPr>
                    </a:p>
                  </a:txBody>
                  <a:tcPr/>
                </a:tc>
                <a:tc>
                  <a:txBody>
                    <a:bodyPr/>
                    <a:lstStyle/>
                    <a:p>
                      <a:pPr algn="ctr"/>
                      <a:r>
                        <a:rPr lang="en-US" dirty="0">
                          <a:solidFill>
                            <a:schemeClr val="tx1"/>
                          </a:solidFill>
                        </a:rPr>
                        <a:t>1</a:t>
                      </a:r>
                      <a:endParaRPr lang="en-IN" dirty="0">
                        <a:solidFill>
                          <a:schemeClr val="tx1"/>
                        </a:solidFill>
                      </a:endParaRPr>
                    </a:p>
                  </a:txBody>
                  <a:tcPr/>
                </a:tc>
                <a:extLst>
                  <a:ext uri="{0D108BD9-81ED-4DB2-BD59-A6C34878D82A}">
                    <a16:rowId xmlns:a16="http://schemas.microsoft.com/office/drawing/2014/main" val="3579023"/>
                  </a:ext>
                </a:extLst>
              </a:tr>
              <a:tr h="370840">
                <a:tc>
                  <a:txBody>
                    <a:bodyPr/>
                    <a:lstStyle/>
                    <a:p>
                      <a:pPr algn="ctr"/>
                      <a:r>
                        <a:rPr lang="en-US" dirty="0"/>
                        <a:t>9</a:t>
                      </a:r>
                      <a:endParaRPr lang="en-IN" dirty="0"/>
                    </a:p>
                  </a:txBody>
                  <a:tcPr/>
                </a:tc>
                <a:tc>
                  <a:txBody>
                    <a:bodyPr/>
                    <a:lstStyle/>
                    <a:p>
                      <a:pPr algn="ctr"/>
                      <a:r>
                        <a:rPr lang="en-US" dirty="0"/>
                        <a:t>1</a:t>
                      </a:r>
                      <a:endParaRPr lang="en-IN" dirty="0"/>
                    </a:p>
                  </a:txBody>
                  <a:tcPr/>
                </a:tc>
                <a:tc>
                  <a:txBody>
                    <a:bodyPr/>
                    <a:lstStyle/>
                    <a:p>
                      <a:pPr algn="ctr"/>
                      <a:r>
                        <a:rPr lang="en-US" dirty="0">
                          <a:solidFill>
                            <a:schemeClr val="tx1"/>
                          </a:solidFill>
                        </a:rPr>
                        <a:t>1</a:t>
                      </a:r>
                      <a:endParaRPr lang="en-IN" dirty="0">
                        <a:solidFill>
                          <a:schemeClr val="tx1"/>
                        </a:solidFill>
                      </a:endParaRPr>
                    </a:p>
                  </a:txBody>
                  <a:tcPr/>
                </a:tc>
                <a:tc>
                  <a:txBody>
                    <a:bodyPr/>
                    <a:lstStyle/>
                    <a:p>
                      <a:pPr algn="ctr"/>
                      <a:r>
                        <a:rPr lang="en-US" dirty="0">
                          <a:solidFill>
                            <a:schemeClr val="tx1"/>
                          </a:solidFill>
                        </a:rPr>
                        <a:t>1</a:t>
                      </a:r>
                      <a:endParaRPr lang="en-IN" dirty="0">
                        <a:solidFill>
                          <a:schemeClr val="tx1"/>
                        </a:solidFill>
                      </a:endParaRPr>
                    </a:p>
                  </a:txBody>
                  <a:tcPr/>
                </a:tc>
                <a:extLst>
                  <a:ext uri="{0D108BD9-81ED-4DB2-BD59-A6C34878D82A}">
                    <a16:rowId xmlns:a16="http://schemas.microsoft.com/office/drawing/2014/main" val="3817576275"/>
                  </a:ext>
                </a:extLst>
              </a:tr>
              <a:tr h="370840">
                <a:tc>
                  <a:txBody>
                    <a:bodyPr/>
                    <a:lstStyle/>
                    <a:p>
                      <a:pPr algn="ctr"/>
                      <a:r>
                        <a:rPr lang="en-US" dirty="0"/>
                        <a:t>6</a:t>
                      </a:r>
                      <a:endParaRPr lang="en-IN" dirty="0"/>
                    </a:p>
                  </a:txBody>
                  <a:tcPr/>
                </a:tc>
                <a:tc>
                  <a:txBody>
                    <a:bodyPr/>
                    <a:lstStyle/>
                    <a:p>
                      <a:pPr algn="ctr"/>
                      <a:r>
                        <a:rPr lang="en-US" dirty="0"/>
                        <a:t>5</a:t>
                      </a:r>
                      <a:endParaRPr lang="en-IN" dirty="0"/>
                    </a:p>
                  </a:txBody>
                  <a:tcPr/>
                </a:tc>
                <a:tc>
                  <a:txBody>
                    <a:bodyPr/>
                    <a:lstStyle/>
                    <a:p>
                      <a:pPr algn="ctr"/>
                      <a:r>
                        <a:rPr lang="en-US" dirty="0">
                          <a:solidFill>
                            <a:schemeClr val="tx1"/>
                          </a:solidFill>
                        </a:rPr>
                        <a:t>1</a:t>
                      </a:r>
                      <a:endParaRPr lang="en-IN" dirty="0">
                        <a:solidFill>
                          <a:schemeClr val="tx1"/>
                        </a:solidFill>
                      </a:endParaRPr>
                    </a:p>
                  </a:txBody>
                  <a:tcPr/>
                </a:tc>
                <a:tc>
                  <a:txBody>
                    <a:bodyPr/>
                    <a:lstStyle/>
                    <a:p>
                      <a:pPr algn="ctr"/>
                      <a:r>
                        <a:rPr lang="en-US" dirty="0">
                          <a:solidFill>
                            <a:schemeClr val="tx1"/>
                          </a:solidFill>
                        </a:rPr>
                        <a:t>1</a:t>
                      </a:r>
                      <a:endParaRPr lang="en-IN" dirty="0">
                        <a:solidFill>
                          <a:schemeClr val="tx1"/>
                        </a:solidFill>
                      </a:endParaRPr>
                    </a:p>
                  </a:txBody>
                  <a:tcPr/>
                </a:tc>
                <a:extLst>
                  <a:ext uri="{0D108BD9-81ED-4DB2-BD59-A6C34878D82A}">
                    <a16:rowId xmlns:a16="http://schemas.microsoft.com/office/drawing/2014/main" val="3711818068"/>
                  </a:ext>
                </a:extLst>
              </a:tr>
              <a:tr h="370840">
                <a:tc>
                  <a:txBody>
                    <a:bodyPr/>
                    <a:lstStyle/>
                    <a:p>
                      <a:pPr algn="ctr"/>
                      <a:r>
                        <a:rPr lang="en-US" dirty="0">
                          <a:solidFill>
                            <a:srgbClr val="FF0000"/>
                          </a:solidFill>
                        </a:rPr>
                        <a:t>11</a:t>
                      </a:r>
                      <a:endParaRPr lang="en-IN" dirty="0">
                        <a:solidFill>
                          <a:srgbClr val="FF0000"/>
                        </a:solidFill>
                      </a:endParaRPr>
                    </a:p>
                  </a:txBody>
                  <a:tcPr/>
                </a:tc>
                <a:tc>
                  <a:txBody>
                    <a:bodyPr/>
                    <a:lstStyle/>
                    <a:p>
                      <a:pPr algn="ctr"/>
                      <a:r>
                        <a:rPr lang="en-US" dirty="0">
                          <a:solidFill>
                            <a:srgbClr val="FF0000"/>
                          </a:solidFill>
                        </a:rPr>
                        <a:t>5</a:t>
                      </a:r>
                      <a:endParaRPr lang="en-IN" dirty="0">
                        <a:solidFill>
                          <a:srgbClr val="FF0000"/>
                        </a:solidFill>
                      </a:endParaRPr>
                    </a:p>
                  </a:txBody>
                  <a:tcPr/>
                </a:tc>
                <a:tc>
                  <a:txBody>
                    <a:bodyPr/>
                    <a:lstStyle/>
                    <a:p>
                      <a:pPr algn="ctr"/>
                      <a:r>
                        <a:rPr lang="en-US" dirty="0">
                          <a:solidFill>
                            <a:schemeClr val="tx1"/>
                          </a:solidFill>
                        </a:rPr>
                        <a:t>2</a:t>
                      </a:r>
                      <a:endParaRPr lang="en-IN" dirty="0">
                        <a:solidFill>
                          <a:schemeClr val="tx1"/>
                        </a:solidFill>
                      </a:endParaRPr>
                    </a:p>
                  </a:txBody>
                  <a:tcPr/>
                </a:tc>
                <a:tc>
                  <a:txBody>
                    <a:bodyPr/>
                    <a:lstStyle/>
                    <a:p>
                      <a:pPr algn="ctr"/>
                      <a:r>
                        <a:rPr lang="en-US" dirty="0">
                          <a:solidFill>
                            <a:schemeClr val="tx1"/>
                          </a:solidFill>
                        </a:rPr>
                        <a:t>2</a:t>
                      </a:r>
                      <a:endParaRPr lang="en-IN" dirty="0">
                        <a:solidFill>
                          <a:schemeClr val="tx1"/>
                        </a:solidFill>
                      </a:endParaRPr>
                    </a:p>
                  </a:txBody>
                  <a:tcPr/>
                </a:tc>
                <a:extLst>
                  <a:ext uri="{0D108BD9-81ED-4DB2-BD59-A6C34878D82A}">
                    <a16:rowId xmlns:a16="http://schemas.microsoft.com/office/drawing/2014/main" val="1800183432"/>
                  </a:ext>
                </a:extLst>
              </a:tr>
              <a:tr h="370840">
                <a:tc>
                  <a:txBody>
                    <a:bodyPr/>
                    <a:lstStyle/>
                    <a:p>
                      <a:pPr algn="ctr"/>
                      <a:r>
                        <a:rPr lang="en-US" dirty="0"/>
                        <a:t>13</a:t>
                      </a:r>
                      <a:endParaRPr lang="en-IN" dirty="0"/>
                    </a:p>
                  </a:txBody>
                  <a:tcPr/>
                </a:tc>
                <a:tc>
                  <a:txBody>
                    <a:bodyPr/>
                    <a:lstStyle/>
                    <a:p>
                      <a:pPr algn="ctr"/>
                      <a:r>
                        <a:rPr lang="en-US" dirty="0"/>
                        <a:t>9</a:t>
                      </a:r>
                      <a:endParaRPr lang="en-IN" dirty="0"/>
                    </a:p>
                  </a:txBody>
                  <a:tcPr/>
                </a:tc>
                <a:tc>
                  <a:txBody>
                    <a:bodyPr/>
                    <a:lstStyle/>
                    <a:p>
                      <a:pPr algn="ctr"/>
                      <a:r>
                        <a:rPr lang="en-US" dirty="0">
                          <a:solidFill>
                            <a:schemeClr val="tx1"/>
                          </a:solidFill>
                        </a:rPr>
                        <a:t>2</a:t>
                      </a:r>
                      <a:endParaRPr lang="en-IN" dirty="0">
                        <a:solidFill>
                          <a:schemeClr val="tx1"/>
                        </a:solidFill>
                      </a:endParaRPr>
                    </a:p>
                  </a:txBody>
                  <a:tcPr/>
                </a:tc>
                <a:tc>
                  <a:txBody>
                    <a:bodyPr/>
                    <a:lstStyle/>
                    <a:p>
                      <a:pPr algn="ctr"/>
                      <a:r>
                        <a:rPr lang="en-US" dirty="0">
                          <a:solidFill>
                            <a:schemeClr val="tx1"/>
                          </a:solidFill>
                        </a:rPr>
                        <a:t>2</a:t>
                      </a:r>
                      <a:endParaRPr lang="en-IN" dirty="0">
                        <a:solidFill>
                          <a:schemeClr val="tx1"/>
                        </a:solidFill>
                      </a:endParaRPr>
                    </a:p>
                  </a:txBody>
                  <a:tcPr/>
                </a:tc>
                <a:extLst>
                  <a:ext uri="{0D108BD9-81ED-4DB2-BD59-A6C34878D82A}">
                    <a16:rowId xmlns:a16="http://schemas.microsoft.com/office/drawing/2014/main" val="91182973"/>
                  </a:ext>
                </a:extLst>
              </a:tr>
              <a:tr h="370840">
                <a:tc>
                  <a:txBody>
                    <a:bodyPr/>
                    <a:lstStyle/>
                    <a:p>
                      <a:pPr algn="ctr"/>
                      <a:r>
                        <a:rPr lang="en-US" dirty="0">
                          <a:solidFill>
                            <a:srgbClr val="FF0000"/>
                          </a:solidFill>
                        </a:rPr>
                        <a:t>7</a:t>
                      </a:r>
                      <a:endParaRPr lang="en-IN" dirty="0">
                        <a:solidFill>
                          <a:srgbClr val="FF0000"/>
                        </a:solidFill>
                      </a:endParaRPr>
                    </a:p>
                  </a:txBody>
                  <a:tcPr/>
                </a:tc>
                <a:tc>
                  <a:txBody>
                    <a:bodyPr/>
                    <a:lstStyle/>
                    <a:p>
                      <a:pPr algn="ctr"/>
                      <a:r>
                        <a:rPr lang="en-US" dirty="0">
                          <a:solidFill>
                            <a:srgbClr val="FF0000"/>
                          </a:solidFill>
                        </a:rPr>
                        <a:t>7</a:t>
                      </a:r>
                      <a:endParaRPr lang="en-IN" dirty="0">
                        <a:solidFill>
                          <a:srgbClr val="FF0000"/>
                        </a:solidFill>
                      </a:endParaRPr>
                    </a:p>
                  </a:txBody>
                  <a:tcPr/>
                </a:tc>
                <a:tc>
                  <a:txBody>
                    <a:bodyPr/>
                    <a:lstStyle/>
                    <a:p>
                      <a:pPr algn="ctr"/>
                      <a:r>
                        <a:rPr lang="en-US" dirty="0">
                          <a:solidFill>
                            <a:schemeClr val="tx1"/>
                          </a:solidFill>
                        </a:rPr>
                        <a:t>2</a:t>
                      </a:r>
                      <a:endParaRPr lang="en-IN" dirty="0">
                        <a:solidFill>
                          <a:schemeClr val="tx1"/>
                        </a:solidFill>
                      </a:endParaRPr>
                    </a:p>
                  </a:txBody>
                  <a:tcPr/>
                </a:tc>
                <a:tc>
                  <a:txBody>
                    <a:bodyPr/>
                    <a:lstStyle/>
                    <a:p>
                      <a:pPr algn="ctr"/>
                      <a:r>
                        <a:rPr lang="en-US" dirty="0">
                          <a:solidFill>
                            <a:schemeClr val="tx1"/>
                          </a:solidFill>
                        </a:rPr>
                        <a:t>2</a:t>
                      </a:r>
                      <a:endParaRPr lang="en-IN" dirty="0">
                        <a:solidFill>
                          <a:schemeClr val="tx1"/>
                        </a:solidFill>
                      </a:endParaRPr>
                    </a:p>
                  </a:txBody>
                  <a:tcPr/>
                </a:tc>
                <a:extLst>
                  <a:ext uri="{0D108BD9-81ED-4DB2-BD59-A6C34878D82A}">
                    <a16:rowId xmlns:a16="http://schemas.microsoft.com/office/drawing/2014/main" val="1972962408"/>
                  </a:ext>
                </a:extLst>
              </a:tr>
              <a:tr h="370840">
                <a:tc>
                  <a:txBody>
                    <a:bodyPr/>
                    <a:lstStyle/>
                    <a:p>
                      <a:pPr algn="ctr"/>
                      <a:r>
                        <a:rPr lang="en-US" dirty="0">
                          <a:solidFill>
                            <a:srgbClr val="FF0000"/>
                          </a:solidFill>
                        </a:rPr>
                        <a:t>12</a:t>
                      </a:r>
                      <a:endParaRPr lang="en-IN" dirty="0">
                        <a:solidFill>
                          <a:srgbClr val="FF0000"/>
                        </a:solidFill>
                      </a:endParaRPr>
                    </a:p>
                  </a:txBody>
                  <a:tcPr/>
                </a:tc>
                <a:tc>
                  <a:txBody>
                    <a:bodyPr/>
                    <a:lstStyle/>
                    <a:p>
                      <a:pPr algn="ctr"/>
                      <a:r>
                        <a:rPr lang="en-US" dirty="0">
                          <a:solidFill>
                            <a:srgbClr val="FF0000"/>
                          </a:solidFill>
                        </a:rPr>
                        <a:t>7</a:t>
                      </a:r>
                      <a:endParaRPr lang="en-IN" dirty="0">
                        <a:solidFill>
                          <a:srgbClr val="FF0000"/>
                        </a:solidFill>
                      </a:endParaRPr>
                    </a:p>
                  </a:txBody>
                  <a:tcPr/>
                </a:tc>
                <a:tc>
                  <a:txBody>
                    <a:bodyPr/>
                    <a:lstStyle/>
                    <a:p>
                      <a:pPr algn="ctr"/>
                      <a:r>
                        <a:rPr lang="en-US" dirty="0">
                          <a:solidFill>
                            <a:schemeClr val="tx1"/>
                          </a:solidFill>
                        </a:rPr>
                        <a:t>6</a:t>
                      </a:r>
                      <a:endParaRPr lang="en-IN" dirty="0">
                        <a:solidFill>
                          <a:schemeClr val="tx1"/>
                        </a:solidFill>
                      </a:endParaRPr>
                    </a:p>
                  </a:txBody>
                  <a:tcPr/>
                </a:tc>
                <a:tc>
                  <a:txBody>
                    <a:bodyPr/>
                    <a:lstStyle/>
                    <a:p>
                      <a:pPr algn="ctr"/>
                      <a:r>
                        <a:rPr lang="en-US" dirty="0">
                          <a:solidFill>
                            <a:schemeClr val="tx1"/>
                          </a:solidFill>
                        </a:rPr>
                        <a:t>5</a:t>
                      </a:r>
                      <a:endParaRPr lang="en-IN" dirty="0">
                        <a:solidFill>
                          <a:schemeClr val="tx1"/>
                        </a:solidFill>
                      </a:endParaRPr>
                    </a:p>
                  </a:txBody>
                  <a:tcPr/>
                </a:tc>
                <a:extLst>
                  <a:ext uri="{0D108BD9-81ED-4DB2-BD59-A6C34878D82A}">
                    <a16:rowId xmlns:a16="http://schemas.microsoft.com/office/drawing/2014/main" val="3323360403"/>
                  </a:ext>
                </a:extLst>
              </a:tr>
            </a:tbl>
          </a:graphicData>
        </a:graphic>
      </p:graphicFrame>
    </p:spTree>
    <p:extLst>
      <p:ext uri="{BB962C8B-B14F-4D97-AF65-F5344CB8AC3E}">
        <p14:creationId xmlns:p14="http://schemas.microsoft.com/office/powerpoint/2010/main" val="444161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Collision handling schemes</a:t>
            </a:r>
          </a:p>
        </p:txBody>
      </p:sp>
      <p:graphicFrame>
        <p:nvGraphicFramePr>
          <p:cNvPr id="6" name="Content Placeholder 5">
            <a:extLst>
              <a:ext uri="{FF2B5EF4-FFF2-40B4-BE49-F238E27FC236}">
                <a16:creationId xmlns:a16="http://schemas.microsoft.com/office/drawing/2014/main" id="{4AB29BB2-955F-4933-99AD-F35E11DA3C44}"/>
              </a:ext>
            </a:extLst>
          </p:cNvPr>
          <p:cNvGraphicFramePr>
            <a:graphicFrameLocks noGrp="1"/>
          </p:cNvGraphicFramePr>
          <p:nvPr>
            <p:ph idx="1"/>
            <p:extLst>
              <p:ext uri="{D42A27DB-BD31-4B8C-83A1-F6EECF244321}">
                <p14:modId xmlns:p14="http://schemas.microsoft.com/office/powerpoint/2010/main" val="2954792490"/>
              </p:ext>
            </p:extLst>
          </p:nvPr>
        </p:nvGraphicFramePr>
        <p:xfrm>
          <a:off x="2438400" y="1496078"/>
          <a:ext cx="1524000" cy="37084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4048893471"/>
                    </a:ext>
                  </a:extLst>
                </a:gridCol>
                <a:gridCol w="762000">
                  <a:extLst>
                    <a:ext uri="{9D8B030D-6E8A-4147-A177-3AD203B41FA5}">
                      <a16:colId xmlns:a16="http://schemas.microsoft.com/office/drawing/2014/main" val="2256630959"/>
                    </a:ext>
                  </a:extLst>
                </a:gridCol>
              </a:tblGrid>
              <a:tr h="370840">
                <a:tc>
                  <a:txBody>
                    <a:bodyPr/>
                    <a:lstStyle/>
                    <a:p>
                      <a:pPr algn="ctr"/>
                      <a:r>
                        <a:rPr lang="en-US" dirty="0"/>
                        <a:t>0</a:t>
                      </a:r>
                      <a:endParaRPr lang="en-IN" dirty="0"/>
                    </a:p>
                  </a:txBody>
                  <a:tcPr/>
                </a:tc>
                <a:tc>
                  <a:txBody>
                    <a:bodyPr/>
                    <a:lstStyle/>
                    <a:p>
                      <a:pPr algn="ctr"/>
                      <a:endParaRPr lang="en-IN" dirty="0"/>
                    </a:p>
                  </a:txBody>
                  <a:tcPr/>
                </a:tc>
                <a:extLst>
                  <a:ext uri="{0D108BD9-81ED-4DB2-BD59-A6C34878D82A}">
                    <a16:rowId xmlns:a16="http://schemas.microsoft.com/office/drawing/2014/main" val="3145292762"/>
                  </a:ext>
                </a:extLst>
              </a:tr>
              <a:tr h="370840">
                <a:tc>
                  <a:txBody>
                    <a:bodyPr/>
                    <a:lstStyle/>
                    <a:p>
                      <a:pPr algn="ctr"/>
                      <a:r>
                        <a:rPr lang="en-US" dirty="0"/>
                        <a:t>1</a:t>
                      </a:r>
                      <a:endParaRPr lang="en-IN" dirty="0"/>
                    </a:p>
                  </a:txBody>
                  <a:tcPr/>
                </a:tc>
                <a:tc>
                  <a:txBody>
                    <a:bodyPr/>
                    <a:lstStyle/>
                    <a:p>
                      <a:pPr algn="ctr"/>
                      <a:r>
                        <a:rPr lang="en-US" dirty="0"/>
                        <a:t>9</a:t>
                      </a:r>
                      <a:endParaRPr lang="en-IN" dirty="0"/>
                    </a:p>
                  </a:txBody>
                  <a:tcPr/>
                </a:tc>
                <a:extLst>
                  <a:ext uri="{0D108BD9-81ED-4DB2-BD59-A6C34878D82A}">
                    <a16:rowId xmlns:a16="http://schemas.microsoft.com/office/drawing/2014/main" val="2615674215"/>
                  </a:ext>
                </a:extLst>
              </a:tr>
              <a:tr h="370840">
                <a:tc>
                  <a:txBody>
                    <a:bodyPr/>
                    <a:lstStyle/>
                    <a:p>
                      <a:pPr algn="ctr"/>
                      <a:r>
                        <a:rPr lang="en-US" dirty="0"/>
                        <a:t>2</a:t>
                      </a:r>
                      <a:endParaRPr lang="en-IN" dirty="0"/>
                    </a:p>
                  </a:txBody>
                  <a:tcPr/>
                </a:tc>
                <a:tc>
                  <a:txBody>
                    <a:bodyPr/>
                    <a:lstStyle/>
                    <a:p>
                      <a:pPr algn="ctr"/>
                      <a:endParaRPr lang="en-IN" dirty="0"/>
                    </a:p>
                  </a:txBody>
                  <a:tcPr/>
                </a:tc>
                <a:extLst>
                  <a:ext uri="{0D108BD9-81ED-4DB2-BD59-A6C34878D82A}">
                    <a16:rowId xmlns:a16="http://schemas.microsoft.com/office/drawing/2014/main" val="3579023"/>
                  </a:ext>
                </a:extLst>
              </a:tr>
              <a:tr h="370840">
                <a:tc>
                  <a:txBody>
                    <a:bodyPr/>
                    <a:lstStyle/>
                    <a:p>
                      <a:pPr algn="ctr"/>
                      <a:r>
                        <a:rPr lang="en-US" dirty="0"/>
                        <a:t>3</a:t>
                      </a:r>
                      <a:endParaRPr lang="en-IN" dirty="0"/>
                    </a:p>
                  </a:txBody>
                  <a:tcPr/>
                </a:tc>
                <a:tc>
                  <a:txBody>
                    <a:bodyPr/>
                    <a:lstStyle/>
                    <a:p>
                      <a:pPr algn="ctr"/>
                      <a:r>
                        <a:rPr lang="en-US" dirty="0"/>
                        <a:t>11</a:t>
                      </a:r>
                      <a:endParaRPr lang="en-IN" dirty="0"/>
                    </a:p>
                  </a:txBody>
                  <a:tcPr/>
                </a:tc>
                <a:extLst>
                  <a:ext uri="{0D108BD9-81ED-4DB2-BD59-A6C34878D82A}">
                    <a16:rowId xmlns:a16="http://schemas.microsoft.com/office/drawing/2014/main" val="3817576275"/>
                  </a:ext>
                </a:extLst>
              </a:tr>
              <a:tr h="370840">
                <a:tc>
                  <a:txBody>
                    <a:bodyPr/>
                    <a:lstStyle/>
                    <a:p>
                      <a:pPr algn="ctr"/>
                      <a:r>
                        <a:rPr lang="en-US" dirty="0"/>
                        <a:t>4</a:t>
                      </a:r>
                      <a:endParaRPr lang="en-IN" dirty="0"/>
                    </a:p>
                  </a:txBody>
                  <a:tcPr/>
                </a:tc>
                <a:tc>
                  <a:txBody>
                    <a:bodyPr/>
                    <a:lstStyle/>
                    <a:p>
                      <a:pPr algn="ctr"/>
                      <a:r>
                        <a:rPr lang="en-US" dirty="0"/>
                        <a:t>12</a:t>
                      </a:r>
                      <a:endParaRPr lang="en-IN" dirty="0"/>
                    </a:p>
                  </a:txBody>
                  <a:tcPr/>
                </a:tc>
                <a:extLst>
                  <a:ext uri="{0D108BD9-81ED-4DB2-BD59-A6C34878D82A}">
                    <a16:rowId xmlns:a16="http://schemas.microsoft.com/office/drawing/2014/main" val="3711818068"/>
                  </a:ext>
                </a:extLst>
              </a:tr>
              <a:tr h="370840">
                <a:tc>
                  <a:txBody>
                    <a:bodyPr/>
                    <a:lstStyle/>
                    <a:p>
                      <a:pPr algn="ctr"/>
                      <a:r>
                        <a:rPr lang="en-US" dirty="0"/>
                        <a:t>5</a:t>
                      </a:r>
                      <a:endParaRPr lang="en-IN" dirty="0"/>
                    </a:p>
                  </a:txBody>
                  <a:tcPr/>
                </a:tc>
                <a:tc>
                  <a:txBody>
                    <a:bodyPr/>
                    <a:lstStyle/>
                    <a:p>
                      <a:pPr algn="ctr"/>
                      <a:r>
                        <a:rPr lang="en-US" dirty="0"/>
                        <a:t>6</a:t>
                      </a:r>
                      <a:endParaRPr lang="en-IN" dirty="0"/>
                    </a:p>
                  </a:txBody>
                  <a:tcPr/>
                </a:tc>
                <a:extLst>
                  <a:ext uri="{0D108BD9-81ED-4DB2-BD59-A6C34878D82A}">
                    <a16:rowId xmlns:a16="http://schemas.microsoft.com/office/drawing/2014/main" val="1800183432"/>
                  </a:ext>
                </a:extLst>
              </a:tr>
              <a:tr h="370840">
                <a:tc>
                  <a:txBody>
                    <a:bodyPr/>
                    <a:lstStyle/>
                    <a:p>
                      <a:pPr algn="ctr"/>
                      <a:r>
                        <a:rPr lang="en-US" dirty="0"/>
                        <a:t>6</a:t>
                      </a:r>
                      <a:endParaRPr lang="en-IN" dirty="0"/>
                    </a:p>
                  </a:txBody>
                  <a:tcPr/>
                </a:tc>
                <a:tc>
                  <a:txBody>
                    <a:bodyPr/>
                    <a:lstStyle/>
                    <a:p>
                      <a:pPr algn="ctr"/>
                      <a:endParaRPr lang="en-IN" dirty="0"/>
                    </a:p>
                  </a:txBody>
                  <a:tcPr/>
                </a:tc>
                <a:extLst>
                  <a:ext uri="{0D108BD9-81ED-4DB2-BD59-A6C34878D82A}">
                    <a16:rowId xmlns:a16="http://schemas.microsoft.com/office/drawing/2014/main" val="91182973"/>
                  </a:ext>
                </a:extLst>
              </a:tr>
              <a:tr h="370840">
                <a:tc>
                  <a:txBody>
                    <a:bodyPr/>
                    <a:lstStyle/>
                    <a:p>
                      <a:pPr algn="ctr"/>
                      <a:r>
                        <a:rPr lang="en-US" dirty="0"/>
                        <a:t>7</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972962408"/>
                  </a:ext>
                </a:extLst>
              </a:tr>
              <a:tr h="370840">
                <a:tc>
                  <a:txBody>
                    <a:bodyPr/>
                    <a:lstStyle/>
                    <a:p>
                      <a:pPr algn="ctr"/>
                      <a:r>
                        <a:rPr lang="en-US" dirty="0"/>
                        <a:t>8</a:t>
                      </a:r>
                      <a:endParaRPr lang="en-IN" dirty="0"/>
                    </a:p>
                  </a:txBody>
                  <a:tcPr/>
                </a:tc>
                <a:tc>
                  <a:txBody>
                    <a:bodyPr/>
                    <a:lstStyle/>
                    <a:p>
                      <a:pPr algn="ctr"/>
                      <a:endParaRPr lang="en-IN" dirty="0"/>
                    </a:p>
                  </a:txBody>
                  <a:tcPr/>
                </a:tc>
                <a:extLst>
                  <a:ext uri="{0D108BD9-81ED-4DB2-BD59-A6C34878D82A}">
                    <a16:rowId xmlns:a16="http://schemas.microsoft.com/office/drawing/2014/main" val="2394634476"/>
                  </a:ext>
                </a:extLst>
              </a:tr>
              <a:tr h="370840">
                <a:tc>
                  <a:txBody>
                    <a:bodyPr/>
                    <a:lstStyle/>
                    <a:p>
                      <a:pPr algn="ctr"/>
                      <a:r>
                        <a:rPr lang="en-US" dirty="0"/>
                        <a:t>9</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389477320"/>
                  </a:ext>
                </a:extLst>
              </a:tr>
            </a:tbl>
          </a:graphicData>
        </a:graphic>
      </p:graphicFrame>
      <p:sp>
        <p:nvSpPr>
          <p:cNvPr id="8" name="Rectangle 7">
            <a:extLst>
              <a:ext uri="{FF2B5EF4-FFF2-40B4-BE49-F238E27FC236}">
                <a16:creationId xmlns:a16="http://schemas.microsoft.com/office/drawing/2014/main" id="{3EF4B239-690B-4EC1-98F9-D25B79F1F95E}"/>
              </a:ext>
            </a:extLst>
          </p:cNvPr>
          <p:cNvSpPr/>
          <p:nvPr/>
        </p:nvSpPr>
        <p:spPr>
          <a:xfrm>
            <a:off x="0" y="5577558"/>
            <a:ext cx="9151495" cy="923330"/>
          </a:xfrm>
          <a:prstGeom prst="rect">
            <a:avLst/>
          </a:prstGeom>
        </p:spPr>
        <p:txBody>
          <a:bodyPr wrap="square">
            <a:spAutoFit/>
          </a:bodyPr>
          <a:lstStyle/>
          <a:p>
            <a:pPr algn="ctr"/>
            <a:r>
              <a:rPr lang="en-IN" dirty="0">
                <a:solidFill>
                  <a:srgbClr val="FF0000"/>
                </a:solidFill>
                <a:latin typeface="Courier New" panose="02070309020205020404" pitchFamily="49" charset="0"/>
                <a:cs typeface="Courier New" panose="02070309020205020404" pitchFamily="49" charset="0"/>
              </a:rPr>
              <a:t>Input: 3, 2, 9, 6, 11, 13, 7, 12</a:t>
            </a:r>
          </a:p>
          <a:p>
            <a:pPr algn="ctr"/>
            <a:r>
              <a:rPr lang="en-US" dirty="0">
                <a:solidFill>
                  <a:srgbClr val="FF0000"/>
                </a:solidFill>
                <a:latin typeface="Courier New" panose="02070309020205020404" pitchFamily="49" charset="0"/>
                <a:cs typeface="Courier New" panose="02070309020205020404" pitchFamily="49" charset="0"/>
              </a:rPr>
              <a:t>h</a:t>
            </a:r>
            <a:r>
              <a:rPr lang="en-US" baseline="-25000" dirty="0">
                <a:solidFill>
                  <a:srgbClr val="FF0000"/>
                </a:solidFill>
                <a:latin typeface="Courier New" panose="02070309020205020404" pitchFamily="49" charset="0"/>
                <a:cs typeface="Courier New" panose="02070309020205020404" pitchFamily="49" charset="0"/>
              </a:rPr>
              <a:t>1</a:t>
            </a:r>
            <a:r>
              <a:rPr lang="en-IN" dirty="0">
                <a:solidFill>
                  <a:srgbClr val="FF0000"/>
                </a:solidFill>
                <a:latin typeface="Courier New" panose="02070309020205020404" pitchFamily="49" charset="0"/>
                <a:cs typeface="Courier New" panose="02070309020205020404" pitchFamily="49" charset="0"/>
              </a:rPr>
              <a:t>(k) = (2k + 3) mod 10, h</a:t>
            </a:r>
            <a:r>
              <a:rPr lang="en-IN" baseline="-25000" dirty="0">
                <a:solidFill>
                  <a:srgbClr val="FF0000"/>
                </a:solidFill>
                <a:latin typeface="Courier New" panose="02070309020205020404" pitchFamily="49" charset="0"/>
                <a:cs typeface="Courier New" panose="02070309020205020404" pitchFamily="49" charset="0"/>
              </a:rPr>
              <a:t>2</a:t>
            </a:r>
            <a:r>
              <a:rPr lang="en-IN" dirty="0">
                <a:solidFill>
                  <a:srgbClr val="FF0000"/>
                </a:solidFill>
                <a:latin typeface="Courier New" panose="02070309020205020404" pitchFamily="49" charset="0"/>
                <a:cs typeface="Courier New" panose="02070309020205020404" pitchFamily="49" charset="0"/>
              </a:rPr>
              <a:t>(k) = (3k + 1) mod 10</a:t>
            </a:r>
          </a:p>
          <a:p>
            <a:pPr algn="ctr"/>
            <a:r>
              <a:rPr lang="en-US" dirty="0">
                <a:solidFill>
                  <a:srgbClr val="FF0000"/>
                </a:solidFill>
                <a:latin typeface="Courier New" panose="02070309020205020404" pitchFamily="49" charset="0"/>
                <a:cs typeface="Courier New" panose="02070309020205020404" pitchFamily="49" charset="0"/>
              </a:rPr>
              <a:t>A[(h</a:t>
            </a:r>
            <a:r>
              <a:rPr lang="en-US" baseline="-25000" dirty="0">
                <a:solidFill>
                  <a:srgbClr val="FF0000"/>
                </a:solidFill>
                <a:latin typeface="Courier New" panose="02070309020205020404" pitchFamily="49" charset="0"/>
                <a:cs typeface="Courier New" panose="02070309020205020404" pitchFamily="49" charset="0"/>
              </a:rPr>
              <a:t>1</a:t>
            </a:r>
            <a:r>
              <a:rPr lang="en-US" dirty="0">
                <a:solidFill>
                  <a:srgbClr val="FF0000"/>
                </a:solidFill>
                <a:latin typeface="Courier New" panose="02070309020205020404" pitchFamily="49" charset="0"/>
                <a:cs typeface="Courier New" panose="02070309020205020404" pitchFamily="49" charset="0"/>
              </a:rPr>
              <a:t>(k)+(j*h</a:t>
            </a:r>
            <a:r>
              <a:rPr lang="en-US" baseline="-25000" dirty="0">
                <a:solidFill>
                  <a:srgbClr val="FF0000"/>
                </a:solidFill>
                <a:latin typeface="Courier New" panose="02070309020205020404" pitchFamily="49" charset="0"/>
                <a:cs typeface="Courier New" panose="02070309020205020404" pitchFamily="49" charset="0"/>
              </a:rPr>
              <a:t>2</a:t>
            </a:r>
            <a:r>
              <a:rPr lang="en-US" dirty="0">
                <a:solidFill>
                  <a:srgbClr val="FF0000"/>
                </a:solidFill>
                <a:latin typeface="Courier New" panose="02070309020205020404" pitchFamily="49" charset="0"/>
                <a:cs typeface="Courier New" panose="02070309020205020404" pitchFamily="49" charset="0"/>
              </a:rPr>
              <a:t>(k))) mod N]</a:t>
            </a:r>
            <a:endParaRPr lang="en-IN" dirty="0">
              <a:solidFill>
                <a:srgbClr val="FF0000"/>
              </a:solidFill>
              <a:latin typeface="Courier New" panose="02070309020205020404" pitchFamily="49" charset="0"/>
              <a:cs typeface="Courier New" panose="02070309020205020404" pitchFamily="49" charset="0"/>
            </a:endParaRPr>
          </a:p>
        </p:txBody>
      </p:sp>
      <p:graphicFrame>
        <p:nvGraphicFramePr>
          <p:cNvPr id="11" name="Content Placeholder 5">
            <a:extLst>
              <a:ext uri="{FF2B5EF4-FFF2-40B4-BE49-F238E27FC236}">
                <a16:creationId xmlns:a16="http://schemas.microsoft.com/office/drawing/2014/main" id="{A5720603-CAB7-438D-A3A1-2B2F8E60886B}"/>
              </a:ext>
            </a:extLst>
          </p:cNvPr>
          <p:cNvGraphicFramePr>
            <a:graphicFrameLocks/>
          </p:cNvGraphicFramePr>
          <p:nvPr>
            <p:extLst>
              <p:ext uri="{D42A27DB-BD31-4B8C-83A1-F6EECF244321}">
                <p14:modId xmlns:p14="http://schemas.microsoft.com/office/powerpoint/2010/main" val="73173724"/>
              </p:ext>
            </p:extLst>
          </p:nvPr>
        </p:nvGraphicFramePr>
        <p:xfrm>
          <a:off x="5030662" y="1506314"/>
          <a:ext cx="3197476" cy="3337560"/>
        </p:xfrm>
        <a:graphic>
          <a:graphicData uri="http://schemas.openxmlformats.org/drawingml/2006/table">
            <a:tbl>
              <a:tblPr firstRow="1" bandRow="1">
                <a:tableStyleId>{5940675A-B579-460E-94D1-54222C63F5DA}</a:tableStyleId>
              </a:tblPr>
              <a:tblGrid>
                <a:gridCol w="799369">
                  <a:extLst>
                    <a:ext uri="{9D8B030D-6E8A-4147-A177-3AD203B41FA5}">
                      <a16:colId xmlns:a16="http://schemas.microsoft.com/office/drawing/2014/main" val="4048893471"/>
                    </a:ext>
                  </a:extLst>
                </a:gridCol>
                <a:gridCol w="799369">
                  <a:extLst>
                    <a:ext uri="{9D8B030D-6E8A-4147-A177-3AD203B41FA5}">
                      <a16:colId xmlns:a16="http://schemas.microsoft.com/office/drawing/2014/main" val="2256630959"/>
                    </a:ext>
                  </a:extLst>
                </a:gridCol>
                <a:gridCol w="799369">
                  <a:extLst>
                    <a:ext uri="{9D8B030D-6E8A-4147-A177-3AD203B41FA5}">
                      <a16:colId xmlns:a16="http://schemas.microsoft.com/office/drawing/2014/main" val="562157247"/>
                    </a:ext>
                  </a:extLst>
                </a:gridCol>
                <a:gridCol w="799369">
                  <a:extLst>
                    <a:ext uri="{9D8B030D-6E8A-4147-A177-3AD203B41FA5}">
                      <a16:colId xmlns:a16="http://schemas.microsoft.com/office/drawing/2014/main" val="2771126601"/>
                    </a:ext>
                  </a:extLst>
                </a:gridCol>
              </a:tblGrid>
              <a:tr h="370840">
                <a:tc>
                  <a:txBody>
                    <a:bodyPr/>
                    <a:lstStyle/>
                    <a:p>
                      <a:pPr algn="ctr"/>
                      <a:endParaRPr lang="en-IN"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dirty="0"/>
                        <a:t>h</a:t>
                      </a:r>
                      <a:r>
                        <a:rPr lang="en-US" baseline="-25000" dirty="0"/>
                        <a:t>1</a:t>
                      </a:r>
                      <a:r>
                        <a:rPr lang="en-US" dirty="0"/>
                        <a:t>(k)</a:t>
                      </a:r>
                      <a:endParaRPr lang="en-IN" dirty="0"/>
                    </a:p>
                  </a:txBody>
                  <a:tcPr/>
                </a:tc>
                <a:tc>
                  <a:txBody>
                    <a:bodyPr/>
                    <a:lstStyle/>
                    <a:p>
                      <a:pPr algn="ctr"/>
                      <a:r>
                        <a:rPr lang="en-US" dirty="0"/>
                        <a:t>h</a:t>
                      </a:r>
                      <a:r>
                        <a:rPr lang="en-US" baseline="-25000" dirty="0"/>
                        <a:t>2</a:t>
                      </a:r>
                      <a:r>
                        <a:rPr lang="en-US" dirty="0"/>
                        <a:t>(k)</a:t>
                      </a:r>
                      <a:endParaRPr lang="en-IN" dirty="0"/>
                    </a:p>
                  </a:txBody>
                  <a:tcPr/>
                </a:tc>
                <a:tc>
                  <a:txBody>
                    <a:bodyPr/>
                    <a:lstStyle/>
                    <a:p>
                      <a:pPr algn="ctr"/>
                      <a:endParaRPr lang="en-IN" dirty="0"/>
                    </a:p>
                  </a:txBody>
                  <a:tcPr/>
                </a:tc>
                <a:extLst>
                  <a:ext uri="{0D108BD9-81ED-4DB2-BD59-A6C34878D82A}">
                    <a16:rowId xmlns:a16="http://schemas.microsoft.com/office/drawing/2014/main" val="3145292762"/>
                  </a:ext>
                </a:extLst>
              </a:tr>
              <a:tr h="370840">
                <a:tc>
                  <a:txBody>
                    <a:bodyPr/>
                    <a:lstStyle/>
                    <a:p>
                      <a:pPr algn="ctr"/>
                      <a:r>
                        <a:rPr lang="en-US" dirty="0"/>
                        <a:t>3</a:t>
                      </a:r>
                      <a:endParaRPr lang="en-IN" dirty="0"/>
                    </a:p>
                  </a:txBody>
                  <a:tcPr/>
                </a:tc>
                <a:tc>
                  <a:txBody>
                    <a:bodyPr/>
                    <a:lstStyle/>
                    <a:p>
                      <a:pPr algn="ctr"/>
                      <a:r>
                        <a:rPr lang="en-US" dirty="0"/>
                        <a:t>9</a:t>
                      </a:r>
                      <a:endParaRPr lang="en-IN" dirty="0"/>
                    </a:p>
                  </a:txBody>
                  <a:tcPr/>
                </a:tc>
                <a:tc>
                  <a:txBody>
                    <a:bodyPr/>
                    <a:lstStyle/>
                    <a:p>
                      <a:pPr algn="ctr"/>
                      <a:endParaRPr lang="en-IN" dirty="0">
                        <a:solidFill>
                          <a:schemeClr val="tx1"/>
                        </a:solidFill>
                      </a:endParaRPr>
                    </a:p>
                  </a:txBody>
                  <a:tcPr/>
                </a:tc>
                <a:tc>
                  <a:txBody>
                    <a:bodyPr/>
                    <a:lstStyle/>
                    <a:p>
                      <a:pPr algn="ctr"/>
                      <a:r>
                        <a:rPr lang="en-US" dirty="0">
                          <a:solidFill>
                            <a:schemeClr val="tx1"/>
                          </a:solidFill>
                        </a:rPr>
                        <a:t>1</a:t>
                      </a:r>
                      <a:endParaRPr lang="en-IN" dirty="0">
                        <a:solidFill>
                          <a:schemeClr val="tx1"/>
                        </a:solidFill>
                      </a:endParaRPr>
                    </a:p>
                  </a:txBody>
                  <a:tcPr/>
                </a:tc>
                <a:extLst>
                  <a:ext uri="{0D108BD9-81ED-4DB2-BD59-A6C34878D82A}">
                    <a16:rowId xmlns:a16="http://schemas.microsoft.com/office/drawing/2014/main" val="2615674215"/>
                  </a:ext>
                </a:extLst>
              </a:tr>
              <a:tr h="370840">
                <a:tc>
                  <a:txBody>
                    <a:bodyPr/>
                    <a:lstStyle/>
                    <a:p>
                      <a:pPr algn="ctr"/>
                      <a:r>
                        <a:rPr lang="en-US" dirty="0"/>
                        <a:t>2</a:t>
                      </a:r>
                      <a:endParaRPr lang="en-IN" dirty="0"/>
                    </a:p>
                  </a:txBody>
                  <a:tcPr/>
                </a:tc>
                <a:tc>
                  <a:txBody>
                    <a:bodyPr/>
                    <a:lstStyle/>
                    <a:p>
                      <a:pPr algn="ctr"/>
                      <a:r>
                        <a:rPr lang="en-US" dirty="0"/>
                        <a:t>7</a:t>
                      </a:r>
                      <a:endParaRPr lang="en-IN" dirty="0"/>
                    </a:p>
                  </a:txBody>
                  <a:tcPr/>
                </a:tc>
                <a:tc>
                  <a:txBody>
                    <a:bodyPr/>
                    <a:lstStyle/>
                    <a:p>
                      <a:pPr algn="ctr"/>
                      <a:endParaRPr lang="en-IN" dirty="0">
                        <a:solidFill>
                          <a:schemeClr val="tx1"/>
                        </a:solidFill>
                      </a:endParaRPr>
                    </a:p>
                  </a:txBody>
                  <a:tcPr/>
                </a:tc>
                <a:tc>
                  <a:txBody>
                    <a:bodyPr/>
                    <a:lstStyle/>
                    <a:p>
                      <a:pPr algn="ctr"/>
                      <a:r>
                        <a:rPr lang="en-US" dirty="0">
                          <a:solidFill>
                            <a:schemeClr val="tx1"/>
                          </a:solidFill>
                        </a:rPr>
                        <a:t>1</a:t>
                      </a:r>
                      <a:endParaRPr lang="en-IN" dirty="0">
                        <a:solidFill>
                          <a:schemeClr val="tx1"/>
                        </a:solidFill>
                      </a:endParaRPr>
                    </a:p>
                  </a:txBody>
                  <a:tcPr/>
                </a:tc>
                <a:extLst>
                  <a:ext uri="{0D108BD9-81ED-4DB2-BD59-A6C34878D82A}">
                    <a16:rowId xmlns:a16="http://schemas.microsoft.com/office/drawing/2014/main" val="3579023"/>
                  </a:ext>
                </a:extLst>
              </a:tr>
              <a:tr h="370840">
                <a:tc>
                  <a:txBody>
                    <a:bodyPr/>
                    <a:lstStyle/>
                    <a:p>
                      <a:pPr algn="ctr"/>
                      <a:r>
                        <a:rPr lang="en-US" dirty="0"/>
                        <a:t>9</a:t>
                      </a:r>
                      <a:endParaRPr lang="en-IN" dirty="0"/>
                    </a:p>
                  </a:txBody>
                  <a:tcPr/>
                </a:tc>
                <a:tc>
                  <a:txBody>
                    <a:bodyPr/>
                    <a:lstStyle/>
                    <a:p>
                      <a:pPr algn="ctr"/>
                      <a:r>
                        <a:rPr lang="en-US" dirty="0"/>
                        <a:t>1</a:t>
                      </a:r>
                      <a:endParaRPr lang="en-IN" dirty="0"/>
                    </a:p>
                  </a:txBody>
                  <a:tcPr/>
                </a:tc>
                <a:tc>
                  <a:txBody>
                    <a:bodyPr/>
                    <a:lstStyle/>
                    <a:p>
                      <a:pPr algn="ctr"/>
                      <a:endParaRPr lang="en-IN" dirty="0">
                        <a:solidFill>
                          <a:schemeClr val="tx1"/>
                        </a:solidFill>
                      </a:endParaRPr>
                    </a:p>
                  </a:txBody>
                  <a:tcPr/>
                </a:tc>
                <a:tc>
                  <a:txBody>
                    <a:bodyPr/>
                    <a:lstStyle/>
                    <a:p>
                      <a:pPr algn="ctr"/>
                      <a:r>
                        <a:rPr lang="en-US" dirty="0">
                          <a:solidFill>
                            <a:schemeClr val="tx1"/>
                          </a:solidFill>
                        </a:rPr>
                        <a:t>1</a:t>
                      </a:r>
                      <a:endParaRPr lang="en-IN" dirty="0">
                        <a:solidFill>
                          <a:schemeClr val="tx1"/>
                        </a:solidFill>
                      </a:endParaRPr>
                    </a:p>
                  </a:txBody>
                  <a:tcPr/>
                </a:tc>
                <a:extLst>
                  <a:ext uri="{0D108BD9-81ED-4DB2-BD59-A6C34878D82A}">
                    <a16:rowId xmlns:a16="http://schemas.microsoft.com/office/drawing/2014/main" val="3817576275"/>
                  </a:ext>
                </a:extLst>
              </a:tr>
              <a:tr h="370840">
                <a:tc>
                  <a:txBody>
                    <a:bodyPr/>
                    <a:lstStyle/>
                    <a:p>
                      <a:pPr algn="ctr"/>
                      <a:r>
                        <a:rPr lang="en-US" dirty="0"/>
                        <a:t>6</a:t>
                      </a:r>
                      <a:endParaRPr lang="en-IN" dirty="0"/>
                    </a:p>
                  </a:txBody>
                  <a:tcPr/>
                </a:tc>
                <a:tc>
                  <a:txBody>
                    <a:bodyPr/>
                    <a:lstStyle/>
                    <a:p>
                      <a:pPr algn="ctr"/>
                      <a:r>
                        <a:rPr lang="en-US" dirty="0"/>
                        <a:t>5</a:t>
                      </a:r>
                      <a:endParaRPr lang="en-IN" dirty="0"/>
                    </a:p>
                  </a:txBody>
                  <a:tcPr/>
                </a:tc>
                <a:tc>
                  <a:txBody>
                    <a:bodyPr/>
                    <a:lstStyle/>
                    <a:p>
                      <a:pPr algn="ctr"/>
                      <a:endParaRPr lang="en-IN" dirty="0">
                        <a:solidFill>
                          <a:schemeClr val="tx1"/>
                        </a:solidFill>
                      </a:endParaRPr>
                    </a:p>
                  </a:txBody>
                  <a:tcPr/>
                </a:tc>
                <a:tc>
                  <a:txBody>
                    <a:bodyPr/>
                    <a:lstStyle/>
                    <a:p>
                      <a:pPr algn="ctr"/>
                      <a:r>
                        <a:rPr lang="en-US" dirty="0">
                          <a:solidFill>
                            <a:schemeClr val="tx1"/>
                          </a:solidFill>
                        </a:rPr>
                        <a:t>1</a:t>
                      </a:r>
                      <a:endParaRPr lang="en-IN" dirty="0">
                        <a:solidFill>
                          <a:schemeClr val="tx1"/>
                        </a:solidFill>
                      </a:endParaRPr>
                    </a:p>
                  </a:txBody>
                  <a:tcPr/>
                </a:tc>
                <a:extLst>
                  <a:ext uri="{0D108BD9-81ED-4DB2-BD59-A6C34878D82A}">
                    <a16:rowId xmlns:a16="http://schemas.microsoft.com/office/drawing/2014/main" val="3711818068"/>
                  </a:ext>
                </a:extLst>
              </a:tr>
              <a:tr h="370840">
                <a:tc>
                  <a:txBody>
                    <a:bodyPr/>
                    <a:lstStyle/>
                    <a:p>
                      <a:pPr algn="ctr"/>
                      <a:r>
                        <a:rPr lang="en-US" dirty="0">
                          <a:solidFill>
                            <a:srgbClr val="FF0000"/>
                          </a:solidFill>
                        </a:rPr>
                        <a:t>11</a:t>
                      </a:r>
                      <a:endParaRPr lang="en-IN" dirty="0">
                        <a:solidFill>
                          <a:srgbClr val="FF0000"/>
                        </a:solidFill>
                      </a:endParaRPr>
                    </a:p>
                  </a:txBody>
                  <a:tcPr/>
                </a:tc>
                <a:tc>
                  <a:txBody>
                    <a:bodyPr/>
                    <a:lstStyle/>
                    <a:p>
                      <a:pPr algn="ctr"/>
                      <a:r>
                        <a:rPr lang="en-US" dirty="0">
                          <a:solidFill>
                            <a:srgbClr val="FF0000"/>
                          </a:solidFill>
                        </a:rPr>
                        <a:t>5</a:t>
                      </a:r>
                      <a:endParaRPr lang="en-IN" dirty="0">
                        <a:solidFill>
                          <a:srgbClr val="FF0000"/>
                        </a:solidFill>
                      </a:endParaRPr>
                    </a:p>
                  </a:txBody>
                  <a:tcPr/>
                </a:tc>
                <a:tc>
                  <a:txBody>
                    <a:bodyPr/>
                    <a:lstStyle/>
                    <a:p>
                      <a:pPr algn="ctr"/>
                      <a:r>
                        <a:rPr lang="en-US" dirty="0">
                          <a:solidFill>
                            <a:schemeClr val="tx1"/>
                          </a:solidFill>
                        </a:rPr>
                        <a:t>4</a:t>
                      </a:r>
                      <a:endParaRPr lang="en-IN" dirty="0">
                        <a:solidFill>
                          <a:schemeClr val="tx1"/>
                        </a:solidFill>
                      </a:endParaRPr>
                    </a:p>
                  </a:txBody>
                  <a:tcPr/>
                </a:tc>
                <a:tc>
                  <a:txBody>
                    <a:bodyPr/>
                    <a:lstStyle/>
                    <a:p>
                      <a:pPr algn="ctr"/>
                      <a:r>
                        <a:rPr lang="en-US" dirty="0">
                          <a:solidFill>
                            <a:schemeClr val="tx1"/>
                          </a:solidFill>
                        </a:rPr>
                        <a:t>3</a:t>
                      </a:r>
                      <a:endParaRPr lang="en-IN" dirty="0">
                        <a:solidFill>
                          <a:schemeClr val="tx1"/>
                        </a:solidFill>
                      </a:endParaRPr>
                    </a:p>
                  </a:txBody>
                  <a:tcPr/>
                </a:tc>
                <a:extLst>
                  <a:ext uri="{0D108BD9-81ED-4DB2-BD59-A6C34878D82A}">
                    <a16:rowId xmlns:a16="http://schemas.microsoft.com/office/drawing/2014/main" val="1800183432"/>
                  </a:ext>
                </a:extLst>
              </a:tr>
              <a:tr h="370840">
                <a:tc>
                  <a:txBody>
                    <a:bodyPr/>
                    <a:lstStyle/>
                    <a:p>
                      <a:pPr algn="ctr"/>
                      <a:r>
                        <a:rPr lang="en-US" dirty="0">
                          <a:solidFill>
                            <a:srgbClr val="0070C0"/>
                          </a:solidFill>
                        </a:rPr>
                        <a:t>13</a:t>
                      </a:r>
                      <a:endParaRPr lang="en-IN" dirty="0">
                        <a:solidFill>
                          <a:srgbClr val="0070C0"/>
                        </a:solidFill>
                      </a:endParaRPr>
                    </a:p>
                  </a:txBody>
                  <a:tcPr/>
                </a:tc>
                <a:tc>
                  <a:txBody>
                    <a:bodyPr/>
                    <a:lstStyle/>
                    <a:p>
                      <a:pPr algn="ctr"/>
                      <a:r>
                        <a:rPr lang="en-US" dirty="0">
                          <a:solidFill>
                            <a:srgbClr val="0070C0"/>
                          </a:solidFill>
                        </a:rPr>
                        <a:t>9</a:t>
                      </a:r>
                      <a:endParaRPr lang="en-IN" dirty="0">
                        <a:solidFill>
                          <a:srgbClr val="0070C0"/>
                        </a:solidFill>
                      </a:endParaRPr>
                    </a:p>
                  </a:txBody>
                  <a:tcPr/>
                </a:tc>
                <a:tc>
                  <a:txBody>
                    <a:bodyPr/>
                    <a:lstStyle/>
                    <a:p>
                      <a:pPr algn="ctr"/>
                      <a:r>
                        <a:rPr lang="en-US" dirty="0">
                          <a:solidFill>
                            <a:srgbClr val="0070C0"/>
                          </a:solidFill>
                        </a:rPr>
                        <a:t>0</a:t>
                      </a:r>
                      <a:endParaRPr lang="en-IN" dirty="0">
                        <a:solidFill>
                          <a:srgbClr val="0070C0"/>
                        </a:solidFill>
                      </a:endParaRPr>
                    </a:p>
                  </a:txBody>
                  <a:tcPr/>
                </a:tc>
                <a:tc>
                  <a:txBody>
                    <a:bodyPr/>
                    <a:lstStyle/>
                    <a:p>
                      <a:pPr algn="ctr"/>
                      <a:r>
                        <a:rPr lang="en-US" dirty="0">
                          <a:solidFill>
                            <a:srgbClr val="0070C0"/>
                          </a:solidFill>
                        </a:rPr>
                        <a:t>--</a:t>
                      </a:r>
                      <a:endParaRPr lang="en-IN" dirty="0">
                        <a:solidFill>
                          <a:srgbClr val="0070C0"/>
                        </a:solidFill>
                      </a:endParaRPr>
                    </a:p>
                  </a:txBody>
                  <a:tcPr/>
                </a:tc>
                <a:extLst>
                  <a:ext uri="{0D108BD9-81ED-4DB2-BD59-A6C34878D82A}">
                    <a16:rowId xmlns:a16="http://schemas.microsoft.com/office/drawing/2014/main" val="91182973"/>
                  </a:ext>
                </a:extLst>
              </a:tr>
              <a:tr h="370840">
                <a:tc>
                  <a:txBody>
                    <a:bodyPr/>
                    <a:lstStyle/>
                    <a:p>
                      <a:pPr algn="ctr"/>
                      <a:r>
                        <a:rPr lang="en-US" dirty="0">
                          <a:solidFill>
                            <a:srgbClr val="0070C0"/>
                          </a:solidFill>
                        </a:rPr>
                        <a:t>7</a:t>
                      </a:r>
                      <a:endParaRPr lang="en-IN" dirty="0">
                        <a:solidFill>
                          <a:srgbClr val="0070C0"/>
                        </a:solidFill>
                      </a:endParaRPr>
                    </a:p>
                  </a:txBody>
                  <a:tcPr/>
                </a:tc>
                <a:tc>
                  <a:txBody>
                    <a:bodyPr/>
                    <a:lstStyle/>
                    <a:p>
                      <a:pPr algn="ctr"/>
                      <a:r>
                        <a:rPr lang="en-US" dirty="0">
                          <a:solidFill>
                            <a:srgbClr val="0070C0"/>
                          </a:solidFill>
                        </a:rPr>
                        <a:t>7</a:t>
                      </a:r>
                      <a:endParaRPr lang="en-IN" dirty="0">
                        <a:solidFill>
                          <a:srgbClr val="0070C0"/>
                        </a:solidFill>
                      </a:endParaRPr>
                    </a:p>
                  </a:txBody>
                  <a:tcPr/>
                </a:tc>
                <a:tc>
                  <a:txBody>
                    <a:bodyPr/>
                    <a:lstStyle/>
                    <a:p>
                      <a:pPr algn="ctr"/>
                      <a:r>
                        <a:rPr lang="en-US" dirty="0">
                          <a:solidFill>
                            <a:srgbClr val="0070C0"/>
                          </a:solidFill>
                        </a:rPr>
                        <a:t>2</a:t>
                      </a:r>
                      <a:endParaRPr lang="en-IN" dirty="0">
                        <a:solidFill>
                          <a:srgbClr val="0070C0"/>
                        </a:solidFill>
                      </a:endParaRPr>
                    </a:p>
                  </a:txBody>
                  <a:tcPr/>
                </a:tc>
                <a:tc>
                  <a:txBody>
                    <a:bodyPr/>
                    <a:lstStyle/>
                    <a:p>
                      <a:pPr algn="ctr"/>
                      <a:r>
                        <a:rPr lang="en-US" dirty="0">
                          <a:solidFill>
                            <a:srgbClr val="0070C0"/>
                          </a:solidFill>
                        </a:rPr>
                        <a:t>--</a:t>
                      </a:r>
                      <a:endParaRPr lang="en-IN" dirty="0">
                        <a:solidFill>
                          <a:srgbClr val="0070C0"/>
                        </a:solidFill>
                      </a:endParaRPr>
                    </a:p>
                  </a:txBody>
                  <a:tcPr/>
                </a:tc>
                <a:extLst>
                  <a:ext uri="{0D108BD9-81ED-4DB2-BD59-A6C34878D82A}">
                    <a16:rowId xmlns:a16="http://schemas.microsoft.com/office/drawing/2014/main" val="1972962408"/>
                  </a:ext>
                </a:extLst>
              </a:tr>
              <a:tr h="370840">
                <a:tc>
                  <a:txBody>
                    <a:bodyPr/>
                    <a:lstStyle/>
                    <a:p>
                      <a:pPr algn="ctr"/>
                      <a:r>
                        <a:rPr lang="en-US" dirty="0">
                          <a:solidFill>
                            <a:srgbClr val="FF0000"/>
                          </a:solidFill>
                        </a:rPr>
                        <a:t>12</a:t>
                      </a:r>
                      <a:endParaRPr lang="en-IN" dirty="0">
                        <a:solidFill>
                          <a:srgbClr val="FF0000"/>
                        </a:solidFill>
                      </a:endParaRPr>
                    </a:p>
                  </a:txBody>
                  <a:tcPr/>
                </a:tc>
                <a:tc>
                  <a:txBody>
                    <a:bodyPr/>
                    <a:lstStyle/>
                    <a:p>
                      <a:pPr algn="ctr"/>
                      <a:r>
                        <a:rPr lang="en-US" dirty="0">
                          <a:solidFill>
                            <a:srgbClr val="FF0000"/>
                          </a:solidFill>
                        </a:rPr>
                        <a:t>7</a:t>
                      </a:r>
                      <a:endParaRPr lang="en-IN" dirty="0">
                        <a:solidFill>
                          <a:srgbClr val="FF0000"/>
                        </a:solidFill>
                      </a:endParaRPr>
                    </a:p>
                  </a:txBody>
                  <a:tcPr/>
                </a:tc>
                <a:tc>
                  <a:txBody>
                    <a:bodyPr/>
                    <a:lstStyle/>
                    <a:p>
                      <a:pPr algn="ctr"/>
                      <a:r>
                        <a:rPr lang="en-US" dirty="0">
                          <a:solidFill>
                            <a:schemeClr val="tx1"/>
                          </a:solidFill>
                        </a:rPr>
                        <a:t>7</a:t>
                      </a:r>
                      <a:endParaRPr lang="en-IN" dirty="0">
                        <a:solidFill>
                          <a:schemeClr val="tx1"/>
                        </a:solidFill>
                      </a:endParaRPr>
                    </a:p>
                  </a:txBody>
                  <a:tcPr/>
                </a:tc>
                <a:tc>
                  <a:txBody>
                    <a:bodyPr/>
                    <a:lstStyle/>
                    <a:p>
                      <a:pPr algn="ctr"/>
                      <a:r>
                        <a:rPr lang="en-US" dirty="0">
                          <a:solidFill>
                            <a:schemeClr val="tx1"/>
                          </a:solidFill>
                        </a:rPr>
                        <a:t>2</a:t>
                      </a:r>
                      <a:endParaRPr lang="en-IN" dirty="0">
                        <a:solidFill>
                          <a:schemeClr val="tx1"/>
                        </a:solidFill>
                      </a:endParaRPr>
                    </a:p>
                  </a:txBody>
                  <a:tcPr/>
                </a:tc>
                <a:extLst>
                  <a:ext uri="{0D108BD9-81ED-4DB2-BD59-A6C34878D82A}">
                    <a16:rowId xmlns:a16="http://schemas.microsoft.com/office/drawing/2014/main" val="3323360403"/>
                  </a:ext>
                </a:extLst>
              </a:tr>
            </a:tbl>
          </a:graphicData>
        </a:graphic>
      </p:graphicFrame>
    </p:spTree>
    <p:extLst>
      <p:ext uri="{BB962C8B-B14F-4D97-AF65-F5344CB8AC3E}">
        <p14:creationId xmlns:p14="http://schemas.microsoft.com/office/powerpoint/2010/main" val="2498174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Collision handling schemes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7149" indent="0" algn="just" fontAlgn="base">
              <a:spcAft>
                <a:spcPct val="0"/>
              </a:spcAft>
            </a:pPr>
            <a:r>
              <a:rPr lang="en-US" altLang="en-US" sz="1900" b="1" dirty="0">
                <a:latin typeface="Times New Roman" panose="02020603050405020304" pitchFamily="18" charset="0"/>
                <a:cs typeface="Times New Roman" panose="02020603050405020304" pitchFamily="18" charset="0"/>
              </a:rPr>
              <a:t>Linear Probing</a:t>
            </a:r>
          </a:p>
          <a:p>
            <a:pPr marL="57149" indent="0" algn="just" fontAlgn="base">
              <a:spcAft>
                <a:spcPct val="0"/>
              </a:spcAft>
            </a:pPr>
            <a:r>
              <a:rPr lang="en-US" altLang="en-US" sz="1900" dirty="0">
                <a:latin typeface="Times New Roman" panose="02020603050405020304" pitchFamily="18" charset="0"/>
                <a:cs typeface="Times New Roman" panose="02020603050405020304" pitchFamily="18" charset="0"/>
                <a:hlinkClick r:id="rId2"/>
              </a:rPr>
              <a:t>https://quescol.com/data-structure/linear-probing</a:t>
            </a:r>
            <a:r>
              <a:rPr lang="en-US" altLang="en-US" sz="1900" dirty="0">
                <a:latin typeface="Times New Roman" panose="02020603050405020304" pitchFamily="18" charset="0"/>
                <a:cs typeface="Times New Roman" panose="02020603050405020304" pitchFamily="18" charset="0"/>
              </a:rPr>
              <a:t> </a:t>
            </a:r>
          </a:p>
          <a:p>
            <a:pPr marL="57149" indent="0" algn="just" fontAlgn="base">
              <a:spcAft>
                <a:spcPct val="0"/>
              </a:spcAft>
            </a:pPr>
            <a:r>
              <a:rPr lang="en-US" altLang="en-US" sz="1900" b="1" dirty="0">
                <a:latin typeface="Times New Roman" panose="02020603050405020304" pitchFamily="18" charset="0"/>
                <a:cs typeface="Times New Roman" panose="02020603050405020304" pitchFamily="18" charset="0"/>
              </a:rPr>
              <a:t>Quadratic Probing</a:t>
            </a:r>
          </a:p>
          <a:p>
            <a:pPr marL="57149" indent="0" algn="just" fontAlgn="base">
              <a:spcAft>
                <a:spcPct val="0"/>
              </a:spcAft>
            </a:pPr>
            <a:r>
              <a:rPr lang="en-US" altLang="en-US" sz="1900" dirty="0">
                <a:latin typeface="Times New Roman" panose="02020603050405020304" pitchFamily="18" charset="0"/>
                <a:cs typeface="Times New Roman" panose="02020603050405020304" pitchFamily="18" charset="0"/>
                <a:hlinkClick r:id="rId3"/>
              </a:rPr>
              <a:t>https://www.geeksforgeeks.org/quadratic-probing-in-hashing/</a:t>
            </a:r>
            <a:r>
              <a:rPr lang="en-US" altLang="en-US" sz="1900" dirty="0">
                <a:latin typeface="Times New Roman" panose="02020603050405020304" pitchFamily="18" charset="0"/>
                <a:cs typeface="Times New Roman" panose="02020603050405020304" pitchFamily="18" charset="0"/>
              </a:rPr>
              <a:t> </a:t>
            </a:r>
          </a:p>
          <a:p>
            <a:pPr marL="57149" indent="0" algn="just" fontAlgn="base">
              <a:spcAft>
                <a:spcPct val="0"/>
              </a:spcAft>
            </a:pPr>
            <a:r>
              <a:rPr lang="en-US" altLang="en-US" sz="1900" b="1" dirty="0">
                <a:latin typeface="Times New Roman" panose="02020603050405020304" pitchFamily="18" charset="0"/>
                <a:cs typeface="Times New Roman" panose="02020603050405020304" pitchFamily="18" charset="0"/>
              </a:rPr>
              <a:t>Double Hashing</a:t>
            </a:r>
          </a:p>
          <a:p>
            <a:pPr marL="57149" indent="0" algn="just" fontAlgn="base">
              <a:spcAft>
                <a:spcPct val="0"/>
              </a:spcAft>
            </a:pPr>
            <a:r>
              <a:rPr lang="en-US" altLang="en-US" sz="1900" dirty="0">
                <a:latin typeface="Times New Roman" panose="02020603050405020304" pitchFamily="18" charset="0"/>
                <a:cs typeface="Times New Roman" panose="02020603050405020304" pitchFamily="18" charset="0"/>
                <a:hlinkClick r:id="rId4"/>
              </a:rPr>
              <a:t>https://www.geeksforgeeks.org/double-hashing/</a:t>
            </a:r>
            <a:r>
              <a:rPr lang="en-US" altLang="en-US" sz="1900" dirty="0">
                <a:latin typeface="Times New Roman" panose="02020603050405020304" pitchFamily="18" charset="0"/>
                <a:cs typeface="Times New Roman" panose="02020603050405020304" pitchFamily="18" charset="0"/>
              </a:rPr>
              <a:t> </a:t>
            </a:r>
          </a:p>
          <a:p>
            <a:pPr marL="57149" indent="0" algn="just" fontAlgn="base">
              <a:spcAft>
                <a:spcPct val="0"/>
              </a:spcAft>
            </a:pPr>
            <a:endParaRPr lang="en-US" altLang="en-US" sz="1900" dirty="0">
              <a:latin typeface="Times New Roman" panose="02020603050405020304" pitchFamily="18" charset="0"/>
              <a:cs typeface="Times New Roman" panose="02020603050405020304" pitchFamily="18" charset="0"/>
            </a:endParaRPr>
          </a:p>
          <a:p>
            <a:pPr marL="57149" indent="0" algn="just" fontAlgn="base">
              <a:spcAft>
                <a:spcPct val="0"/>
              </a:spcAft>
            </a:pPr>
            <a:r>
              <a:rPr lang="en-US" altLang="en-US" sz="1900" dirty="0">
                <a:latin typeface="Times New Roman" panose="02020603050405020304" pitchFamily="18" charset="0"/>
                <a:cs typeface="Times New Roman" panose="02020603050405020304" pitchFamily="18" charset="0"/>
              </a:rPr>
              <a:t>https://carmencincotti.com/2022-10-24/double-hashing-open-addressing-hash-tables/#:~:text=An%20example,-Consider%20an%20example&amp;text=Assume%20k%20is%20an%20integer.&amp;text=I%20would%20like%20to%20insert,(10)%3D0.&amp;text=Our%20formula%20returns%20the%20index,hash%20table%20is%20already%20occupied!&amp;text=We're%20done! </a:t>
            </a:r>
          </a:p>
        </p:txBody>
      </p:sp>
    </p:spTree>
    <p:extLst>
      <p:ext uri="{BB962C8B-B14F-4D97-AF65-F5344CB8AC3E}">
        <p14:creationId xmlns:p14="http://schemas.microsoft.com/office/powerpoint/2010/main" val="219273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Collision handling schemes</a:t>
            </a:r>
          </a:p>
        </p:txBody>
      </p:sp>
      <p:graphicFrame>
        <p:nvGraphicFramePr>
          <p:cNvPr id="6" name="Content Placeholder 5">
            <a:extLst>
              <a:ext uri="{FF2B5EF4-FFF2-40B4-BE49-F238E27FC236}">
                <a16:creationId xmlns:a16="http://schemas.microsoft.com/office/drawing/2014/main" id="{67246583-B08A-48DD-8357-4F6EA2B6BE0A}"/>
              </a:ext>
            </a:extLst>
          </p:cNvPr>
          <p:cNvGraphicFramePr>
            <a:graphicFrameLocks noGrp="1"/>
          </p:cNvGraphicFramePr>
          <p:nvPr>
            <p:ph idx="1"/>
            <p:extLst>
              <p:ext uri="{D42A27DB-BD31-4B8C-83A1-F6EECF244321}">
                <p14:modId xmlns:p14="http://schemas.microsoft.com/office/powerpoint/2010/main" val="1869977425"/>
              </p:ext>
            </p:extLst>
          </p:nvPr>
        </p:nvGraphicFramePr>
        <p:xfrm>
          <a:off x="304800" y="1493838"/>
          <a:ext cx="8229600" cy="5105400"/>
        </p:xfrm>
        <a:graphic>
          <a:graphicData uri="http://schemas.openxmlformats.org/drawingml/2006/table">
            <a:tbl>
              <a:tblPr firstRow="1" bandRow="1">
                <a:tableStyleId>{5940675A-B579-460E-94D1-54222C63F5DA}</a:tableStyleId>
              </a:tblPr>
              <a:tblGrid>
                <a:gridCol w="2057400">
                  <a:extLst>
                    <a:ext uri="{9D8B030D-6E8A-4147-A177-3AD203B41FA5}">
                      <a16:colId xmlns:a16="http://schemas.microsoft.com/office/drawing/2014/main" val="2446271834"/>
                    </a:ext>
                  </a:extLst>
                </a:gridCol>
                <a:gridCol w="2057400">
                  <a:extLst>
                    <a:ext uri="{9D8B030D-6E8A-4147-A177-3AD203B41FA5}">
                      <a16:colId xmlns:a16="http://schemas.microsoft.com/office/drawing/2014/main" val="946110714"/>
                    </a:ext>
                  </a:extLst>
                </a:gridCol>
                <a:gridCol w="2057400">
                  <a:extLst>
                    <a:ext uri="{9D8B030D-6E8A-4147-A177-3AD203B41FA5}">
                      <a16:colId xmlns:a16="http://schemas.microsoft.com/office/drawing/2014/main" val="2754267156"/>
                    </a:ext>
                  </a:extLst>
                </a:gridCol>
                <a:gridCol w="2057400">
                  <a:extLst>
                    <a:ext uri="{9D8B030D-6E8A-4147-A177-3AD203B41FA5}">
                      <a16:colId xmlns:a16="http://schemas.microsoft.com/office/drawing/2014/main" val="2366816326"/>
                    </a:ext>
                  </a:extLst>
                </a:gridCol>
              </a:tblGrid>
              <a:tr h="370840">
                <a:tc>
                  <a:txBody>
                    <a:bodyPr/>
                    <a:lstStyle/>
                    <a:p>
                      <a:pPr algn="ctr"/>
                      <a:r>
                        <a:rPr lang="en-US" sz="1900" dirty="0"/>
                        <a:t>Separate chaining</a:t>
                      </a:r>
                      <a:endParaRPr lang="en-IN" sz="1900" dirty="0"/>
                    </a:p>
                  </a:txBody>
                  <a:tcPr/>
                </a:tc>
                <a:tc>
                  <a:txBody>
                    <a:bodyPr/>
                    <a:lstStyle/>
                    <a:p>
                      <a:pPr algn="ctr"/>
                      <a:r>
                        <a:rPr lang="en-US" sz="1900" dirty="0"/>
                        <a:t>Linear probing</a:t>
                      </a:r>
                      <a:endParaRPr lang="en-IN" sz="1900" dirty="0"/>
                    </a:p>
                  </a:txBody>
                  <a:tcPr/>
                </a:tc>
                <a:tc>
                  <a:txBody>
                    <a:bodyPr/>
                    <a:lstStyle/>
                    <a:p>
                      <a:pPr algn="ctr"/>
                      <a:r>
                        <a:rPr lang="en-US" sz="1900" dirty="0"/>
                        <a:t>Quadratic probing</a:t>
                      </a:r>
                      <a:endParaRPr lang="en-IN" sz="1900" dirty="0"/>
                    </a:p>
                  </a:txBody>
                  <a:tcPr/>
                </a:tc>
                <a:tc>
                  <a:txBody>
                    <a:bodyPr/>
                    <a:lstStyle/>
                    <a:p>
                      <a:pPr algn="ctr"/>
                      <a:r>
                        <a:rPr lang="en-US" sz="1900" dirty="0"/>
                        <a:t>Double hashing</a:t>
                      </a:r>
                      <a:endParaRPr lang="en-IN" sz="1900" dirty="0"/>
                    </a:p>
                  </a:txBody>
                  <a:tcPr/>
                </a:tc>
                <a:extLst>
                  <a:ext uri="{0D108BD9-81ED-4DB2-BD59-A6C34878D82A}">
                    <a16:rowId xmlns:a16="http://schemas.microsoft.com/office/drawing/2014/main" val="2983178651"/>
                  </a:ext>
                </a:extLst>
              </a:tr>
              <a:tr h="1483360">
                <a:tc>
                  <a:txBody>
                    <a:bodyPr/>
                    <a:lstStyle/>
                    <a:p>
                      <a:pPr algn="just"/>
                      <a:r>
                        <a:rPr lang="en-US" sz="1600" dirty="0"/>
                        <a:t>Pros:</a:t>
                      </a:r>
                    </a:p>
                    <a:p>
                      <a:pPr marL="285750" indent="-285750" algn="just">
                        <a:buFont typeface="Arial" panose="020B0604020202020204" pitchFamily="34" charset="0"/>
                        <a:buChar char="•"/>
                      </a:pPr>
                      <a:r>
                        <a:rPr lang="en-US" sz="1600" dirty="0"/>
                        <a:t>Simple to implement.</a:t>
                      </a:r>
                    </a:p>
                    <a:p>
                      <a:pPr marL="285750" indent="-285750" algn="just">
                        <a:buFont typeface="Arial" panose="020B0604020202020204" pitchFamily="34" charset="0"/>
                        <a:buChar char="•"/>
                      </a:pPr>
                      <a:r>
                        <a:rPr lang="en-US" sz="1600" dirty="0"/>
                        <a:t>Handles a large number of collisions well.</a:t>
                      </a:r>
                    </a:p>
                    <a:p>
                      <a:pPr algn="just"/>
                      <a:r>
                        <a:rPr lang="en-US" sz="1600" dirty="0"/>
                        <a:t>Cons:</a:t>
                      </a:r>
                    </a:p>
                    <a:p>
                      <a:pPr marL="285750" indent="-285750" algn="just">
                        <a:buFont typeface="Arial" panose="020B0604020202020204" pitchFamily="34" charset="0"/>
                        <a:buChar char="•"/>
                      </a:pPr>
                      <a:r>
                        <a:rPr lang="en-US" sz="1600" dirty="0"/>
                        <a:t>Requires additional memory for storing linked lists.</a:t>
                      </a:r>
                    </a:p>
                    <a:p>
                      <a:pPr marL="285750" indent="-285750" algn="just">
                        <a:buFont typeface="Arial" panose="020B0604020202020204" pitchFamily="34" charset="0"/>
                        <a:buChar char="•"/>
                      </a:pPr>
                      <a:r>
                        <a:rPr lang="en-US" sz="1600" dirty="0"/>
                        <a:t>Poor cache locality due to pointer-based data structure.</a:t>
                      </a:r>
                      <a:endParaRPr lang="en-IN" sz="1600" dirty="0"/>
                    </a:p>
                  </a:txBody>
                  <a:tcPr/>
                </a:tc>
                <a:tc>
                  <a:txBody>
                    <a:bodyPr/>
                    <a:lstStyle/>
                    <a:p>
                      <a:pPr algn="just"/>
                      <a:r>
                        <a:rPr lang="en-US" sz="1600" dirty="0"/>
                        <a:t>Pros:</a:t>
                      </a:r>
                    </a:p>
                    <a:p>
                      <a:pPr marL="285750" indent="-285750" algn="just">
                        <a:buFont typeface="Arial" panose="020B0604020202020204" pitchFamily="34" charset="0"/>
                        <a:buChar char="•"/>
                      </a:pPr>
                      <a:r>
                        <a:rPr lang="en-US" sz="1600" dirty="0"/>
                        <a:t>Cache-friendly due to contiguous memory access.</a:t>
                      </a:r>
                    </a:p>
                    <a:p>
                      <a:pPr marL="285750" indent="-285750" algn="just">
                        <a:buFont typeface="Arial" panose="020B0604020202020204" pitchFamily="34" charset="0"/>
                        <a:buChar char="•"/>
                      </a:pPr>
                      <a:r>
                        <a:rPr lang="en-US" sz="1600" dirty="0"/>
                        <a:t>No additional memory overhead for storing linked lists.</a:t>
                      </a:r>
                    </a:p>
                    <a:p>
                      <a:pPr algn="just"/>
                      <a:r>
                        <a:rPr lang="en-US" sz="1600" dirty="0"/>
                        <a:t>Cons:</a:t>
                      </a:r>
                    </a:p>
                    <a:p>
                      <a:pPr marL="285750" indent="-285750" algn="just">
                        <a:buFont typeface="Arial" panose="020B0604020202020204" pitchFamily="34" charset="0"/>
                        <a:buChar char="•"/>
                      </a:pPr>
                      <a:r>
                        <a:rPr lang="en-US" sz="1600" dirty="0"/>
                        <a:t>May suffer from clustering (long consecutive sequences of occupied slots).</a:t>
                      </a:r>
                    </a:p>
                    <a:p>
                      <a:pPr marL="285750" indent="-285750" algn="just">
                        <a:buFont typeface="Arial" panose="020B0604020202020204" pitchFamily="34" charset="0"/>
                        <a:buChar char="•"/>
                      </a:pPr>
                      <a:r>
                        <a:rPr lang="en-US" sz="1600" dirty="0"/>
                        <a:t>Degraded performance when the load factor is high.</a:t>
                      </a:r>
                      <a:endParaRPr lang="en-IN" sz="1600" dirty="0"/>
                    </a:p>
                  </a:txBody>
                  <a:tcPr/>
                </a:tc>
                <a:tc>
                  <a:txBody>
                    <a:bodyPr/>
                    <a:lstStyle/>
                    <a:p>
                      <a:pPr algn="just"/>
                      <a:r>
                        <a:rPr lang="en-US" sz="1600" dirty="0"/>
                        <a:t>Pros:</a:t>
                      </a:r>
                    </a:p>
                    <a:p>
                      <a:pPr marL="285750" indent="-285750" algn="just">
                        <a:buFont typeface="Arial" panose="020B0604020202020204" pitchFamily="34" charset="0"/>
                        <a:buChar char="•"/>
                      </a:pPr>
                      <a:r>
                        <a:rPr lang="en-US" sz="1600" dirty="0"/>
                        <a:t>Reduces clustering compared to linear probing.</a:t>
                      </a:r>
                    </a:p>
                    <a:p>
                      <a:pPr marL="285750" indent="-285750" algn="just">
                        <a:buFont typeface="Arial" panose="020B0604020202020204" pitchFamily="34" charset="0"/>
                        <a:buChar char="•"/>
                      </a:pPr>
                      <a:r>
                        <a:rPr lang="en-US" sz="1600" dirty="0"/>
                        <a:t>Avoids primary clustering (clustering at the initial position).</a:t>
                      </a:r>
                    </a:p>
                    <a:p>
                      <a:pPr algn="just"/>
                      <a:r>
                        <a:rPr lang="en-US" sz="1600" dirty="0"/>
                        <a:t>Cons:</a:t>
                      </a:r>
                    </a:p>
                    <a:p>
                      <a:pPr marL="285750" indent="-285750" algn="just">
                        <a:buFont typeface="Arial" panose="020B0604020202020204" pitchFamily="34" charset="0"/>
                        <a:buChar char="•"/>
                      </a:pPr>
                      <a:r>
                        <a:rPr lang="en-US" sz="1600" dirty="0"/>
                        <a:t>May still suffer from secondary clustering (clustering away from the initial position).</a:t>
                      </a:r>
                    </a:p>
                    <a:p>
                      <a:pPr marL="285750" indent="-285750" algn="just">
                        <a:buFont typeface="Arial" panose="020B0604020202020204" pitchFamily="34" charset="0"/>
                        <a:buChar char="•"/>
                      </a:pPr>
                      <a:r>
                        <a:rPr lang="en-US" sz="1600" dirty="0"/>
                        <a:t>Requires additional arithmetic computations.</a:t>
                      </a:r>
                      <a:endParaRPr lang="en-IN" sz="1600" dirty="0"/>
                    </a:p>
                  </a:txBody>
                  <a:tcPr/>
                </a:tc>
                <a:tc>
                  <a:txBody>
                    <a:bodyPr/>
                    <a:lstStyle/>
                    <a:p>
                      <a:r>
                        <a:rPr lang="en-US" sz="1500" dirty="0"/>
                        <a:t>Pros:</a:t>
                      </a:r>
                    </a:p>
                    <a:p>
                      <a:pPr marL="285750" indent="-285750">
                        <a:buFont typeface="Arial" panose="020B0604020202020204" pitchFamily="34" charset="0"/>
                        <a:buChar char="•"/>
                      </a:pPr>
                      <a:r>
                        <a:rPr lang="en-US" sz="1500" dirty="0"/>
                        <a:t>Reduces clustering compared to linear probing and quadratic probing.</a:t>
                      </a:r>
                    </a:p>
                    <a:p>
                      <a:pPr marL="285750" indent="-285750">
                        <a:buFont typeface="Arial" panose="020B0604020202020204" pitchFamily="34" charset="0"/>
                        <a:buChar char="•"/>
                      </a:pPr>
                      <a:r>
                        <a:rPr lang="en-US" sz="1500" dirty="0"/>
                        <a:t>Provides good performance with proper choice of hash functions.</a:t>
                      </a:r>
                    </a:p>
                    <a:p>
                      <a:r>
                        <a:rPr lang="en-US" sz="1500" dirty="0"/>
                        <a:t>Cons:</a:t>
                      </a:r>
                    </a:p>
                    <a:p>
                      <a:pPr marL="285750" indent="-285750">
                        <a:buFont typeface="Arial" panose="020B0604020202020204" pitchFamily="34" charset="0"/>
                        <a:buChar char="•"/>
                      </a:pPr>
                      <a:r>
                        <a:rPr lang="en-US" sz="1500" dirty="0"/>
                        <a:t>Requires the design and calculation of two hash functions.</a:t>
                      </a:r>
                    </a:p>
                    <a:p>
                      <a:pPr marL="285750" indent="-285750">
                        <a:buFont typeface="Arial" panose="020B0604020202020204" pitchFamily="34" charset="0"/>
                        <a:buChar char="•"/>
                      </a:pPr>
                      <a:r>
                        <a:rPr lang="en-US" sz="1500" dirty="0"/>
                        <a:t>Complexity increases with the need for collision resolution using two hash functions.</a:t>
                      </a:r>
                      <a:endParaRPr lang="en-IN" sz="1500" dirty="0"/>
                    </a:p>
                  </a:txBody>
                  <a:tcPr/>
                </a:tc>
                <a:extLst>
                  <a:ext uri="{0D108BD9-81ED-4DB2-BD59-A6C34878D82A}">
                    <a16:rowId xmlns:a16="http://schemas.microsoft.com/office/drawing/2014/main" val="2930728876"/>
                  </a:ext>
                </a:extLst>
              </a:tr>
            </a:tbl>
          </a:graphicData>
        </a:graphic>
      </p:graphicFrame>
    </p:spTree>
    <p:extLst>
      <p:ext uri="{BB962C8B-B14F-4D97-AF65-F5344CB8AC3E}">
        <p14:creationId xmlns:p14="http://schemas.microsoft.com/office/powerpoint/2010/main" val="409091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Ordered Dictionaries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38" indent="-457189" algn="just" fontAlgn="base">
              <a:spcAft>
                <a:spcPct val="0"/>
              </a:spcAft>
              <a:buFont typeface="Arial" pitchFamily="34" charset="0"/>
              <a:buChar char="•"/>
            </a:pPr>
            <a:r>
              <a:rPr lang="en-US" altLang="en-US" dirty="0">
                <a:latin typeface="Times New Roman" panose="02020603050405020304" pitchFamily="18" charset="0"/>
                <a:cs typeface="Times New Roman" panose="02020603050405020304" pitchFamily="18" charset="0"/>
              </a:rPr>
              <a:t>A dictionary stores key-element pairs (k, e) where key is sorted. </a:t>
            </a:r>
          </a:p>
          <a:p>
            <a:pPr marL="514338" indent="-457189" algn="just" fontAlgn="base">
              <a:spcAft>
                <a:spcPct val="0"/>
              </a:spcAft>
              <a:buFont typeface="Arial" pitchFamily="34" charset="0"/>
              <a:buChar char="•"/>
            </a:pPr>
            <a:r>
              <a:rPr lang="en-US" altLang="en-US" dirty="0">
                <a:latin typeface="Times New Roman" panose="02020603050405020304" pitchFamily="18" charset="0"/>
                <a:cs typeface="Times New Roman" panose="02020603050405020304" pitchFamily="18" charset="0"/>
              </a:rPr>
              <a:t>Sorted tables and binary search</a:t>
            </a:r>
          </a:p>
          <a:p>
            <a:pPr marL="57149" indent="0" algn="just" fontAlgn="base">
              <a:spcAft>
                <a:spcPct val="0"/>
              </a:spcAft>
            </a:pP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mid = (</a:t>
            </a:r>
            <a:r>
              <a:rPr lang="en-US" altLang="en-US" i="1" dirty="0" err="1">
                <a:latin typeface="Times New Roman" panose="02020603050405020304" pitchFamily="18" charset="0"/>
                <a:cs typeface="Times New Roman" panose="02020603050405020304" pitchFamily="18" charset="0"/>
              </a:rPr>
              <a:t>low+high</a:t>
            </a:r>
            <a:r>
              <a:rPr lang="en-US" altLang="en-US" i="1" dirty="0">
                <a:latin typeface="Times New Roman" panose="02020603050405020304" pitchFamily="18" charset="0"/>
                <a:cs typeface="Times New Roman" panose="02020603050405020304" pitchFamily="18" charset="0"/>
              </a:rPr>
              <a:t>)/2</a:t>
            </a:r>
          </a:p>
          <a:p>
            <a:pPr marL="57149" indent="0" algn="just" fontAlgn="base">
              <a:spcAft>
                <a:spcPct val="0"/>
              </a:spcAft>
            </a:pPr>
            <a:r>
              <a:rPr lang="en-US" altLang="en-US" i="1" dirty="0">
                <a:latin typeface="Times New Roman" panose="02020603050405020304" pitchFamily="18" charset="0"/>
                <a:cs typeface="Times New Roman" panose="02020603050405020304" pitchFamily="18" charset="0"/>
              </a:rPr>
              <a:t>	if (A[mid] = key) then</a:t>
            </a:r>
          </a:p>
          <a:p>
            <a:pPr marL="57149" indent="0" algn="just" fontAlgn="base">
              <a:spcAft>
                <a:spcPct val="0"/>
              </a:spcAft>
            </a:pPr>
            <a:r>
              <a:rPr lang="en-US" altLang="en-US" i="1" dirty="0">
                <a:latin typeface="Times New Roman" panose="02020603050405020304" pitchFamily="18" charset="0"/>
                <a:cs typeface="Times New Roman" panose="02020603050405020304" pitchFamily="18" charset="0"/>
              </a:rPr>
              <a:t>		print “item found”</a:t>
            </a:r>
          </a:p>
          <a:p>
            <a:pPr marL="57149" indent="0" algn="just" fontAlgn="base">
              <a:spcAft>
                <a:spcPct val="0"/>
              </a:spcAft>
            </a:pPr>
            <a:r>
              <a:rPr lang="en-US" altLang="en-US" i="1" dirty="0">
                <a:latin typeface="Times New Roman" panose="02020603050405020304" pitchFamily="18" charset="0"/>
                <a:cs typeface="Times New Roman" panose="02020603050405020304" pitchFamily="18" charset="0"/>
              </a:rPr>
              <a:t>	else if (A[mid] &lt; key) then</a:t>
            </a:r>
          </a:p>
          <a:p>
            <a:pPr marL="57149" indent="0" algn="just" fontAlgn="base">
              <a:spcAft>
                <a:spcPct val="0"/>
              </a:spcAft>
            </a:pPr>
            <a:r>
              <a:rPr lang="en-US" altLang="en-US" i="1" dirty="0">
                <a:latin typeface="Times New Roman" panose="02020603050405020304" pitchFamily="18" charset="0"/>
                <a:cs typeface="Times New Roman" panose="02020603050405020304" pitchFamily="18" charset="0"/>
              </a:rPr>
              <a:t>		low = mid + 1</a:t>
            </a:r>
          </a:p>
          <a:p>
            <a:pPr marL="57149" indent="0" algn="just" fontAlgn="base">
              <a:spcAft>
                <a:spcPct val="0"/>
              </a:spcAft>
            </a:pPr>
            <a:r>
              <a:rPr lang="en-US" altLang="en-US" i="1" dirty="0">
                <a:latin typeface="Times New Roman" panose="02020603050405020304" pitchFamily="18" charset="0"/>
                <a:cs typeface="Times New Roman" panose="02020603050405020304" pitchFamily="18" charset="0"/>
              </a:rPr>
              <a:t>	else</a:t>
            </a:r>
          </a:p>
          <a:p>
            <a:pPr marL="57149" indent="0" algn="just" fontAlgn="base">
              <a:spcAft>
                <a:spcPct val="0"/>
              </a:spcAft>
            </a:pPr>
            <a:r>
              <a:rPr lang="en-US" altLang="en-US" i="1" dirty="0">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rPr>
              <a:t>	high </a:t>
            </a:r>
            <a:r>
              <a:rPr lang="en-US" altLang="en-US" i="1" dirty="0">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rPr>
              <a:t>mid - </a:t>
            </a:r>
            <a:r>
              <a:rPr lang="en-US" altLang="en-US" i="1"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t>
            </a:r>
          </a:p>
          <a:p>
            <a:pPr marL="514338" indent="-457189" algn="just" fontAlgn="base">
              <a:spcAft>
                <a:spcPct val="0"/>
              </a:spcAft>
              <a:buFont typeface="Arial" pitchFamily="34" charset="0"/>
              <a:buChar char="•"/>
            </a:pPr>
            <a:r>
              <a:rPr lang="en-US" altLang="en-US" dirty="0">
                <a:latin typeface="Times New Roman" panose="02020603050405020304" pitchFamily="18" charset="0"/>
                <a:cs typeface="Times New Roman" panose="02020603050405020304" pitchFamily="18" charset="0"/>
              </a:rPr>
              <a:t>Binary search trees</a:t>
            </a:r>
          </a:p>
        </p:txBody>
      </p:sp>
    </p:spTree>
    <p:extLst>
      <p:ext uri="{BB962C8B-B14F-4D97-AF65-F5344CB8AC3E}">
        <p14:creationId xmlns:p14="http://schemas.microsoft.com/office/powerpoint/2010/main" val="382245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Ordered Dictionaries</a:t>
            </a:r>
          </a:p>
        </p:txBody>
      </p:sp>
      <p:pic>
        <p:nvPicPr>
          <p:cNvPr id="7" name="Picture 6">
            <a:extLst>
              <a:ext uri="{FF2B5EF4-FFF2-40B4-BE49-F238E27FC236}">
                <a16:creationId xmlns:a16="http://schemas.microsoft.com/office/drawing/2014/main" id="{141748FD-6E0D-46AB-8DF2-6B8FE4B4D99A}"/>
              </a:ext>
            </a:extLst>
          </p:cNvPr>
          <p:cNvPicPr>
            <a:picLocks noChangeAspect="1"/>
          </p:cNvPicPr>
          <p:nvPr/>
        </p:nvPicPr>
        <p:blipFill>
          <a:blip r:embed="rId2"/>
          <a:stretch>
            <a:fillRect/>
          </a:stretch>
        </p:blipFill>
        <p:spPr>
          <a:xfrm>
            <a:off x="874716" y="1524000"/>
            <a:ext cx="7466683" cy="4462703"/>
          </a:xfrm>
          <a:prstGeom prst="rect">
            <a:avLst/>
          </a:prstGeom>
        </p:spPr>
      </p:pic>
      <p:sp>
        <p:nvSpPr>
          <p:cNvPr id="8" name="Rectangle 7">
            <a:extLst>
              <a:ext uri="{FF2B5EF4-FFF2-40B4-BE49-F238E27FC236}">
                <a16:creationId xmlns:a16="http://schemas.microsoft.com/office/drawing/2014/main" id="{BA485166-7CE9-415C-A45E-555068919217}"/>
              </a:ext>
            </a:extLst>
          </p:cNvPr>
          <p:cNvSpPr/>
          <p:nvPr/>
        </p:nvSpPr>
        <p:spPr>
          <a:xfrm>
            <a:off x="3733800" y="6030637"/>
            <a:ext cx="1428596" cy="369332"/>
          </a:xfrm>
          <a:prstGeom prst="rect">
            <a:avLst/>
          </a:prstGeom>
        </p:spPr>
        <p:txBody>
          <a:bodyPr wrap="none">
            <a:spAutoFit/>
          </a:bodyPr>
          <a:lstStyle/>
          <a:p>
            <a:r>
              <a:rPr lang="en-IN" b="1" dirty="0">
                <a:solidFill>
                  <a:srgbClr val="FF0000"/>
                </a:solidFill>
              </a:rPr>
              <a:t>Search (22)</a:t>
            </a:r>
          </a:p>
        </p:txBody>
      </p:sp>
    </p:spTree>
    <p:extLst>
      <p:ext uri="{BB962C8B-B14F-4D97-AF65-F5344CB8AC3E}">
        <p14:creationId xmlns:p14="http://schemas.microsoft.com/office/powerpoint/2010/main" val="1708341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7149" indent="0" algn="just" fontAlgn="base">
              <a:spcAft>
                <a:spcPct val="0"/>
              </a:spcAft>
            </a:pPr>
            <a:r>
              <a:rPr lang="en-US" altLang="en-US" sz="2700" dirty="0">
                <a:latin typeface="Times New Roman" panose="02020603050405020304" pitchFamily="18" charset="0"/>
                <a:cs typeface="Times New Roman" panose="02020603050405020304" pitchFamily="18" charset="0"/>
              </a:rPr>
              <a:t>Binary Search Tree (BST) is a binary tree that satisfies the following properties:</a:t>
            </a:r>
          </a:p>
          <a:p>
            <a:pPr marL="514349" indent="-457200" algn="just" fontAlgn="base">
              <a:spcAft>
                <a:spcPct val="0"/>
              </a:spcAft>
              <a:buFontTx/>
              <a:buChar char="-"/>
            </a:pPr>
            <a:r>
              <a:rPr lang="en-US" altLang="en-US" sz="2700" dirty="0">
                <a:latin typeface="Times New Roman" panose="02020603050405020304" pitchFamily="18" charset="0"/>
                <a:cs typeface="Times New Roman" panose="02020603050405020304" pitchFamily="18" charset="0"/>
              </a:rPr>
              <a:t>For </a:t>
            </a:r>
            <a:r>
              <a:rPr lang="en-US" altLang="en-US" sz="2700" dirty="0" err="1">
                <a:latin typeface="Times New Roman" panose="02020603050405020304" pitchFamily="18" charset="0"/>
                <a:cs typeface="Times New Roman" panose="02020603050405020304" pitchFamily="18" charset="0"/>
              </a:rPr>
              <a:t>i</a:t>
            </a:r>
            <a:r>
              <a:rPr lang="en-US" altLang="en-US" sz="2700" baseline="30000" dirty="0" err="1">
                <a:latin typeface="Times New Roman" panose="02020603050405020304" pitchFamily="18" charset="0"/>
                <a:cs typeface="Times New Roman" panose="02020603050405020304" pitchFamily="18" charset="0"/>
              </a:rPr>
              <a:t>th</a:t>
            </a:r>
            <a:r>
              <a:rPr lang="en-US" altLang="en-US" sz="2700" dirty="0">
                <a:latin typeface="Times New Roman" panose="02020603050405020304" pitchFamily="18" charset="0"/>
                <a:cs typeface="Times New Roman" panose="02020603050405020304" pitchFamily="18" charset="0"/>
              </a:rPr>
              <a:t> node, </a:t>
            </a:r>
          </a:p>
          <a:p>
            <a:pPr marL="914390" lvl="1" indent="-457200" algn="just" fontAlgn="base">
              <a:spcAft>
                <a:spcPct val="0"/>
              </a:spcAft>
              <a:buFontTx/>
              <a:buChar char="-"/>
            </a:pPr>
            <a:r>
              <a:rPr lang="en-US" altLang="en-US" sz="2700" dirty="0">
                <a:latin typeface="Times New Roman" panose="02020603050405020304" pitchFamily="18" charset="0"/>
                <a:cs typeface="Times New Roman" panose="02020603050405020304" pitchFamily="18" charset="0"/>
              </a:rPr>
              <a:t>Its left subtree nodes have lower value than </a:t>
            </a:r>
            <a:r>
              <a:rPr lang="en-US" altLang="en-US" sz="2700" dirty="0" err="1">
                <a:latin typeface="Times New Roman" panose="02020603050405020304" pitchFamily="18" charset="0"/>
                <a:cs typeface="Times New Roman" panose="02020603050405020304" pitchFamily="18" charset="0"/>
              </a:rPr>
              <a:t>i</a:t>
            </a:r>
            <a:r>
              <a:rPr lang="en-US" altLang="en-US" sz="2700" baseline="30000" dirty="0" err="1">
                <a:latin typeface="Times New Roman" panose="02020603050405020304" pitchFamily="18" charset="0"/>
                <a:cs typeface="Times New Roman" panose="02020603050405020304" pitchFamily="18" charset="0"/>
              </a:rPr>
              <a:t>th</a:t>
            </a:r>
            <a:r>
              <a:rPr lang="en-US" altLang="en-US" sz="2700" dirty="0">
                <a:latin typeface="Times New Roman" panose="02020603050405020304" pitchFamily="18" charset="0"/>
                <a:cs typeface="Times New Roman" panose="02020603050405020304" pitchFamily="18" charset="0"/>
              </a:rPr>
              <a:t> node.</a:t>
            </a:r>
          </a:p>
          <a:p>
            <a:pPr marL="914390" lvl="1" indent="-457200" algn="just" fontAlgn="base">
              <a:spcAft>
                <a:spcPct val="0"/>
              </a:spcAft>
              <a:buFontTx/>
              <a:buChar char="-"/>
            </a:pPr>
            <a:r>
              <a:rPr lang="en-US" altLang="en-US" sz="2700" dirty="0">
                <a:latin typeface="Times New Roman" panose="02020603050405020304" pitchFamily="18" charset="0"/>
                <a:cs typeface="Times New Roman" panose="02020603050405020304" pitchFamily="18" charset="0"/>
              </a:rPr>
              <a:t>Its right subtree nodes have higher </a:t>
            </a:r>
            <a:r>
              <a:rPr lang="en-US" altLang="en-US" sz="2000" dirty="0">
                <a:latin typeface="Times New Roman" panose="02020603050405020304" pitchFamily="18" charset="0"/>
                <a:cs typeface="Times New Roman" panose="02020603050405020304" pitchFamily="18" charset="0"/>
              </a:rPr>
              <a:t>(or equal)</a:t>
            </a:r>
            <a:r>
              <a:rPr lang="en-US" altLang="en-US" sz="2700" dirty="0">
                <a:latin typeface="Times New Roman" panose="02020603050405020304" pitchFamily="18" charset="0"/>
                <a:cs typeface="Times New Roman" panose="02020603050405020304" pitchFamily="18" charset="0"/>
              </a:rPr>
              <a:t> value than </a:t>
            </a:r>
            <a:r>
              <a:rPr lang="en-US" altLang="en-US" sz="2700" dirty="0" err="1">
                <a:latin typeface="Times New Roman" panose="02020603050405020304" pitchFamily="18" charset="0"/>
                <a:cs typeface="Times New Roman" panose="02020603050405020304" pitchFamily="18" charset="0"/>
              </a:rPr>
              <a:t>i</a:t>
            </a:r>
            <a:r>
              <a:rPr lang="en-US" altLang="en-US" sz="2700" baseline="30000" dirty="0" err="1">
                <a:latin typeface="Times New Roman" panose="02020603050405020304" pitchFamily="18" charset="0"/>
                <a:cs typeface="Times New Roman" panose="02020603050405020304" pitchFamily="18" charset="0"/>
              </a:rPr>
              <a:t>th</a:t>
            </a:r>
            <a:r>
              <a:rPr lang="en-US" altLang="en-US" sz="2700" dirty="0">
                <a:latin typeface="Times New Roman" panose="02020603050405020304" pitchFamily="18" charset="0"/>
                <a:cs typeface="Times New Roman" panose="02020603050405020304" pitchFamily="18" charset="0"/>
              </a:rPr>
              <a:t> node. </a:t>
            </a:r>
          </a:p>
          <a:p>
            <a:pPr marL="514349" indent="-457200" algn="just" fontAlgn="base">
              <a:spcAft>
                <a:spcPct val="0"/>
              </a:spcAft>
              <a:buFontTx/>
              <a:buChar char="-"/>
            </a:pPr>
            <a:r>
              <a:rPr lang="en-US" altLang="en-US" sz="2700" dirty="0">
                <a:latin typeface="Times New Roman" panose="02020603050405020304" pitchFamily="18" charset="0"/>
                <a:cs typeface="Times New Roman" panose="02020603050405020304" pitchFamily="18" charset="0"/>
              </a:rPr>
              <a:t>Operations: 1) Search, 2) Insert, 3) Delete, 4) Traverse</a:t>
            </a:r>
          </a:p>
        </p:txBody>
      </p:sp>
    </p:spTree>
    <p:extLst>
      <p:ext uri="{BB962C8B-B14F-4D97-AF65-F5344CB8AC3E}">
        <p14:creationId xmlns:p14="http://schemas.microsoft.com/office/powerpoint/2010/main" val="1935101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(Search)</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7149" indent="0" algn="just" fontAlgn="base">
              <a:spcAft>
                <a:spcPct val="0"/>
              </a:spcAft>
            </a:pPr>
            <a:r>
              <a:rPr lang="en-US" altLang="en-US" sz="2000" b="1" dirty="0">
                <a:latin typeface="Times New Roman" panose="02020603050405020304" pitchFamily="18" charset="0"/>
                <a:cs typeface="Times New Roman" panose="02020603050405020304" pitchFamily="18" charset="0"/>
              </a:rPr>
              <a:t>Algorithm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BST_Search</a:t>
            </a:r>
            <a:r>
              <a:rPr lang="en-US" altLang="en-US" sz="2000" dirty="0">
                <a:latin typeface="Times New Roman" panose="02020603050405020304" pitchFamily="18" charset="0"/>
                <a:cs typeface="Times New Roman" panose="02020603050405020304" pitchFamily="18" charset="0"/>
              </a:rPr>
              <a:t>(item)</a:t>
            </a:r>
          </a:p>
          <a:p>
            <a:pPr marL="57149" indent="0" algn="just" fontAlgn="base">
              <a:spcAft>
                <a:spcPct val="0"/>
              </a:spcAft>
            </a:pPr>
            <a:r>
              <a:rPr lang="en-US" altLang="en-US" sz="2000" dirty="0" err="1">
                <a:latin typeface="Times New Roman" panose="02020603050405020304" pitchFamily="18" charset="0"/>
                <a:cs typeface="Times New Roman" panose="02020603050405020304" pitchFamily="18" charset="0"/>
              </a:rPr>
              <a:t>ptr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root</a:t>
            </a:r>
          </a:p>
          <a:p>
            <a:pPr marL="57149" indent="0" algn="just" fontAlgn="base">
              <a:spcAft>
                <a:spcPct val="0"/>
              </a:spcAft>
            </a:pP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while</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NULL)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do</a:t>
            </a: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if</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ptr.data</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item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then</a:t>
            </a: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print “item found”</a:t>
            </a: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return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else if</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item &lt;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ptr.data</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then</a:t>
            </a: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ptr.left</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else</a:t>
            </a: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ptr.right</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print “item not found”</a:t>
            </a: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return NULL</a:t>
            </a:r>
          </a:p>
        </p:txBody>
      </p:sp>
    </p:spTree>
    <p:extLst>
      <p:ext uri="{BB962C8B-B14F-4D97-AF65-F5344CB8AC3E}">
        <p14:creationId xmlns:p14="http://schemas.microsoft.com/office/powerpoint/2010/main" val="2576230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(Search)</a:t>
            </a:r>
            <a:endParaRPr lang="en-US" dirty="0"/>
          </a:p>
        </p:txBody>
      </p:sp>
      <p:pic>
        <p:nvPicPr>
          <p:cNvPr id="1026" name="Picture 2" descr="Binary Search Tree">
            <a:extLst>
              <a:ext uri="{FF2B5EF4-FFF2-40B4-BE49-F238E27FC236}">
                <a16:creationId xmlns:a16="http://schemas.microsoft.com/office/drawing/2014/main" id="{8084E4DF-D930-4BF4-9A50-4BA353BE3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2057400"/>
            <a:ext cx="687705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9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491835AD-057F-446E-AFB7-6F9B185F1799}"/>
              </a:ext>
            </a:extLst>
          </p:cNvPr>
          <p:cNvSpPr>
            <a:spLocks noGrp="1"/>
          </p:cNvSpPr>
          <p:nvPr>
            <p:ph idx="1"/>
          </p:nvPr>
        </p:nvSpPr>
        <p:spPr>
          <a:xfrm>
            <a:off x="304800" y="1493838"/>
            <a:ext cx="8229600" cy="4525963"/>
          </a:xfrm>
        </p:spPr>
        <p:txBody>
          <a:bodyPr/>
          <a:lstStyle/>
          <a:p>
            <a:r>
              <a:rPr lang="en-US" sz="1800" dirty="0"/>
              <a:t>4.1. Unordered Dictionary </a:t>
            </a:r>
          </a:p>
          <a:p>
            <a:r>
              <a:rPr lang="en-US" sz="1800" dirty="0"/>
              <a:t>	4.1.1. ADT Specification</a:t>
            </a:r>
          </a:p>
          <a:p>
            <a:r>
              <a:rPr lang="en-IN" sz="1800" dirty="0"/>
              <a:t>	4.1.2. Applications </a:t>
            </a:r>
          </a:p>
          <a:p>
            <a:r>
              <a:rPr lang="en-US" sz="1800" dirty="0"/>
              <a:t>4.2. Hash Tables </a:t>
            </a:r>
          </a:p>
          <a:p>
            <a:r>
              <a:rPr lang="en-US" sz="1800" dirty="0"/>
              <a:t>	4.2.1. Notion of Hashing and Collision (with a simple vector based hash table) </a:t>
            </a:r>
          </a:p>
          <a:p>
            <a:r>
              <a:rPr lang="en-US" sz="1800" dirty="0"/>
              <a:t>	4.2.2. Hash Functions </a:t>
            </a:r>
          </a:p>
          <a:p>
            <a:r>
              <a:rPr lang="en-US" sz="1800" dirty="0"/>
              <a:t>		4.2.2.1. Properties </a:t>
            </a:r>
          </a:p>
          <a:p>
            <a:r>
              <a:rPr lang="en-IN" sz="1800" dirty="0"/>
              <a:t>		4.2.2.2. Simple hash functions </a:t>
            </a:r>
          </a:p>
          <a:p>
            <a:r>
              <a:rPr lang="en-US" sz="1800" dirty="0"/>
              <a:t>	4.2.3. Methods for Collision Handling </a:t>
            </a:r>
            <a:endParaRPr lang="en-IN" sz="1800" dirty="0"/>
          </a:p>
          <a:p>
            <a:r>
              <a:rPr lang="en-IN" sz="1800" dirty="0"/>
              <a:t>		4.2.3.1. Separate Chaining </a:t>
            </a:r>
          </a:p>
          <a:p>
            <a:r>
              <a:rPr lang="en-US" sz="1800" dirty="0"/>
              <a:t>		4.2.3.2. Notion of Load Factor </a:t>
            </a:r>
          </a:p>
          <a:p>
            <a:r>
              <a:rPr lang="en-IN" sz="1800" dirty="0"/>
              <a:t>		4.2.3.3. Rehashing </a:t>
            </a:r>
          </a:p>
          <a:p>
            <a:r>
              <a:rPr lang="en-US" sz="1800" dirty="0"/>
              <a:t>		4.2.3.4. Open Addressing [ Linear &amp; Quadratic Probing, Double Hash] </a:t>
            </a:r>
            <a:endParaRPr lang="en-IN" sz="1800" dirty="0"/>
          </a:p>
        </p:txBody>
      </p:sp>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Content of L-4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(Insert)</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4267200" cy="4525963"/>
          </a:xfrm>
        </p:spPr>
        <p:txBody>
          <a:bodyPr/>
          <a:lstStyle/>
          <a:p>
            <a:pPr marL="57149" indent="0" algn="just" fontAlgn="base">
              <a:spcAft>
                <a:spcPct val="0"/>
              </a:spcAft>
            </a:pPr>
            <a:r>
              <a:rPr lang="en-US" altLang="en-US" sz="2000" b="1" dirty="0">
                <a:latin typeface="Times New Roman" panose="02020603050405020304" pitchFamily="18" charset="0"/>
                <a:cs typeface="Times New Roman" panose="02020603050405020304" pitchFamily="18" charset="0"/>
              </a:rPr>
              <a:t>Algorithm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BST_Insert</a:t>
            </a:r>
            <a:r>
              <a:rPr lang="en-US" altLang="en-US" sz="2000" dirty="0">
                <a:latin typeface="Times New Roman" panose="02020603050405020304" pitchFamily="18" charset="0"/>
                <a:cs typeface="Times New Roman" panose="02020603050405020304" pitchFamily="18" charset="0"/>
              </a:rPr>
              <a:t>(item)</a:t>
            </a:r>
          </a:p>
          <a:p>
            <a:pPr marL="400049" indent="-342900" algn="just" fontAlgn="base">
              <a:spcAft>
                <a:spcPct val="0"/>
              </a:spcAft>
              <a:buFont typeface="+mj-lt"/>
              <a:buAutoNum type="arabicPeriod"/>
            </a:pPr>
            <a:r>
              <a:rPr lang="en-US" altLang="en-US" sz="2000" dirty="0" err="1">
                <a:latin typeface="Times New Roman" panose="02020603050405020304" pitchFamily="18" charset="0"/>
                <a:cs typeface="Times New Roman" panose="02020603050405020304" pitchFamily="18" charset="0"/>
              </a:rPr>
              <a:t>ptr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root</a:t>
            </a:r>
          </a:p>
          <a:p>
            <a:pPr marL="400049" indent="-342900" algn="just" fontAlgn="base">
              <a:spcAft>
                <a:spcPct val="0"/>
              </a:spcAft>
              <a:buFont typeface="+mj-lt"/>
              <a:buAutoNum type="arabicPeriod"/>
            </a:pP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while</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NULL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do</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if</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ptr.data</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item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then</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print “item already exists”</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exit</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else if</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item &lt;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ptr.data</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then</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ptr1 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ptr.left</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else</a:t>
            </a:r>
          </a:p>
          <a:p>
            <a:pPr marL="400049" indent="-342900" algn="just" fontAlgn="base">
              <a:spcAft>
                <a:spcPct val="0"/>
              </a:spcAft>
              <a:buFont typeface="+mj-lt"/>
              <a:buAutoNum type="arabicPeriod"/>
            </a:pP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ptr1ptr</a:t>
            </a:r>
            <a:endParaRPr lang="en-US" altLang="en-US" sz="2000" b="1" dirty="0">
              <a:latin typeface="Times New Roman" panose="02020603050405020304" pitchFamily="18" charset="0"/>
              <a:cs typeface="Times New Roman" panose="02020603050405020304" pitchFamily="18" charset="0"/>
              <a:sym typeface="Wingdings" panose="05000000000000000000" pitchFamily="2" charset="2"/>
            </a:endParaRP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ptr.right</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8" name="Content Placeholder 2">
            <a:extLst>
              <a:ext uri="{FF2B5EF4-FFF2-40B4-BE49-F238E27FC236}">
                <a16:creationId xmlns:a16="http://schemas.microsoft.com/office/drawing/2014/main" id="{C58554D0-E718-4F77-9A31-F493FE047FBC}"/>
              </a:ext>
            </a:extLst>
          </p:cNvPr>
          <p:cNvSpPr txBox="1">
            <a:spLocks/>
          </p:cNvSpPr>
          <p:nvPr/>
        </p:nvSpPr>
        <p:spPr bwMode="auto">
          <a:xfrm>
            <a:off x="4572000" y="1493837"/>
            <a:ext cx="4267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marR="0" indent="-342891" algn="l" defTabSz="914377"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32" marR="0" indent="-285744" algn="l" defTabSz="914377"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2971"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349"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49" indent="-342900" algn="just" fontAlgn="base">
              <a:spcAft>
                <a:spcPct val="0"/>
              </a:spcAft>
              <a:buFont typeface="+mj-lt"/>
              <a:buAutoNum type="arabicPeriod" startAt="13"/>
            </a:pP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400049" indent="-342900" algn="just" fontAlgn="base">
              <a:spcAft>
                <a:spcPct val="0"/>
              </a:spcAft>
              <a:buFont typeface="+mj-lt"/>
              <a:buAutoNum type="arabicPeriod" startAt="13"/>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new 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getnode</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p>
          <a:p>
            <a:pPr marL="400049" indent="-342900" algn="just" fontAlgn="base">
              <a:spcAft>
                <a:spcPct val="0"/>
              </a:spcAft>
              <a:buFont typeface="+mj-lt"/>
              <a:buAutoNum type="arabicPeriod" startAt="13"/>
            </a:pP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new.data</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item</a:t>
            </a:r>
          </a:p>
          <a:p>
            <a:pPr marL="400049" indent="-342900" algn="just" fontAlgn="base">
              <a:spcAft>
                <a:spcPct val="0"/>
              </a:spcAft>
              <a:buFont typeface="+mj-lt"/>
              <a:buAutoNum type="arabicPeriod" startAt="13"/>
            </a:pP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new.left</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NULL</a:t>
            </a:r>
          </a:p>
          <a:p>
            <a:pPr marL="400049" indent="-342900" algn="just" fontAlgn="base">
              <a:spcAft>
                <a:spcPct val="0"/>
              </a:spcAft>
              <a:buFont typeface="+mj-lt"/>
              <a:buAutoNum type="arabicPeriod" startAt="13"/>
            </a:pP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new.right</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NULL</a:t>
            </a:r>
          </a:p>
          <a:p>
            <a:pPr marL="400049" indent="-342900" algn="just" fontAlgn="base">
              <a:spcAft>
                <a:spcPct val="0"/>
              </a:spcAft>
              <a:buFont typeface="+mj-lt"/>
              <a:buAutoNum type="arabicPeriod" startAt="13"/>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if ptr1.data &lt; item</a:t>
            </a:r>
          </a:p>
          <a:p>
            <a:pPr marL="400049" indent="-342900" algn="just" fontAlgn="base">
              <a:spcAft>
                <a:spcPct val="0"/>
              </a:spcAft>
              <a:buFont typeface="+mj-lt"/>
              <a:buAutoNum type="arabicPeriod" startAt="13"/>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ptr1.right  new</a:t>
            </a:r>
          </a:p>
          <a:p>
            <a:pPr marL="400049" indent="-342900" algn="just" fontAlgn="base">
              <a:spcAft>
                <a:spcPct val="0"/>
              </a:spcAft>
              <a:buFont typeface="+mj-lt"/>
              <a:buAutoNum type="arabicPeriod" startAt="13"/>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else</a:t>
            </a:r>
          </a:p>
          <a:p>
            <a:pPr marL="400049" indent="-342900" algn="just" fontAlgn="base">
              <a:spcAft>
                <a:spcPct val="0"/>
              </a:spcAft>
              <a:buFont typeface="+mj-lt"/>
              <a:buAutoNum type="arabicPeriod" startAt="13"/>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ptr1.left  new</a:t>
            </a:r>
          </a:p>
        </p:txBody>
      </p:sp>
    </p:spTree>
    <p:extLst>
      <p:ext uri="{BB962C8B-B14F-4D97-AF65-F5344CB8AC3E}">
        <p14:creationId xmlns:p14="http://schemas.microsoft.com/office/powerpoint/2010/main" val="838293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(Insert)</a:t>
            </a:r>
            <a:endParaRPr lang="en-US" dirty="0"/>
          </a:p>
        </p:txBody>
      </p:sp>
      <p:pic>
        <p:nvPicPr>
          <p:cNvPr id="1026" name="Picture 2" descr="Binary Search Tree">
            <a:extLst>
              <a:ext uri="{FF2B5EF4-FFF2-40B4-BE49-F238E27FC236}">
                <a16:creationId xmlns:a16="http://schemas.microsoft.com/office/drawing/2014/main" id="{8084E4DF-D930-4BF4-9A50-4BA353BE3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2057400"/>
            <a:ext cx="687705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358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(Delete)</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49" indent="-457200" algn="just" fontAlgn="base">
              <a:spcAft>
                <a:spcPct val="0"/>
              </a:spcAft>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Case 1: N is a leaf node</a:t>
            </a:r>
          </a:p>
          <a:p>
            <a:pPr marL="57149" indent="0" algn="just" fontAlgn="base">
              <a:spcAft>
                <a:spcPct val="0"/>
              </a:spcAft>
            </a:pPr>
            <a:r>
              <a:rPr lang="en-US" altLang="en-US" sz="2700" dirty="0">
                <a:latin typeface="Times New Roman" panose="02020603050405020304" pitchFamily="18" charset="0"/>
                <a:cs typeface="Times New Roman" panose="02020603050405020304" pitchFamily="18" charset="0"/>
                <a:sym typeface="Wingdings" panose="05000000000000000000" pitchFamily="2" charset="2"/>
              </a:rPr>
              <a:t>	 Delete the node</a:t>
            </a:r>
            <a:endParaRPr lang="en-US" altLang="en-US" sz="2700" dirty="0">
              <a:latin typeface="Times New Roman" panose="02020603050405020304" pitchFamily="18" charset="0"/>
              <a:cs typeface="Times New Roman" panose="02020603050405020304" pitchFamily="18" charset="0"/>
            </a:endParaRPr>
          </a:p>
          <a:p>
            <a:pPr marL="514349" indent="-457200" algn="just" fontAlgn="base">
              <a:spcAft>
                <a:spcPct val="0"/>
              </a:spcAft>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Case 2: N has exactly one child</a:t>
            </a:r>
          </a:p>
          <a:p>
            <a:pPr marL="57149" indent="0" algn="just" fontAlgn="base">
              <a:spcAft>
                <a:spcPct val="0"/>
              </a:spcAft>
            </a:pPr>
            <a:r>
              <a:rPr lang="en-US" altLang="en-US" sz="2700" dirty="0">
                <a:latin typeface="Times New Roman" panose="02020603050405020304" pitchFamily="18" charset="0"/>
                <a:cs typeface="Times New Roman" panose="02020603050405020304" pitchFamily="18" charset="0"/>
                <a:sym typeface="Wingdings" panose="05000000000000000000" pitchFamily="2" charset="2"/>
              </a:rPr>
              <a:t>	 Replace N with its child node	</a:t>
            </a:r>
            <a:endParaRPr lang="en-US" altLang="en-US" sz="2700" dirty="0">
              <a:latin typeface="Times New Roman" panose="02020603050405020304" pitchFamily="18" charset="0"/>
              <a:cs typeface="Times New Roman" panose="02020603050405020304" pitchFamily="18" charset="0"/>
            </a:endParaRPr>
          </a:p>
          <a:p>
            <a:pPr marL="514349" indent="-457200" algn="just" fontAlgn="base">
              <a:spcAft>
                <a:spcPct val="0"/>
              </a:spcAft>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Case 3: N has two child nodes</a:t>
            </a:r>
            <a:endParaRPr lang="en-US" altLang="en-US" sz="1900" dirty="0">
              <a:latin typeface="Times New Roman" panose="02020603050405020304" pitchFamily="18" charset="0"/>
              <a:cs typeface="Times New Roman" panose="02020603050405020304" pitchFamily="18" charset="0"/>
            </a:endParaRPr>
          </a:p>
          <a:p>
            <a:pPr marL="57149" indent="0" algn="just" fontAlgn="base">
              <a:spcAft>
                <a:spcPct val="0"/>
              </a:spcAft>
            </a:pPr>
            <a:r>
              <a:rPr lang="en-US" altLang="en-US" sz="2700" dirty="0">
                <a:latin typeface="Times New Roman" panose="02020603050405020304" pitchFamily="18" charset="0"/>
                <a:cs typeface="Times New Roman" panose="02020603050405020304" pitchFamily="18" charset="0"/>
                <a:sym typeface="Wingdings" panose="05000000000000000000" pitchFamily="2" charset="2"/>
              </a:rPr>
              <a:t>	 Replace N with SUCC(N) where SUCC(N) is successor of N in </a:t>
            </a:r>
            <a:r>
              <a:rPr lang="en-US" altLang="en-US" sz="2700" dirty="0" err="1">
                <a:latin typeface="Times New Roman" panose="02020603050405020304" pitchFamily="18" charset="0"/>
                <a:cs typeface="Times New Roman" panose="02020603050405020304" pitchFamily="18" charset="0"/>
                <a:sym typeface="Wingdings" panose="05000000000000000000" pitchFamily="2" charset="2"/>
              </a:rPr>
              <a:t>inorder</a:t>
            </a:r>
            <a:r>
              <a:rPr lang="en-US" altLang="en-US" sz="2700" dirty="0">
                <a:latin typeface="Times New Roman" panose="02020603050405020304" pitchFamily="18" charset="0"/>
                <a:cs typeface="Times New Roman" panose="02020603050405020304" pitchFamily="18" charset="0"/>
                <a:sym typeface="Wingdings" panose="05000000000000000000" pitchFamily="2" charset="2"/>
              </a:rPr>
              <a:t> traversal. </a:t>
            </a:r>
          </a:p>
        </p:txBody>
      </p:sp>
    </p:spTree>
    <p:extLst>
      <p:ext uri="{BB962C8B-B14F-4D97-AF65-F5344CB8AC3E}">
        <p14:creationId xmlns:p14="http://schemas.microsoft.com/office/powerpoint/2010/main" val="177301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(Delete)</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49" indent="-457200" algn="just" fontAlgn="base">
              <a:spcAft>
                <a:spcPct val="0"/>
              </a:spcAft>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Case 1: N is a leaf node</a:t>
            </a:r>
          </a:p>
          <a:p>
            <a:pPr marL="57149" indent="0" algn="just" fontAlgn="base">
              <a:spcAft>
                <a:spcPct val="0"/>
              </a:spcAft>
            </a:pPr>
            <a:endParaRPr lang="en-US" altLang="en-US" sz="2700" dirty="0">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9" name="Picture 8">
            <a:extLst>
              <a:ext uri="{FF2B5EF4-FFF2-40B4-BE49-F238E27FC236}">
                <a16:creationId xmlns:a16="http://schemas.microsoft.com/office/drawing/2014/main" id="{9D766F0B-0EF3-4DB3-95D0-869683B4AD66}"/>
              </a:ext>
            </a:extLst>
          </p:cNvPr>
          <p:cNvPicPr>
            <a:picLocks noChangeAspect="1"/>
          </p:cNvPicPr>
          <p:nvPr/>
        </p:nvPicPr>
        <p:blipFill>
          <a:blip r:embed="rId2"/>
          <a:stretch>
            <a:fillRect/>
          </a:stretch>
        </p:blipFill>
        <p:spPr>
          <a:xfrm>
            <a:off x="523875" y="2389981"/>
            <a:ext cx="8096250" cy="2733675"/>
          </a:xfrm>
          <a:prstGeom prst="rect">
            <a:avLst/>
          </a:prstGeom>
        </p:spPr>
      </p:pic>
    </p:spTree>
    <p:extLst>
      <p:ext uri="{BB962C8B-B14F-4D97-AF65-F5344CB8AC3E}">
        <p14:creationId xmlns:p14="http://schemas.microsoft.com/office/powerpoint/2010/main" val="2655742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(Delete)</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49" indent="-457200" algn="just" fontAlgn="base">
              <a:spcAft>
                <a:spcPct val="0"/>
              </a:spcAft>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Case 2: N has exactly one child</a:t>
            </a:r>
          </a:p>
          <a:p>
            <a:pPr marL="57149" indent="0" algn="just" fontAlgn="base">
              <a:spcAft>
                <a:spcPct val="0"/>
              </a:spcAft>
            </a:pPr>
            <a:endParaRPr lang="en-US" altLang="en-US" sz="2700" dirty="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896711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(Delete)</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49" indent="-457200" algn="just" fontAlgn="base">
              <a:spcAft>
                <a:spcPct val="0"/>
              </a:spcAft>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Case 3: N has two child nodes</a:t>
            </a:r>
          </a:p>
          <a:p>
            <a:pPr marL="57149" indent="0" algn="just" fontAlgn="base">
              <a:spcAft>
                <a:spcPct val="0"/>
              </a:spcAft>
            </a:pPr>
            <a:endParaRPr lang="en-US" altLang="en-US" sz="2700" dirty="0">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9" name="Picture 8">
            <a:extLst>
              <a:ext uri="{FF2B5EF4-FFF2-40B4-BE49-F238E27FC236}">
                <a16:creationId xmlns:a16="http://schemas.microsoft.com/office/drawing/2014/main" id="{9D766F0B-0EF3-4DB3-95D0-869683B4A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60" y="2362200"/>
            <a:ext cx="8497340" cy="2666999"/>
          </a:xfrm>
          <a:prstGeom prst="rect">
            <a:avLst/>
          </a:prstGeom>
        </p:spPr>
      </p:pic>
      <p:sp>
        <p:nvSpPr>
          <p:cNvPr id="3" name="Rectangle 2">
            <a:extLst>
              <a:ext uri="{FF2B5EF4-FFF2-40B4-BE49-F238E27FC236}">
                <a16:creationId xmlns:a16="http://schemas.microsoft.com/office/drawing/2014/main" id="{F25994A9-BA1A-4CAA-ABC8-5C7350F6B97F}"/>
              </a:ext>
            </a:extLst>
          </p:cNvPr>
          <p:cNvSpPr/>
          <p:nvPr/>
        </p:nvSpPr>
        <p:spPr>
          <a:xfrm>
            <a:off x="2438400" y="5574268"/>
            <a:ext cx="4241867" cy="461665"/>
          </a:xfrm>
          <a:prstGeom prst="rect">
            <a:avLst/>
          </a:prstGeom>
        </p:spPr>
        <p:txBody>
          <a:bodyPr wrap="none">
            <a:spAutoFit/>
          </a:bodyPr>
          <a:lstStyle/>
          <a:p>
            <a:r>
              <a:rPr lang="en-IN" sz="2400" dirty="0" err="1"/>
              <a:t>Inorder</a:t>
            </a:r>
            <a:r>
              <a:rPr lang="en-IN" sz="2400" dirty="0"/>
              <a:t>: 20,30,40,50,60,70,80</a:t>
            </a:r>
          </a:p>
        </p:txBody>
      </p:sp>
    </p:spTree>
    <p:extLst>
      <p:ext uri="{BB962C8B-B14F-4D97-AF65-F5344CB8AC3E}">
        <p14:creationId xmlns:p14="http://schemas.microsoft.com/office/powerpoint/2010/main" val="2200773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(Insert)</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4267200" cy="4525963"/>
          </a:xfrm>
        </p:spPr>
        <p:txBody>
          <a:bodyPr/>
          <a:lstStyle/>
          <a:p>
            <a:pPr marL="57149" indent="0" algn="just" fontAlgn="base">
              <a:spcAft>
                <a:spcPct val="0"/>
              </a:spcAft>
            </a:pPr>
            <a:r>
              <a:rPr lang="en-US" altLang="en-US" sz="2000" b="1" dirty="0">
                <a:latin typeface="Times New Roman" panose="02020603050405020304" pitchFamily="18" charset="0"/>
                <a:cs typeface="Times New Roman" panose="02020603050405020304" pitchFamily="18" charset="0"/>
              </a:rPr>
              <a:t>Algorithm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BST_Delete</a:t>
            </a:r>
            <a:r>
              <a:rPr lang="en-US" altLang="en-US" sz="2000" dirty="0">
                <a:latin typeface="Times New Roman" panose="02020603050405020304" pitchFamily="18" charset="0"/>
                <a:cs typeface="Times New Roman" panose="02020603050405020304" pitchFamily="18" charset="0"/>
              </a:rPr>
              <a:t>(item)</a:t>
            </a:r>
          </a:p>
          <a:p>
            <a:pPr marL="400049" indent="-342900" algn="just" fontAlgn="base">
              <a:spcAft>
                <a:spcPct val="0"/>
              </a:spcAft>
              <a:buFont typeface="+mj-lt"/>
              <a:buAutoNum type="arabicPeriod"/>
            </a:pPr>
            <a:r>
              <a:rPr lang="en-US" altLang="en-US" sz="2000" dirty="0" err="1">
                <a:latin typeface="Times New Roman" panose="02020603050405020304" pitchFamily="18" charset="0"/>
                <a:cs typeface="Times New Roman" panose="02020603050405020304" pitchFamily="18" charset="0"/>
              </a:rPr>
              <a:t>ptr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SEARCH(item)</a:t>
            </a:r>
          </a:p>
          <a:p>
            <a:pPr marL="400049" indent="-342900" algn="just" fontAlgn="base">
              <a:spcAft>
                <a:spcPct val="0"/>
              </a:spcAft>
              <a:buFont typeface="+mj-lt"/>
              <a:buAutoNum type="arabicPeriod"/>
            </a:pP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if</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NULL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then</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print “item not found”</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exit</a:t>
            </a:r>
          </a:p>
          <a:p>
            <a:pPr marL="400049" indent="-342900" algn="just" fontAlgn="base">
              <a:spcAft>
                <a:spcPct val="0"/>
              </a:spcAft>
              <a:buFont typeface="+mj-lt"/>
              <a:buAutoNum type="arabicPeriod"/>
            </a:pPr>
            <a:r>
              <a:rPr lang="en-US" altLang="en-US" sz="20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if</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ptr.left</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 NULL and </a:t>
            </a:r>
            <a:r>
              <a:rPr lang="en-US" alt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right = NULL </a:t>
            </a:r>
            <a:r>
              <a:rPr lang="en-US" altLang="en-US" sz="20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then </a:t>
            </a:r>
            <a:r>
              <a:rPr lang="en-US" altLang="en-US" sz="2000" b="1"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//Case 1</a:t>
            </a:r>
          </a:p>
          <a:p>
            <a:pPr marL="400049" indent="-342900" algn="just" fontAlgn="base">
              <a:spcAft>
                <a:spcPct val="0"/>
              </a:spcAft>
              <a:buFont typeface="+mj-lt"/>
              <a:buAutoNum type="arabicPeriod"/>
            </a:pP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if</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parent(</a:t>
            </a:r>
            <a:r>
              <a:rPr lang="en-US" alt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).left = </a:t>
            </a:r>
            <a:r>
              <a:rPr lang="en-US" alt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then</a:t>
            </a:r>
          </a:p>
          <a:p>
            <a:pPr marL="400049" indent="-342900" algn="just" fontAlgn="base">
              <a:spcAft>
                <a:spcPct val="0"/>
              </a:spcAft>
              <a:buFont typeface="+mj-lt"/>
              <a:buAutoNum type="arabicPeriod"/>
            </a:pP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parent(</a:t>
            </a:r>
            <a:r>
              <a:rPr lang="en-US" alt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).left  NULL</a:t>
            </a:r>
          </a:p>
          <a:p>
            <a:pPr marL="400049" indent="-342900" algn="just" fontAlgn="base">
              <a:spcAft>
                <a:spcPct val="0"/>
              </a:spcAft>
              <a:buFont typeface="+mj-lt"/>
              <a:buAutoNum type="arabicPeriod"/>
            </a:pP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else</a:t>
            </a:r>
          </a:p>
          <a:p>
            <a:pPr marL="400049" indent="-342900" algn="just" fontAlgn="base">
              <a:spcAft>
                <a:spcPct val="0"/>
              </a:spcAft>
              <a:buFont typeface="+mj-lt"/>
              <a:buAutoNum type="arabicPeriod"/>
            </a:pP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parent(</a:t>
            </a:r>
            <a:r>
              <a:rPr lang="en-US" alt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).right  NULL</a:t>
            </a:r>
          </a:p>
          <a:p>
            <a:pPr marL="400049" indent="-342900" algn="just" fontAlgn="base">
              <a:spcAft>
                <a:spcPct val="0"/>
              </a:spcAft>
              <a:buFont typeface="+mj-lt"/>
              <a:buAutoNum type="arabicPeriod"/>
            </a:pP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print “item deleted” </a:t>
            </a:r>
          </a:p>
          <a:p>
            <a:pPr marL="400049" indent="-342900" algn="just" fontAlgn="base">
              <a:spcAft>
                <a:spcPct val="0"/>
              </a:spcAft>
              <a:buFont typeface="+mj-lt"/>
              <a:buAutoNum type="arabicPeriod"/>
            </a:pP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free(</a:t>
            </a:r>
            <a:r>
              <a:rPr lang="en-US" alt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t>
            </a:r>
          </a:p>
        </p:txBody>
      </p:sp>
      <p:sp>
        <p:nvSpPr>
          <p:cNvPr id="8" name="Content Placeholder 2">
            <a:extLst>
              <a:ext uri="{FF2B5EF4-FFF2-40B4-BE49-F238E27FC236}">
                <a16:creationId xmlns:a16="http://schemas.microsoft.com/office/drawing/2014/main" id="{C58554D0-E718-4F77-9A31-F493FE047FBC}"/>
              </a:ext>
            </a:extLst>
          </p:cNvPr>
          <p:cNvSpPr txBox="1">
            <a:spLocks/>
          </p:cNvSpPr>
          <p:nvPr/>
        </p:nvSpPr>
        <p:spPr bwMode="auto">
          <a:xfrm>
            <a:off x="4572000" y="1493837"/>
            <a:ext cx="4267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marR="0" indent="-342891" algn="l" defTabSz="914377"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32" marR="0" indent="-285744" algn="l" defTabSz="914377"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2971"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349"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49" indent="-457200" algn="just" fontAlgn="base">
              <a:spcAft>
                <a:spcPct val="0"/>
              </a:spcAft>
              <a:buFont typeface="+mj-lt"/>
              <a:buAutoNum type="arabicPeriod" startAt="12"/>
            </a:pPr>
            <a:r>
              <a:rPr lang="en-US" altLang="en-US" sz="1800" b="1"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else if</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ptr.left</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 NULL or </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right = NULL </a:t>
            </a:r>
            <a:r>
              <a:rPr lang="en-US" altLang="en-US" sz="1800" b="1"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then </a:t>
            </a:r>
            <a:r>
              <a:rPr lang="en-US" altLang="en-US" sz="1800" b="1" i="1"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//Case 2</a:t>
            </a:r>
          </a:p>
          <a:p>
            <a:pPr marL="514349" indent="-457200" algn="just" fontAlgn="base">
              <a:spcAft>
                <a:spcPct val="0"/>
              </a:spcAft>
              <a:buFont typeface="+mj-lt"/>
              <a:buAutoNum type="arabicPeriod" startAt="12"/>
            </a:pP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child  </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ptr.left</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 NULL ?  </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ptr.left</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 </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ptr.right</a:t>
            </a:r>
            <a:endPar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endParaRPr>
          </a:p>
          <a:p>
            <a:pPr marL="400049" indent="-342900" algn="just" fontAlgn="base">
              <a:spcAft>
                <a:spcPct val="0"/>
              </a:spcAft>
              <a:buFont typeface="+mj-lt"/>
              <a:buAutoNum type="arabicPeriod" startAt="12"/>
            </a:pP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b="1"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if</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parent(</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).left = </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b="1"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then</a:t>
            </a:r>
          </a:p>
          <a:p>
            <a:pPr marL="400049" indent="-342900" algn="just" fontAlgn="base">
              <a:spcAft>
                <a:spcPct val="0"/>
              </a:spcAft>
              <a:buFont typeface="+mj-lt"/>
              <a:buAutoNum type="arabicPeriod" startAt="12"/>
            </a:pP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parent(</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).left  child</a:t>
            </a:r>
          </a:p>
          <a:p>
            <a:pPr marL="400049" indent="-342900" algn="just" fontAlgn="base">
              <a:spcAft>
                <a:spcPct val="0"/>
              </a:spcAft>
              <a:buFont typeface="+mj-lt"/>
              <a:buAutoNum type="arabicPeriod" startAt="12"/>
            </a:pP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b="1"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else</a:t>
            </a:r>
          </a:p>
          <a:p>
            <a:pPr marL="400049" indent="-342900" algn="just" fontAlgn="base">
              <a:spcAft>
                <a:spcPct val="0"/>
              </a:spcAft>
              <a:buFont typeface="+mj-lt"/>
              <a:buAutoNum type="arabicPeriod" startAt="12"/>
            </a:pP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parent(</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).right  child</a:t>
            </a:r>
          </a:p>
          <a:p>
            <a:pPr marL="400049" indent="-342900" algn="just" fontAlgn="base">
              <a:spcAft>
                <a:spcPct val="0"/>
              </a:spcAft>
              <a:buFont typeface="+mj-lt"/>
              <a:buAutoNum type="arabicPeriod" startAt="12"/>
            </a:pP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print “item deleted” </a:t>
            </a:r>
          </a:p>
          <a:p>
            <a:pPr marL="400049" indent="-342900" algn="just" fontAlgn="base">
              <a:spcAft>
                <a:spcPct val="0"/>
              </a:spcAft>
              <a:buFont typeface="+mj-lt"/>
              <a:buAutoNum type="arabicPeriod" startAt="12"/>
            </a:pP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free(</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a:t>
            </a:r>
          </a:p>
          <a:p>
            <a:pPr marL="400049" indent="-342900" algn="just" fontAlgn="base">
              <a:spcAft>
                <a:spcPct val="0"/>
              </a:spcAft>
              <a:buFont typeface="+mj-lt"/>
              <a:buAutoNum type="arabicPeriod" startAt="12"/>
            </a:pPr>
            <a:r>
              <a:rPr lang="en-US" altLang="en-US" sz="18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else </a:t>
            </a:r>
            <a:r>
              <a:rPr lang="en-US" altLang="en-US" sz="1800" b="1" i="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//Case 3</a:t>
            </a:r>
          </a:p>
          <a:p>
            <a:pPr marL="400049" indent="-342900" algn="just" fontAlgn="base">
              <a:spcAft>
                <a:spcPct val="0"/>
              </a:spcAft>
              <a:buFont typeface="+mj-lt"/>
              <a:buAutoNum type="arabicPeriod" startAt="12"/>
            </a:pPr>
            <a:r>
              <a:rPr lang="en-US" altLang="en-US" sz="18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ptr1  SUCC(</a:t>
            </a:r>
            <a:r>
              <a:rPr lang="en-US" altLang="en-US" sz="1800" dirty="0" err="1">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18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p>
          <a:p>
            <a:pPr marL="400049" indent="-342900" algn="just" fontAlgn="base">
              <a:spcAft>
                <a:spcPct val="0"/>
              </a:spcAft>
              <a:buFont typeface="+mj-lt"/>
              <a:buAutoNum type="arabicPeriod" startAt="12"/>
            </a:pPr>
            <a:r>
              <a:rPr lang="en-US" altLang="en-US" sz="18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item1  ptr1.data</a:t>
            </a:r>
          </a:p>
          <a:p>
            <a:pPr marL="400049" indent="-342900" algn="just" fontAlgn="base">
              <a:spcAft>
                <a:spcPct val="0"/>
              </a:spcAft>
              <a:buFont typeface="+mj-lt"/>
              <a:buAutoNum type="arabicPeriod" startAt="12"/>
            </a:pPr>
            <a:r>
              <a:rPr lang="en-US" altLang="en-US" sz="18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dirty="0" err="1">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BST_Delete</a:t>
            </a:r>
            <a:r>
              <a:rPr lang="en-US" altLang="en-US" sz="18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(item1)</a:t>
            </a:r>
          </a:p>
          <a:p>
            <a:pPr marL="400049" indent="-342900" algn="just" fontAlgn="base">
              <a:spcAft>
                <a:spcPct val="0"/>
              </a:spcAft>
              <a:buFont typeface="+mj-lt"/>
              <a:buAutoNum type="arabicPeriod" startAt="12"/>
            </a:pPr>
            <a:r>
              <a:rPr lang="en-US" altLang="en-US" sz="18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dirty="0" err="1">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ptr.data</a:t>
            </a:r>
            <a:r>
              <a:rPr lang="en-US" altLang="en-US" sz="18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 item1</a:t>
            </a:r>
          </a:p>
        </p:txBody>
      </p:sp>
    </p:spTree>
    <p:extLst>
      <p:ext uri="{BB962C8B-B14F-4D97-AF65-F5344CB8AC3E}">
        <p14:creationId xmlns:p14="http://schemas.microsoft.com/office/powerpoint/2010/main" val="3323868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a:t>
            </a:r>
            <a:r>
              <a:rPr lang="en-US" dirty="0" err="1">
                <a:latin typeface="Times New Roman" panose="02020603050405020304" pitchFamily="18" charset="0"/>
                <a:cs typeface="Times New Roman" panose="02020603050405020304" pitchFamily="18" charset="0"/>
              </a:rPr>
              <a:t>Inorder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succcessor</a:t>
            </a:r>
            <a:r>
              <a:rPr lang="en-US" dirty="0">
                <a:latin typeface="Times New Roman" panose="02020603050405020304" pitchFamily="18" charset="0"/>
                <a:cs typeface="Times New Roman" panose="02020603050405020304" pitchFamily="18" charset="0"/>
              </a:rPr>
              <a:t>)</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4267200" cy="4525963"/>
          </a:xfrm>
        </p:spPr>
        <p:txBody>
          <a:bodyPr/>
          <a:lstStyle/>
          <a:p>
            <a:pPr marL="57149" indent="0" algn="just" fontAlgn="base">
              <a:spcAft>
                <a:spcPct val="0"/>
              </a:spcAft>
            </a:pPr>
            <a:r>
              <a:rPr lang="en-US" altLang="en-US" sz="2000" b="1" dirty="0">
                <a:latin typeface="Times New Roman" panose="02020603050405020304" pitchFamily="18" charset="0"/>
                <a:cs typeface="Times New Roman" panose="02020603050405020304" pitchFamily="18" charset="0"/>
              </a:rPr>
              <a:t>Algorithm</a:t>
            </a:r>
            <a:r>
              <a:rPr lang="en-US" altLang="en-US" sz="2000" dirty="0">
                <a:latin typeface="Times New Roman" panose="02020603050405020304" pitchFamily="18" charset="0"/>
                <a:cs typeface="Times New Roman" panose="02020603050405020304" pitchFamily="18" charset="0"/>
              </a:rPr>
              <a:t> SUCC(</a:t>
            </a:r>
            <a:r>
              <a:rPr lang="en-US" altLang="en-US" sz="2000" dirty="0" err="1">
                <a:latin typeface="Times New Roman" panose="02020603050405020304" pitchFamily="18" charset="0"/>
                <a:cs typeface="Times New Roman" panose="02020603050405020304" pitchFamily="18" charset="0"/>
              </a:rPr>
              <a:t>ptr</a:t>
            </a:r>
            <a:r>
              <a:rPr lang="en-US" altLang="en-US" sz="2000" dirty="0">
                <a:latin typeface="Times New Roman" panose="02020603050405020304" pitchFamily="18" charset="0"/>
                <a:cs typeface="Times New Roman" panose="02020603050405020304" pitchFamily="18" charset="0"/>
              </a:rPr>
              <a:t>)</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rPr>
              <a:t>ptr1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ptr.right</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400049" indent="-342900" algn="just" fontAlgn="base">
              <a:spcAft>
                <a:spcPct val="0"/>
              </a:spcAft>
              <a:buFont typeface="+mj-lt"/>
              <a:buAutoNum type="arabicPeriod"/>
            </a:pP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if</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ptr1 ≠ NULL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then</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while</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ptr1.left ≠ NULL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do</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ptr1  ptr1.left</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return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endPar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8" name="Content Placeholder 2">
            <a:extLst>
              <a:ext uri="{FF2B5EF4-FFF2-40B4-BE49-F238E27FC236}">
                <a16:creationId xmlns:a16="http://schemas.microsoft.com/office/drawing/2014/main" id="{C58554D0-E718-4F77-9A31-F493FE047FBC}"/>
              </a:ext>
            </a:extLst>
          </p:cNvPr>
          <p:cNvSpPr txBox="1">
            <a:spLocks/>
          </p:cNvSpPr>
          <p:nvPr/>
        </p:nvSpPr>
        <p:spPr bwMode="auto">
          <a:xfrm>
            <a:off x="4572000" y="1493837"/>
            <a:ext cx="4267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marR="0" indent="-342891" algn="l" defTabSz="914377"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32" marR="0" indent="-285744" algn="l" defTabSz="914377"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2971"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349"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49" indent="0" algn="just" fontAlgn="base">
              <a:spcAft>
                <a:spcPct val="0"/>
              </a:spcAft>
            </a:pPr>
            <a:r>
              <a:rPr lang="en-US" altLang="en-US" sz="2700" dirty="0">
                <a:latin typeface="Times New Roman" panose="02020603050405020304" pitchFamily="18" charset="0"/>
                <a:cs typeface="Times New Roman" panose="02020603050405020304" pitchFamily="18" charset="0"/>
                <a:sym typeface="Wingdings" panose="05000000000000000000" pitchFamily="2" charset="2"/>
              </a:rPr>
              <a:t>Successor of </a:t>
            </a:r>
            <a:r>
              <a:rPr lang="en-US" altLang="en-US" sz="2700" dirty="0" err="1">
                <a:latin typeface="Times New Roman" panose="02020603050405020304" pitchFamily="18" charset="0"/>
                <a:cs typeface="Times New Roman" panose="02020603050405020304" pitchFamily="18" charset="0"/>
                <a:sym typeface="Wingdings" panose="05000000000000000000" pitchFamily="2" charset="2"/>
              </a:rPr>
              <a:t>xth</a:t>
            </a:r>
            <a:r>
              <a:rPr lang="en-US" altLang="en-US" sz="2700" dirty="0">
                <a:latin typeface="Times New Roman" panose="02020603050405020304" pitchFamily="18" charset="0"/>
                <a:cs typeface="Times New Roman" panose="02020603050405020304" pitchFamily="18" charset="0"/>
                <a:sym typeface="Wingdings" panose="05000000000000000000" pitchFamily="2" charset="2"/>
              </a:rPr>
              <a:t> node in </a:t>
            </a:r>
            <a:r>
              <a:rPr lang="en-US" altLang="en-US" sz="2700" dirty="0" err="1">
                <a:latin typeface="Times New Roman" panose="02020603050405020304" pitchFamily="18" charset="0"/>
                <a:cs typeface="Times New Roman" panose="02020603050405020304" pitchFamily="18" charset="0"/>
                <a:sym typeface="Wingdings" panose="05000000000000000000" pitchFamily="2" charset="2"/>
              </a:rPr>
              <a:t>inorder</a:t>
            </a:r>
            <a:r>
              <a:rPr lang="en-US" altLang="en-US" sz="2700" dirty="0">
                <a:latin typeface="Times New Roman" panose="02020603050405020304" pitchFamily="18" charset="0"/>
                <a:cs typeface="Times New Roman" panose="02020603050405020304" pitchFamily="18" charset="0"/>
                <a:sym typeface="Wingdings" panose="05000000000000000000" pitchFamily="2" charset="2"/>
              </a:rPr>
              <a:t> is leftmost node in right subtree of x.</a:t>
            </a:r>
          </a:p>
        </p:txBody>
      </p:sp>
    </p:spTree>
    <p:extLst>
      <p:ext uri="{BB962C8B-B14F-4D97-AF65-F5344CB8AC3E}">
        <p14:creationId xmlns:p14="http://schemas.microsoft.com/office/powerpoint/2010/main" val="2860112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Additional topics</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4267200" cy="4525963"/>
          </a:xfrm>
        </p:spPr>
        <p:txBody>
          <a:bodyPr/>
          <a:lstStyle/>
          <a:p>
            <a:pPr marL="400049" indent="-342900" algn="just" fontAlgn="base">
              <a:spcAft>
                <a:spcPct val="0"/>
              </a:spcAft>
              <a:buFont typeface="Arial" panose="020B0604020202020204" pitchFamily="34" charset="0"/>
              <a:buChar char="•"/>
            </a:pPr>
            <a:r>
              <a:rPr lang="en-US" altLang="en-US" sz="3000" dirty="0">
                <a:latin typeface="Times New Roman" panose="02020603050405020304" pitchFamily="18" charset="0"/>
                <a:cs typeface="Times New Roman" panose="02020603050405020304" pitchFamily="18" charset="0"/>
              </a:rPr>
              <a:t>AVL Tree</a:t>
            </a:r>
          </a:p>
          <a:p>
            <a:pPr marL="400049" indent="-342900" algn="just" fontAlgn="base">
              <a:spcAft>
                <a:spcPct val="0"/>
              </a:spcAft>
              <a:buFont typeface="Arial" panose="020B0604020202020204" pitchFamily="34" charset="0"/>
              <a:buChar char="•"/>
            </a:pPr>
            <a:r>
              <a:rPr lang="en-US" altLang="en-US" sz="3000" dirty="0">
                <a:latin typeface="Times New Roman" panose="02020603050405020304" pitchFamily="18" charset="0"/>
                <a:cs typeface="Times New Roman" panose="02020603050405020304" pitchFamily="18" charset="0"/>
              </a:rPr>
              <a:t>Red Black Tree</a:t>
            </a:r>
          </a:p>
          <a:p>
            <a:pPr marL="400049" indent="-342900" algn="just" fontAlgn="base">
              <a:spcAft>
                <a:spcPct val="0"/>
              </a:spcAft>
              <a:buFont typeface="Arial" panose="020B0604020202020204" pitchFamily="34" charset="0"/>
              <a:buChar char="•"/>
            </a:pPr>
            <a:r>
              <a:rPr lang="en-US" altLang="en-US" sz="3000" dirty="0">
                <a:latin typeface="Times New Roman" panose="02020603050405020304" pitchFamily="18" charset="0"/>
                <a:cs typeface="Times New Roman" panose="02020603050405020304" pitchFamily="18" charset="0"/>
              </a:rPr>
              <a:t>B Tree </a:t>
            </a:r>
          </a:p>
          <a:p>
            <a:pPr marL="400049" indent="-342900" algn="just" fontAlgn="base">
              <a:spcAft>
                <a:spcPct val="0"/>
              </a:spcAft>
              <a:buFont typeface="Arial" panose="020B0604020202020204" pitchFamily="34" charset="0"/>
              <a:buChar char="•"/>
            </a:pPr>
            <a:r>
              <a:rPr lang="en-US" altLang="en-US" sz="3000" dirty="0">
                <a:latin typeface="Times New Roman" panose="02020603050405020304" pitchFamily="18" charset="0"/>
                <a:cs typeface="Times New Roman" panose="02020603050405020304" pitchFamily="18" charset="0"/>
              </a:rPr>
              <a:t>B+ Tree</a:t>
            </a:r>
            <a:endParaRPr lang="en-US" altLang="en-US" sz="3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91118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id="{2A3D963F-BD70-43E2-A1CC-907E0382AE1A}"/>
              </a:ext>
            </a:extLst>
          </p:cNvPr>
          <p:cNvSpPr>
            <a:spLocks noGrp="1"/>
          </p:cNvSpPr>
          <p:nvPr>
            <p:ph idx="1"/>
          </p:nvPr>
        </p:nvSpPr>
        <p:spPr>
          <a:xfrm>
            <a:off x="304800" y="1493838"/>
            <a:ext cx="8229600" cy="4525963"/>
          </a:xfrm>
        </p:spPr>
        <p:txBody>
          <a:bodyPr/>
          <a:lstStyle/>
          <a:p>
            <a:pPr marL="800080" lvl="1" indent="-342891" algn="just" fontAlgn="base">
              <a:spcAft>
                <a:spcPct val="0"/>
              </a:spcAft>
              <a:buFont typeface="Calibri" panose="020F0502020204030204" pitchFamily="34" charset="0"/>
              <a:buAutoNum type="arabicPeriod"/>
            </a:pPr>
            <a:r>
              <a:rPr lang="en-US" altLang="en-US" sz="1900">
                <a:latin typeface="Times New Roman" panose="02020603050405020304" pitchFamily="18" charset="0"/>
                <a:cs typeface="Times New Roman" panose="02020603050405020304" pitchFamily="18" charset="0"/>
              </a:rPr>
              <a:t>Algorithms Design: Foundations, Analysis and Internet Examples Michael T. Goodrich, Roberto Tamassia, 2006, Wiley (Students Edition)</a:t>
            </a:r>
          </a:p>
          <a:p>
            <a:pPr marL="800080" lvl="1" indent="-342891" algn="just" fontAlgn="base">
              <a:spcAft>
                <a:spcPct val="0"/>
              </a:spcAft>
              <a:buFont typeface="Calibri" panose="020F0502020204030204" pitchFamily="34" charset="0"/>
              <a:buAutoNum type="arabicPeriod"/>
            </a:pPr>
            <a:r>
              <a:rPr lang="en-US" altLang="en-US" sz="1900">
                <a:latin typeface="Times New Roman" panose="02020603050405020304" pitchFamily="18" charset="0"/>
                <a:cs typeface="Times New Roman" panose="02020603050405020304" pitchFamily="18" charset="0"/>
              </a:rPr>
              <a:t>Data Structures, Algorithms and Applications in C++, Sartaj Sahni, Second Ed, 2005, Universities Press</a:t>
            </a:r>
          </a:p>
          <a:p>
            <a:pPr marL="800080" lvl="1" indent="-342891" algn="just" fontAlgn="base">
              <a:spcAft>
                <a:spcPct val="0"/>
              </a:spcAft>
              <a:buFont typeface="Calibri" panose="020F0502020204030204" pitchFamily="34" charset="0"/>
              <a:buAutoNum type="arabicPeriod"/>
            </a:pPr>
            <a:r>
              <a:rPr lang="en-US" altLang="en-US" sz="1900">
                <a:latin typeface="Times New Roman" panose="02020603050405020304" pitchFamily="18" charset="0"/>
                <a:cs typeface="Times New Roman" panose="02020603050405020304" pitchFamily="18" charset="0"/>
              </a:rPr>
              <a:t>Introduction to Algorithms, TH Cormen, CE Leiserson, RL Rivest, C Stein, Third Ed, 2009, PHI</a:t>
            </a:r>
          </a:p>
          <a:p>
            <a:pPr marL="800080" lvl="1" indent="-342891" algn="just" fontAlgn="base">
              <a:spcAft>
                <a:spcPct val="0"/>
              </a:spcAft>
              <a:buFont typeface="Calibri" panose="020F0502020204030204" pitchFamily="34" charset="0"/>
              <a:buAutoNum type="arabicPeriod"/>
            </a:pPr>
            <a:endParaRPr lang="en-US" altLang="en-US" sz="190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References</a:t>
            </a:r>
          </a:p>
        </p:txBody>
      </p:sp>
    </p:spTree>
    <p:extLst>
      <p:ext uri="{BB962C8B-B14F-4D97-AF65-F5344CB8AC3E}">
        <p14:creationId xmlns:p14="http://schemas.microsoft.com/office/powerpoint/2010/main" val="59593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491835AD-057F-446E-AFB7-6F9B185F1799}"/>
              </a:ext>
            </a:extLst>
          </p:cNvPr>
          <p:cNvSpPr>
            <a:spLocks noGrp="1"/>
          </p:cNvSpPr>
          <p:nvPr>
            <p:ph idx="1"/>
          </p:nvPr>
        </p:nvSpPr>
        <p:spPr>
          <a:xfrm>
            <a:off x="304800" y="1493838"/>
            <a:ext cx="8229600" cy="4525963"/>
          </a:xfrm>
        </p:spPr>
        <p:txBody>
          <a:bodyPr/>
          <a:lstStyle/>
          <a:p>
            <a:r>
              <a:rPr lang="en-US" sz="1800" dirty="0"/>
              <a:t>4.3. Ordered Dictionary</a:t>
            </a:r>
          </a:p>
          <a:p>
            <a:r>
              <a:rPr lang="en-US" sz="1800" dirty="0"/>
              <a:t>	4.3.1. ADT Specification </a:t>
            </a:r>
          </a:p>
          <a:p>
            <a:r>
              <a:rPr lang="en-IN" sz="1800" dirty="0"/>
              <a:t>	4.3.2. Applications </a:t>
            </a:r>
          </a:p>
          <a:p>
            <a:r>
              <a:rPr lang="en-US" sz="1800" dirty="0"/>
              <a:t>4.4. Binary Search Tree</a:t>
            </a:r>
          </a:p>
          <a:p>
            <a:r>
              <a:rPr lang="en-US" sz="1800" dirty="0"/>
              <a:t>	4.4.1. Motivation with the task of Searching and Binary Search Algorithm </a:t>
            </a:r>
          </a:p>
          <a:p>
            <a:r>
              <a:rPr lang="en-IN" sz="1800" dirty="0"/>
              <a:t>	4.4.2. Properties of BST </a:t>
            </a:r>
          </a:p>
          <a:p>
            <a:r>
              <a:rPr lang="en-US" sz="1800" dirty="0"/>
              <a:t>	4.4.3. Searching an element in BST </a:t>
            </a:r>
          </a:p>
          <a:p>
            <a:r>
              <a:rPr lang="en-US" sz="1800" dirty="0"/>
              <a:t>	4.4.4. Insertion and Removal of Elements </a:t>
            </a:r>
          </a:p>
          <a:p>
            <a:r>
              <a:rPr lang="en-IN" sz="1800" dirty="0"/>
              <a:t>	4.4.5. Performance</a:t>
            </a:r>
          </a:p>
        </p:txBody>
      </p:sp>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Content of L-4</a:t>
            </a:r>
          </a:p>
        </p:txBody>
      </p:sp>
    </p:spTree>
    <p:extLst>
      <p:ext uri="{BB962C8B-B14F-4D97-AF65-F5344CB8AC3E}">
        <p14:creationId xmlns:p14="http://schemas.microsoft.com/office/powerpoint/2010/main" val="632291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Any Question!!</a:t>
            </a:r>
          </a:p>
        </p:txBody>
      </p:sp>
    </p:spTree>
    <p:extLst>
      <p:ext uri="{BB962C8B-B14F-4D97-AF65-F5344CB8AC3E}">
        <p14:creationId xmlns:p14="http://schemas.microsoft.com/office/powerpoint/2010/main" val="2826839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AC9D8-0F15-4B42-A136-5E260B3A6309}"/>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248020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Dictionaries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A computer dictionary is similar to paper dictionary of words.</a:t>
            </a:r>
          </a:p>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Main idea: Users can assign key to elements and use keys to look up/remove elements.</a:t>
            </a:r>
          </a:p>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Procedures: Insertion, Removal, and Searching of elements through keys.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Dictionaries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A dictionary stores key-element pairs (k, e).</a:t>
            </a:r>
          </a:p>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E.g.: keys = students' ID and elements = {students' name, address, and course grades}</a:t>
            </a:r>
          </a:p>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Two types: Unordered dictionary and ordered dictionary. </a:t>
            </a:r>
          </a:p>
        </p:txBody>
      </p:sp>
    </p:spTree>
    <p:extLst>
      <p:ext uri="{BB962C8B-B14F-4D97-AF65-F5344CB8AC3E}">
        <p14:creationId xmlns:p14="http://schemas.microsoft.com/office/powerpoint/2010/main" val="127510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Unordered Dictionaries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38" indent="-457189" algn="just" fontAlgn="base">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A dictionary stores key-element pairs (k, e) where key is not sorted. </a:t>
            </a:r>
          </a:p>
          <a:p>
            <a:pPr marL="514338" indent="-457189" algn="just" fontAlgn="base">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Operations are:</a:t>
            </a:r>
          </a:p>
          <a:p>
            <a:pPr marL="514349" indent="-457200" algn="just" fontAlgn="base">
              <a:spcAft>
                <a:spcPct val="0"/>
              </a:spcAft>
              <a:buFont typeface="Wingdings" panose="05000000000000000000" pitchFamily="2" charset="2"/>
              <a:buChar char="Ø"/>
            </a:pPr>
            <a:r>
              <a:rPr lang="en-US" altLang="en-US" sz="2700" dirty="0" err="1">
                <a:latin typeface="Times New Roman" panose="02020603050405020304" pitchFamily="18" charset="0"/>
                <a:cs typeface="Times New Roman" panose="02020603050405020304" pitchFamily="18" charset="0"/>
              </a:rPr>
              <a:t>findElement</a:t>
            </a:r>
            <a:r>
              <a:rPr lang="en-US" altLang="en-US" sz="2700" dirty="0">
                <a:latin typeface="Times New Roman" panose="02020603050405020304" pitchFamily="18" charset="0"/>
                <a:cs typeface="Times New Roman" panose="02020603050405020304" pitchFamily="18" charset="0"/>
              </a:rPr>
              <a:t>(k)</a:t>
            </a:r>
          </a:p>
          <a:p>
            <a:pPr marL="514349" indent="-457200" algn="just" fontAlgn="base">
              <a:spcAft>
                <a:spcPct val="0"/>
              </a:spcAft>
              <a:buFont typeface="Wingdings" panose="05000000000000000000" pitchFamily="2" charset="2"/>
              <a:buChar char="Ø"/>
            </a:pPr>
            <a:r>
              <a:rPr lang="en-US" altLang="en-US" sz="2700" dirty="0" err="1">
                <a:latin typeface="Times New Roman" panose="02020603050405020304" pitchFamily="18" charset="0"/>
                <a:cs typeface="Times New Roman" panose="02020603050405020304" pitchFamily="18" charset="0"/>
              </a:rPr>
              <a:t>insertltem</a:t>
            </a:r>
            <a:r>
              <a:rPr lang="en-US" altLang="en-US" sz="2700" dirty="0">
                <a:latin typeface="Times New Roman" panose="02020603050405020304" pitchFamily="18" charset="0"/>
                <a:cs typeface="Times New Roman" panose="02020603050405020304" pitchFamily="18" charset="0"/>
              </a:rPr>
              <a:t>(</a:t>
            </a:r>
            <a:r>
              <a:rPr lang="en-US" altLang="en-US" sz="2700" dirty="0" err="1">
                <a:latin typeface="Times New Roman" panose="02020603050405020304" pitchFamily="18" charset="0"/>
                <a:cs typeface="Times New Roman" panose="02020603050405020304" pitchFamily="18" charset="0"/>
              </a:rPr>
              <a:t>k,e</a:t>
            </a:r>
            <a:r>
              <a:rPr lang="en-US" altLang="en-US" sz="2700" dirty="0">
                <a:latin typeface="Times New Roman" panose="02020603050405020304" pitchFamily="18" charset="0"/>
                <a:cs typeface="Times New Roman" panose="02020603050405020304" pitchFamily="18" charset="0"/>
              </a:rPr>
              <a:t>)</a:t>
            </a:r>
          </a:p>
          <a:p>
            <a:pPr marL="514349" indent="-457200" algn="just" fontAlgn="base">
              <a:spcAft>
                <a:spcPct val="0"/>
              </a:spcAft>
              <a:buFont typeface="Wingdings" panose="05000000000000000000" pitchFamily="2" charset="2"/>
              <a:buChar char="Ø"/>
            </a:pPr>
            <a:r>
              <a:rPr lang="en-US" altLang="en-US" sz="2700" dirty="0" err="1">
                <a:latin typeface="Times New Roman" panose="02020603050405020304" pitchFamily="18" charset="0"/>
                <a:cs typeface="Times New Roman" panose="02020603050405020304" pitchFamily="18" charset="0"/>
              </a:rPr>
              <a:t>removeElement</a:t>
            </a:r>
            <a:r>
              <a:rPr lang="en-US" altLang="en-US" sz="2700" dirty="0">
                <a:latin typeface="Times New Roman" panose="02020603050405020304" pitchFamily="18" charset="0"/>
                <a:cs typeface="Times New Roman" panose="02020603050405020304" pitchFamily="18" charset="0"/>
              </a:rPr>
              <a:t>(k)</a:t>
            </a:r>
          </a:p>
          <a:p>
            <a:pPr marL="514349" indent="-457200" algn="just" fontAlgn="base">
              <a:spcAft>
                <a:spcPct val="0"/>
              </a:spcAft>
              <a:buFont typeface="Wingdings" panose="05000000000000000000" pitchFamily="2" charset="2"/>
              <a:buChar char="Ø"/>
            </a:pPr>
            <a:r>
              <a:rPr lang="en-US" altLang="en-US" sz="2700" dirty="0">
                <a:latin typeface="Times New Roman" panose="02020603050405020304" pitchFamily="18" charset="0"/>
                <a:cs typeface="Times New Roman" panose="02020603050405020304" pitchFamily="18" charset="0"/>
              </a:rPr>
              <a:t>size()</a:t>
            </a:r>
          </a:p>
          <a:p>
            <a:pPr marL="514349" indent="-457200" algn="just" fontAlgn="base">
              <a:spcAft>
                <a:spcPct val="0"/>
              </a:spcAft>
              <a:buFont typeface="Wingdings" panose="05000000000000000000" pitchFamily="2" charset="2"/>
              <a:buChar char="Ø"/>
            </a:pPr>
            <a:r>
              <a:rPr lang="en-US" altLang="en-US" sz="2700" dirty="0" err="1">
                <a:latin typeface="Times New Roman" panose="02020603050405020304" pitchFamily="18" charset="0"/>
                <a:cs typeface="Times New Roman" panose="02020603050405020304" pitchFamily="18" charset="0"/>
              </a:rPr>
              <a:t>isEmpty</a:t>
            </a:r>
            <a:r>
              <a:rPr lang="en-US" altLang="en-US" sz="2700" dirty="0">
                <a:latin typeface="Times New Roman" panose="02020603050405020304" pitchFamily="18" charset="0"/>
                <a:cs typeface="Times New Roman" panose="02020603050405020304" pitchFamily="18" charset="0"/>
              </a:rPr>
              <a:t>()</a:t>
            </a:r>
          </a:p>
          <a:p>
            <a:pPr marL="514349" indent="-457200" algn="just" fontAlgn="base">
              <a:spcAft>
                <a:spcPct val="0"/>
              </a:spcAft>
              <a:buFont typeface="Wingdings" panose="05000000000000000000" pitchFamily="2" charset="2"/>
              <a:buChar char="Ø"/>
            </a:pPr>
            <a:r>
              <a:rPr lang="en-US" altLang="en-US" sz="2700" dirty="0" err="1">
                <a:latin typeface="Times New Roman" panose="02020603050405020304" pitchFamily="18" charset="0"/>
                <a:cs typeface="Times New Roman" panose="02020603050405020304" pitchFamily="18" charset="0"/>
              </a:rPr>
              <a:t>findAllElements</a:t>
            </a:r>
            <a:r>
              <a:rPr lang="en-US" altLang="en-US" sz="2700" dirty="0">
                <a:latin typeface="Times New Roman" panose="02020603050405020304" pitchFamily="18" charset="0"/>
                <a:cs typeface="Times New Roman" panose="02020603050405020304" pitchFamily="18" charset="0"/>
              </a:rPr>
              <a:t>(k)</a:t>
            </a:r>
          </a:p>
          <a:p>
            <a:pPr marL="514349" indent="-457200" algn="just" fontAlgn="base">
              <a:spcAft>
                <a:spcPct val="0"/>
              </a:spcAft>
              <a:buFont typeface="Wingdings" panose="05000000000000000000" pitchFamily="2" charset="2"/>
              <a:buChar char="Ø"/>
            </a:pPr>
            <a:r>
              <a:rPr lang="en-US" altLang="en-US" sz="2700" dirty="0" err="1">
                <a:latin typeface="Times New Roman" panose="02020603050405020304" pitchFamily="18" charset="0"/>
                <a:cs typeface="Times New Roman" panose="02020603050405020304" pitchFamily="18" charset="0"/>
              </a:rPr>
              <a:t>removeAllElements</a:t>
            </a:r>
            <a:r>
              <a:rPr lang="en-US" altLang="en-US" sz="2700" dirty="0">
                <a:latin typeface="Times New Roman" panose="02020603050405020304" pitchFamily="18" charset="0"/>
                <a:cs typeface="Times New Roman" panose="02020603050405020304" pitchFamily="18" charset="0"/>
              </a:rPr>
              <a:t>(k)</a:t>
            </a:r>
          </a:p>
        </p:txBody>
      </p:sp>
    </p:spTree>
    <p:extLst>
      <p:ext uri="{BB962C8B-B14F-4D97-AF65-F5344CB8AC3E}">
        <p14:creationId xmlns:p14="http://schemas.microsoft.com/office/powerpoint/2010/main" val="3136508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Unordered Dictionaries: </a:t>
            </a:r>
          </a:p>
          <a:p>
            <a:pPr eaLnBrk="1" fontAlgn="auto" hangingPunct="1">
              <a:spcAft>
                <a:spcPts val="0"/>
              </a:spcAft>
              <a:defRPr/>
            </a:pPr>
            <a:r>
              <a:rPr lang="en-US" dirty="0"/>
              <a:t>Log files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A vector or list of key-elements pair</a:t>
            </a:r>
          </a:p>
          <a:p>
            <a:pPr marL="514338" indent="-457189" algn="just" fontAlgn="base">
              <a:lnSpc>
                <a:spcPct val="150000"/>
              </a:lnSpc>
              <a:spcAft>
                <a:spcPct val="0"/>
              </a:spcAft>
              <a:buFont typeface="Arial" pitchFamily="34" charset="0"/>
              <a:buChar char="•"/>
            </a:pPr>
            <a:r>
              <a:rPr lang="en-US" altLang="en-US" sz="2700" dirty="0" err="1">
                <a:latin typeface="Times New Roman" panose="02020603050405020304" pitchFamily="18" charset="0"/>
                <a:cs typeface="Times New Roman" panose="02020603050405020304" pitchFamily="18" charset="0"/>
              </a:rPr>
              <a:t>insertitem</a:t>
            </a:r>
            <a:r>
              <a:rPr lang="en-US" altLang="en-US" sz="2700" dirty="0">
                <a:latin typeface="Times New Roman" panose="02020603050405020304" pitchFamily="18" charset="0"/>
                <a:cs typeface="Times New Roman" panose="02020603050405020304" pitchFamily="18" charset="0"/>
              </a:rPr>
              <a:t>(</a:t>
            </a:r>
            <a:r>
              <a:rPr lang="en-US" altLang="en-US" sz="2700" dirty="0" err="1">
                <a:latin typeface="Times New Roman" panose="02020603050405020304" pitchFamily="18" charset="0"/>
                <a:cs typeface="Times New Roman" panose="02020603050405020304" pitchFamily="18" charset="0"/>
              </a:rPr>
              <a:t>k,e</a:t>
            </a:r>
            <a:r>
              <a:rPr lang="en-US" altLang="en-US" sz="2700" dirty="0">
                <a:latin typeface="Times New Roman" panose="02020603050405020304" pitchFamily="18" charset="0"/>
                <a:cs typeface="Times New Roman" panose="02020603050405020304" pitchFamily="18" charset="0"/>
              </a:rPr>
              <a:t>) is easy as new item is inserted at last. All cases: O(1)</a:t>
            </a:r>
          </a:p>
          <a:p>
            <a:pPr marL="514338" indent="-457189" algn="just" fontAlgn="base">
              <a:lnSpc>
                <a:spcPct val="150000"/>
              </a:lnSpc>
              <a:spcAft>
                <a:spcPct val="0"/>
              </a:spcAft>
              <a:buFont typeface="Arial" pitchFamily="34" charset="0"/>
              <a:buChar char="•"/>
            </a:pPr>
            <a:r>
              <a:rPr lang="en-US" altLang="en-US" sz="2700" dirty="0" err="1">
                <a:latin typeface="Times New Roman" panose="02020603050405020304" pitchFamily="18" charset="0"/>
                <a:cs typeface="Times New Roman" panose="02020603050405020304" pitchFamily="18" charset="0"/>
              </a:rPr>
              <a:t>findElement</a:t>
            </a:r>
            <a:r>
              <a:rPr lang="en-US" altLang="en-US" sz="2700" dirty="0">
                <a:latin typeface="Times New Roman" panose="02020603050405020304" pitchFamily="18" charset="0"/>
                <a:cs typeface="Times New Roman" panose="02020603050405020304" pitchFamily="18" charset="0"/>
              </a:rPr>
              <a:t>(k) and </a:t>
            </a:r>
            <a:r>
              <a:rPr lang="en-US" altLang="en-US" sz="2700" dirty="0" err="1">
                <a:latin typeface="Times New Roman" panose="02020603050405020304" pitchFamily="18" charset="0"/>
                <a:cs typeface="Times New Roman" panose="02020603050405020304" pitchFamily="18" charset="0"/>
              </a:rPr>
              <a:t>removeElement</a:t>
            </a:r>
            <a:r>
              <a:rPr lang="en-US" altLang="en-US" sz="2700" dirty="0">
                <a:latin typeface="Times New Roman" panose="02020603050405020304" pitchFamily="18" charset="0"/>
                <a:cs typeface="Times New Roman" panose="02020603050405020304" pitchFamily="18" charset="0"/>
              </a:rPr>
              <a:t>(k) are costly operations. Worst case: O(n)</a:t>
            </a:r>
          </a:p>
        </p:txBody>
      </p:sp>
    </p:spTree>
    <p:extLst>
      <p:ext uri="{BB962C8B-B14F-4D97-AF65-F5344CB8AC3E}">
        <p14:creationId xmlns:p14="http://schemas.microsoft.com/office/powerpoint/2010/main" val="149212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Hash tables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One of the most efficient ways to implement dictionary</a:t>
            </a:r>
          </a:p>
          <a:p>
            <a:pPr marL="57149" indent="0" algn="just" fontAlgn="base">
              <a:lnSpc>
                <a:spcPct val="150000"/>
              </a:lnSpc>
              <a:spcAft>
                <a:spcPct val="0"/>
              </a:spcAft>
            </a:pPr>
            <a:r>
              <a:rPr lang="en-US" altLang="en-US" sz="2700" dirty="0">
                <a:latin typeface="Times New Roman" panose="02020603050405020304" pitchFamily="18" charset="0"/>
                <a:cs typeface="Times New Roman" panose="02020603050405020304" pitchFamily="18" charset="0"/>
              </a:rPr>
              <a:t>Bucket arrays</a:t>
            </a:r>
          </a:p>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an array of size N, where each cell of array is a "bucket" (i.e., a container of key-element pairs).</a:t>
            </a:r>
          </a:p>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Collision: When keys are not unique, two different elements may be mapped to the same bucket.</a:t>
            </a:r>
          </a:p>
        </p:txBody>
      </p:sp>
    </p:spTree>
    <p:extLst>
      <p:ext uri="{BB962C8B-B14F-4D97-AF65-F5344CB8AC3E}">
        <p14:creationId xmlns:p14="http://schemas.microsoft.com/office/powerpoint/2010/main" val="80500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4120</TotalTime>
  <Words>2525</Words>
  <Application>Microsoft Office PowerPoint</Application>
  <PresentationFormat>On-screen Show (4:3)</PresentationFormat>
  <Paragraphs>389</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Courier New</vt:lpstr>
      <vt:lpstr>Times New Roman</vt:lpstr>
      <vt:lpstr>Wingdings</vt:lpstr>
      <vt:lpstr>Office Theme</vt:lpstr>
      <vt:lpstr>L4_Dictionaries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Jay Dave .</cp:lastModifiedBy>
  <cp:revision>958</cp:revision>
  <cp:lastPrinted>2023-07-22T01:21:14Z</cp:lastPrinted>
  <dcterms:created xsi:type="dcterms:W3CDTF">2011-09-14T09:42:05Z</dcterms:created>
  <dcterms:modified xsi:type="dcterms:W3CDTF">2024-04-13T03:57:21Z</dcterms:modified>
</cp:coreProperties>
</file>