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57" r:id="rId3"/>
    <p:sldId id="261" r:id="rId4"/>
    <p:sldId id="263" r:id="rId5"/>
    <p:sldId id="426" r:id="rId6"/>
    <p:sldId id="425" r:id="rId7"/>
    <p:sldId id="265" r:id="rId8"/>
    <p:sldId id="424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23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BCB"/>
    <a:srgbClr val="FF0066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howGuides="1">
      <p:cViewPr varScale="1">
        <p:scale>
          <a:sx n="64" d="100"/>
          <a:sy n="64" d="100"/>
        </p:scale>
        <p:origin x="13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B1761-E509-4D84-831C-DBF7C2F8A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7FA72-1A55-48C6-B361-D27408AF25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6B8C1-DA35-41C3-95C4-79A36C67E822}" type="datetimeFigureOut">
              <a:rPr lang="en-IN"/>
              <a:pPr>
                <a:defRPr/>
              </a:pPr>
              <a:t>10-05-2024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CEB652-DF0B-4117-8184-EC4DE1D0A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15D907-F1C3-436F-980F-7C086CDDA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640B7-D9D2-494B-91BB-690C0FA95C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17A9-8A13-4689-B66B-6B902BA2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167BC4-EB92-4A4C-90A4-9B6F3E3D0EB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D900F4-96DE-4B03-AD33-9D97DBC8D606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C9B7-7927-4AD0-A9C4-E93389615A2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5D586-A978-4D33-A4BF-FC60135F6F3C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2F4CD-03DC-4CC9-A232-45859E12DC9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45E122A-1155-46C6-AA08-8032F649FD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84FE9-2C6B-48D4-87F1-2CC84B607E45}"/>
              </a:ext>
            </a:extLst>
          </p:cNvPr>
          <p:cNvSpPr txBox="1"/>
          <p:nvPr userDrawn="1"/>
        </p:nvSpPr>
        <p:spPr>
          <a:xfrm>
            <a:off x="-76200" y="52578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1D9C-06D2-4456-AE22-2EB692F63C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242A99BA-76C4-4D85-BC79-D304E1D8F3C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52BF75-694C-48B0-97B4-2CE466185CE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B58CB1-83CE-49F3-AFCD-E4EA2C2062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923F47-A5D2-4F08-854A-D93A0AD8913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1954C9E-73A1-4E20-B02C-E7307EFF2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597A45-E1FE-4F11-A91E-A5BCF8AFD6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60FB66-7AB9-4D2E-9564-E18EBF7FC3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50C782-3612-4FB1-8130-9C1AB71BC05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2A56FCF3-FB2E-4649-AB32-DFABD9F9D7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9D1652-A0CA-4AFE-A010-BDE33B6ACF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4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83D2740C-0295-41C9-93CB-BAF769C872B4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5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229AA-FE20-44D2-AA8E-03D62B7E45E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4A414A-0340-421E-97C4-AD501F022A2D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A11FF3-4EDE-4A79-ACDC-DA7A12A6480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C33173C2-D778-4681-B4D7-246E2CD4E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7" y="381004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49608-6096-4C9A-8A87-69C4F2EBA9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8884"/>
            <a:ext cx="5867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4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C543E9-4614-4D5A-8C8C-AF481C8030F5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FD28-E21C-4ADD-8D94-62E09C95FA6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D1AC8-7BEE-491B-B9B4-59F9EDA5E5C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066F8-2106-492D-9E76-EA506236348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AD315D-BBE4-428B-B24D-6A512ECD9A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4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E24EA-7CE8-4A02-B871-351B32AB068B}"/>
              </a:ext>
            </a:extLst>
          </p:cNvPr>
          <p:cNvSpPr txBox="1"/>
          <p:nvPr userDrawn="1"/>
        </p:nvSpPr>
        <p:spPr>
          <a:xfrm>
            <a:off x="-76200" y="52578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5FC3-9621-4938-8672-7C0DE6C01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D0DA6C14-6244-417A-AFA3-E8339947B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68759-E33F-401C-89C7-091A8A06C3C5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4C70446-973B-4FB3-9A17-35F117EB04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7B9A9C-3612-49AD-B686-C4DCE2701B32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7C5E6-606C-47B0-AC08-02DBF3218617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8D28D4-DC34-4D65-B8AC-2A67C1005E0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F7A15-00ED-4DEF-89D3-0AA98C9FBBE5}"/>
              </a:ext>
            </a:extLst>
          </p:cNvPr>
          <p:cNvSpPr txBox="1"/>
          <p:nvPr userDrawn="1"/>
        </p:nvSpPr>
        <p:spPr>
          <a:xfrm>
            <a:off x="6858000" y="762002"/>
            <a:ext cx="2209800" cy="5386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1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1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A03F3-2286-42DF-87C2-58EB189CCE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8"/>
            <a:ext cx="1905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720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1C65E-CDDF-4FB8-AB33-0E73A37719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A643089-5E33-4F28-8C20-C7E667CE62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9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F5FFCE-822F-427C-B06B-206C35F589D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0AA1D0-450A-4B9C-B2D6-7154DEC2250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83241D-A726-4794-BA5A-B782589F4A2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E5BCBD6E-F53A-4C06-A8EA-EB60A400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8858D4C-DA52-4D79-B875-B69A333DA3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D122E0-A39E-48D6-803F-630848982D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A3FFFF-C754-4DB0-AA1F-D3984CE6303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5360FA-CE91-4C13-84B3-678E6F24BA0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7EFBD55B-184B-423F-AD1B-BBC289BBD8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174D5A-7754-48AD-8B01-6C9277AF908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4C1383-07ED-4FC4-8D62-C2B75B3E48C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244D1-C298-4769-B0AD-48FB80C4597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41"/>
            <a:ext cx="8229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8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7F40503D-E1C5-42F5-81EF-6194C907BF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C63C93C4-3B51-4372-8D5E-965C1EA47A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DBE0-083F-432A-AA56-6196DD62CE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1F7ADE-8AEB-477F-BFF5-49B79BA6E51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01B362-F42A-4A95-B5CB-59E1C45D27A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E8FC8361-67D4-48B2-8018-57FA88AC2B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34F8FB-7A06-4187-8265-FBE80832D75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9D680D-29B3-4193-ACAE-E996EC750F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AD4D7B-A534-4036-86B1-50D0EEBD5D6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C0779-2A8B-465E-8A69-48A1F55C75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4"/>
            <a:ext cx="4038600" cy="4525963"/>
          </a:xfrm>
        </p:spPr>
        <p:txBody>
          <a:bodyPr/>
          <a:lstStyle>
            <a:lvl1pPr marL="342891" marR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32" marR="0" indent="-28574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2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9DA70CFD-83E5-4522-BDFE-D723990D55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F96137-6C9E-42A8-A0D8-7176F4F4EE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37051D-2A72-4E39-B29A-4135FF68C03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452605-6CC1-49B4-8FD3-78A92F8869F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23F2640-453E-4B1B-889F-D2C913447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6C4180-87C9-4DCF-AA12-8C95A0AEB3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121449-A908-44F7-9674-71C6609247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4875DA-5C33-4F0F-905C-046FEC4E14B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6B19311-287F-4BB1-A312-E56BEF337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B561C3-3FA7-4ABB-AE5F-6FF0CF9F7A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3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3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47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70782133-9559-42C5-9A57-EF9A727756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9FD69-D207-4417-8669-FBD280F3F12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D64A88-7415-4AEB-89B5-9058ABF332D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C8321-2C5B-4FC9-A99C-1626C1BE6E7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2C6AA00-101F-4EC9-9736-9953E6D2AB6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60163-830C-4CD7-A920-C720D4B4390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AE684-1BDF-4652-B172-D5E437F852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80F751-42B1-4554-A0F5-A7AFF2A4494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ABEEF63-94A1-40D6-A056-C5225C403E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751C32-8178-40FB-B88C-D359ED6032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65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EE47E491-2179-42E1-B38E-115AAF7C6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0F7ED7-46A2-4C5F-BE55-206F6645D8B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59BC73-DD9E-4A9F-8295-6607EFAC2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A3CAB1-7831-466B-BF6D-55F121D4F10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752F9E8-58DB-4CB1-A535-5401BEE039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23FB30-6BF3-44FB-A928-B2990438893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5BEC27-FEDF-4E3B-9C50-DC59FBDC28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1D0175-948F-4702-A2F8-9D92E2DD291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E292328-3265-42E4-B010-EB96B86A0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45DB-97BD-4D73-AA91-FF6BC0F5F2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4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4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1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5CAFCA43-047E-4E65-AE29-9F4CC1848DA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2178FC-52D8-47DE-AA5A-88EC5FF6B3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7805E-5C9A-4014-AC7C-6FB5746CA5D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C061C-F814-4CC9-9CEC-3E47C7E8E4B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E9A3D3-6EB3-4A45-9C6A-0D111F3A28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29765E-AB2E-4E21-84D6-9892C0984C1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C2EBE-F028-425D-B12C-9EF474A1EBA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3C6132-F746-4D8F-8299-D3AC9A0AEE2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7ED25C3-557F-499C-A8CA-8C51C19D5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2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D4B57-FE88-444F-B846-D8EAAA3E39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8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D1C56-6588-4FAA-96F1-BD2663CD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E66377-E191-4E45-9336-88F65B356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0AA-3D40-4035-9001-158244817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2B1837-E1C2-4480-8E37-1EAB91520351}" type="datetimeFigureOut">
              <a:rPr lang="en-US"/>
              <a:pPr>
                <a:defRPr/>
              </a:pPr>
              <a:t>10-May-24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0D78-A1AC-4EB0-9022-221974AB5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F22-7B41-4990-9841-BE21F9FB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7FCA4A-3A19-4951-98CC-1F461D7EB7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D1E263-E3C0-4D5B-8AA3-44144C8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L6_Complexity Classes</a:t>
            </a:r>
          </a:p>
        </p:txBody>
      </p:sp>
      <p:sp>
        <p:nvSpPr>
          <p:cNvPr id="14339" name="Content Placeholder 5">
            <a:extLst>
              <a:ext uri="{FF2B5EF4-FFF2-40B4-BE49-F238E27FC236}">
                <a16:creationId xmlns:a16="http://schemas.microsoft.com/office/drawing/2014/main" id="{303AAA96-820D-4B74-B46B-9460690B4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Jay Dave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CSIS Dept, Hyderabad Campus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Deterministic algorithm: A deterministic algorithm is an algorithm that, given a particular input and a particular set of initial conditions, will always produce the same output, with no randomness involved. 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Non-deterministic algorithm: A nondeterministic algorithm is an algorithm that, in addition to deterministic steps, can make choices at certain points during its execution without specifying which choice to make.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1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</a:rPr>
              <a:t>Algorithm Search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(A, n, Key)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index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 choice()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if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A[index] = key </a:t>
            </a:r>
            <a:r>
              <a:rPr lang="en-US" altLang="en-US" b="1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then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Print(index)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Success()</a:t>
            </a:r>
          </a:p>
          <a:p>
            <a:pPr marL="57149" indent="0"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Failure()</a:t>
            </a:r>
          </a:p>
        </p:txBody>
      </p:sp>
    </p:spTree>
    <p:extLst>
      <p:ext uri="{BB962C8B-B14F-4D97-AF65-F5344CB8AC3E}">
        <p14:creationId xmlns:p14="http://schemas.microsoft.com/office/powerpoint/2010/main" val="314941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pic>
        <p:nvPicPr>
          <p:cNvPr id="2050" name="Picture 2" descr="NP (complexity) - Wikipedia">
            <a:extLst>
              <a:ext uri="{FF2B5EF4-FFF2-40B4-BE49-F238E27FC236}">
                <a16:creationId xmlns:a16="http://schemas.microsoft.com/office/drawing/2014/main" id="{86F557D2-EECC-4547-BA51-850FED55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981200"/>
            <a:ext cx="658368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7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Too many NP problems are there!!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Show relationship among them, so we can say that if one is solved than other can also be solved.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Any base NP problem??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CNF Satisfiability: Given a Boolean formula in conjunctive normal form (CNF), is there an assignment of truth values (true or false) to the variables such that the entire formula evaluates to true?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Consider the CNF formula (A V B) ^ (A' V C) ^ (B' V C). Solution is A = True, B = False, C = True. Exponential problem if deterministic brute force method is used.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pic>
        <p:nvPicPr>
          <p:cNvPr id="5122" name="Picture 2" descr="Essence of SAT-solving. In this first part of the series on… | by Tim de  Boer | Introduction To Knowlegde Representation | Medium">
            <a:extLst>
              <a:ext uri="{FF2B5EF4-FFF2-40B4-BE49-F238E27FC236}">
                <a16:creationId xmlns:a16="http://schemas.microsoft.com/office/drawing/2014/main" id="{8C16D4E3-8D29-4B52-81FA-EFD0C1E4A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1981200"/>
            <a:ext cx="80676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9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NP-Hard: A problem is NP-hard (Non-deterministic Polynomial-time hard) if it is at least as hard as the hardest problems in NP.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CNF Satisfiability is NP-hard problem. If a problem can be reduced to CNF Satisfiability problem, then it is also NP-Hard problem.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Reduction: If you can relate an instance of problem x to instance of CNF Satisfiability, then it means problem x is reduced to CNF Satisfiability.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NP-Complete: A problem is NP-complete (Non-deterministic Polynomial-time complete) if it is NP-hard and it has non-deterministic polynomial time algorithm, then it is NP-Complete problem.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CNF Satisfiability is NP-complete problem.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Cook-Levin theorem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Cook-Levin theorem:  It is in NP, and any problem in NP can be reduced in polynomial time by a deterministic Turing machine to the Boolean satisfiability problem.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 important consequence of this theorem is that if there exists a deterministic polynomial-time algorithm for solving Boolean satisfiability, then every NP problem can be solved by a deterministic polynomial-time algorithm.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Vertex Cover problem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Vertex cover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In graph theory, a vertex cover of an undirected graph is a set of vertices such that each edge of the graph is incident to at least one vertex in the set. In other words, it is a set of vertices that "covers" all the edges by having at least one endpoint of each edge.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Vertex Cover problem is the decision problem associated with finding a vertex cover of minimum size in a given graph.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Vertex Cover problem</a:t>
            </a:r>
            <a:endParaRPr lang="en-US" dirty="0"/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0A2D63C3-419D-4845-B79F-A5BF9070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defined">
            <a:extLst>
              <a:ext uri="{FF2B5EF4-FFF2-40B4-BE49-F238E27FC236}">
                <a16:creationId xmlns:a16="http://schemas.microsoft.com/office/drawing/2014/main" id="{93F9FDEC-BA60-42AB-B8E3-24FFE632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" y="38100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Clique Problem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graph theory, a clique in an undirected graph is a subset of vertices, all of which are adjacent to each other. In other words, a clique is a complete subgraph, meaning that every pair of distinct vertices in the clique is connected by an edge.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Maximum Clique problem is a computational problem that seeks to find the largest possible clique in a given graph.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351A9-5288-4E70-99F1-DF679FF54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Data Structures and Algorithms Design (Merged-SEZG519/SSZG519)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chemeClr val="tx2"/>
                </a:solidFill>
                <a:latin typeface="Arial" charset="0"/>
                <a:cs typeface="Arial" charset="0"/>
              </a:rPr>
              <a:t>L6_Complexity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Clique Problem</a:t>
            </a:r>
            <a:endParaRPr lang="en-US" dirty="0"/>
          </a:p>
        </p:txBody>
      </p:sp>
      <p:pic>
        <p:nvPicPr>
          <p:cNvPr id="12290" name="Picture 2" descr="Maximum Clique Problem: Linear Programming Approach - kmutya's blog">
            <a:extLst>
              <a:ext uri="{FF2B5EF4-FFF2-40B4-BE49-F238E27FC236}">
                <a16:creationId xmlns:a16="http://schemas.microsoft.com/office/drawing/2014/main" id="{113BDAD7-5457-439A-B270-43E05AD5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" y="2057400"/>
            <a:ext cx="8853488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9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problems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Problem: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positive integers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1​,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2​,…,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​} and a target sum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there exist a subset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the sum of elements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exactly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items, each with a weight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and a value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maximum weight capacity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valuable combination of items that can be accommodated in the knapsack without exceeding its weight capacity.</a:t>
            </a:r>
          </a:p>
          <a:p>
            <a:pPr marL="457188" lvl="1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dynamic programming algorithms can efficiently solve many instances of the 0/1 Knapsack Problem, the general problem is considered computationally difficult in the worst case.</a:t>
            </a:r>
          </a:p>
        </p:txBody>
      </p:sp>
    </p:spTree>
    <p:extLst>
      <p:ext uri="{BB962C8B-B14F-4D97-AF65-F5344CB8AC3E}">
        <p14:creationId xmlns:p14="http://schemas.microsoft.com/office/powerpoint/2010/main" val="24092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problems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0" indent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Cycle Problem: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Hamiltonian Cycle in a graph is a cycle that visits every vertex exactly once and returns to the starting vertex.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Does there exist a Hamiltonian Cycle in graph?</a:t>
            </a:r>
          </a:p>
          <a:p>
            <a:pPr marL="0" indent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 (TSP):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set of n cities. The distance or cost between each pair of cities.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Find the shortest possible tour that visits each city exactly once and returns to the starting city.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Decision Problem: The decision version of the problem is to determine whether there exists a tour of a given length or less.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Optimization Problem: The optimization version involves finding the tour with the minimum total distance or cost.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A3D963F-BD70-43E2-A1CC-907E0382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Design: Foundations, Analysis and Internet Examples Michael T. Goodrich, Roberto Tamassia, 2006, Wiley (Students Edition)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 and Applications in C++, Sartaj Sahni, Second Ed, 2005, Universities Press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Algorithms, TH Cormen, CE Leiserson, RL Rivest, C Stein, Third Ed, 2009, PHI</a:t>
            </a:r>
          </a:p>
          <a:p>
            <a:pPr marL="800080" lvl="1" indent="-342891" algn="just" fontAlgn="base">
              <a:spcAft>
                <a:spcPct val="0"/>
              </a:spcAft>
              <a:buFont typeface="Calibri" panose="020F0502020204030204" pitchFamily="34" charset="0"/>
              <a:buAutoNum type="arabicPeriod"/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9593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Any Question!!</a:t>
            </a:r>
          </a:p>
        </p:txBody>
      </p:sp>
    </p:spTree>
    <p:extLst>
      <p:ext uri="{BB962C8B-B14F-4D97-AF65-F5344CB8AC3E}">
        <p14:creationId xmlns:p14="http://schemas.microsoft.com/office/powerpoint/2010/main" val="282683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AC9D8-0F15-4B42-A136-5E260B3A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0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491835AD-057F-446E-AFB7-6F9B185F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algn="just"/>
            <a:r>
              <a:rPr lang="en-US" sz="2000" dirty="0"/>
              <a:t>6.1. Definition of P and NP classes and examples</a:t>
            </a:r>
          </a:p>
          <a:p>
            <a:pPr algn="just"/>
            <a:r>
              <a:rPr lang="en-US" sz="2000" dirty="0"/>
              <a:t>6.2. Understanding NP-Completeness</a:t>
            </a:r>
          </a:p>
          <a:p>
            <a:pPr algn="just"/>
            <a:r>
              <a:rPr lang="en-US" sz="2000" dirty="0"/>
              <a:t>	6.2.1. NP-Hardness</a:t>
            </a:r>
          </a:p>
          <a:p>
            <a:pPr algn="just"/>
            <a:r>
              <a:rPr lang="en-US" sz="2000" dirty="0"/>
              <a:t>	6.2.2. Polynomial time reducibility</a:t>
            </a:r>
          </a:p>
          <a:p>
            <a:pPr algn="just"/>
            <a:r>
              <a:rPr lang="en-US" sz="2000" dirty="0"/>
              <a:t>	6.2.3. Cook-Levin theorem</a:t>
            </a:r>
          </a:p>
          <a:p>
            <a:pPr algn="just"/>
            <a:r>
              <a:rPr lang="en-US" sz="2000" dirty="0"/>
              <a:t>	6.2.4. Problems in NP-Complete and using polynomial time reductions</a:t>
            </a:r>
          </a:p>
          <a:p>
            <a:pPr algn="just"/>
            <a:r>
              <a:rPr lang="en-US" sz="2000" dirty="0"/>
              <a:t>		6.2.4.1. CNF-SAT, 3-SAT</a:t>
            </a:r>
          </a:p>
          <a:p>
            <a:pPr algn="just"/>
            <a:r>
              <a:rPr lang="en-US" sz="2000" dirty="0"/>
              <a:t>		6.2.4.2. Vertex Cover</a:t>
            </a:r>
          </a:p>
          <a:p>
            <a:pPr algn="just"/>
            <a:r>
              <a:rPr lang="en-US" sz="2000" dirty="0"/>
              <a:t>		6.2.4.3. Clique and Set-Cover</a:t>
            </a:r>
          </a:p>
          <a:p>
            <a:pPr algn="just"/>
            <a:r>
              <a:rPr lang="en-US" sz="2000" dirty="0"/>
              <a:t>		6.2.4.4. Subset-Sum and Knapsack</a:t>
            </a:r>
          </a:p>
          <a:p>
            <a:pPr algn="just"/>
            <a:r>
              <a:rPr lang="en-US" sz="2000" dirty="0"/>
              <a:t>		6.2.4.5. Hamiltonian Cycle and TSP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Content of L-6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Computational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 refers to the study of the resources required by an algorithm to solve a particular computational problem as a function of the problem's input size.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resources??</a:t>
            </a:r>
          </a:p>
          <a:p>
            <a:pPr marL="914379" lvl="1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914379" lvl="1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Space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is a measure of the amount of memory space an algorithm uses concerning the size of the input.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387593-D499-4CB5-8A5D-F5E2B5BE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06"/>
              </p:ext>
            </p:extLst>
          </p:nvPr>
        </p:nvGraphicFramePr>
        <p:xfrm>
          <a:off x="533400" y="3458980"/>
          <a:ext cx="79248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2668711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2784703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431781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295164"/>
                    </a:ext>
                  </a:extLst>
                </a:gridCol>
              </a:tblGrid>
              <a:tr h="351201">
                <a:tc>
                  <a:txBody>
                    <a:bodyPr/>
                    <a:lstStyle/>
                    <a:p>
                      <a:r>
                        <a:rPr lang="en-US" sz="2000" dirty="0"/>
                        <a:t>Algorithm F(A[n])</a:t>
                      </a:r>
                    </a:p>
                    <a:p>
                      <a:r>
                        <a:rPr lang="en-US" sz="2000" dirty="0"/>
                        <a:t>   int </a:t>
                      </a:r>
                      <a:r>
                        <a:rPr lang="en-US" sz="2000" dirty="0" err="1"/>
                        <a:t>i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   for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 = 1 to n</a:t>
                      </a:r>
                    </a:p>
                    <a:p>
                      <a:r>
                        <a:rPr lang="en-US" sz="2000" dirty="0"/>
                        <a:t>         A[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]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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Algorithm F(A[n])</a:t>
                      </a:r>
                    </a:p>
                    <a:p>
                      <a:r>
                        <a:rPr lang="en-US" sz="2000" dirty="0"/>
                        <a:t>   int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, B[n]</a:t>
                      </a:r>
                    </a:p>
                    <a:p>
                      <a:r>
                        <a:rPr lang="en-US" sz="2000" dirty="0"/>
                        <a:t>   for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 = 1 to n</a:t>
                      </a:r>
                    </a:p>
                    <a:p>
                      <a:r>
                        <a:rPr lang="en-US" sz="2000" dirty="0"/>
                        <a:t>         B[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]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 A[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Algorithm F(A[n])</a:t>
                      </a:r>
                    </a:p>
                    <a:p>
                      <a:r>
                        <a:rPr lang="en-US" sz="2000" dirty="0"/>
                        <a:t>   int I, B[n, n]</a:t>
                      </a:r>
                    </a:p>
                    <a:p>
                      <a:r>
                        <a:rPr lang="en-US" sz="2000" dirty="0"/>
                        <a:t>   for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 = 1 to n</a:t>
                      </a:r>
                    </a:p>
                    <a:p>
                      <a:r>
                        <a:rPr lang="en-US" sz="2000" dirty="0"/>
                        <a:t>      for j = 1 to n</a:t>
                      </a:r>
                    </a:p>
                    <a:p>
                      <a:r>
                        <a:rPr lang="en-US" sz="2000" dirty="0"/>
                        <a:t>         B[</a:t>
                      </a:r>
                      <a:r>
                        <a:rPr lang="en-US" sz="2000" dirty="0" err="1"/>
                        <a:t>i,j</a:t>
                      </a:r>
                      <a:r>
                        <a:rPr lang="en-US" sz="2000" dirty="0"/>
                        <a:t>]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 A[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Algorithm F(n)</a:t>
                      </a: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int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endParaRPr lang="en-US" sz="20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if n &gt; 0</a:t>
                      </a: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  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 n</a:t>
                      </a: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   print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i</a:t>
                      </a:r>
                      <a:endParaRPr lang="en-US" sz="200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      F(n-1)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0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4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is a measure of the amount of time an algorithm takes to complete concerning the size of the input.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number of primitive operations to represent time complexity. (Recall Ch 1)  </a:t>
            </a:r>
          </a:p>
        </p:txBody>
      </p:sp>
      <p:pic>
        <p:nvPicPr>
          <p:cNvPr id="1026" name="Picture 2" descr="Thinking Think Sticker for iOS &amp; Android | GIPHY">
            <a:extLst>
              <a:ext uri="{FF2B5EF4-FFF2-40B4-BE49-F238E27FC236}">
                <a16:creationId xmlns:a16="http://schemas.microsoft.com/office/drawing/2014/main" id="{92843EA3-AEB8-4777-BF74-CF9E9BD89B3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8943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3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EF156257-B566-4568-A1E8-53164F68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57150" indent="0" algn="just" fontAlgn="base">
              <a:spcAft>
                <a:spcPct val="0"/>
              </a:spcAft>
            </a:pPr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Counting Primitive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endParaRPr lang="en-US" dirty="0"/>
          </a:p>
        </p:txBody>
      </p:sp>
      <p:pic>
        <p:nvPicPr>
          <p:cNvPr id="5" name="Content Placeholder 1">
            <a:extLst>
              <a:ext uri="{FF2B5EF4-FFF2-40B4-BE49-F238E27FC236}">
                <a16:creationId xmlns:a16="http://schemas.microsoft.com/office/drawing/2014/main" id="{B98F5139-AED8-44E6-976B-D2B26697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2041076"/>
            <a:ext cx="7172719" cy="397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253756-7AA6-401A-916C-2A8F6E88FF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6400" y="3756819"/>
          <a:ext cx="9144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78520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9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6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0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to 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4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1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D3E10D7-2D39-401F-8D24-5B429443F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841863"/>
              </p:ext>
            </p:extLst>
          </p:nvPr>
        </p:nvGraphicFramePr>
        <p:xfrm>
          <a:off x="307298" y="1320800"/>
          <a:ext cx="8229600" cy="523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44798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4877813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154205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Running time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/>
                        <a:t>Example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94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constant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12, 10, 3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Print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element of array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(-1)</a:t>
                      </a:r>
                      <a:r>
                        <a:rPr lang="en-US" baseline="30000" dirty="0"/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6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logarithmic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O(log 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Binary search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polylogarithmic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O((log n)^m)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(log n)</a:t>
                      </a:r>
                      <a:r>
                        <a:rPr lang="en-US" baseline="30000" dirty="0"/>
                        <a:t>2</a:t>
                      </a:r>
                      <a:endParaRPr lang="en-IN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6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2n+1, 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 largest element in array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8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q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uadratic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Print 2d matrix</a:t>
                      </a:r>
                      <a:endParaRPr lang="en-IN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4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cubic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Multiply two 2d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</a:t>
                      </a:r>
                      <a:r>
                        <a:rPr lang="en-US" dirty="0" err="1"/>
                        <a:t>n</a:t>
                      </a:r>
                      <a:r>
                        <a:rPr lang="en-US" baseline="30000" dirty="0" err="1"/>
                        <a:t>k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2n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+3n, 4n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9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exponential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O(</a:t>
                      </a:r>
                      <a:r>
                        <a:rPr lang="en-US" dirty="0" err="1"/>
                        <a:t>k</a:t>
                      </a:r>
                      <a:r>
                        <a:rPr lang="en-US" baseline="30000" dirty="0" err="1"/>
                        <a:t>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n</a:t>
                      </a:r>
                      <a:r>
                        <a:rPr lang="en-US" baseline="0" dirty="0"/>
                        <a:t> + n</a:t>
                      </a:r>
                      <a:r>
                        <a:rPr lang="en-US" baseline="30000" dirty="0"/>
                        <a:t>2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Solving matrix chain multiplication via brute-force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4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0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17C67-4D7A-4EF2-AC38-E8D5F700E1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(A Research Problem)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EA9B8-BE0E-4F57-A349-C91F12A2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3"/>
          </a:xfrm>
        </p:spPr>
        <p:txBody>
          <a:bodyPr/>
          <a:lstStyle/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is to solve a problem with lower time complexity.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constant, Exponential  Polynomial.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Solve it using non-deterministic algorithm!!</a:t>
            </a:r>
          </a:p>
          <a:p>
            <a:pPr marL="514338" indent="-457189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nfused Confusion GIF - Confused Confusion Meh - Discover &amp; Share GIFs">
            <a:extLst>
              <a:ext uri="{FF2B5EF4-FFF2-40B4-BE49-F238E27FC236}">
                <a16:creationId xmlns:a16="http://schemas.microsoft.com/office/drawing/2014/main" id="{5CC04635-5DE3-4C9E-AC12-3C0FFF7586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761816"/>
            <a:ext cx="24003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2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4261</TotalTime>
  <Words>1428</Words>
  <Application>Microsoft Office PowerPoint</Application>
  <PresentationFormat>On-screen Show (4:3)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Wingdings</vt:lpstr>
      <vt:lpstr>Office Theme</vt:lpstr>
      <vt:lpstr>L6_Complexity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Jay Dave .</cp:lastModifiedBy>
  <cp:revision>997</cp:revision>
  <cp:lastPrinted>2023-07-22T01:21:14Z</cp:lastPrinted>
  <dcterms:created xsi:type="dcterms:W3CDTF">2011-09-14T09:42:05Z</dcterms:created>
  <dcterms:modified xsi:type="dcterms:W3CDTF">2024-05-10T15:02:26Z</dcterms:modified>
</cp:coreProperties>
</file>