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6" r:id="rId2"/>
    <p:sldId id="334" r:id="rId3"/>
    <p:sldId id="348" r:id="rId4"/>
    <p:sldId id="369" r:id="rId5"/>
    <p:sldId id="370" r:id="rId6"/>
    <p:sldId id="37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0CB76-89CA-4489-BF92-3670CC1E9A7F}" type="datetimeFigureOut">
              <a:rPr lang="en-IN" smtClean="0"/>
              <a:pPr/>
              <a:t>08-06-2018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5D88A-0BB0-4260-9EB5-204BD4D9B4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906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Hyderabad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12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13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5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1" name="Rectangle 2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25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dirty="0" err="1" smtClean="0"/>
              <a:t>Click to edit Master text styles</a:t>
            </a:r>
          </a:p>
          <a:p>
            <a:pPr lvl="1"/>
            <a:r>
              <a:rPr lang="en-US" noProof="0" dirty="0" err="1" smtClean="0"/>
              <a:t>Second level</a:t>
            </a:r>
          </a:p>
          <a:p>
            <a:pPr lvl="2"/>
            <a:r>
              <a:rPr lang="en-US" noProof="0" dirty="0" err="1" smtClean="0"/>
              <a:t>Third level</a:t>
            </a:r>
          </a:p>
          <a:p>
            <a:pPr lvl="3"/>
            <a:r>
              <a:rPr lang="en-US" noProof="0" dirty="0" err="1" smtClean="0"/>
              <a:t>Fourth level</a:t>
            </a:r>
          </a:p>
          <a:p>
            <a:pPr lvl="4"/>
            <a:r>
              <a:rPr lang="en-US" noProof="0" dirty="0" err="1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u="sng" spc="-150" baseline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6302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 smtClean="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8940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4343400"/>
            <a:ext cx="6553200" cy="1524000"/>
          </a:xfrm>
        </p:spPr>
        <p:txBody>
          <a:bodyPr/>
          <a:lstStyle/>
          <a:p>
            <a:pPr>
              <a:defRPr/>
            </a:pPr>
            <a:r>
              <a:rPr lang="en-US" sz="4800" dirty="0" smtClean="0">
                <a:solidFill>
                  <a:srgbClr val="FFC000"/>
                </a:solidFill>
              </a:rPr>
              <a:t/>
            </a:r>
            <a:br>
              <a:rPr lang="en-US" sz="4800" dirty="0" smtClean="0">
                <a:solidFill>
                  <a:srgbClr val="FFC000"/>
                </a:solidFill>
              </a:rPr>
            </a:br>
            <a:r>
              <a:rPr lang="en-US" sz="4800" dirty="0" smtClean="0">
                <a:solidFill>
                  <a:srgbClr val="FFC000"/>
                </a:solidFill>
              </a:rPr>
              <a:t>Divide and Conquer Approach</a:t>
            </a:r>
            <a:br>
              <a:rPr lang="en-US" sz="4800" dirty="0" smtClean="0">
                <a:solidFill>
                  <a:srgbClr val="FFC000"/>
                </a:solidFill>
              </a:rPr>
            </a:br>
            <a:r>
              <a:rPr lang="en-US" sz="2400" dirty="0" smtClean="0">
                <a:solidFill>
                  <a:srgbClr val="FFC000"/>
                </a:solidFill>
              </a:rPr>
              <a:t>Dr. </a:t>
            </a:r>
            <a:r>
              <a:rPr lang="en-US" sz="2400" dirty="0" err="1" smtClean="0">
                <a:solidFill>
                  <a:srgbClr val="FFC000"/>
                </a:solidFill>
              </a:rPr>
              <a:t>Tathagata</a:t>
            </a:r>
            <a:r>
              <a:rPr lang="en-US" sz="2400" dirty="0" smtClean="0">
                <a:solidFill>
                  <a:srgbClr val="FFC000"/>
                </a:solidFill>
              </a:rPr>
              <a:t> Ray</a:t>
            </a:r>
            <a:br>
              <a:rPr lang="en-US" sz="2400" dirty="0" smtClean="0">
                <a:solidFill>
                  <a:srgbClr val="FFC000"/>
                </a:solidFill>
              </a:rPr>
            </a:br>
            <a:r>
              <a:rPr lang="en-US" sz="2400" dirty="0" smtClean="0">
                <a:solidFill>
                  <a:srgbClr val="FFC000"/>
                </a:solidFill>
              </a:rPr>
              <a:t>Assistant Professor, BITS </a:t>
            </a:r>
            <a:r>
              <a:rPr lang="en-US" sz="2400" dirty="0" err="1" smtClean="0">
                <a:solidFill>
                  <a:srgbClr val="FFC000"/>
                </a:solidFill>
              </a:rPr>
              <a:t>Pilani</a:t>
            </a:r>
            <a:r>
              <a:rPr lang="en-US" sz="2400" dirty="0" smtClean="0">
                <a:solidFill>
                  <a:srgbClr val="FFC000"/>
                </a:solidFill>
              </a:rPr>
              <a:t>, Hyderabad Campus</a:t>
            </a:r>
            <a:br>
              <a:rPr lang="en-US" sz="2400" dirty="0" smtClean="0">
                <a:solidFill>
                  <a:srgbClr val="FFC000"/>
                </a:solidFill>
              </a:rPr>
            </a:br>
            <a:r>
              <a:rPr lang="en-US" sz="2400" dirty="0">
                <a:solidFill>
                  <a:srgbClr val="FFC000"/>
                </a:solidFill>
              </a:rPr>
              <a:t>rayt@hyderabad.bits-pilani.ac.in</a:t>
            </a:r>
            <a:r>
              <a:rPr lang="en-US" sz="4800" dirty="0" smtClean="0">
                <a:solidFill>
                  <a:srgbClr val="FFC000"/>
                </a:solidFill>
              </a:rPr>
              <a:t/>
            </a:r>
            <a:br>
              <a:rPr lang="en-US" sz="4800" dirty="0" smtClean="0">
                <a:solidFill>
                  <a:srgbClr val="FFC000"/>
                </a:solidFill>
              </a:rPr>
            </a:br>
            <a:r>
              <a:rPr lang="en-US" sz="4800" dirty="0" smtClean="0">
                <a:solidFill>
                  <a:srgbClr val="FFC000"/>
                </a:solidFill>
              </a:rPr>
              <a:t> </a:t>
            </a:r>
            <a:br>
              <a:rPr lang="en-US" sz="4800" dirty="0" smtClean="0">
                <a:solidFill>
                  <a:srgbClr val="FFC000"/>
                </a:solidFill>
              </a:rPr>
            </a:br>
            <a:r>
              <a:rPr lang="en-US" sz="4800" dirty="0" smtClean="0">
                <a:solidFill>
                  <a:srgbClr val="FFC000"/>
                </a:solidFill>
              </a:rPr>
              <a:t>		</a:t>
            </a:r>
            <a:endParaRPr 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825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≥1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&gt;1</m:t>
                    </m:r>
                  </m:oMath>
                </a14:m>
                <a:r>
                  <a:rPr lang="en-US" dirty="0" smtClean="0"/>
                  <a:t> be constants,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be a function,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be defined on the nonnegative integers by the recurrence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𝑎𝑇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/>
                <a:r>
                  <a:rPr lang="en-US" dirty="0"/>
                  <a:t> </a:t>
                </a:r>
                <a:r>
                  <a:rPr lang="en-US" dirty="0" smtClean="0"/>
                  <a:t>   where we interpret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 smtClean="0"/>
                  <a:t> to mean either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.  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has the following asymptotic bounds: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𝜖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some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&gt;0,</m:t>
                    </m:r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Ω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𝜖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some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𝜖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&gt;0,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𝑐𝑓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some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&lt;1</m:t>
                    </m:r>
                  </m:oMath>
                </a14:m>
                <a:r>
                  <a:rPr lang="en-US" dirty="0" smtClean="0"/>
                  <a:t> and all sufficiently 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))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750" r="-593" b="-9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The Master Theorem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06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=9</m:t>
                      </m:r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Font typeface="Arial" pitchFamily="34" charset="0"/>
                  <a:buChar char="•"/>
                </a:pPr>
                <a:endParaRPr lang="en-US" dirty="0"/>
              </a:p>
              <a:p>
                <a:pPr>
                  <a:buFont typeface="Arial" pitchFamily="34" charset="0"/>
                  <a:buChar char="•"/>
                </a:pPr>
                <a:r>
                  <a:rPr lang="en-US" dirty="0"/>
                  <a:t>N</a:t>
                </a:r>
                <a:r>
                  <a:rPr lang="en-US" dirty="0" smtClean="0"/>
                  <a:t>ote that comparing this equation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𝑎𝑇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gives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=9, 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=3,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dirty="0" smtClean="0"/>
                  <a:t>Thus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9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dirty="0" smtClean="0"/>
                  <a:t>Thus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9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𝜖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dirty="0" smtClean="0"/>
                  <a:t>Apply case I.</a:t>
                </a:r>
              </a:p>
              <a:p>
                <a:pP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).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Example-I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6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Font typeface="Arial" pitchFamily="34" charset="0"/>
                  <a:buChar char="•"/>
                </a:pPr>
                <a:endParaRPr lang="en-US" dirty="0"/>
              </a:p>
              <a:p>
                <a:pPr>
                  <a:buFont typeface="Arial" pitchFamily="34" charset="0"/>
                  <a:buChar char="•"/>
                </a:pPr>
                <a:r>
                  <a:rPr lang="en-US" dirty="0"/>
                  <a:t>N</a:t>
                </a:r>
                <a:r>
                  <a:rPr lang="en-US" dirty="0" smtClean="0"/>
                  <a:t>ote that comparing this equation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𝑎𝑇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gives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=1, 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=3/2,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dirty="0" smtClean="0"/>
                  <a:t>Thus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3/2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dirty="0" smtClean="0"/>
                  <a:t>Thus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1=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/2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dirty="0" smtClean="0"/>
                  <a:t>Apply case II.</a:t>
                </a:r>
              </a:p>
              <a:p>
                <a:pP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).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Example-II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04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=3</m:t>
                      </m:r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𝑙𝑔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Font typeface="Arial" pitchFamily="34" charset="0"/>
                  <a:buChar char="•"/>
                </a:pPr>
                <a:endParaRPr lang="en-US" dirty="0"/>
              </a:p>
              <a:p>
                <a:pPr>
                  <a:buFont typeface="Arial" pitchFamily="34" charset="0"/>
                  <a:buChar char="•"/>
                </a:pPr>
                <a:r>
                  <a:rPr lang="en-US" dirty="0"/>
                  <a:t>N</a:t>
                </a:r>
                <a:r>
                  <a:rPr lang="en-US" dirty="0" smtClean="0"/>
                  <a:t>ote that comparing this equation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𝑎𝑇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gives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=3, 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=4,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dirty="0" smtClean="0"/>
                  <a:t>Thus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0.793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dirty="0" smtClean="0"/>
                  <a:t>Thus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𝑙𝑔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  <a:ea typeface="Cambria Math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9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𝜖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𝜖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0.2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dirty="0" smtClean="0"/>
                  <a:t>Also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=3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=3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𝑙𝑔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𝑐𝑓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=3/4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dirty="0" smtClean="0"/>
                  <a:t>Apply case III.</a:t>
                </a:r>
              </a:p>
              <a:p>
                <a:pPr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lg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).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b="-1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Example-III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=2</m:t>
                      </m:r>
                      <m:r>
                        <a:rPr lang="en-US" b="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lg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>
                  <a:buFont typeface="Arial" pitchFamily="34" charset="0"/>
                  <a:buChar char="•"/>
                </a:pPr>
                <a:endParaRPr lang="en-US" dirty="0"/>
              </a:p>
              <a:p>
                <a:pPr>
                  <a:buFont typeface="Arial" pitchFamily="34" charset="0"/>
                  <a:buChar char="•"/>
                </a:pPr>
                <a:r>
                  <a:rPr lang="en-US" dirty="0"/>
                  <a:t>N</a:t>
                </a:r>
                <a:r>
                  <a:rPr lang="en-US" dirty="0" smtClean="0"/>
                  <a:t>ote that comparing this equation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𝑎𝑇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gives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=2, 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=2,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dirty="0" smtClean="0"/>
                  <a:t>Thus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dirty="0" smtClean="0"/>
                  <a:t>Looks like case III is more applicable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lg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 is asymptotically larger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i="1" dirty="0" smtClean="0"/>
              </a:p>
              <a:p>
                <a:pPr>
                  <a:buFont typeface="Arial" pitchFamily="34" charset="0"/>
                  <a:buChar char="•"/>
                </a:pPr>
                <a:r>
                  <a:rPr lang="en-US" dirty="0" smtClean="0"/>
                  <a:t>The ratio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𝑙𝑔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 is asymptotically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𝜖</m:t>
                        </m:r>
                      </m:sup>
                    </m:sSup>
                  </m:oMath>
                </a14:m>
                <a:r>
                  <a:rPr lang="en-US" dirty="0" smtClean="0"/>
                  <a:t> for any positive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dirty="0" smtClean="0"/>
                  <a:t>Thus we cannot apply master theorem.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Example-IV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9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5135</TotalTime>
  <Words>24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Office Theme</vt:lpstr>
      <vt:lpstr> Divide and Conquer Approach Dr. Tathagata Ray Assistant Professor, BITS Pilani, Hyderabad Campus rayt@hyderabad.bits-pilani.ac.in   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 Singh</dc:creator>
  <cp:lastModifiedBy>admin</cp:lastModifiedBy>
  <cp:revision>177</cp:revision>
  <dcterms:created xsi:type="dcterms:W3CDTF">2006-08-16T00:00:00Z</dcterms:created>
  <dcterms:modified xsi:type="dcterms:W3CDTF">2018-06-07T21:48:56Z</dcterms:modified>
</cp:coreProperties>
</file>