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10/12/2015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4343400"/>
            <a:ext cx="6553200" cy="1524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NP-Completeness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</a:t>
            </a:r>
            <a:r>
              <a:rPr lang="en-US" sz="2400" dirty="0" err="1" smtClean="0">
                <a:solidFill>
                  <a:srgbClr val="FFC000"/>
                </a:solidFill>
              </a:rPr>
              <a:t>Tathagata</a:t>
            </a:r>
            <a:r>
              <a:rPr lang="en-US" sz="2400" dirty="0" smtClean="0">
                <a:solidFill>
                  <a:srgbClr val="FFC000"/>
                </a:solidFill>
              </a:rPr>
              <a:t> Ray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rayt@hyderabad.bits-pilani.ac.in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⟶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 </a:t>
                </a:r>
                <a:r>
                  <a:rPr lang="en-US" dirty="0">
                    <a:solidFill>
                      <a:srgbClr val="FF0000"/>
                    </a:solidFill>
                  </a:rPr>
                  <a:t>polynomial time computable function</a:t>
                </a:r>
                <a:r>
                  <a:rPr lang="en-US" dirty="0"/>
                  <a:t> if some polynomial time </a:t>
                </a:r>
                <a:r>
                  <a:rPr lang="en-US" dirty="0" smtClean="0"/>
                  <a:t>algorithm halts </a:t>
                </a:r>
                <a:r>
                  <a:rPr lang="en-US" dirty="0"/>
                  <a:t>with 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 output, </a:t>
                </a:r>
                <a:r>
                  <a:rPr lang="en-US" dirty="0"/>
                  <a:t>when started on any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Polynomial time computability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Language </a:t>
                </a:r>
                <a:r>
                  <a:rPr lang="en-US" dirty="0"/>
                  <a:t>A is </a:t>
                </a:r>
                <a:r>
                  <a:rPr lang="en-US" dirty="0">
                    <a:solidFill>
                      <a:srgbClr val="FF0000"/>
                    </a:solidFill>
                  </a:rPr>
                  <a:t>polynomial time reducible </a:t>
                </a:r>
                <a:r>
                  <a:rPr lang="en-US" dirty="0"/>
                  <a:t>to language B if </a:t>
                </a:r>
                <a:r>
                  <a:rPr lang="en-US" dirty="0" smtClean="0"/>
                  <a:t>a polynomial </a:t>
                </a:r>
                <a:r>
                  <a:rPr lang="en-US" dirty="0"/>
                  <a:t>time computable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⟶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exists, where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82296" indent="0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B</m:t>
                    </m:r>
                    <m:r>
                      <a:rPr lang="en-US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82296" indent="0"/>
                <a:r>
                  <a:rPr lang="en-US" dirty="0" smtClean="0"/>
                  <a:t>This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polynomial time </a:t>
                </a:r>
                <a:r>
                  <a:rPr lang="en-US" dirty="0">
                    <a:solidFill>
                      <a:srgbClr val="FF0000"/>
                    </a:solidFill>
                  </a:rPr>
                  <a:t>reduction</a:t>
                </a:r>
                <a:r>
                  <a:rPr lang="en-US" dirty="0"/>
                  <a:t> </a:t>
                </a:r>
                <a:r>
                  <a:rPr lang="en-US" dirty="0"/>
                  <a:t>of A to </a:t>
                </a:r>
                <a:r>
                  <a:rPr lang="en-US" dirty="0" smtClean="0"/>
                  <a:t>B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Polynomial time reducibility</a:t>
            </a:r>
          </a:p>
        </p:txBody>
      </p:sp>
    </p:spTree>
    <p:extLst>
      <p:ext uri="{BB962C8B-B14F-4D97-AF65-F5344CB8AC3E}">
        <p14:creationId xmlns:p14="http://schemas.microsoft.com/office/powerpoint/2010/main" val="679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Lemma: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A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Proof</a:t>
                </a:r>
                <a:r>
                  <a:rPr lang="en-US" dirty="0"/>
                  <a:t>: Let M be the polynomial time algorithm deciding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be the polynomial time reduction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A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. We describe a polynomial time algorithm N deciding A as follows.</a:t>
                </a:r>
              </a:p>
              <a:p>
                <a:r>
                  <a:rPr lang="en-US" dirty="0"/>
                  <a:t>N = “On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Run M 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and output whatever M outputs.”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Graphically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2667000"/>
            <a:ext cx="6781800" cy="1937266"/>
            <a:chOff x="1828800" y="3015734"/>
            <a:chExt cx="6781800" cy="1937266"/>
          </a:xfrm>
        </p:grpSpPr>
        <p:sp>
          <p:nvSpPr>
            <p:cNvPr id="5" name="Rectangle 4"/>
            <p:cNvSpPr/>
            <p:nvPr/>
          </p:nvSpPr>
          <p:spPr>
            <a:xfrm>
              <a:off x="2590800" y="3429000"/>
              <a:ext cx="419100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3886200"/>
              <a:ext cx="91440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3886200"/>
              <a:ext cx="91440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>
              <a:off x="1828800" y="4191000"/>
              <a:ext cx="762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>
              <a:off x="2590800" y="4191000"/>
              <a:ext cx="533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1"/>
            </p:cNvCxnSpPr>
            <p:nvPr/>
          </p:nvCxnSpPr>
          <p:spPr>
            <a:xfrm>
              <a:off x="4038600" y="4191000"/>
              <a:ext cx="6858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 flipV="1">
              <a:off x="5638800" y="3810000"/>
              <a:ext cx="11430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</p:cNvCxnSpPr>
            <p:nvPr/>
          </p:nvCxnSpPr>
          <p:spPr>
            <a:xfrm>
              <a:off x="5638800" y="4191000"/>
              <a:ext cx="1143000" cy="3048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3810000"/>
              <a:ext cx="14478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81800" y="4495800"/>
              <a:ext cx="14478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34111" y="38907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01615" y="3886200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f(w)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464528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464528"/>
                  <a:ext cx="1752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77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06184" y="3429000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184" y="3429000"/>
                  <a:ext cx="17526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1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34000" y="4507468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No,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07468"/>
                  <a:ext cx="17526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77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58000" y="4495800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No,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4495800"/>
                  <a:ext cx="17526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77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4542299" y="301573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92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>
                <a:latin typeface="+mn-lt"/>
                <a:cs typeface="+mn-cs"/>
              </a:rPr>
              <a:t>A </a:t>
            </a:r>
            <a:r>
              <a:rPr lang="en-US" sz="2800" dirty="0">
                <a:latin typeface="+mn-lt"/>
                <a:cs typeface="+mn-cs"/>
              </a:rPr>
              <a:t>language B is </a:t>
            </a:r>
            <a:r>
              <a:rPr lang="en-US" sz="2800" b="1" dirty="0">
                <a:latin typeface="+mn-lt"/>
                <a:cs typeface="+mn-cs"/>
              </a:rPr>
              <a:t>NP-complete</a:t>
            </a:r>
            <a:r>
              <a:rPr lang="en-US" sz="2800" dirty="0">
                <a:latin typeface="+mn-lt"/>
                <a:cs typeface="+mn-cs"/>
              </a:rPr>
              <a:t> if it satisfies two conditions</a:t>
            </a:r>
            <a:r>
              <a:rPr lang="en-US" dirty="0"/>
              <a:t>.</a:t>
            </a:r>
          </a:p>
          <a:p>
            <a:pPr lvl="1"/>
            <a:r>
              <a:rPr lang="en-US" sz="2800" dirty="0">
                <a:latin typeface="+mn-lt"/>
                <a:cs typeface="+mn-cs"/>
              </a:rPr>
              <a:t>B is in NP.</a:t>
            </a:r>
          </a:p>
          <a:p>
            <a:pPr lvl="1"/>
            <a:r>
              <a:rPr lang="en-US" sz="2800" dirty="0">
                <a:latin typeface="+mn-lt"/>
                <a:cs typeface="+mn-cs"/>
              </a:rPr>
              <a:t>Every A in NP is polynomial time reducible to B.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NP Completeness</a:t>
            </a:r>
          </a:p>
        </p:txBody>
      </p:sp>
    </p:spTree>
    <p:extLst>
      <p:ext uri="{BB962C8B-B14F-4D97-AF65-F5344CB8AC3E}">
        <p14:creationId xmlns:p14="http://schemas.microsoft.com/office/powerpoint/2010/main" val="10426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Lemma: If </a:t>
                </a:r>
                <a:r>
                  <a:rPr lang="en-US" dirty="0">
                    <a:solidFill>
                      <a:srgbClr val="FF0000"/>
                    </a:solidFill>
                  </a:rPr>
                  <a:t>B is NP-complete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 P=NP.</a:t>
                </a:r>
              </a:p>
              <a:p>
                <a:r>
                  <a:rPr lang="en-US" dirty="0"/>
                  <a:t>Proof: Follows directly from the definition of polynomial time reducibility.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Lemma: If </a:t>
                </a:r>
                <a:r>
                  <a:rPr lang="en-US" dirty="0">
                    <a:solidFill>
                      <a:srgbClr val="FF0000"/>
                    </a:solidFill>
                  </a:rPr>
                  <a:t>B is NP-complete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B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C in NP, then C is NP-complete.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Proof</a:t>
                </a:r>
                <a:r>
                  <a:rPr lang="en-US" dirty="0"/>
                  <a:t>:  C is in NP , so we must show that every problem A in NP is polynomial time reducible to C. </a:t>
                </a:r>
                <a:r>
                  <a:rPr lang="en-US" dirty="0"/>
                  <a:t>Since B is NP-complete, A is polynomial time reducible to B and since B is polynomial time reducible to C by the composition of functions A is polynomial time reducible to C.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have one NP complete problem. </a:t>
            </a:r>
          </a:p>
          <a:p>
            <a:r>
              <a:rPr lang="en-US" dirty="0"/>
              <a:t>We may obtain other NP complete problems by polynomial time reduction from it.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Cook Levin Theorem: CIRCUIT-SAT </a:t>
            </a:r>
            <a:r>
              <a:rPr lang="en-US" dirty="0">
                <a:solidFill>
                  <a:srgbClr val="FF0000"/>
                </a:solidFill>
              </a:rPr>
              <a:t>is NP-complete.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Cook-Levin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369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NP-Completeness Dr. Tathagata Ray Assistant Professor, BITS Pilani, Hyderabad Campus rayt@hyderabad.bits-pilani.ac.in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183</cp:revision>
  <dcterms:created xsi:type="dcterms:W3CDTF">2006-08-16T00:00:00Z</dcterms:created>
  <dcterms:modified xsi:type="dcterms:W3CDTF">2015-10-12T04:20:12Z</dcterms:modified>
</cp:coreProperties>
</file>