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369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10/14/2015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NP-Completeness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1676400"/>
            <a:ext cx="8458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clique</a:t>
            </a:r>
            <a:r>
              <a:rPr lang="en-US" sz="2400" dirty="0"/>
              <a:t> is an undirected graph is a subgraph, wherein every two nodes are connected by an edge. A </a:t>
            </a:r>
            <a:r>
              <a:rPr lang="en-US" sz="2400" dirty="0">
                <a:solidFill>
                  <a:srgbClr val="FF0000"/>
                </a:solidFill>
              </a:rPr>
              <a:t>k-clique</a:t>
            </a:r>
            <a:r>
              <a:rPr lang="en-US" sz="2400" dirty="0"/>
              <a:t> is a clique that contains k nodes. </a:t>
            </a:r>
            <a:endParaRPr lang="en-US" sz="2400" dirty="0" smtClean="0"/>
          </a:p>
          <a:p>
            <a:pPr algn="ctr"/>
            <a:r>
              <a:rPr lang="en-US" sz="2400" dirty="0" smtClean="0"/>
              <a:t>Decision Problem: Given a graph G and an integer k, whether there is a clique in G of size at least k. </a:t>
            </a:r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95500" y="4324276"/>
            <a:ext cx="2057400" cy="933598"/>
            <a:chOff x="3124200" y="4343400"/>
            <a:chExt cx="2057400" cy="933598"/>
          </a:xfrm>
        </p:grpSpPr>
        <p:sp>
          <p:nvSpPr>
            <p:cNvPr id="4" name="Oval 3"/>
            <p:cNvSpPr/>
            <p:nvPr/>
          </p:nvSpPr>
          <p:spPr>
            <a:xfrm>
              <a:off x="31242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4" idx="6"/>
              <a:endCxn id="8" idx="2"/>
            </p:cNvCxnSpPr>
            <p:nvPr/>
          </p:nvCxnSpPr>
          <p:spPr>
            <a:xfrm>
              <a:off x="3276600" y="44196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67075" y="4791075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6" idx="0"/>
            </p:cNvCxnSpPr>
            <p:nvPr/>
          </p:nvCxnSpPr>
          <p:spPr>
            <a:xfrm>
              <a:off x="3190875" y="4495800"/>
              <a:ext cx="9525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10000" y="4495800"/>
              <a:ext cx="9525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7" idx="1"/>
            </p:cNvCxnSpPr>
            <p:nvPr/>
          </p:nvCxnSpPr>
          <p:spPr>
            <a:xfrm>
              <a:off x="3254282" y="4473482"/>
              <a:ext cx="501836" cy="273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3"/>
              <a:endCxn id="6" idx="7"/>
            </p:cNvCxnSpPr>
            <p:nvPr/>
          </p:nvCxnSpPr>
          <p:spPr>
            <a:xfrm flipH="1">
              <a:off x="3254282" y="4473482"/>
              <a:ext cx="501836" cy="273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3"/>
            </p:cNvCxnSpPr>
            <p:nvPr/>
          </p:nvCxnSpPr>
          <p:spPr>
            <a:xfrm flipH="1">
              <a:off x="3870139" y="4702082"/>
              <a:ext cx="343179" cy="98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3"/>
            </p:cNvCxnSpPr>
            <p:nvPr/>
          </p:nvCxnSpPr>
          <p:spPr>
            <a:xfrm flipH="1">
              <a:off x="4305022" y="4473482"/>
              <a:ext cx="289296" cy="1208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2"/>
            </p:cNvCxnSpPr>
            <p:nvPr/>
          </p:nvCxnSpPr>
          <p:spPr>
            <a:xfrm flipH="1">
              <a:off x="4724400" y="4419600"/>
              <a:ext cx="304800" cy="62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3" idx="2"/>
              <a:endCxn id="10" idx="6"/>
            </p:cNvCxnSpPr>
            <p:nvPr/>
          </p:nvCxnSpPr>
          <p:spPr>
            <a:xfrm flipH="1">
              <a:off x="4724400" y="48006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3" idx="0"/>
            </p:cNvCxnSpPr>
            <p:nvPr/>
          </p:nvCxnSpPr>
          <p:spPr>
            <a:xfrm flipV="1">
              <a:off x="5105400" y="4505325"/>
              <a:ext cx="0" cy="2190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9" idx="5"/>
            </p:cNvCxnSpPr>
            <p:nvPr/>
          </p:nvCxnSpPr>
          <p:spPr>
            <a:xfrm flipH="1" flipV="1">
              <a:off x="4321082" y="4702082"/>
              <a:ext cx="250918" cy="65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" idx="1"/>
            </p:cNvCxnSpPr>
            <p:nvPr/>
          </p:nvCxnSpPr>
          <p:spPr>
            <a:xfrm flipH="1" flipV="1">
              <a:off x="3848100" y="4425858"/>
              <a:ext cx="365218" cy="168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3219450" y="4848225"/>
              <a:ext cx="1866900" cy="428773"/>
            </a:xfrm>
            <a:custGeom>
              <a:avLst/>
              <a:gdLst>
                <a:gd name="connsiteX0" fmla="*/ 0 w 1866900"/>
                <a:gd name="connsiteY0" fmla="*/ 38100 h 428773"/>
                <a:gd name="connsiteX1" fmla="*/ 952500 w 1866900"/>
                <a:gd name="connsiteY1" fmla="*/ 428625 h 428773"/>
                <a:gd name="connsiteX2" fmla="*/ 1866900 w 1866900"/>
                <a:gd name="connsiteY2" fmla="*/ 0 h 428773"/>
                <a:gd name="connsiteX3" fmla="*/ 1866900 w 1866900"/>
                <a:gd name="connsiteY3" fmla="*/ 0 h 42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900" h="428773">
                  <a:moveTo>
                    <a:pt x="0" y="38100"/>
                  </a:moveTo>
                  <a:cubicBezTo>
                    <a:pt x="320675" y="236537"/>
                    <a:pt x="641350" y="434975"/>
                    <a:pt x="952500" y="428625"/>
                  </a:cubicBezTo>
                  <a:cubicBezTo>
                    <a:pt x="1263650" y="422275"/>
                    <a:pt x="1866900" y="0"/>
                    <a:pt x="1866900" y="0"/>
                  </a:cubicBezTo>
                  <a:lnTo>
                    <a:pt x="1866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295900" y="4333801"/>
            <a:ext cx="2057400" cy="933598"/>
            <a:chOff x="5295900" y="4333801"/>
            <a:chExt cx="2057400" cy="933598"/>
          </a:xfrm>
        </p:grpSpPr>
        <p:sp>
          <p:nvSpPr>
            <p:cNvPr id="49" name="Oval 48"/>
            <p:cNvSpPr/>
            <p:nvPr/>
          </p:nvSpPr>
          <p:spPr>
            <a:xfrm>
              <a:off x="5295900" y="4333801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95900" y="4714801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05500" y="4714801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05500" y="4333801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362700" y="456240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43700" y="471480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743700" y="433380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200900" y="433380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200900" y="471480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49" idx="6"/>
              <a:endCxn id="52" idx="2"/>
            </p:cNvCxnSpPr>
            <p:nvPr/>
          </p:nvCxnSpPr>
          <p:spPr>
            <a:xfrm>
              <a:off x="5448300" y="4410001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438775" y="4781476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50" idx="0"/>
            </p:cNvCxnSpPr>
            <p:nvPr/>
          </p:nvCxnSpPr>
          <p:spPr>
            <a:xfrm>
              <a:off x="5362575" y="4486201"/>
              <a:ext cx="9525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81700" y="4486201"/>
              <a:ext cx="9525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9" idx="5"/>
              <a:endCxn id="51" idx="1"/>
            </p:cNvCxnSpPr>
            <p:nvPr/>
          </p:nvCxnSpPr>
          <p:spPr>
            <a:xfrm>
              <a:off x="5425982" y="4463883"/>
              <a:ext cx="501836" cy="273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2" idx="3"/>
              <a:endCxn id="50" idx="7"/>
            </p:cNvCxnSpPr>
            <p:nvPr/>
          </p:nvCxnSpPr>
          <p:spPr>
            <a:xfrm flipH="1">
              <a:off x="5425982" y="4463883"/>
              <a:ext cx="501836" cy="273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3" idx="3"/>
            </p:cNvCxnSpPr>
            <p:nvPr/>
          </p:nvCxnSpPr>
          <p:spPr>
            <a:xfrm flipH="1">
              <a:off x="6041839" y="4692483"/>
              <a:ext cx="343179" cy="98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3"/>
            </p:cNvCxnSpPr>
            <p:nvPr/>
          </p:nvCxnSpPr>
          <p:spPr>
            <a:xfrm flipH="1">
              <a:off x="6476722" y="4463883"/>
              <a:ext cx="289296" cy="1208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6" idx="2"/>
            </p:cNvCxnSpPr>
            <p:nvPr/>
          </p:nvCxnSpPr>
          <p:spPr>
            <a:xfrm flipH="1">
              <a:off x="6896100" y="4410001"/>
              <a:ext cx="304800" cy="62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7" idx="2"/>
              <a:endCxn id="54" idx="6"/>
            </p:cNvCxnSpPr>
            <p:nvPr/>
          </p:nvCxnSpPr>
          <p:spPr>
            <a:xfrm flipH="1">
              <a:off x="6896100" y="4791001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7" idx="0"/>
            </p:cNvCxnSpPr>
            <p:nvPr/>
          </p:nvCxnSpPr>
          <p:spPr>
            <a:xfrm flipV="1">
              <a:off x="7277100" y="4495726"/>
              <a:ext cx="0" cy="2190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53" idx="5"/>
            </p:cNvCxnSpPr>
            <p:nvPr/>
          </p:nvCxnSpPr>
          <p:spPr>
            <a:xfrm flipH="1" flipV="1">
              <a:off x="6492782" y="4692483"/>
              <a:ext cx="250918" cy="65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3" idx="1"/>
            </p:cNvCxnSpPr>
            <p:nvPr/>
          </p:nvCxnSpPr>
          <p:spPr>
            <a:xfrm flipH="1" flipV="1">
              <a:off x="6019800" y="4416259"/>
              <a:ext cx="365218" cy="168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5391150" y="4838626"/>
              <a:ext cx="1866900" cy="428773"/>
            </a:xfrm>
            <a:custGeom>
              <a:avLst/>
              <a:gdLst>
                <a:gd name="connsiteX0" fmla="*/ 0 w 1866900"/>
                <a:gd name="connsiteY0" fmla="*/ 38100 h 428773"/>
                <a:gd name="connsiteX1" fmla="*/ 952500 w 1866900"/>
                <a:gd name="connsiteY1" fmla="*/ 428625 h 428773"/>
                <a:gd name="connsiteX2" fmla="*/ 1866900 w 1866900"/>
                <a:gd name="connsiteY2" fmla="*/ 0 h 428773"/>
                <a:gd name="connsiteX3" fmla="*/ 1866900 w 1866900"/>
                <a:gd name="connsiteY3" fmla="*/ 0 h 42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900" h="428773">
                  <a:moveTo>
                    <a:pt x="0" y="38100"/>
                  </a:moveTo>
                  <a:cubicBezTo>
                    <a:pt x="320675" y="236537"/>
                    <a:pt x="641350" y="434975"/>
                    <a:pt x="952500" y="428625"/>
                  </a:cubicBezTo>
                  <a:cubicBezTo>
                    <a:pt x="1263650" y="422275"/>
                    <a:pt x="1866900" y="0"/>
                    <a:pt x="1866900" y="0"/>
                  </a:cubicBezTo>
                  <a:lnTo>
                    <a:pt x="1866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98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is a verifier for CLIQUE</a:t>
                </a:r>
              </a:p>
              <a:p>
                <a:pPr lvl="1"/>
                <a:r>
                  <a:rPr lang="en-US" sz="2400" dirty="0"/>
                  <a:t>V = “On input </a:t>
                </a:r>
                <a14:m>
                  <m:oMath xmlns:m="http://schemas.openxmlformats.org/officeDocument/2006/math">
                    <m:r>
                      <a:rPr lang="en-US" sz="2400"/>
                      <m:t>&lt;&lt;</m:t>
                    </m:r>
                    <m:r>
                      <a:rPr lang="en-US" sz="2400"/>
                      <m:t>𝐺</m:t>
                    </m:r>
                    <m:r>
                      <a:rPr lang="en-US" sz="2400"/>
                      <m:t>,</m:t>
                    </m:r>
                    <m:r>
                      <a:rPr lang="en-US" sz="2400"/>
                      <m:t>𝑘</m:t>
                    </m:r>
                    <m:r>
                      <a:rPr lang="en-US" sz="2400"/>
                      <m:t>&gt;,</m:t>
                    </m:r>
                    <m:r>
                      <a:rPr lang="en-US" sz="2400"/>
                      <m:t>𝑐</m:t>
                    </m:r>
                    <m:r>
                      <a:rPr lang="en-US" sz="2400"/>
                      <m:t>&gt;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r>
                  <a:rPr lang="en-US" dirty="0"/>
                  <a:t>Test whether c is a set of </a:t>
                </a:r>
                <a:r>
                  <a:rPr lang="en-US" dirty="0" smtClean="0"/>
                  <a:t>k or more </a:t>
                </a:r>
                <a:r>
                  <a:rPr lang="en-US" dirty="0"/>
                  <a:t>nodes in G.</a:t>
                </a:r>
              </a:p>
              <a:p>
                <a:pPr lvl="2"/>
                <a:r>
                  <a:rPr lang="en-US" dirty="0"/>
                  <a:t>Test whether G contains all edges connecting nodes in c.</a:t>
                </a:r>
              </a:p>
              <a:p>
                <a:pPr lvl="2"/>
                <a:r>
                  <a:rPr lang="en-US" dirty="0"/>
                  <a:t>If both pass </a:t>
                </a:r>
                <a:r>
                  <a:rPr lang="en-US" dirty="0">
                    <a:solidFill>
                      <a:srgbClr val="FF0000"/>
                    </a:solidFill>
                  </a:rPr>
                  <a:t>accept</a:t>
                </a:r>
                <a:r>
                  <a:rPr lang="en-US" dirty="0"/>
                  <a:t>; otherwise </a:t>
                </a:r>
                <a:r>
                  <a:rPr lang="en-US" dirty="0">
                    <a:solidFill>
                      <a:srgbClr val="FF0000"/>
                    </a:solidFill>
                  </a:rPr>
                  <a:t>reject</a:t>
                </a:r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Step 1: CLIQUE is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3-SAT is polynomial time reducible to CLIQUE.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 be a formula with k clause.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…∧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Reduction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generates the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as follows.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smtClean="0"/>
              <a:t>CLIQUE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Nodes in G are organized into k groups of three nodes, each called the triples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Each triple corresponds to one of the clause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, and each node corresponds to a literal in the associated clause.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edges: </a:t>
                </a:r>
              </a:p>
              <a:p>
                <a:pPr marL="742950" lvl="2" indent="-342900">
                  <a:buClr>
                    <a:srgbClr val="101141"/>
                  </a:buClr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No edges between the nodes of a triple.</a:t>
                </a:r>
              </a:p>
              <a:p>
                <a:pPr marL="742950" lvl="2" indent="-342900">
                  <a:buClr>
                    <a:srgbClr val="101141"/>
                  </a:buClr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No edge between a literal and its complement labeled node.</a:t>
                </a:r>
              </a:p>
              <a:p>
                <a:pPr marL="742950" lvl="2" indent="-342900">
                  <a:buClr>
                    <a:srgbClr val="101141"/>
                  </a:buClr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Rest all edges are there.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)∧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0" y="2514600"/>
            <a:ext cx="3962400" cy="2295525"/>
            <a:chOff x="1143000" y="2514600"/>
            <a:chExt cx="3962400" cy="22955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/>
                <p:cNvSpPr/>
                <p:nvPr/>
              </p:nvSpPr>
              <p:spPr>
                <a:xfrm>
                  <a:off x="1143000" y="307657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076575"/>
                  <a:ext cx="381000" cy="3810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1143000" y="376237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762375"/>
                  <a:ext cx="381000" cy="3810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/>
                <p:cNvSpPr/>
                <p:nvPr/>
              </p:nvSpPr>
              <p:spPr>
                <a:xfrm>
                  <a:off x="1143000" y="442912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29125"/>
                  <a:ext cx="381000" cy="3810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/>
                <p:cNvSpPr/>
                <p:nvPr/>
              </p:nvSpPr>
              <p:spPr>
                <a:xfrm>
                  <a:off x="2371725" y="2514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725" y="2514600"/>
                  <a:ext cx="381000" cy="3810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3124200" y="252412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524125"/>
                  <a:ext cx="381000" cy="3810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3962400" y="253365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2533650"/>
                  <a:ext cx="381000" cy="3810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/>
                <p:cNvSpPr/>
                <p:nvPr/>
              </p:nvSpPr>
              <p:spPr>
                <a:xfrm>
                  <a:off x="4724400" y="31242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124200"/>
                  <a:ext cx="381000" cy="3810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/>
                <p:cNvSpPr/>
                <p:nvPr/>
              </p:nvSpPr>
              <p:spPr>
                <a:xfrm>
                  <a:off x="4724400" y="376237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762375"/>
                  <a:ext cx="381000" cy="3810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/>
                <p:cNvSpPr/>
                <p:nvPr/>
              </p:nvSpPr>
              <p:spPr>
                <a:xfrm>
                  <a:off x="4724400" y="4429125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29125"/>
                  <a:ext cx="381000" cy="381000"/>
                </a:xfrm>
                <a:prstGeom prst="ellipse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>
              <a:stCxn id="4" idx="6"/>
              <a:endCxn id="8" idx="3"/>
            </p:cNvCxnSpPr>
            <p:nvPr/>
          </p:nvCxnSpPr>
          <p:spPr>
            <a:xfrm flipV="1">
              <a:off x="1524000" y="2849329"/>
              <a:ext cx="1655996" cy="4177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9" idx="3"/>
            </p:cNvCxnSpPr>
            <p:nvPr/>
          </p:nvCxnSpPr>
          <p:spPr>
            <a:xfrm flipV="1">
              <a:off x="1543727" y="2858854"/>
              <a:ext cx="2474469" cy="4082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1" idx="2"/>
            </p:cNvCxnSpPr>
            <p:nvPr/>
          </p:nvCxnSpPr>
          <p:spPr>
            <a:xfrm>
              <a:off x="1524000" y="3280686"/>
              <a:ext cx="3200400" cy="6721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2" idx="2"/>
            </p:cNvCxnSpPr>
            <p:nvPr/>
          </p:nvCxnSpPr>
          <p:spPr>
            <a:xfrm>
              <a:off x="1524000" y="3280686"/>
              <a:ext cx="3200400" cy="13389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8" idx="3"/>
            </p:cNvCxnSpPr>
            <p:nvPr/>
          </p:nvCxnSpPr>
          <p:spPr>
            <a:xfrm flipV="1">
              <a:off x="1524000" y="2849329"/>
              <a:ext cx="1655996" cy="11008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3"/>
            </p:cNvCxnSpPr>
            <p:nvPr/>
          </p:nvCxnSpPr>
          <p:spPr>
            <a:xfrm flipV="1">
              <a:off x="1524000" y="2858854"/>
              <a:ext cx="2494196" cy="111035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1" idx="2"/>
            </p:cNvCxnSpPr>
            <p:nvPr/>
          </p:nvCxnSpPr>
          <p:spPr>
            <a:xfrm flipV="1">
              <a:off x="1543727" y="3952875"/>
              <a:ext cx="3180673" cy="16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12" idx="2"/>
            </p:cNvCxnSpPr>
            <p:nvPr/>
          </p:nvCxnSpPr>
          <p:spPr>
            <a:xfrm>
              <a:off x="1524000" y="3952875"/>
              <a:ext cx="3200400" cy="6667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7" idx="3"/>
            </p:cNvCxnSpPr>
            <p:nvPr/>
          </p:nvCxnSpPr>
          <p:spPr>
            <a:xfrm flipV="1">
              <a:off x="1524000" y="2839804"/>
              <a:ext cx="903521" cy="17798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0" idx="2"/>
            </p:cNvCxnSpPr>
            <p:nvPr/>
          </p:nvCxnSpPr>
          <p:spPr>
            <a:xfrm flipV="1">
              <a:off x="1523999" y="3314700"/>
              <a:ext cx="3200401" cy="1295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533524" y="3969206"/>
              <a:ext cx="3190876" cy="628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2" idx="2"/>
            </p:cNvCxnSpPr>
            <p:nvPr/>
          </p:nvCxnSpPr>
          <p:spPr>
            <a:xfrm>
              <a:off x="1523999" y="4619625"/>
              <a:ext cx="32004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0" idx="2"/>
              <a:endCxn id="8" idx="4"/>
            </p:cNvCxnSpPr>
            <p:nvPr/>
          </p:nvCxnSpPr>
          <p:spPr>
            <a:xfrm flipH="1" flipV="1">
              <a:off x="3314700" y="2905125"/>
              <a:ext cx="1409700" cy="4095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0" idx="2"/>
            </p:cNvCxnSpPr>
            <p:nvPr/>
          </p:nvCxnSpPr>
          <p:spPr>
            <a:xfrm flipH="1" flipV="1">
              <a:off x="4295775" y="2834366"/>
              <a:ext cx="428625" cy="480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7" idx="5"/>
            </p:cNvCxnSpPr>
            <p:nvPr/>
          </p:nvCxnSpPr>
          <p:spPr>
            <a:xfrm flipH="1" flipV="1">
              <a:off x="2696929" y="2839804"/>
              <a:ext cx="2027471" cy="4748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1" idx="2"/>
              <a:endCxn id="7" idx="5"/>
            </p:cNvCxnSpPr>
            <p:nvPr/>
          </p:nvCxnSpPr>
          <p:spPr>
            <a:xfrm flipH="1" flipV="1">
              <a:off x="2696929" y="2839804"/>
              <a:ext cx="2027471" cy="11130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2"/>
              <a:endCxn id="7" idx="5"/>
            </p:cNvCxnSpPr>
            <p:nvPr/>
          </p:nvCxnSpPr>
          <p:spPr>
            <a:xfrm flipH="1" flipV="1">
              <a:off x="2696929" y="2839804"/>
              <a:ext cx="2027471" cy="17798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9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Why this construction works?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 has a satisfying assignment.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 that satisfying assignment, at least one literal is true in every clause.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 each triple of G, we select node corresponding to a true literal in the satisfying assignment. In case of tie, choose arbitrarily.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set of nodes selected makes a k-clique.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Why?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we have selected k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pair of node is connected by an edge because if they do not have an edge will mean</a:t>
            </a:r>
          </a:p>
          <a:p>
            <a:pPr lvl="1"/>
            <a:r>
              <a:rPr lang="en-US" sz="2000" dirty="0"/>
              <a:t>They are in same triple.  This cannot happen as k nodes are chosen from different triples.</a:t>
            </a:r>
          </a:p>
          <a:p>
            <a:pPr lvl="1"/>
            <a:r>
              <a:rPr lang="en-US" sz="2000" dirty="0"/>
              <a:t>They are labeled with a literal and its complement. This cannot happen in a satisfying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Therefore G contains a k-clique.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Suppose G has a k-clique.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 two nodes of k-cliques occur in the same triple because there are no edges between the nodes of same triple.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Thus each triple contains exactly one of the nodes of the clique. Set that literal to true.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Doing so is possible because two nodes </a:t>
                </a:r>
                <a:r>
                  <a:rPr lang="en-US" dirty="0" err="1"/>
                  <a:t>labelled</a:t>
                </a:r>
                <a:r>
                  <a:rPr lang="en-US" dirty="0"/>
                  <a:t> complement to each other are not connected by an edge and hence both can’t be in the clique.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satisfiable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605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NP-Completeness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190</cp:revision>
  <dcterms:created xsi:type="dcterms:W3CDTF">2006-08-16T00:00:00Z</dcterms:created>
  <dcterms:modified xsi:type="dcterms:W3CDTF">2015-10-14T06:12:12Z</dcterms:modified>
</cp:coreProperties>
</file>