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79" r:id="rId3"/>
    <p:sldId id="370" r:id="rId4"/>
    <p:sldId id="372" r:id="rId5"/>
    <p:sldId id="374" r:id="rId6"/>
    <p:sldId id="375" r:id="rId7"/>
    <p:sldId id="376" r:id="rId8"/>
    <p:sldId id="377" r:id="rId9"/>
    <p:sldId id="378" r:id="rId10"/>
    <p:sldId id="379" r:id="rId11"/>
    <p:sldId id="381" r:id="rId12"/>
    <p:sldId id="382" r:id="rId13"/>
    <p:sldId id="383" r:id="rId14"/>
    <p:sldId id="386" r:id="rId15"/>
    <p:sldId id="385" r:id="rId16"/>
    <p:sldId id="388" r:id="rId17"/>
    <p:sldId id="390" r:id="rId18"/>
    <p:sldId id="391" r:id="rId19"/>
    <p:sldId id="392" r:id="rId20"/>
    <p:sldId id="393" r:id="rId21"/>
    <p:sldId id="394" r:id="rId22"/>
    <p:sldId id="395" r:id="rId23"/>
    <p:sldId id="3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6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5/23/2012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93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37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57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68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29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34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49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75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06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0175" cy="1120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530804-A16C-4A5A-9BD9-C61DA6A70BA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Wednesday, May 23, 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4786314" cy="928694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Properties of Binary trees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428736"/>
            <a:ext cx="7986742" cy="5024452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>
                <a:solidFill>
                  <a:srgbClr val="00B050"/>
                </a:solidFill>
              </a:rPr>
              <a:t>Proper Binary Tree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- Each internal node has exactly two children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Let 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smtClean="0"/>
              <a:t>n - number of nodes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smtClean="0"/>
              <a:t>n</a:t>
            </a:r>
            <a:r>
              <a:rPr lang="en-GB" sz="3200" baseline="-25000" dirty="0" smtClean="0"/>
              <a:t>e </a:t>
            </a:r>
            <a:r>
              <a:rPr lang="en-GB" sz="3200" dirty="0" smtClean="0"/>
              <a:t>– number of external nodes or leaves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err="1" smtClean="0"/>
              <a:t>n</a:t>
            </a:r>
            <a:r>
              <a:rPr lang="en-GB" sz="3200" baseline="-25000" dirty="0" err="1" smtClean="0"/>
              <a:t>i</a:t>
            </a:r>
            <a:r>
              <a:rPr lang="en-GB" sz="3200" baseline="-25000" dirty="0" smtClean="0"/>
              <a:t> </a:t>
            </a:r>
            <a:r>
              <a:rPr lang="en-GB" sz="3200" dirty="0" smtClean="0"/>
              <a:t>– number of internal nodes 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smtClean="0"/>
              <a:t>h – height of T,  Then the following holds: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h+1 &lt;= n</a:t>
            </a:r>
            <a:r>
              <a:rPr lang="en-GB" baseline="-25000" dirty="0" smtClean="0"/>
              <a:t>e </a:t>
            </a:r>
            <a:r>
              <a:rPr lang="en-GB" dirty="0" smtClean="0"/>
              <a:t>&lt;= 2</a:t>
            </a:r>
            <a:r>
              <a:rPr lang="en-GB" baseline="30000" dirty="0" smtClean="0"/>
              <a:t>h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 &lt;= </a:t>
            </a:r>
            <a:r>
              <a:rPr lang="en-GB" dirty="0" err="1" smtClean="0"/>
              <a:t>n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 </a:t>
            </a:r>
            <a:r>
              <a:rPr lang="en-GB" dirty="0" smtClean="0"/>
              <a:t>&lt;= 2</a:t>
            </a:r>
            <a:r>
              <a:rPr lang="en-GB" baseline="30000" dirty="0" smtClean="0"/>
              <a:t>h </a:t>
            </a:r>
            <a:r>
              <a:rPr lang="en-GB" dirty="0" smtClean="0"/>
              <a:t>– 1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 + 1 &lt;= n &lt;= 2</a:t>
            </a:r>
            <a:r>
              <a:rPr lang="en-GB" baseline="30000" dirty="0" smtClean="0"/>
              <a:t>h+1 </a:t>
            </a:r>
            <a:r>
              <a:rPr lang="en-GB" dirty="0" smtClean="0"/>
              <a:t>-1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log(n+1) – 1 &lt;= h &lt;= (n -1)/2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357158" y="142852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/>
              <a:t>Complete Binary Trees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57298"/>
            <a:ext cx="8610600" cy="4857784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Nodes in trees can contain </a:t>
            </a:r>
            <a:r>
              <a:rPr lang="en-GB" sz="2800" b="1" dirty="0" smtClean="0">
                <a:solidFill>
                  <a:srgbClr val="008000"/>
                </a:solidFill>
              </a:rPr>
              <a:t>keys </a:t>
            </a:r>
            <a:r>
              <a:rPr lang="en-GB" sz="2800" dirty="0" smtClean="0"/>
              <a:t>(letters, numbers, etc)</a:t>
            </a:r>
          </a:p>
          <a:p>
            <a:pPr>
              <a:spcBef>
                <a:spcPts val="700"/>
              </a:spcBef>
              <a:buClr>
                <a:srgbClr val="008000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 dirty="0" smtClean="0">
                <a:solidFill>
                  <a:srgbClr val="008000"/>
                </a:solidFill>
              </a:rPr>
              <a:t>Complete binary tree</a:t>
            </a:r>
            <a:r>
              <a:rPr lang="en-GB" sz="2800" dirty="0" smtClean="0"/>
              <a:t>: A binary tree in which every level, except possibly the deepest, is completely filled. At depth n, the height of the tree, all nodes must be as far left as possible.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90800" y="3962400"/>
            <a:ext cx="3514725" cy="2568575"/>
            <a:chOff x="1632" y="2496"/>
            <a:chExt cx="2214" cy="1618"/>
          </a:xfrm>
        </p:grpSpPr>
        <p:sp>
          <p:nvSpPr>
            <p:cNvPr id="39941" name="Oval 4"/>
            <p:cNvSpPr>
              <a:spLocks noChangeArrowheads="1"/>
            </p:cNvSpPr>
            <p:nvPr/>
          </p:nvSpPr>
          <p:spPr bwMode="auto">
            <a:xfrm>
              <a:off x="3250" y="3024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Oval 5"/>
            <p:cNvSpPr>
              <a:spLocks noChangeArrowheads="1"/>
            </p:cNvSpPr>
            <p:nvPr/>
          </p:nvSpPr>
          <p:spPr bwMode="auto">
            <a:xfrm rot="3540000">
              <a:off x="2929" y="3443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6"/>
            <p:cNvSpPr>
              <a:spLocks noChangeShapeType="1"/>
            </p:cNvSpPr>
            <p:nvPr/>
          </p:nvSpPr>
          <p:spPr bwMode="auto">
            <a:xfrm flipV="1">
              <a:off x="3106" y="3237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Oval 7"/>
            <p:cNvSpPr>
              <a:spLocks noChangeArrowheads="1"/>
            </p:cNvSpPr>
            <p:nvPr/>
          </p:nvSpPr>
          <p:spPr bwMode="auto">
            <a:xfrm>
              <a:off x="2687" y="24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8"/>
            <p:cNvSpPr>
              <a:spLocks noChangeShapeType="1"/>
            </p:cNvSpPr>
            <p:nvPr/>
          </p:nvSpPr>
          <p:spPr bwMode="auto">
            <a:xfrm flipV="1">
              <a:off x="2304" y="2669"/>
              <a:ext cx="384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9"/>
            <p:cNvSpPr>
              <a:spLocks noChangeShapeType="1"/>
            </p:cNvSpPr>
            <p:nvPr/>
          </p:nvSpPr>
          <p:spPr bwMode="auto">
            <a:xfrm flipH="1" flipV="1">
              <a:off x="2961" y="2669"/>
              <a:ext cx="412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Oval 10"/>
            <p:cNvSpPr>
              <a:spLocks noChangeArrowheads="1"/>
            </p:cNvSpPr>
            <p:nvPr/>
          </p:nvSpPr>
          <p:spPr bwMode="auto">
            <a:xfrm>
              <a:off x="2147" y="3024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Oval 11"/>
            <p:cNvSpPr>
              <a:spLocks noChangeArrowheads="1"/>
            </p:cNvSpPr>
            <p:nvPr/>
          </p:nvSpPr>
          <p:spPr bwMode="auto">
            <a:xfrm rot="-540000">
              <a:off x="2469" y="345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Oval 12"/>
            <p:cNvSpPr>
              <a:spLocks noChangeArrowheads="1"/>
            </p:cNvSpPr>
            <p:nvPr/>
          </p:nvSpPr>
          <p:spPr bwMode="auto">
            <a:xfrm rot="3540000">
              <a:off x="1825" y="3443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 flipV="1">
              <a:off x="2003" y="3237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 flipH="1" flipV="1">
              <a:off x="2372" y="3237"/>
              <a:ext cx="220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687" y="2496"/>
              <a:ext cx="295" cy="275"/>
              <a:chOff x="2687" y="2496"/>
              <a:chExt cx="295" cy="275"/>
            </a:xfrm>
          </p:grpSpPr>
          <p:sp>
            <p:nvSpPr>
              <p:cNvPr id="40203" name="AutoShape 16"/>
              <p:cNvSpPr>
                <a:spLocks noChangeArrowheads="1"/>
              </p:cNvSpPr>
              <p:nvPr/>
            </p:nvSpPr>
            <p:spPr bwMode="auto">
              <a:xfrm>
                <a:off x="2687" y="249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688" y="2496"/>
                <a:ext cx="284" cy="264"/>
                <a:chOff x="2688" y="2496"/>
                <a:chExt cx="284" cy="264"/>
              </a:xfrm>
            </p:grpSpPr>
            <p:sp>
              <p:nvSpPr>
                <p:cNvPr id="40205" name="AutoShape 18"/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19"/>
                <p:cNvGrpSpPr>
                  <a:grpSpLocks/>
                </p:cNvGrpSpPr>
                <p:nvPr/>
              </p:nvGrpSpPr>
              <p:grpSpPr bwMode="auto">
                <a:xfrm>
                  <a:off x="2688" y="2496"/>
                  <a:ext cx="275" cy="253"/>
                  <a:chOff x="2688" y="2496"/>
                  <a:chExt cx="275" cy="253"/>
                </a:xfrm>
              </p:grpSpPr>
              <p:sp>
                <p:nvSpPr>
                  <p:cNvPr id="40207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496"/>
                    <a:ext cx="276" cy="254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688" y="2496"/>
                    <a:ext cx="266" cy="244"/>
                    <a:chOff x="2688" y="2496"/>
                    <a:chExt cx="266" cy="244"/>
                  </a:xfrm>
                </p:grpSpPr>
                <p:sp>
                  <p:nvSpPr>
                    <p:cNvPr id="40209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2496"/>
                      <a:ext cx="267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2496"/>
                      <a:ext cx="258" cy="236"/>
                      <a:chOff x="2688" y="2496"/>
                      <a:chExt cx="258" cy="236"/>
                    </a:xfrm>
                  </p:grpSpPr>
                  <p:sp>
                    <p:nvSpPr>
                      <p:cNvPr id="40211" name="AutoShap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2496"/>
                        <a:ext cx="259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2496"/>
                        <a:ext cx="253" cy="229"/>
                        <a:chOff x="2688" y="2496"/>
                        <a:chExt cx="253" cy="229"/>
                      </a:xfrm>
                    </p:grpSpPr>
                    <p:sp>
                      <p:nvSpPr>
                        <p:cNvPr id="40213" name="AutoShap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2496"/>
                          <a:ext cx="254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2496"/>
                          <a:ext cx="248" cy="222"/>
                          <a:chOff x="2688" y="2496"/>
                          <a:chExt cx="248" cy="222"/>
                        </a:xfrm>
                      </p:grpSpPr>
                      <p:sp>
                        <p:nvSpPr>
                          <p:cNvPr id="40215" name="AutoShape 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2496"/>
                            <a:ext cx="249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2496"/>
                            <a:ext cx="244" cy="217"/>
                            <a:chOff x="2688" y="2496"/>
                            <a:chExt cx="244" cy="217"/>
                          </a:xfrm>
                        </p:grpSpPr>
                        <p:sp>
                          <p:nvSpPr>
                            <p:cNvPr id="40217" name="AutoShape 3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2496"/>
                              <a:ext cx="245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2496"/>
                              <a:ext cx="240" cy="214"/>
                              <a:chOff x="2688" y="2496"/>
                              <a:chExt cx="240" cy="214"/>
                            </a:xfrm>
                          </p:grpSpPr>
                          <p:sp>
                            <p:nvSpPr>
                              <p:cNvPr id="40219" name="AutoShape 3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2496"/>
                                <a:ext cx="241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2496"/>
                                <a:ext cx="236" cy="211"/>
                                <a:chOff x="2688" y="2496"/>
                                <a:chExt cx="236" cy="211"/>
                              </a:xfrm>
                            </p:grpSpPr>
                            <p:sp>
                              <p:nvSpPr>
                                <p:cNvPr id="40221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22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23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24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25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2112" y="3024"/>
              <a:ext cx="295" cy="275"/>
              <a:chOff x="2112" y="3024"/>
              <a:chExt cx="295" cy="275"/>
            </a:xfrm>
          </p:grpSpPr>
          <p:sp>
            <p:nvSpPr>
              <p:cNvPr id="40180" name="AutoShape 40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41"/>
              <p:cNvGrpSpPr>
                <a:grpSpLocks/>
              </p:cNvGrpSpPr>
              <p:nvPr/>
            </p:nvGrpSpPr>
            <p:grpSpPr bwMode="auto">
              <a:xfrm>
                <a:off x="2112" y="3024"/>
                <a:ext cx="285" cy="264"/>
                <a:chOff x="2112" y="3024"/>
                <a:chExt cx="285" cy="264"/>
              </a:xfrm>
            </p:grpSpPr>
            <p:sp>
              <p:nvSpPr>
                <p:cNvPr id="40182" name="AutoShape 42"/>
                <p:cNvSpPr>
                  <a:spLocks noChangeArrowheads="1"/>
                </p:cNvSpPr>
                <p:nvPr/>
              </p:nvSpPr>
              <p:spPr bwMode="auto">
                <a:xfrm>
                  <a:off x="2112" y="3024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43"/>
                <p:cNvGrpSpPr>
                  <a:grpSpLocks/>
                </p:cNvGrpSpPr>
                <p:nvPr/>
              </p:nvGrpSpPr>
              <p:grpSpPr bwMode="auto">
                <a:xfrm>
                  <a:off x="2112" y="3024"/>
                  <a:ext cx="277" cy="254"/>
                  <a:chOff x="2112" y="3024"/>
                  <a:chExt cx="277" cy="254"/>
                </a:xfrm>
              </p:grpSpPr>
              <p:sp>
                <p:nvSpPr>
                  <p:cNvPr id="4018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024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112" y="3024"/>
                    <a:ext cx="267" cy="246"/>
                    <a:chOff x="2112" y="3024"/>
                    <a:chExt cx="267" cy="246"/>
                  </a:xfrm>
                </p:grpSpPr>
                <p:sp>
                  <p:nvSpPr>
                    <p:cNvPr id="40186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3024"/>
                      <a:ext cx="268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3024"/>
                      <a:ext cx="260" cy="238"/>
                      <a:chOff x="2112" y="3024"/>
                      <a:chExt cx="260" cy="238"/>
                    </a:xfrm>
                  </p:grpSpPr>
                  <p:sp>
                    <p:nvSpPr>
                      <p:cNvPr id="40188" name="AutoShape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3024"/>
                        <a:ext cx="261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3024"/>
                        <a:ext cx="253" cy="231"/>
                        <a:chOff x="2112" y="3024"/>
                        <a:chExt cx="253" cy="231"/>
                      </a:xfrm>
                    </p:grpSpPr>
                    <p:sp>
                      <p:nvSpPr>
                        <p:cNvPr id="40190" name="AutoShape 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12" y="3024"/>
                          <a:ext cx="254" cy="232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9" name="Group 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12" y="3024"/>
                          <a:ext cx="247" cy="225"/>
                          <a:chOff x="2112" y="3024"/>
                          <a:chExt cx="247" cy="225"/>
                        </a:xfrm>
                      </p:grpSpPr>
                      <p:sp>
                        <p:nvSpPr>
                          <p:cNvPr id="40192" name="AutoShape 5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3024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0" name="Group 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12" y="3024"/>
                            <a:ext cx="242" cy="220"/>
                            <a:chOff x="2112" y="3024"/>
                            <a:chExt cx="242" cy="220"/>
                          </a:xfrm>
                        </p:grpSpPr>
                        <p:sp>
                          <p:nvSpPr>
                            <p:cNvPr id="40194" name="AutoShape 5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12" y="3024"/>
                              <a:ext cx="243" cy="221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1" name="Group 5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12" y="3024"/>
                              <a:ext cx="238" cy="217"/>
                              <a:chOff x="2112" y="3024"/>
                              <a:chExt cx="238" cy="217"/>
                            </a:xfrm>
                          </p:grpSpPr>
                          <p:sp>
                            <p:nvSpPr>
                              <p:cNvPr id="40196" name="AutoShape 5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112" y="3024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2" name="Group 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12" y="3024"/>
                                <a:ext cx="235" cy="213"/>
                                <a:chOff x="2112" y="3024"/>
                                <a:chExt cx="235" cy="213"/>
                              </a:xfrm>
                            </p:grpSpPr>
                            <p:sp>
                              <p:nvSpPr>
                                <p:cNvPr id="40198" name="AutoShape 5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99" name="AutoShape 5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5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00" name="AutoShape 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5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01" name="AutoShape 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02" name="AutoShape 6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3" name="Group 63"/>
            <p:cNvGrpSpPr>
              <a:grpSpLocks/>
            </p:cNvGrpSpPr>
            <p:nvPr/>
          </p:nvGrpSpPr>
          <p:grpSpPr bwMode="auto">
            <a:xfrm>
              <a:off x="2927" y="3450"/>
              <a:ext cx="295" cy="275"/>
              <a:chOff x="2927" y="3450"/>
              <a:chExt cx="295" cy="275"/>
            </a:xfrm>
          </p:grpSpPr>
          <p:sp>
            <p:nvSpPr>
              <p:cNvPr id="40157" name="AutoShape 64"/>
              <p:cNvSpPr>
                <a:spLocks noChangeArrowheads="1"/>
              </p:cNvSpPr>
              <p:nvPr/>
            </p:nvSpPr>
            <p:spPr bwMode="auto">
              <a:xfrm>
                <a:off x="2927" y="3450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65"/>
              <p:cNvGrpSpPr>
                <a:grpSpLocks/>
              </p:cNvGrpSpPr>
              <p:nvPr/>
            </p:nvGrpSpPr>
            <p:grpSpPr bwMode="auto">
              <a:xfrm>
                <a:off x="2928" y="3450"/>
                <a:ext cx="284" cy="264"/>
                <a:chOff x="2928" y="3450"/>
                <a:chExt cx="284" cy="264"/>
              </a:xfrm>
            </p:grpSpPr>
            <p:sp>
              <p:nvSpPr>
                <p:cNvPr id="40159" name="AutoShape 66"/>
                <p:cNvSpPr>
                  <a:spLocks noChangeArrowheads="1"/>
                </p:cNvSpPr>
                <p:nvPr/>
              </p:nvSpPr>
              <p:spPr bwMode="auto">
                <a:xfrm>
                  <a:off x="2928" y="3450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5" name="Group 67"/>
                <p:cNvGrpSpPr>
                  <a:grpSpLocks/>
                </p:cNvGrpSpPr>
                <p:nvPr/>
              </p:nvGrpSpPr>
              <p:grpSpPr bwMode="auto">
                <a:xfrm>
                  <a:off x="2928" y="3450"/>
                  <a:ext cx="274" cy="254"/>
                  <a:chOff x="2928" y="3450"/>
                  <a:chExt cx="274" cy="254"/>
                </a:xfrm>
              </p:grpSpPr>
              <p:sp>
                <p:nvSpPr>
                  <p:cNvPr id="40161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0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6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928" y="3451"/>
                    <a:ext cx="265" cy="244"/>
                    <a:chOff x="2928" y="3451"/>
                    <a:chExt cx="265" cy="244"/>
                  </a:xfrm>
                </p:grpSpPr>
                <p:sp>
                  <p:nvSpPr>
                    <p:cNvPr id="40163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451"/>
                      <a:ext cx="266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3451"/>
                      <a:ext cx="257" cy="237"/>
                      <a:chOff x="2928" y="3451"/>
                      <a:chExt cx="257" cy="237"/>
                    </a:xfrm>
                  </p:grpSpPr>
                  <p:sp>
                    <p:nvSpPr>
                      <p:cNvPr id="40165" name="AutoShap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3451"/>
                        <a:ext cx="258" cy="238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8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8" y="3453"/>
                        <a:ext cx="252" cy="229"/>
                        <a:chOff x="2928" y="3453"/>
                        <a:chExt cx="252" cy="229"/>
                      </a:xfrm>
                    </p:grpSpPr>
                    <p:sp>
                      <p:nvSpPr>
                        <p:cNvPr id="40167" name="AutoShape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3453"/>
                          <a:ext cx="253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9" name="Group 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28" y="3453"/>
                          <a:ext cx="246" cy="224"/>
                          <a:chOff x="2928" y="3453"/>
                          <a:chExt cx="246" cy="224"/>
                        </a:xfrm>
                      </p:grpSpPr>
                      <p:sp>
                        <p:nvSpPr>
                          <p:cNvPr id="40169" name="AutoShape 7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28" y="3453"/>
                            <a:ext cx="247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0" name="Group 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8" y="3454"/>
                            <a:ext cx="240" cy="219"/>
                            <a:chOff x="2928" y="3454"/>
                            <a:chExt cx="240" cy="219"/>
                          </a:xfrm>
                        </p:grpSpPr>
                        <p:sp>
                          <p:nvSpPr>
                            <p:cNvPr id="40171" name="AutoShape 7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28" y="3454"/>
                              <a:ext cx="241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" name="Group 7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28" y="3454"/>
                              <a:ext cx="236" cy="214"/>
                              <a:chOff x="2928" y="3454"/>
                              <a:chExt cx="236" cy="214"/>
                            </a:xfrm>
                          </p:grpSpPr>
                          <p:sp>
                            <p:nvSpPr>
                              <p:cNvPr id="40173" name="AutoShape 8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928" y="3454"/>
                                <a:ext cx="237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9936" name="Group 8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928" y="3454"/>
                                <a:ext cx="232" cy="211"/>
                                <a:chOff x="2928" y="3454"/>
                                <a:chExt cx="232" cy="211"/>
                              </a:xfrm>
                            </p:grpSpPr>
                            <p:sp>
                              <p:nvSpPr>
                                <p:cNvPr id="40175" name="AutoShape 8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4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76" name="AutoShape 8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5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77" name="AutoShape 8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5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78" name="AutoShape 8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6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79" name="AutoShape 8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6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9937" name="Group 87"/>
            <p:cNvGrpSpPr>
              <a:grpSpLocks/>
            </p:cNvGrpSpPr>
            <p:nvPr/>
          </p:nvGrpSpPr>
          <p:grpSpPr bwMode="auto">
            <a:xfrm>
              <a:off x="2496" y="3450"/>
              <a:ext cx="295" cy="275"/>
              <a:chOff x="2496" y="3450"/>
              <a:chExt cx="295" cy="275"/>
            </a:xfrm>
          </p:grpSpPr>
          <p:sp>
            <p:nvSpPr>
              <p:cNvPr id="40134" name="AutoShape 88"/>
              <p:cNvSpPr>
                <a:spLocks noChangeArrowheads="1"/>
              </p:cNvSpPr>
              <p:nvPr/>
            </p:nvSpPr>
            <p:spPr bwMode="auto">
              <a:xfrm>
                <a:off x="2496" y="3450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40" name="Group 89"/>
              <p:cNvGrpSpPr>
                <a:grpSpLocks/>
              </p:cNvGrpSpPr>
              <p:nvPr/>
            </p:nvGrpSpPr>
            <p:grpSpPr bwMode="auto">
              <a:xfrm>
                <a:off x="2496" y="3450"/>
                <a:ext cx="284" cy="264"/>
                <a:chOff x="2496" y="3450"/>
                <a:chExt cx="284" cy="264"/>
              </a:xfrm>
            </p:grpSpPr>
            <p:sp>
              <p:nvSpPr>
                <p:cNvPr id="40136" name="AutoShape 90"/>
                <p:cNvSpPr>
                  <a:spLocks noChangeArrowheads="1"/>
                </p:cNvSpPr>
                <p:nvPr/>
              </p:nvSpPr>
              <p:spPr bwMode="auto">
                <a:xfrm>
                  <a:off x="2496" y="3450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52" name="Group 91"/>
                <p:cNvGrpSpPr>
                  <a:grpSpLocks/>
                </p:cNvGrpSpPr>
                <p:nvPr/>
              </p:nvGrpSpPr>
              <p:grpSpPr bwMode="auto">
                <a:xfrm>
                  <a:off x="2496" y="3450"/>
                  <a:ext cx="274" cy="254"/>
                  <a:chOff x="2496" y="3450"/>
                  <a:chExt cx="274" cy="254"/>
                </a:xfrm>
              </p:grpSpPr>
              <p:sp>
                <p:nvSpPr>
                  <p:cNvPr id="40138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0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9953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2496" y="3451"/>
                    <a:ext cx="265" cy="244"/>
                    <a:chOff x="2496" y="3451"/>
                    <a:chExt cx="265" cy="244"/>
                  </a:xfrm>
                </p:grpSpPr>
                <p:sp>
                  <p:nvSpPr>
                    <p:cNvPr id="40140" name="AutoShap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3451"/>
                      <a:ext cx="266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9954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6" y="3451"/>
                      <a:ext cx="258" cy="237"/>
                      <a:chOff x="2496" y="3451"/>
                      <a:chExt cx="258" cy="237"/>
                    </a:xfrm>
                  </p:grpSpPr>
                  <p:sp>
                    <p:nvSpPr>
                      <p:cNvPr id="40142" name="AutoShape 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3451"/>
                        <a:ext cx="259" cy="238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9955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6" y="3453"/>
                        <a:ext cx="251" cy="229"/>
                        <a:chOff x="2496" y="3453"/>
                        <a:chExt cx="251" cy="229"/>
                      </a:xfrm>
                    </p:grpSpPr>
                    <p:sp>
                      <p:nvSpPr>
                        <p:cNvPr id="40144" name="AutoShape 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6" y="3453"/>
                          <a:ext cx="252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9956" name="Group 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6" y="3453"/>
                          <a:ext cx="245" cy="224"/>
                          <a:chOff x="2496" y="3453"/>
                          <a:chExt cx="245" cy="224"/>
                        </a:xfrm>
                      </p:grpSpPr>
                      <p:sp>
                        <p:nvSpPr>
                          <p:cNvPr id="40146" name="AutoShape 10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6" y="3453"/>
                            <a:ext cx="246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9957" name="Group 10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6" y="3454"/>
                            <a:ext cx="241" cy="219"/>
                            <a:chOff x="2496" y="3454"/>
                            <a:chExt cx="241" cy="219"/>
                          </a:xfrm>
                        </p:grpSpPr>
                        <p:sp>
                          <p:nvSpPr>
                            <p:cNvPr id="40148" name="AutoShape 10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6" y="3454"/>
                              <a:ext cx="242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9968" name="Group 10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6" y="3454"/>
                              <a:ext cx="237" cy="214"/>
                              <a:chOff x="2496" y="3454"/>
                              <a:chExt cx="237" cy="214"/>
                            </a:xfrm>
                          </p:grpSpPr>
                          <p:sp>
                            <p:nvSpPr>
                              <p:cNvPr id="40150" name="AutoShape 10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96" y="3454"/>
                                <a:ext cx="238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9969" name="Group 10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96" y="3454"/>
                                <a:ext cx="233" cy="211"/>
                                <a:chOff x="2496" y="3454"/>
                                <a:chExt cx="233" cy="211"/>
                              </a:xfrm>
                            </p:grpSpPr>
                            <p:sp>
                              <p:nvSpPr>
                                <p:cNvPr id="40152" name="AutoShape 10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4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53" name="AutoShape 10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5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54" name="AutoShape 10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5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55" name="AutoShape 10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6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56" name="AutoShape 11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6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9970" name="Group 111"/>
            <p:cNvGrpSpPr>
              <a:grpSpLocks/>
            </p:cNvGrpSpPr>
            <p:nvPr/>
          </p:nvGrpSpPr>
          <p:grpSpPr bwMode="auto">
            <a:xfrm>
              <a:off x="1872" y="3450"/>
              <a:ext cx="199" cy="275"/>
              <a:chOff x="1872" y="3450"/>
              <a:chExt cx="199" cy="275"/>
            </a:xfrm>
          </p:grpSpPr>
          <p:sp>
            <p:nvSpPr>
              <p:cNvPr id="40111" name="AutoShape 112"/>
              <p:cNvSpPr>
                <a:spLocks noChangeArrowheads="1"/>
              </p:cNvSpPr>
              <p:nvPr/>
            </p:nvSpPr>
            <p:spPr bwMode="auto">
              <a:xfrm>
                <a:off x="1872" y="3450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113"/>
              <p:cNvGrpSpPr>
                <a:grpSpLocks/>
              </p:cNvGrpSpPr>
              <p:nvPr/>
            </p:nvGrpSpPr>
            <p:grpSpPr bwMode="auto">
              <a:xfrm>
                <a:off x="1872" y="3450"/>
                <a:ext cx="188" cy="264"/>
                <a:chOff x="1872" y="3450"/>
                <a:chExt cx="188" cy="264"/>
              </a:xfrm>
            </p:grpSpPr>
            <p:sp>
              <p:nvSpPr>
                <p:cNvPr id="40113" name="AutoShape 114"/>
                <p:cNvSpPr>
                  <a:spLocks noChangeArrowheads="1"/>
                </p:cNvSpPr>
                <p:nvPr/>
              </p:nvSpPr>
              <p:spPr bwMode="auto">
                <a:xfrm>
                  <a:off x="1872" y="3450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72" name="Group 115"/>
                <p:cNvGrpSpPr>
                  <a:grpSpLocks/>
                </p:cNvGrpSpPr>
                <p:nvPr/>
              </p:nvGrpSpPr>
              <p:grpSpPr bwMode="auto">
                <a:xfrm>
                  <a:off x="1872" y="3450"/>
                  <a:ext cx="178" cy="254"/>
                  <a:chOff x="1872" y="3450"/>
                  <a:chExt cx="178" cy="254"/>
                </a:xfrm>
              </p:grpSpPr>
              <p:sp>
                <p:nvSpPr>
                  <p:cNvPr id="40115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450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997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1872" y="3451"/>
                    <a:ext cx="170" cy="244"/>
                    <a:chOff x="1872" y="3451"/>
                    <a:chExt cx="170" cy="244"/>
                  </a:xfrm>
                </p:grpSpPr>
                <p:sp>
                  <p:nvSpPr>
                    <p:cNvPr id="40117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451"/>
                      <a:ext cx="171" cy="245"/>
                    </a:xfrm>
                    <a:prstGeom prst="roundRect">
                      <a:avLst>
                        <a:gd name="adj" fmla="val 58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9976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3451"/>
                      <a:ext cx="163" cy="237"/>
                      <a:chOff x="1872" y="3451"/>
                      <a:chExt cx="163" cy="237"/>
                    </a:xfrm>
                  </p:grpSpPr>
                  <p:sp>
                    <p:nvSpPr>
                      <p:cNvPr id="40119" name="AutoShap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2" y="3451"/>
                        <a:ext cx="164" cy="238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9978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72" y="3453"/>
                        <a:ext cx="156" cy="229"/>
                        <a:chOff x="1872" y="3453"/>
                        <a:chExt cx="156" cy="229"/>
                      </a:xfrm>
                    </p:grpSpPr>
                    <p:sp>
                      <p:nvSpPr>
                        <p:cNvPr id="40121" name="AutoShape 1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72" y="3453"/>
                          <a:ext cx="157" cy="230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9980" name="Group 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72" y="3453"/>
                          <a:ext cx="151" cy="224"/>
                          <a:chOff x="1872" y="3453"/>
                          <a:chExt cx="151" cy="224"/>
                        </a:xfrm>
                      </p:grpSpPr>
                      <p:sp>
                        <p:nvSpPr>
                          <p:cNvPr id="40123" name="AutoShape 12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72" y="3453"/>
                            <a:ext cx="152" cy="225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9982" name="Group 1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72" y="3454"/>
                            <a:ext cx="146" cy="219"/>
                            <a:chOff x="1872" y="3454"/>
                            <a:chExt cx="146" cy="219"/>
                          </a:xfrm>
                        </p:grpSpPr>
                        <p:sp>
                          <p:nvSpPr>
                            <p:cNvPr id="40125" name="AutoShape 12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872" y="3454"/>
                              <a:ext cx="147" cy="22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9984" name="Group 12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72" y="3454"/>
                              <a:ext cx="143" cy="214"/>
                              <a:chOff x="1872" y="3454"/>
                              <a:chExt cx="143" cy="214"/>
                            </a:xfrm>
                          </p:grpSpPr>
                          <p:sp>
                            <p:nvSpPr>
                              <p:cNvPr id="40127" name="AutoShape 12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72" y="3454"/>
                                <a:ext cx="144" cy="215"/>
                              </a:xfrm>
                              <a:prstGeom prst="roundRect">
                                <a:avLst>
                                  <a:gd name="adj" fmla="val 69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9986" name="Group 12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872" y="3454"/>
                                <a:ext cx="141" cy="211"/>
                                <a:chOff x="1872" y="3454"/>
                                <a:chExt cx="141" cy="211"/>
                              </a:xfrm>
                            </p:grpSpPr>
                            <p:sp>
                              <p:nvSpPr>
                                <p:cNvPr id="40129" name="AutoShape 1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4"/>
                                  <a:ext cx="142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30" name="AutoShape 1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5"/>
                                  <a:ext cx="140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31" name="AutoShape 1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5"/>
                                  <a:ext cx="140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32" name="AutoShape 1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6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33" name="AutoShape 1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6"/>
                                  <a:ext cx="139" cy="21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9988" name="Group 135"/>
            <p:cNvGrpSpPr>
              <a:grpSpLocks/>
            </p:cNvGrpSpPr>
            <p:nvPr/>
          </p:nvGrpSpPr>
          <p:grpSpPr bwMode="auto">
            <a:xfrm>
              <a:off x="3263" y="3024"/>
              <a:ext cx="295" cy="275"/>
              <a:chOff x="3263" y="3024"/>
              <a:chExt cx="295" cy="275"/>
            </a:xfrm>
          </p:grpSpPr>
          <p:sp>
            <p:nvSpPr>
              <p:cNvPr id="40088" name="AutoShape 136"/>
              <p:cNvSpPr>
                <a:spLocks noChangeArrowheads="1"/>
              </p:cNvSpPr>
              <p:nvPr/>
            </p:nvSpPr>
            <p:spPr bwMode="auto">
              <a:xfrm>
                <a:off x="3263" y="302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90" name="Group 137"/>
              <p:cNvGrpSpPr>
                <a:grpSpLocks/>
              </p:cNvGrpSpPr>
              <p:nvPr/>
            </p:nvGrpSpPr>
            <p:grpSpPr bwMode="auto">
              <a:xfrm>
                <a:off x="3263" y="3024"/>
                <a:ext cx="284" cy="264"/>
                <a:chOff x="3263" y="3024"/>
                <a:chExt cx="284" cy="264"/>
              </a:xfrm>
            </p:grpSpPr>
            <p:sp>
              <p:nvSpPr>
                <p:cNvPr id="40090" name="AutoShape 138"/>
                <p:cNvSpPr>
                  <a:spLocks noChangeArrowheads="1"/>
                </p:cNvSpPr>
                <p:nvPr/>
              </p:nvSpPr>
              <p:spPr bwMode="auto">
                <a:xfrm>
                  <a:off x="3263" y="3024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97" name="Group 139"/>
                <p:cNvGrpSpPr>
                  <a:grpSpLocks/>
                </p:cNvGrpSpPr>
                <p:nvPr/>
              </p:nvGrpSpPr>
              <p:grpSpPr bwMode="auto">
                <a:xfrm>
                  <a:off x="3263" y="3024"/>
                  <a:ext cx="274" cy="254"/>
                  <a:chOff x="3263" y="3024"/>
                  <a:chExt cx="274" cy="254"/>
                </a:xfrm>
              </p:grpSpPr>
              <p:sp>
                <p:nvSpPr>
                  <p:cNvPr id="40092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3024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999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263" y="3024"/>
                    <a:ext cx="268" cy="246"/>
                    <a:chOff x="3263" y="3024"/>
                    <a:chExt cx="268" cy="246"/>
                  </a:xfrm>
                </p:grpSpPr>
                <p:sp>
                  <p:nvSpPr>
                    <p:cNvPr id="40094" name="AutoShap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3" y="3024"/>
                      <a:ext cx="269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001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3" y="3024"/>
                      <a:ext cx="260" cy="238"/>
                      <a:chOff x="3263" y="3024"/>
                      <a:chExt cx="260" cy="238"/>
                    </a:xfrm>
                  </p:grpSpPr>
                  <p:sp>
                    <p:nvSpPr>
                      <p:cNvPr id="40096" name="AutoShape 1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3" y="3024"/>
                        <a:ext cx="261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003" name="Group 1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63" y="3024"/>
                        <a:ext cx="253" cy="231"/>
                        <a:chOff x="3263" y="3024"/>
                        <a:chExt cx="253" cy="231"/>
                      </a:xfrm>
                    </p:grpSpPr>
                    <p:sp>
                      <p:nvSpPr>
                        <p:cNvPr id="40098" name="AutoShape 1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3" y="3024"/>
                          <a:ext cx="254" cy="232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005" name="Group 1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63" y="3024"/>
                          <a:ext cx="247" cy="225"/>
                          <a:chOff x="3263" y="3024"/>
                          <a:chExt cx="247" cy="225"/>
                        </a:xfrm>
                      </p:grpSpPr>
                      <p:sp>
                        <p:nvSpPr>
                          <p:cNvPr id="40100" name="AutoShape 14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3" y="3024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007" name="Group 14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3" y="3024"/>
                            <a:ext cx="243" cy="220"/>
                            <a:chOff x="3263" y="3024"/>
                            <a:chExt cx="243" cy="220"/>
                          </a:xfrm>
                        </p:grpSpPr>
                        <p:sp>
                          <p:nvSpPr>
                            <p:cNvPr id="40102" name="AutoShape 15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3" y="3024"/>
                              <a:ext cx="244" cy="221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009" name="Group 1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63" y="3024"/>
                              <a:ext cx="238" cy="217"/>
                              <a:chOff x="3263" y="3024"/>
                              <a:chExt cx="238" cy="217"/>
                            </a:xfrm>
                          </p:grpSpPr>
                          <p:sp>
                            <p:nvSpPr>
                              <p:cNvPr id="40104" name="AutoShape 15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63" y="3024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011" name="Group 15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263" y="3024"/>
                                <a:ext cx="235" cy="213"/>
                                <a:chOff x="3263" y="3024"/>
                                <a:chExt cx="235" cy="213"/>
                              </a:xfrm>
                            </p:grpSpPr>
                            <p:sp>
                              <p:nvSpPr>
                                <p:cNvPr id="40106" name="AutoShape 15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07" name="AutoShape 15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6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08" name="AutoShape 15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5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09" name="AutoShape 15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5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10" name="AutoShape 15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39958" name="Oval 159"/>
            <p:cNvSpPr>
              <a:spLocks noChangeArrowheads="1"/>
            </p:cNvSpPr>
            <p:nvPr/>
          </p:nvSpPr>
          <p:spPr bwMode="auto">
            <a:xfrm>
              <a:off x="1632" y="3827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Oval 160"/>
            <p:cNvSpPr>
              <a:spLocks noChangeArrowheads="1"/>
            </p:cNvSpPr>
            <p:nvPr/>
          </p:nvSpPr>
          <p:spPr bwMode="auto">
            <a:xfrm>
              <a:off x="3551" y="3450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Oval 161"/>
            <p:cNvSpPr>
              <a:spLocks noChangeArrowheads="1"/>
            </p:cNvSpPr>
            <p:nvPr/>
          </p:nvSpPr>
          <p:spPr bwMode="auto">
            <a:xfrm>
              <a:off x="2016" y="3827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Oval 162"/>
            <p:cNvSpPr>
              <a:spLocks noChangeArrowheads="1"/>
            </p:cNvSpPr>
            <p:nvPr/>
          </p:nvSpPr>
          <p:spPr bwMode="auto">
            <a:xfrm>
              <a:off x="2687" y="3827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Oval 163"/>
            <p:cNvSpPr>
              <a:spLocks noChangeArrowheads="1"/>
            </p:cNvSpPr>
            <p:nvPr/>
          </p:nvSpPr>
          <p:spPr bwMode="auto">
            <a:xfrm>
              <a:off x="2352" y="3827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164"/>
            <p:cNvSpPr>
              <a:spLocks noChangeShapeType="1"/>
            </p:cNvSpPr>
            <p:nvPr/>
          </p:nvSpPr>
          <p:spPr bwMode="auto">
            <a:xfrm flipV="1">
              <a:off x="1824" y="3717"/>
              <a:ext cx="96" cy="1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165"/>
            <p:cNvSpPr>
              <a:spLocks noChangeShapeType="1"/>
            </p:cNvSpPr>
            <p:nvPr/>
          </p:nvSpPr>
          <p:spPr bwMode="auto">
            <a:xfrm>
              <a:off x="2016" y="3731"/>
              <a:ext cx="96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166"/>
            <p:cNvSpPr>
              <a:spLocks noChangeShapeType="1"/>
            </p:cNvSpPr>
            <p:nvPr/>
          </p:nvSpPr>
          <p:spPr bwMode="auto">
            <a:xfrm flipH="1">
              <a:off x="2529" y="3731"/>
              <a:ext cx="76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167"/>
            <p:cNvSpPr>
              <a:spLocks noChangeShapeType="1"/>
            </p:cNvSpPr>
            <p:nvPr/>
          </p:nvSpPr>
          <p:spPr bwMode="auto">
            <a:xfrm flipH="1" flipV="1">
              <a:off x="2721" y="3669"/>
              <a:ext cx="124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168"/>
            <p:cNvSpPr>
              <a:spLocks noChangeShapeType="1"/>
            </p:cNvSpPr>
            <p:nvPr/>
          </p:nvSpPr>
          <p:spPr bwMode="auto">
            <a:xfrm flipH="1" flipV="1">
              <a:off x="3489" y="3237"/>
              <a:ext cx="220" cy="2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13" name="Group 169"/>
            <p:cNvGrpSpPr>
              <a:grpSpLocks/>
            </p:cNvGrpSpPr>
            <p:nvPr/>
          </p:nvGrpSpPr>
          <p:grpSpPr bwMode="auto">
            <a:xfrm>
              <a:off x="1680" y="3827"/>
              <a:ext cx="199" cy="275"/>
              <a:chOff x="1680" y="3827"/>
              <a:chExt cx="199" cy="275"/>
            </a:xfrm>
          </p:grpSpPr>
          <p:sp>
            <p:nvSpPr>
              <p:cNvPr id="40065" name="AutoShape 170"/>
              <p:cNvSpPr>
                <a:spLocks noChangeArrowheads="1"/>
              </p:cNvSpPr>
              <p:nvPr/>
            </p:nvSpPr>
            <p:spPr bwMode="auto">
              <a:xfrm>
                <a:off x="1680" y="3827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20" name="Group 171"/>
              <p:cNvGrpSpPr>
                <a:grpSpLocks/>
              </p:cNvGrpSpPr>
              <p:nvPr/>
            </p:nvGrpSpPr>
            <p:grpSpPr bwMode="auto">
              <a:xfrm>
                <a:off x="1680" y="3827"/>
                <a:ext cx="188" cy="264"/>
                <a:chOff x="1680" y="3827"/>
                <a:chExt cx="188" cy="264"/>
              </a:xfrm>
            </p:grpSpPr>
            <p:sp>
              <p:nvSpPr>
                <p:cNvPr id="40067" name="AutoShape 172"/>
                <p:cNvSpPr>
                  <a:spLocks noChangeArrowheads="1"/>
                </p:cNvSpPr>
                <p:nvPr/>
              </p:nvSpPr>
              <p:spPr bwMode="auto">
                <a:xfrm>
                  <a:off x="1680" y="3827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22" name="Group 173"/>
                <p:cNvGrpSpPr>
                  <a:grpSpLocks/>
                </p:cNvGrpSpPr>
                <p:nvPr/>
              </p:nvGrpSpPr>
              <p:grpSpPr bwMode="auto">
                <a:xfrm>
                  <a:off x="1680" y="3828"/>
                  <a:ext cx="181" cy="254"/>
                  <a:chOff x="1680" y="3828"/>
                  <a:chExt cx="181" cy="254"/>
                </a:xfrm>
              </p:grpSpPr>
              <p:sp>
                <p:nvSpPr>
                  <p:cNvPr id="40069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828"/>
                    <a:ext cx="182" cy="255"/>
                  </a:xfrm>
                  <a:prstGeom prst="roundRect">
                    <a:avLst>
                      <a:gd name="adj" fmla="val 54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24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1680" y="3828"/>
                    <a:ext cx="173" cy="245"/>
                    <a:chOff x="1680" y="3828"/>
                    <a:chExt cx="173" cy="245"/>
                  </a:xfrm>
                </p:grpSpPr>
                <p:sp>
                  <p:nvSpPr>
                    <p:cNvPr id="40071" name="AutoShap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3828"/>
                      <a:ext cx="174" cy="246"/>
                    </a:xfrm>
                    <a:prstGeom prst="roundRect">
                      <a:avLst>
                        <a:gd name="adj" fmla="val 57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026" name="Group 1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3829"/>
                      <a:ext cx="166" cy="236"/>
                      <a:chOff x="1680" y="3829"/>
                      <a:chExt cx="166" cy="236"/>
                    </a:xfrm>
                  </p:grpSpPr>
                  <p:sp>
                    <p:nvSpPr>
                      <p:cNvPr id="40073" name="AutoShap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3829"/>
                        <a:ext cx="167" cy="237"/>
                      </a:xfrm>
                      <a:prstGeom prst="roundRect">
                        <a:avLst>
                          <a:gd name="adj" fmla="val 60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028" name="Group 1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3829"/>
                        <a:ext cx="159" cy="228"/>
                        <a:chOff x="1680" y="3829"/>
                        <a:chExt cx="159" cy="228"/>
                      </a:xfrm>
                    </p:grpSpPr>
                    <p:sp>
                      <p:nvSpPr>
                        <p:cNvPr id="40075" name="AutoShape 1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0" y="3829"/>
                          <a:ext cx="160" cy="229"/>
                        </a:xfrm>
                        <a:prstGeom prst="roundRect">
                          <a:avLst>
                            <a:gd name="adj" fmla="val 62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030" name="Group 1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80" y="3830"/>
                          <a:ext cx="154" cy="221"/>
                          <a:chOff x="1680" y="3830"/>
                          <a:chExt cx="154" cy="221"/>
                        </a:xfrm>
                      </p:grpSpPr>
                      <p:sp>
                        <p:nvSpPr>
                          <p:cNvPr id="40077" name="AutoShape 18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80" y="3830"/>
                            <a:ext cx="155" cy="222"/>
                          </a:xfrm>
                          <a:prstGeom prst="roundRect">
                            <a:avLst>
                              <a:gd name="adj" fmla="val 64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032" name="Group 1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0" y="3830"/>
                            <a:ext cx="149" cy="218"/>
                            <a:chOff x="1680" y="3830"/>
                            <a:chExt cx="149" cy="218"/>
                          </a:xfrm>
                        </p:grpSpPr>
                        <p:sp>
                          <p:nvSpPr>
                            <p:cNvPr id="40079" name="AutoShape 18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80" y="3830"/>
                              <a:ext cx="150" cy="219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034" name="Group 18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80" y="3831"/>
                              <a:ext cx="145" cy="215"/>
                              <a:chOff x="1680" y="3831"/>
                              <a:chExt cx="145" cy="215"/>
                            </a:xfrm>
                          </p:grpSpPr>
                          <p:sp>
                            <p:nvSpPr>
                              <p:cNvPr id="40081" name="AutoShape 18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680" y="3831"/>
                                <a:ext cx="146" cy="216"/>
                              </a:xfrm>
                              <a:prstGeom prst="roundRect">
                                <a:avLst>
                                  <a:gd name="adj" fmla="val 681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036" name="Group 18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680" y="3832"/>
                                <a:ext cx="142" cy="212"/>
                                <a:chOff x="1680" y="3832"/>
                                <a:chExt cx="142" cy="212"/>
                              </a:xfrm>
                            </p:grpSpPr>
                            <p:sp>
                              <p:nvSpPr>
                                <p:cNvPr id="40083" name="AutoShape 18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3" cy="213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84" name="AutoShape 18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3" cy="213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85" name="AutoShape 19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3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86" name="AutoShape 19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2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87" name="AutoShape 19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1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0043" name="Group 193"/>
            <p:cNvGrpSpPr>
              <a:grpSpLocks/>
            </p:cNvGrpSpPr>
            <p:nvPr/>
          </p:nvGrpSpPr>
          <p:grpSpPr bwMode="auto">
            <a:xfrm>
              <a:off x="2054" y="3805"/>
              <a:ext cx="199" cy="275"/>
              <a:chOff x="2054" y="3805"/>
              <a:chExt cx="199" cy="275"/>
            </a:xfrm>
          </p:grpSpPr>
          <p:sp>
            <p:nvSpPr>
              <p:cNvPr id="40042" name="AutoShape 194"/>
              <p:cNvSpPr>
                <a:spLocks noChangeArrowheads="1"/>
              </p:cNvSpPr>
              <p:nvPr/>
            </p:nvSpPr>
            <p:spPr bwMode="auto">
              <a:xfrm>
                <a:off x="2054" y="3805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45" name="Group 195"/>
              <p:cNvGrpSpPr>
                <a:grpSpLocks/>
              </p:cNvGrpSpPr>
              <p:nvPr/>
            </p:nvGrpSpPr>
            <p:grpSpPr bwMode="auto">
              <a:xfrm>
                <a:off x="2054" y="3805"/>
                <a:ext cx="188" cy="264"/>
                <a:chOff x="2054" y="3805"/>
                <a:chExt cx="188" cy="264"/>
              </a:xfrm>
            </p:grpSpPr>
            <p:sp>
              <p:nvSpPr>
                <p:cNvPr id="40044" name="AutoShape 196"/>
                <p:cNvSpPr>
                  <a:spLocks noChangeArrowheads="1"/>
                </p:cNvSpPr>
                <p:nvPr/>
              </p:nvSpPr>
              <p:spPr bwMode="auto">
                <a:xfrm>
                  <a:off x="2054" y="3805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47" name="Group 197"/>
                <p:cNvGrpSpPr>
                  <a:grpSpLocks/>
                </p:cNvGrpSpPr>
                <p:nvPr/>
              </p:nvGrpSpPr>
              <p:grpSpPr bwMode="auto">
                <a:xfrm>
                  <a:off x="2054" y="3806"/>
                  <a:ext cx="178" cy="254"/>
                  <a:chOff x="2054" y="3806"/>
                  <a:chExt cx="178" cy="254"/>
                </a:xfrm>
              </p:grpSpPr>
              <p:sp>
                <p:nvSpPr>
                  <p:cNvPr id="40046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054" y="3806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49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2054" y="3806"/>
                    <a:ext cx="171" cy="245"/>
                    <a:chOff x="2054" y="3806"/>
                    <a:chExt cx="171" cy="245"/>
                  </a:xfrm>
                </p:grpSpPr>
                <p:sp>
                  <p:nvSpPr>
                    <p:cNvPr id="40048" name="AutoShap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4" y="3806"/>
                      <a:ext cx="172" cy="246"/>
                    </a:xfrm>
                    <a:prstGeom prst="roundRect">
                      <a:avLst>
                        <a:gd name="adj" fmla="val 57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051" name="Group 2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54" y="3807"/>
                      <a:ext cx="163" cy="236"/>
                      <a:chOff x="2054" y="3807"/>
                      <a:chExt cx="163" cy="236"/>
                    </a:xfrm>
                  </p:grpSpPr>
                  <p:sp>
                    <p:nvSpPr>
                      <p:cNvPr id="40050" name="AutoShape 2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4" y="3807"/>
                        <a:ext cx="164" cy="237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053" name="Group 2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54" y="3807"/>
                        <a:ext cx="155" cy="228"/>
                        <a:chOff x="2054" y="3807"/>
                        <a:chExt cx="155" cy="228"/>
                      </a:xfrm>
                    </p:grpSpPr>
                    <p:sp>
                      <p:nvSpPr>
                        <p:cNvPr id="40052" name="AutoShape 2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54" y="3807"/>
                          <a:ext cx="156" cy="229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055" name="Group 20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54" y="3808"/>
                          <a:ext cx="151" cy="223"/>
                          <a:chOff x="2054" y="3808"/>
                          <a:chExt cx="151" cy="223"/>
                        </a:xfrm>
                      </p:grpSpPr>
                      <p:sp>
                        <p:nvSpPr>
                          <p:cNvPr id="40054" name="AutoShape 20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54" y="3808"/>
                            <a:ext cx="152" cy="224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057" name="Group 2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54" y="3808"/>
                            <a:ext cx="146" cy="218"/>
                            <a:chOff x="2054" y="3808"/>
                            <a:chExt cx="146" cy="218"/>
                          </a:xfrm>
                        </p:grpSpPr>
                        <p:sp>
                          <p:nvSpPr>
                            <p:cNvPr id="40056" name="AutoShape 20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54" y="3808"/>
                              <a:ext cx="147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059" name="Group 20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54" y="3809"/>
                              <a:ext cx="141" cy="213"/>
                              <a:chOff x="2054" y="3809"/>
                              <a:chExt cx="141" cy="213"/>
                            </a:xfrm>
                          </p:grpSpPr>
                          <p:sp>
                            <p:nvSpPr>
                              <p:cNvPr id="40058" name="AutoShape 21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54" y="3809"/>
                                <a:ext cx="142" cy="214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066" name="Group 21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54" y="3810"/>
                                <a:ext cx="136" cy="210"/>
                                <a:chOff x="2054" y="3810"/>
                                <a:chExt cx="136" cy="210"/>
                              </a:xfrm>
                            </p:grpSpPr>
                            <p:sp>
                              <p:nvSpPr>
                                <p:cNvPr id="40060" name="AutoShape 21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61" name="AutoShape 21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62" name="AutoShape 21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6" cy="21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63" name="AutoShape 21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6" cy="209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64" name="AutoShape 21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6" cy="208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0068" name="Group 217"/>
            <p:cNvGrpSpPr>
              <a:grpSpLocks/>
            </p:cNvGrpSpPr>
            <p:nvPr/>
          </p:nvGrpSpPr>
          <p:grpSpPr bwMode="auto">
            <a:xfrm>
              <a:off x="2352" y="3827"/>
              <a:ext cx="295" cy="275"/>
              <a:chOff x="2352" y="3827"/>
              <a:chExt cx="295" cy="275"/>
            </a:xfrm>
          </p:grpSpPr>
          <p:sp>
            <p:nvSpPr>
              <p:cNvPr id="40019" name="AutoShape 218"/>
              <p:cNvSpPr>
                <a:spLocks noChangeArrowheads="1"/>
              </p:cNvSpPr>
              <p:nvPr/>
            </p:nvSpPr>
            <p:spPr bwMode="auto">
              <a:xfrm>
                <a:off x="2352" y="3827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70" name="Group 219"/>
              <p:cNvGrpSpPr>
                <a:grpSpLocks/>
              </p:cNvGrpSpPr>
              <p:nvPr/>
            </p:nvGrpSpPr>
            <p:grpSpPr bwMode="auto">
              <a:xfrm>
                <a:off x="2352" y="3827"/>
                <a:ext cx="284" cy="264"/>
                <a:chOff x="2352" y="3827"/>
                <a:chExt cx="284" cy="264"/>
              </a:xfrm>
            </p:grpSpPr>
            <p:sp>
              <p:nvSpPr>
                <p:cNvPr id="40021" name="AutoShape 220"/>
                <p:cNvSpPr>
                  <a:spLocks noChangeArrowheads="1"/>
                </p:cNvSpPr>
                <p:nvPr/>
              </p:nvSpPr>
              <p:spPr bwMode="auto">
                <a:xfrm>
                  <a:off x="2352" y="3827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72" name="Group 221"/>
                <p:cNvGrpSpPr>
                  <a:grpSpLocks/>
                </p:cNvGrpSpPr>
                <p:nvPr/>
              </p:nvGrpSpPr>
              <p:grpSpPr bwMode="auto">
                <a:xfrm>
                  <a:off x="2352" y="3828"/>
                  <a:ext cx="274" cy="254"/>
                  <a:chOff x="2352" y="3828"/>
                  <a:chExt cx="274" cy="254"/>
                </a:xfrm>
              </p:grpSpPr>
              <p:sp>
                <p:nvSpPr>
                  <p:cNvPr id="40023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828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74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2352" y="3828"/>
                    <a:ext cx="265" cy="245"/>
                    <a:chOff x="2352" y="3828"/>
                    <a:chExt cx="265" cy="245"/>
                  </a:xfrm>
                </p:grpSpPr>
                <p:sp>
                  <p:nvSpPr>
                    <p:cNvPr id="40025" name="AutoShap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3828"/>
                      <a:ext cx="266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076" name="Group 2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3829"/>
                      <a:ext cx="258" cy="236"/>
                      <a:chOff x="2352" y="3829"/>
                      <a:chExt cx="258" cy="236"/>
                    </a:xfrm>
                  </p:grpSpPr>
                  <p:sp>
                    <p:nvSpPr>
                      <p:cNvPr id="40027" name="AutoShape 2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3829"/>
                        <a:ext cx="259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078" name="Group 2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3829"/>
                        <a:ext cx="251" cy="228"/>
                        <a:chOff x="2352" y="3829"/>
                        <a:chExt cx="251" cy="228"/>
                      </a:xfrm>
                    </p:grpSpPr>
                    <p:sp>
                      <p:nvSpPr>
                        <p:cNvPr id="40029" name="AutoShape 2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3829"/>
                          <a:ext cx="252" cy="229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080" name="Group 2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3830"/>
                          <a:ext cx="245" cy="221"/>
                          <a:chOff x="2352" y="3830"/>
                          <a:chExt cx="245" cy="221"/>
                        </a:xfrm>
                      </p:grpSpPr>
                      <p:sp>
                        <p:nvSpPr>
                          <p:cNvPr id="40031" name="AutoShape 23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3830"/>
                            <a:ext cx="246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082" name="Group 2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3830"/>
                            <a:ext cx="241" cy="218"/>
                            <a:chOff x="2352" y="3830"/>
                            <a:chExt cx="241" cy="218"/>
                          </a:xfrm>
                        </p:grpSpPr>
                        <p:sp>
                          <p:nvSpPr>
                            <p:cNvPr id="40033" name="AutoShape 23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3830"/>
                              <a:ext cx="24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089" name="Group 23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3831"/>
                              <a:ext cx="237" cy="215"/>
                              <a:chOff x="2352" y="3831"/>
                              <a:chExt cx="237" cy="215"/>
                            </a:xfrm>
                          </p:grpSpPr>
                          <p:sp>
                            <p:nvSpPr>
                              <p:cNvPr id="40035" name="AutoShape 23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3831"/>
                                <a:ext cx="238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091" name="Group 23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3832"/>
                                <a:ext cx="233" cy="212"/>
                                <a:chOff x="2352" y="3832"/>
                                <a:chExt cx="233" cy="212"/>
                              </a:xfrm>
                            </p:grpSpPr>
                            <p:sp>
                              <p:nvSpPr>
                                <p:cNvPr id="40037" name="AutoShape 2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38" name="AutoShape 2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39" name="AutoShape 2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40" name="AutoShape 2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41" name="AutoShape 2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0093" name="Group 241"/>
            <p:cNvGrpSpPr>
              <a:grpSpLocks/>
            </p:cNvGrpSpPr>
            <p:nvPr/>
          </p:nvGrpSpPr>
          <p:grpSpPr bwMode="auto">
            <a:xfrm>
              <a:off x="2687" y="3827"/>
              <a:ext cx="295" cy="275"/>
              <a:chOff x="2687" y="3827"/>
              <a:chExt cx="295" cy="275"/>
            </a:xfrm>
          </p:grpSpPr>
          <p:sp>
            <p:nvSpPr>
              <p:cNvPr id="39996" name="AutoShape 242"/>
              <p:cNvSpPr>
                <a:spLocks noChangeArrowheads="1"/>
              </p:cNvSpPr>
              <p:nvPr/>
            </p:nvSpPr>
            <p:spPr bwMode="auto">
              <a:xfrm>
                <a:off x="2687" y="3827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95" name="Group 243"/>
              <p:cNvGrpSpPr>
                <a:grpSpLocks/>
              </p:cNvGrpSpPr>
              <p:nvPr/>
            </p:nvGrpSpPr>
            <p:grpSpPr bwMode="auto">
              <a:xfrm>
                <a:off x="2688" y="3827"/>
                <a:ext cx="284" cy="264"/>
                <a:chOff x="2688" y="3827"/>
                <a:chExt cx="284" cy="264"/>
              </a:xfrm>
            </p:grpSpPr>
            <p:sp>
              <p:nvSpPr>
                <p:cNvPr id="39998" name="AutoShape 244"/>
                <p:cNvSpPr>
                  <a:spLocks noChangeArrowheads="1"/>
                </p:cNvSpPr>
                <p:nvPr/>
              </p:nvSpPr>
              <p:spPr bwMode="auto">
                <a:xfrm>
                  <a:off x="2688" y="3827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97" name="Group 245"/>
                <p:cNvGrpSpPr>
                  <a:grpSpLocks/>
                </p:cNvGrpSpPr>
                <p:nvPr/>
              </p:nvGrpSpPr>
              <p:grpSpPr bwMode="auto">
                <a:xfrm>
                  <a:off x="2688" y="3828"/>
                  <a:ext cx="275" cy="254"/>
                  <a:chOff x="2688" y="3828"/>
                  <a:chExt cx="275" cy="254"/>
                </a:xfrm>
              </p:grpSpPr>
              <p:sp>
                <p:nvSpPr>
                  <p:cNvPr id="40000" name="AutoShape 24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828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99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2688" y="3828"/>
                    <a:ext cx="266" cy="245"/>
                    <a:chOff x="2688" y="3828"/>
                    <a:chExt cx="266" cy="245"/>
                  </a:xfrm>
                </p:grpSpPr>
                <p:sp>
                  <p:nvSpPr>
                    <p:cNvPr id="40002" name="AutoShap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3828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101" name="Group 2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3829"/>
                      <a:ext cx="258" cy="236"/>
                      <a:chOff x="2688" y="3829"/>
                      <a:chExt cx="258" cy="236"/>
                    </a:xfrm>
                  </p:grpSpPr>
                  <p:sp>
                    <p:nvSpPr>
                      <p:cNvPr id="40004" name="AutoShape 2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3829"/>
                        <a:ext cx="259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103" name="Group 2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3829"/>
                        <a:ext cx="253" cy="228"/>
                        <a:chOff x="2688" y="3829"/>
                        <a:chExt cx="253" cy="228"/>
                      </a:xfrm>
                    </p:grpSpPr>
                    <p:sp>
                      <p:nvSpPr>
                        <p:cNvPr id="40006" name="AutoShape 2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3829"/>
                          <a:ext cx="254" cy="229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105" name="Group 2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3830"/>
                          <a:ext cx="248" cy="221"/>
                          <a:chOff x="2688" y="3830"/>
                          <a:chExt cx="248" cy="221"/>
                        </a:xfrm>
                      </p:grpSpPr>
                      <p:sp>
                        <p:nvSpPr>
                          <p:cNvPr id="40008" name="AutoShape 25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3830"/>
                            <a:ext cx="249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112" name="Group 2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3830"/>
                            <a:ext cx="244" cy="218"/>
                            <a:chOff x="2688" y="3830"/>
                            <a:chExt cx="244" cy="218"/>
                          </a:xfrm>
                        </p:grpSpPr>
                        <p:sp>
                          <p:nvSpPr>
                            <p:cNvPr id="40010" name="AutoShape 25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3830"/>
                              <a:ext cx="245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114" name="Group 25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3831"/>
                              <a:ext cx="240" cy="215"/>
                              <a:chOff x="2688" y="3831"/>
                              <a:chExt cx="240" cy="215"/>
                            </a:xfrm>
                          </p:grpSpPr>
                          <p:sp>
                            <p:nvSpPr>
                              <p:cNvPr id="40012" name="AutoShape 25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3831"/>
                                <a:ext cx="241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116" name="Group 25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3832"/>
                                <a:ext cx="236" cy="212"/>
                                <a:chOff x="2688" y="3832"/>
                                <a:chExt cx="236" cy="212"/>
                              </a:xfrm>
                            </p:grpSpPr>
                            <p:sp>
                              <p:nvSpPr>
                                <p:cNvPr id="40014" name="AutoShape 2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15" name="AutoShape 2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16" name="AutoShape 26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17" name="AutoShape 26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18" name="AutoShape 26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0118" name="Group 265"/>
            <p:cNvGrpSpPr>
              <a:grpSpLocks/>
            </p:cNvGrpSpPr>
            <p:nvPr/>
          </p:nvGrpSpPr>
          <p:grpSpPr bwMode="auto">
            <a:xfrm>
              <a:off x="3503" y="3450"/>
              <a:ext cx="343" cy="275"/>
              <a:chOff x="3503" y="3450"/>
              <a:chExt cx="343" cy="275"/>
            </a:xfrm>
          </p:grpSpPr>
          <p:sp>
            <p:nvSpPr>
              <p:cNvPr id="39973" name="AutoShape 266"/>
              <p:cNvSpPr>
                <a:spLocks noChangeArrowheads="1"/>
              </p:cNvSpPr>
              <p:nvPr/>
            </p:nvSpPr>
            <p:spPr bwMode="auto">
              <a:xfrm>
                <a:off x="3503" y="3450"/>
                <a:ext cx="344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120" name="Group 267"/>
              <p:cNvGrpSpPr>
                <a:grpSpLocks/>
              </p:cNvGrpSpPr>
              <p:nvPr/>
            </p:nvGrpSpPr>
            <p:grpSpPr bwMode="auto">
              <a:xfrm>
                <a:off x="3503" y="3450"/>
                <a:ext cx="332" cy="264"/>
                <a:chOff x="3503" y="3450"/>
                <a:chExt cx="332" cy="264"/>
              </a:xfrm>
            </p:grpSpPr>
            <p:sp>
              <p:nvSpPr>
                <p:cNvPr id="39975" name="AutoShape 268"/>
                <p:cNvSpPr>
                  <a:spLocks noChangeArrowheads="1"/>
                </p:cNvSpPr>
                <p:nvPr/>
              </p:nvSpPr>
              <p:spPr bwMode="auto">
                <a:xfrm>
                  <a:off x="3503" y="3450"/>
                  <a:ext cx="333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122" name="Group 269"/>
                <p:cNvGrpSpPr>
                  <a:grpSpLocks/>
                </p:cNvGrpSpPr>
                <p:nvPr/>
              </p:nvGrpSpPr>
              <p:grpSpPr bwMode="auto">
                <a:xfrm>
                  <a:off x="3503" y="3450"/>
                  <a:ext cx="323" cy="254"/>
                  <a:chOff x="3503" y="3450"/>
                  <a:chExt cx="323" cy="254"/>
                </a:xfrm>
              </p:grpSpPr>
              <p:sp>
                <p:nvSpPr>
                  <p:cNvPr id="39977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3503" y="3450"/>
                    <a:ext cx="324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124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3503" y="3451"/>
                    <a:ext cx="315" cy="244"/>
                    <a:chOff x="3503" y="3451"/>
                    <a:chExt cx="315" cy="244"/>
                  </a:xfrm>
                </p:grpSpPr>
                <p:sp>
                  <p:nvSpPr>
                    <p:cNvPr id="39979" name="AutoShape 2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3" y="3451"/>
                      <a:ext cx="316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126" name="Group 2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3" y="3451"/>
                      <a:ext cx="307" cy="237"/>
                      <a:chOff x="3503" y="3451"/>
                      <a:chExt cx="307" cy="237"/>
                    </a:xfrm>
                  </p:grpSpPr>
                  <p:sp>
                    <p:nvSpPr>
                      <p:cNvPr id="39981" name="AutoShape 2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3" y="3451"/>
                        <a:ext cx="308" cy="238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128" name="Group 2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3" y="3453"/>
                        <a:ext cx="302" cy="229"/>
                        <a:chOff x="3503" y="3453"/>
                        <a:chExt cx="302" cy="229"/>
                      </a:xfrm>
                    </p:grpSpPr>
                    <p:sp>
                      <p:nvSpPr>
                        <p:cNvPr id="39983" name="AutoShape 2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3" y="3453"/>
                          <a:ext cx="303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135" name="Group 2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03" y="3453"/>
                          <a:ext cx="296" cy="224"/>
                          <a:chOff x="3503" y="3453"/>
                          <a:chExt cx="296" cy="224"/>
                        </a:xfrm>
                      </p:grpSpPr>
                      <p:sp>
                        <p:nvSpPr>
                          <p:cNvPr id="39985" name="AutoShape 2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03" y="3453"/>
                            <a:ext cx="297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137" name="Group 2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03" y="3454"/>
                            <a:ext cx="291" cy="219"/>
                            <a:chOff x="3503" y="3454"/>
                            <a:chExt cx="291" cy="219"/>
                          </a:xfrm>
                        </p:grpSpPr>
                        <p:sp>
                          <p:nvSpPr>
                            <p:cNvPr id="39987" name="AutoShape 28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3" y="3454"/>
                              <a:ext cx="292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139" name="Group 28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03" y="3454"/>
                              <a:ext cx="286" cy="214"/>
                              <a:chOff x="3503" y="3454"/>
                              <a:chExt cx="286" cy="214"/>
                            </a:xfrm>
                          </p:grpSpPr>
                          <p:sp>
                            <p:nvSpPr>
                              <p:cNvPr id="39989" name="AutoShape 28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03" y="3454"/>
                                <a:ext cx="287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141" name="Group 2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503" y="3454"/>
                                <a:ext cx="284" cy="211"/>
                                <a:chOff x="3503" y="3454"/>
                                <a:chExt cx="284" cy="211"/>
                              </a:xfrm>
                            </p:grpSpPr>
                            <p:sp>
                              <p:nvSpPr>
                                <p:cNvPr id="39991" name="AutoShape 28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4"/>
                                  <a:ext cx="285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992" name="AutoShape 28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5"/>
                                  <a:ext cx="28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993" name="AutoShape 28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5"/>
                                  <a:ext cx="28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994" name="AutoShape 28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6"/>
                                  <a:ext cx="28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995" name="AutoShape 28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6"/>
                                  <a:ext cx="282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 </a:t>
                                  </a: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7500958" cy="1000132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/>
              <a:t>Complete Binary Trees: Array Representation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571612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Complete Binary Trees can be represented in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memory with the use of an array A so that all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nodes can be accessed in O(1) time:</a:t>
            </a:r>
          </a:p>
          <a:p>
            <a:pPr>
              <a:lnSpc>
                <a:spcPct val="41000"/>
              </a:lnSpc>
              <a:buSzPct val="100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Label nodes sequentially top-to-bottom and left-to-right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Left child of A[</a:t>
            </a:r>
            <a:r>
              <a:rPr lang="en-GB" dirty="0" err="1" smtClean="0"/>
              <a:t>i</a:t>
            </a:r>
            <a:r>
              <a:rPr lang="en-GB" dirty="0" smtClean="0"/>
              <a:t>] is at position A[2i]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Right child of A[</a:t>
            </a:r>
            <a:r>
              <a:rPr lang="en-GB" dirty="0" err="1" smtClean="0"/>
              <a:t>i</a:t>
            </a:r>
            <a:r>
              <a:rPr lang="en-GB" dirty="0" smtClean="0"/>
              <a:t>] is at position A[2i + 1]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Parent of A[</a:t>
            </a:r>
            <a:r>
              <a:rPr lang="en-GB" dirty="0" err="1" smtClean="0"/>
              <a:t>i</a:t>
            </a:r>
            <a:r>
              <a:rPr lang="en-GB" dirty="0" smtClean="0"/>
              <a:t>] is at A[</a:t>
            </a:r>
            <a:r>
              <a:rPr lang="en-GB" dirty="0" err="1" smtClean="0"/>
              <a:t>i</a:t>
            </a:r>
            <a:r>
              <a:rPr lang="en-GB" dirty="0" smtClean="0"/>
              <a:t>/2]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44" y="236538"/>
            <a:ext cx="6715172" cy="835008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/>
              <a:t>Complete Binary Trees: Array Representation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0800" y="1981200"/>
            <a:ext cx="3514725" cy="2576513"/>
            <a:chOff x="1632" y="1248"/>
            <a:chExt cx="2214" cy="1623"/>
          </a:xfrm>
        </p:grpSpPr>
        <p:sp>
          <p:nvSpPr>
            <p:cNvPr id="42349" name="Oval 3"/>
            <p:cNvSpPr>
              <a:spLocks noChangeArrowheads="1"/>
            </p:cNvSpPr>
            <p:nvPr/>
          </p:nvSpPr>
          <p:spPr bwMode="auto">
            <a:xfrm>
              <a:off x="3250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50" name="Oval 4"/>
            <p:cNvSpPr>
              <a:spLocks noChangeArrowheads="1"/>
            </p:cNvSpPr>
            <p:nvPr/>
          </p:nvSpPr>
          <p:spPr bwMode="auto">
            <a:xfrm rot="3540000">
              <a:off x="2929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51" name="Line 5"/>
            <p:cNvSpPr>
              <a:spLocks noChangeShapeType="1"/>
            </p:cNvSpPr>
            <p:nvPr/>
          </p:nvSpPr>
          <p:spPr bwMode="auto">
            <a:xfrm flipV="1">
              <a:off x="3106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52" name="Oval 6"/>
            <p:cNvSpPr>
              <a:spLocks noChangeArrowheads="1"/>
            </p:cNvSpPr>
            <p:nvPr/>
          </p:nvSpPr>
          <p:spPr bwMode="auto">
            <a:xfrm>
              <a:off x="2687" y="1248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53" name="Line 7"/>
            <p:cNvSpPr>
              <a:spLocks noChangeShapeType="1"/>
            </p:cNvSpPr>
            <p:nvPr/>
          </p:nvSpPr>
          <p:spPr bwMode="auto">
            <a:xfrm flipV="1">
              <a:off x="2304" y="1422"/>
              <a:ext cx="384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54" name="Line 8"/>
            <p:cNvSpPr>
              <a:spLocks noChangeShapeType="1"/>
            </p:cNvSpPr>
            <p:nvPr/>
          </p:nvSpPr>
          <p:spPr bwMode="auto">
            <a:xfrm flipH="1" flipV="1">
              <a:off x="2961" y="1422"/>
              <a:ext cx="412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55" name="Oval 9"/>
            <p:cNvSpPr>
              <a:spLocks noChangeArrowheads="1"/>
            </p:cNvSpPr>
            <p:nvPr/>
          </p:nvSpPr>
          <p:spPr bwMode="auto">
            <a:xfrm>
              <a:off x="2147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56" name="Oval 10"/>
            <p:cNvSpPr>
              <a:spLocks noChangeArrowheads="1"/>
            </p:cNvSpPr>
            <p:nvPr/>
          </p:nvSpPr>
          <p:spPr bwMode="auto">
            <a:xfrm rot="-540000">
              <a:off x="2469" y="2209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57" name="Oval 11"/>
            <p:cNvSpPr>
              <a:spLocks noChangeArrowheads="1"/>
            </p:cNvSpPr>
            <p:nvPr/>
          </p:nvSpPr>
          <p:spPr bwMode="auto">
            <a:xfrm rot="3540000">
              <a:off x="1825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58" name="Line 12"/>
            <p:cNvSpPr>
              <a:spLocks noChangeShapeType="1"/>
            </p:cNvSpPr>
            <p:nvPr/>
          </p:nvSpPr>
          <p:spPr bwMode="auto">
            <a:xfrm flipV="1">
              <a:off x="2003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59" name="Line 13"/>
            <p:cNvSpPr>
              <a:spLocks noChangeShapeType="1"/>
            </p:cNvSpPr>
            <p:nvPr/>
          </p:nvSpPr>
          <p:spPr bwMode="auto">
            <a:xfrm flipH="1" flipV="1">
              <a:off x="2372" y="1994"/>
              <a:ext cx="220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687" y="1248"/>
              <a:ext cx="295" cy="275"/>
              <a:chOff x="2687" y="1248"/>
              <a:chExt cx="295" cy="275"/>
            </a:xfrm>
          </p:grpSpPr>
          <p:sp>
            <p:nvSpPr>
              <p:cNvPr id="42611" name="AutoShape 15"/>
              <p:cNvSpPr>
                <a:spLocks noChangeArrowheads="1"/>
              </p:cNvSpPr>
              <p:nvPr/>
            </p:nvSpPr>
            <p:spPr bwMode="auto">
              <a:xfrm>
                <a:off x="2687" y="1248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2688" y="1248"/>
                <a:ext cx="284" cy="264"/>
                <a:chOff x="2688" y="1248"/>
                <a:chExt cx="284" cy="264"/>
              </a:xfrm>
            </p:grpSpPr>
            <p:sp>
              <p:nvSpPr>
                <p:cNvPr id="42613" name="AutoShape 17"/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18"/>
                <p:cNvGrpSpPr>
                  <a:grpSpLocks/>
                </p:cNvGrpSpPr>
                <p:nvPr/>
              </p:nvGrpSpPr>
              <p:grpSpPr bwMode="auto">
                <a:xfrm>
                  <a:off x="2688" y="1248"/>
                  <a:ext cx="275" cy="254"/>
                  <a:chOff x="2688" y="1248"/>
                  <a:chExt cx="275" cy="254"/>
                </a:xfrm>
              </p:grpSpPr>
              <p:sp>
                <p:nvSpPr>
                  <p:cNvPr id="42615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688" y="1248"/>
                    <a:ext cx="266" cy="245"/>
                    <a:chOff x="2688" y="1248"/>
                    <a:chExt cx="266" cy="245"/>
                  </a:xfrm>
                </p:grpSpPr>
                <p:sp>
                  <p:nvSpPr>
                    <p:cNvPr id="42617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1248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1248"/>
                      <a:ext cx="258" cy="238"/>
                      <a:chOff x="2688" y="1248"/>
                      <a:chExt cx="258" cy="238"/>
                    </a:xfrm>
                  </p:grpSpPr>
                  <p:sp>
                    <p:nvSpPr>
                      <p:cNvPr id="42619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1248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1248"/>
                        <a:ext cx="253" cy="233"/>
                        <a:chOff x="2688" y="1248"/>
                        <a:chExt cx="253" cy="233"/>
                      </a:xfrm>
                    </p:grpSpPr>
                    <p:sp>
                      <p:nvSpPr>
                        <p:cNvPr id="42621" name="AutoShap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1248"/>
                          <a:ext cx="254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1248"/>
                          <a:ext cx="248" cy="227"/>
                          <a:chOff x="2688" y="1248"/>
                          <a:chExt cx="248" cy="227"/>
                        </a:xfrm>
                      </p:grpSpPr>
                      <p:sp>
                        <p:nvSpPr>
                          <p:cNvPr id="42623" name="AutoShape 2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1248"/>
                            <a:ext cx="249" cy="228"/>
                          </a:xfrm>
                          <a:prstGeom prst="roundRect">
                            <a:avLst>
                              <a:gd name="adj" fmla="val 435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2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1248"/>
                            <a:ext cx="244" cy="221"/>
                            <a:chOff x="2688" y="1248"/>
                            <a:chExt cx="244" cy="221"/>
                          </a:xfrm>
                        </p:grpSpPr>
                        <p:sp>
                          <p:nvSpPr>
                            <p:cNvPr id="42625" name="AutoShape 2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1248"/>
                              <a:ext cx="245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3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1248"/>
                              <a:ext cx="240" cy="218"/>
                              <a:chOff x="2688" y="1248"/>
                              <a:chExt cx="240" cy="218"/>
                            </a:xfrm>
                          </p:grpSpPr>
                          <p:sp>
                            <p:nvSpPr>
                              <p:cNvPr id="42627" name="AutoShape 3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1248"/>
                                <a:ext cx="241" cy="219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3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1248"/>
                                <a:ext cx="236" cy="216"/>
                                <a:chOff x="2688" y="1248"/>
                                <a:chExt cx="236" cy="216"/>
                              </a:xfrm>
                            </p:grpSpPr>
                            <p:sp>
                              <p:nvSpPr>
                                <p:cNvPr id="42629" name="AutoShape 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630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631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632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633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2112" y="1776"/>
              <a:ext cx="295" cy="275"/>
              <a:chOff x="2112" y="1776"/>
              <a:chExt cx="295" cy="275"/>
            </a:xfrm>
          </p:grpSpPr>
          <p:sp>
            <p:nvSpPr>
              <p:cNvPr id="42588" name="AutoShape 39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2112" y="1776"/>
                <a:ext cx="285" cy="264"/>
                <a:chOff x="2112" y="1776"/>
                <a:chExt cx="285" cy="264"/>
              </a:xfrm>
            </p:grpSpPr>
            <p:sp>
              <p:nvSpPr>
                <p:cNvPr id="42590" name="AutoShape 41"/>
                <p:cNvSpPr>
                  <a:spLocks noChangeArrowheads="1"/>
                </p:cNvSpPr>
                <p:nvPr/>
              </p:nvSpPr>
              <p:spPr bwMode="auto">
                <a:xfrm>
                  <a:off x="2112" y="1776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42"/>
                <p:cNvGrpSpPr>
                  <a:grpSpLocks/>
                </p:cNvGrpSpPr>
                <p:nvPr/>
              </p:nvGrpSpPr>
              <p:grpSpPr bwMode="auto">
                <a:xfrm>
                  <a:off x="2112" y="1776"/>
                  <a:ext cx="277" cy="254"/>
                  <a:chOff x="2112" y="1776"/>
                  <a:chExt cx="277" cy="254"/>
                </a:xfrm>
              </p:grpSpPr>
              <p:sp>
                <p:nvSpPr>
                  <p:cNvPr id="42592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76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6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112" y="1776"/>
                    <a:ext cx="267" cy="244"/>
                    <a:chOff x="2112" y="1776"/>
                    <a:chExt cx="267" cy="244"/>
                  </a:xfrm>
                </p:grpSpPr>
                <p:sp>
                  <p:nvSpPr>
                    <p:cNvPr id="42594" name="AutoShap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76"/>
                      <a:ext cx="268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" name="Group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1776"/>
                      <a:ext cx="260" cy="236"/>
                      <a:chOff x="2112" y="1776"/>
                      <a:chExt cx="260" cy="236"/>
                    </a:xfrm>
                  </p:grpSpPr>
                  <p:sp>
                    <p:nvSpPr>
                      <p:cNvPr id="42596" name="AutoShap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" name="Group 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1776"/>
                        <a:ext cx="253" cy="230"/>
                        <a:chOff x="2112" y="1776"/>
                        <a:chExt cx="253" cy="230"/>
                      </a:xfrm>
                    </p:grpSpPr>
                    <p:sp>
                      <p:nvSpPr>
                        <p:cNvPr id="42598" name="AutoShape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12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9" name="Group 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12" y="1776"/>
                          <a:ext cx="247" cy="225"/>
                          <a:chOff x="2112" y="1776"/>
                          <a:chExt cx="247" cy="225"/>
                        </a:xfrm>
                      </p:grpSpPr>
                      <p:sp>
                        <p:nvSpPr>
                          <p:cNvPr id="42600" name="AutoShape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0" name="Group 5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12" y="1776"/>
                            <a:ext cx="242" cy="221"/>
                            <a:chOff x="2112" y="1776"/>
                            <a:chExt cx="242" cy="221"/>
                          </a:xfrm>
                        </p:grpSpPr>
                        <p:sp>
                          <p:nvSpPr>
                            <p:cNvPr id="42602" name="AutoShape 5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12" y="1776"/>
                              <a:ext cx="243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1" name="Group 5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12" y="1776"/>
                              <a:ext cx="238" cy="217"/>
                              <a:chOff x="2112" y="1776"/>
                              <a:chExt cx="238" cy="217"/>
                            </a:xfrm>
                          </p:grpSpPr>
                          <p:sp>
                            <p:nvSpPr>
                              <p:cNvPr id="42604" name="AutoShape 5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112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2" name="Group 5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12" y="1776"/>
                                <a:ext cx="235" cy="214"/>
                                <a:chOff x="2112" y="1776"/>
                                <a:chExt cx="235" cy="214"/>
                              </a:xfrm>
                            </p:grpSpPr>
                            <p:sp>
                              <p:nvSpPr>
                                <p:cNvPr id="42606" name="AutoShape 5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607" name="AutoShape 5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608" name="AutoShape 5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609" name="AutoShape 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4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610" name="AutoShape 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3" name="Group 62"/>
            <p:cNvGrpSpPr>
              <a:grpSpLocks/>
            </p:cNvGrpSpPr>
            <p:nvPr/>
          </p:nvGrpSpPr>
          <p:grpSpPr bwMode="auto">
            <a:xfrm>
              <a:off x="2927" y="2203"/>
              <a:ext cx="295" cy="275"/>
              <a:chOff x="2927" y="2203"/>
              <a:chExt cx="295" cy="275"/>
            </a:xfrm>
          </p:grpSpPr>
          <p:sp>
            <p:nvSpPr>
              <p:cNvPr id="42565" name="AutoShape 63"/>
              <p:cNvSpPr>
                <a:spLocks noChangeArrowheads="1"/>
              </p:cNvSpPr>
              <p:nvPr/>
            </p:nvSpPr>
            <p:spPr bwMode="auto">
              <a:xfrm>
                <a:off x="2927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2928" y="2203"/>
                <a:ext cx="284" cy="264"/>
                <a:chOff x="2928" y="2203"/>
                <a:chExt cx="284" cy="264"/>
              </a:xfrm>
            </p:grpSpPr>
            <p:sp>
              <p:nvSpPr>
                <p:cNvPr id="42567" name="AutoShape 65"/>
                <p:cNvSpPr>
                  <a:spLocks noChangeArrowheads="1"/>
                </p:cNvSpPr>
                <p:nvPr/>
              </p:nvSpPr>
              <p:spPr bwMode="auto">
                <a:xfrm>
                  <a:off x="2928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5" name="Group 66"/>
                <p:cNvGrpSpPr>
                  <a:grpSpLocks/>
                </p:cNvGrpSpPr>
                <p:nvPr/>
              </p:nvGrpSpPr>
              <p:grpSpPr bwMode="auto">
                <a:xfrm>
                  <a:off x="2928" y="2203"/>
                  <a:ext cx="274" cy="254"/>
                  <a:chOff x="2928" y="2203"/>
                  <a:chExt cx="274" cy="254"/>
                </a:xfrm>
              </p:grpSpPr>
              <p:sp>
                <p:nvSpPr>
                  <p:cNvPr id="42569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928" y="2204"/>
                    <a:ext cx="265" cy="246"/>
                    <a:chOff x="2928" y="2204"/>
                    <a:chExt cx="265" cy="246"/>
                  </a:xfrm>
                </p:grpSpPr>
                <p:sp>
                  <p:nvSpPr>
                    <p:cNvPr id="42571" name="AutoShap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2204"/>
                      <a:ext cx="257" cy="238"/>
                      <a:chOff x="2928" y="2204"/>
                      <a:chExt cx="257" cy="238"/>
                    </a:xfrm>
                  </p:grpSpPr>
                  <p:sp>
                    <p:nvSpPr>
                      <p:cNvPr id="42573" name="AutoShap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2204"/>
                        <a:ext cx="25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8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8" y="2204"/>
                        <a:ext cx="252" cy="230"/>
                        <a:chOff x="2928" y="2204"/>
                        <a:chExt cx="252" cy="230"/>
                      </a:xfrm>
                    </p:grpSpPr>
                    <p:sp>
                      <p:nvSpPr>
                        <p:cNvPr id="42575" name="AutoShape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2204"/>
                          <a:ext cx="25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9" name="Group 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28" y="2206"/>
                          <a:ext cx="246" cy="223"/>
                          <a:chOff x="2928" y="2206"/>
                          <a:chExt cx="246" cy="223"/>
                        </a:xfrm>
                      </p:grpSpPr>
                      <p:sp>
                        <p:nvSpPr>
                          <p:cNvPr id="42577" name="AutoShape 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28" y="2206"/>
                            <a:ext cx="24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0" name="Group 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8" y="2206"/>
                            <a:ext cx="240" cy="218"/>
                            <a:chOff x="2928" y="2206"/>
                            <a:chExt cx="240" cy="218"/>
                          </a:xfrm>
                        </p:grpSpPr>
                        <p:sp>
                          <p:nvSpPr>
                            <p:cNvPr id="42579" name="AutoShape 7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28" y="2206"/>
                              <a:ext cx="241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" name="Group 7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28" y="2206"/>
                              <a:ext cx="236" cy="213"/>
                              <a:chOff x="2928" y="2206"/>
                              <a:chExt cx="236" cy="213"/>
                            </a:xfrm>
                          </p:grpSpPr>
                          <p:sp>
                            <p:nvSpPr>
                              <p:cNvPr id="42581" name="AutoShape 7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928" y="2206"/>
                                <a:ext cx="23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1984" name="Group 8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928" y="2206"/>
                                <a:ext cx="232" cy="211"/>
                                <a:chOff x="2928" y="2206"/>
                                <a:chExt cx="232" cy="211"/>
                              </a:xfrm>
                            </p:grpSpPr>
                            <p:sp>
                              <p:nvSpPr>
                                <p:cNvPr id="42583" name="AutoShape 8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84" name="AutoShape 8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85" name="AutoShape 8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86" name="AutoShape 8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87" name="AutoShape 8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1985" name="Group 86"/>
            <p:cNvGrpSpPr>
              <a:grpSpLocks/>
            </p:cNvGrpSpPr>
            <p:nvPr/>
          </p:nvGrpSpPr>
          <p:grpSpPr bwMode="auto">
            <a:xfrm>
              <a:off x="2496" y="2203"/>
              <a:ext cx="295" cy="275"/>
              <a:chOff x="2496" y="2203"/>
              <a:chExt cx="295" cy="275"/>
            </a:xfrm>
          </p:grpSpPr>
          <p:sp>
            <p:nvSpPr>
              <p:cNvPr id="42542" name="AutoShape 87"/>
              <p:cNvSpPr>
                <a:spLocks noChangeArrowheads="1"/>
              </p:cNvSpPr>
              <p:nvPr/>
            </p:nvSpPr>
            <p:spPr bwMode="auto">
              <a:xfrm>
                <a:off x="2496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987" name="Group 88"/>
              <p:cNvGrpSpPr>
                <a:grpSpLocks/>
              </p:cNvGrpSpPr>
              <p:nvPr/>
            </p:nvGrpSpPr>
            <p:grpSpPr bwMode="auto">
              <a:xfrm>
                <a:off x="2496" y="2203"/>
                <a:ext cx="284" cy="264"/>
                <a:chOff x="2496" y="2203"/>
                <a:chExt cx="284" cy="264"/>
              </a:xfrm>
            </p:grpSpPr>
            <p:sp>
              <p:nvSpPr>
                <p:cNvPr id="42544" name="AutoShape 89"/>
                <p:cNvSpPr>
                  <a:spLocks noChangeArrowheads="1"/>
                </p:cNvSpPr>
                <p:nvPr/>
              </p:nvSpPr>
              <p:spPr bwMode="auto">
                <a:xfrm>
                  <a:off x="2496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988" name="Group 90"/>
                <p:cNvGrpSpPr>
                  <a:grpSpLocks/>
                </p:cNvGrpSpPr>
                <p:nvPr/>
              </p:nvGrpSpPr>
              <p:grpSpPr bwMode="auto">
                <a:xfrm>
                  <a:off x="2496" y="2203"/>
                  <a:ext cx="274" cy="254"/>
                  <a:chOff x="2496" y="2203"/>
                  <a:chExt cx="274" cy="254"/>
                </a:xfrm>
              </p:grpSpPr>
              <p:sp>
                <p:nvSpPr>
                  <p:cNvPr id="42546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1989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2496" y="2204"/>
                    <a:ext cx="265" cy="246"/>
                    <a:chOff x="2496" y="2204"/>
                    <a:chExt cx="265" cy="246"/>
                  </a:xfrm>
                </p:grpSpPr>
                <p:sp>
                  <p:nvSpPr>
                    <p:cNvPr id="42548" name="AutoShap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990" name="Group 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6" y="2204"/>
                      <a:ext cx="258" cy="238"/>
                      <a:chOff x="2496" y="2204"/>
                      <a:chExt cx="258" cy="238"/>
                    </a:xfrm>
                  </p:grpSpPr>
                  <p:sp>
                    <p:nvSpPr>
                      <p:cNvPr id="42550" name="AutoShap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2204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1991" name="Group 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6" y="2204"/>
                        <a:ext cx="251" cy="230"/>
                        <a:chOff x="2496" y="2204"/>
                        <a:chExt cx="251" cy="230"/>
                      </a:xfrm>
                    </p:grpSpPr>
                    <p:sp>
                      <p:nvSpPr>
                        <p:cNvPr id="42552" name="AutoShape 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6" y="2204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1992" name="Group 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6" y="2206"/>
                          <a:ext cx="245" cy="223"/>
                          <a:chOff x="2496" y="2206"/>
                          <a:chExt cx="245" cy="223"/>
                        </a:xfrm>
                      </p:grpSpPr>
                      <p:sp>
                        <p:nvSpPr>
                          <p:cNvPr id="42554" name="AutoShape 9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6" y="2206"/>
                            <a:ext cx="246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1993" name="Group 1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6" y="2206"/>
                            <a:ext cx="241" cy="218"/>
                            <a:chOff x="2496" y="2206"/>
                            <a:chExt cx="241" cy="218"/>
                          </a:xfrm>
                        </p:grpSpPr>
                        <p:sp>
                          <p:nvSpPr>
                            <p:cNvPr id="42556" name="AutoShape 10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6" y="2206"/>
                              <a:ext cx="24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1994" name="Group 10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6" y="2206"/>
                              <a:ext cx="237" cy="213"/>
                              <a:chOff x="2496" y="2206"/>
                              <a:chExt cx="237" cy="213"/>
                            </a:xfrm>
                          </p:grpSpPr>
                          <p:sp>
                            <p:nvSpPr>
                              <p:cNvPr id="42558" name="AutoShape 10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96" y="2206"/>
                                <a:ext cx="238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1995" name="Group 10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96" y="2206"/>
                                <a:ext cx="233" cy="211"/>
                                <a:chOff x="2496" y="2206"/>
                                <a:chExt cx="233" cy="211"/>
                              </a:xfrm>
                            </p:grpSpPr>
                            <p:sp>
                              <p:nvSpPr>
                                <p:cNvPr id="42560" name="AutoShape 10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61" name="AutoShape 10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62" name="AutoShape 10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63" name="AutoShape 10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64" name="AutoShape 10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3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1996" name="Group 110"/>
            <p:cNvGrpSpPr>
              <a:grpSpLocks/>
            </p:cNvGrpSpPr>
            <p:nvPr/>
          </p:nvGrpSpPr>
          <p:grpSpPr bwMode="auto">
            <a:xfrm>
              <a:off x="1872" y="2203"/>
              <a:ext cx="199" cy="275"/>
              <a:chOff x="1872" y="2203"/>
              <a:chExt cx="199" cy="275"/>
            </a:xfrm>
          </p:grpSpPr>
          <p:sp>
            <p:nvSpPr>
              <p:cNvPr id="42519" name="AutoShape 111"/>
              <p:cNvSpPr>
                <a:spLocks noChangeArrowheads="1"/>
              </p:cNvSpPr>
              <p:nvPr/>
            </p:nvSpPr>
            <p:spPr bwMode="auto">
              <a:xfrm>
                <a:off x="1872" y="2203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997" name="Group 112"/>
              <p:cNvGrpSpPr>
                <a:grpSpLocks/>
              </p:cNvGrpSpPr>
              <p:nvPr/>
            </p:nvGrpSpPr>
            <p:grpSpPr bwMode="auto">
              <a:xfrm>
                <a:off x="1872" y="2203"/>
                <a:ext cx="188" cy="264"/>
                <a:chOff x="1872" y="2203"/>
                <a:chExt cx="188" cy="264"/>
              </a:xfrm>
            </p:grpSpPr>
            <p:sp>
              <p:nvSpPr>
                <p:cNvPr id="42521" name="AutoShape 113"/>
                <p:cNvSpPr>
                  <a:spLocks noChangeArrowheads="1"/>
                </p:cNvSpPr>
                <p:nvPr/>
              </p:nvSpPr>
              <p:spPr bwMode="auto">
                <a:xfrm>
                  <a:off x="1872" y="220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998" name="Group 114"/>
                <p:cNvGrpSpPr>
                  <a:grpSpLocks/>
                </p:cNvGrpSpPr>
                <p:nvPr/>
              </p:nvGrpSpPr>
              <p:grpSpPr bwMode="auto">
                <a:xfrm>
                  <a:off x="1872" y="2203"/>
                  <a:ext cx="178" cy="254"/>
                  <a:chOff x="1872" y="2203"/>
                  <a:chExt cx="178" cy="254"/>
                </a:xfrm>
              </p:grpSpPr>
              <p:sp>
                <p:nvSpPr>
                  <p:cNvPr id="42523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20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010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1872" y="2204"/>
                    <a:ext cx="170" cy="246"/>
                    <a:chOff x="1872" y="2204"/>
                    <a:chExt cx="170" cy="246"/>
                  </a:xfrm>
                </p:grpSpPr>
                <p:sp>
                  <p:nvSpPr>
                    <p:cNvPr id="42525" name="AutoShap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2204"/>
                      <a:ext cx="171" cy="247"/>
                    </a:xfrm>
                    <a:prstGeom prst="roundRect">
                      <a:avLst>
                        <a:gd name="adj" fmla="val 58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011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2204"/>
                      <a:ext cx="163" cy="238"/>
                      <a:chOff x="1872" y="2204"/>
                      <a:chExt cx="163" cy="238"/>
                    </a:xfrm>
                  </p:grpSpPr>
                  <p:sp>
                    <p:nvSpPr>
                      <p:cNvPr id="42527" name="AutoShape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2" y="220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012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72" y="2204"/>
                        <a:ext cx="156" cy="230"/>
                        <a:chOff x="1872" y="2204"/>
                        <a:chExt cx="156" cy="230"/>
                      </a:xfrm>
                    </p:grpSpPr>
                    <p:sp>
                      <p:nvSpPr>
                        <p:cNvPr id="42529" name="AutoShape 1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72" y="2204"/>
                          <a:ext cx="157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014" name="Group 12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72" y="2206"/>
                          <a:ext cx="151" cy="223"/>
                          <a:chOff x="1872" y="2206"/>
                          <a:chExt cx="151" cy="223"/>
                        </a:xfrm>
                      </p:grpSpPr>
                      <p:sp>
                        <p:nvSpPr>
                          <p:cNvPr id="42531" name="AutoShape 12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72" y="2206"/>
                            <a:ext cx="152" cy="224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016" name="Group 1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72" y="2206"/>
                            <a:ext cx="146" cy="218"/>
                            <a:chOff x="1872" y="2206"/>
                            <a:chExt cx="146" cy="218"/>
                          </a:xfrm>
                        </p:grpSpPr>
                        <p:sp>
                          <p:nvSpPr>
                            <p:cNvPr id="42533" name="AutoShape 12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872" y="2206"/>
                              <a:ext cx="147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018" name="Group 1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72" y="2206"/>
                              <a:ext cx="143" cy="213"/>
                              <a:chOff x="1872" y="2206"/>
                              <a:chExt cx="143" cy="213"/>
                            </a:xfrm>
                          </p:grpSpPr>
                          <p:sp>
                            <p:nvSpPr>
                              <p:cNvPr id="42535" name="AutoShape 12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72" y="2206"/>
                                <a:ext cx="144" cy="214"/>
                              </a:xfrm>
                              <a:prstGeom prst="roundRect">
                                <a:avLst>
                                  <a:gd name="adj" fmla="val 69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020" name="Group 1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872" y="2206"/>
                                <a:ext cx="141" cy="211"/>
                                <a:chOff x="1872" y="2206"/>
                                <a:chExt cx="141" cy="211"/>
                              </a:xfrm>
                            </p:grpSpPr>
                            <p:sp>
                              <p:nvSpPr>
                                <p:cNvPr id="42537" name="AutoShape 1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2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38" name="AutoShape 1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0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39" name="AutoShape 1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40" name="AutoShape 1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41" name="AutoShape 1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39" cy="209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2022" name="Group 134"/>
            <p:cNvGrpSpPr>
              <a:grpSpLocks/>
            </p:cNvGrpSpPr>
            <p:nvPr/>
          </p:nvGrpSpPr>
          <p:grpSpPr bwMode="auto">
            <a:xfrm>
              <a:off x="3263" y="1776"/>
              <a:ext cx="295" cy="275"/>
              <a:chOff x="3263" y="1776"/>
              <a:chExt cx="295" cy="275"/>
            </a:xfrm>
          </p:grpSpPr>
          <p:sp>
            <p:nvSpPr>
              <p:cNvPr id="42496" name="AutoShape 135"/>
              <p:cNvSpPr>
                <a:spLocks noChangeArrowheads="1"/>
              </p:cNvSpPr>
              <p:nvPr/>
            </p:nvSpPr>
            <p:spPr bwMode="auto">
              <a:xfrm>
                <a:off x="3263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024" name="Group 136"/>
              <p:cNvGrpSpPr>
                <a:grpSpLocks/>
              </p:cNvGrpSpPr>
              <p:nvPr/>
            </p:nvGrpSpPr>
            <p:grpSpPr bwMode="auto">
              <a:xfrm>
                <a:off x="3263" y="1776"/>
                <a:ext cx="284" cy="264"/>
                <a:chOff x="3263" y="1776"/>
                <a:chExt cx="284" cy="264"/>
              </a:xfrm>
            </p:grpSpPr>
            <p:sp>
              <p:nvSpPr>
                <p:cNvPr id="42498" name="AutoShape 137"/>
                <p:cNvSpPr>
                  <a:spLocks noChangeArrowheads="1"/>
                </p:cNvSpPr>
                <p:nvPr/>
              </p:nvSpPr>
              <p:spPr bwMode="auto">
                <a:xfrm>
                  <a:off x="3263" y="1776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026" name="Group 138"/>
                <p:cNvGrpSpPr>
                  <a:grpSpLocks/>
                </p:cNvGrpSpPr>
                <p:nvPr/>
              </p:nvGrpSpPr>
              <p:grpSpPr bwMode="auto">
                <a:xfrm>
                  <a:off x="3263" y="1776"/>
                  <a:ext cx="274" cy="254"/>
                  <a:chOff x="3263" y="1776"/>
                  <a:chExt cx="274" cy="254"/>
                </a:xfrm>
              </p:grpSpPr>
              <p:sp>
                <p:nvSpPr>
                  <p:cNvPr id="4250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1776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028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3263" y="1776"/>
                    <a:ext cx="268" cy="244"/>
                    <a:chOff x="3263" y="1776"/>
                    <a:chExt cx="268" cy="244"/>
                  </a:xfrm>
                </p:grpSpPr>
                <p:sp>
                  <p:nvSpPr>
                    <p:cNvPr id="42502" name="AutoShap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3" y="1776"/>
                      <a:ext cx="269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030" name="Group 1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3" y="1776"/>
                      <a:ext cx="260" cy="236"/>
                      <a:chOff x="3263" y="1776"/>
                      <a:chExt cx="260" cy="236"/>
                    </a:xfrm>
                  </p:grpSpPr>
                  <p:sp>
                    <p:nvSpPr>
                      <p:cNvPr id="42504" name="AutoShape 1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3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032" name="Group 1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63" y="1776"/>
                        <a:ext cx="253" cy="230"/>
                        <a:chOff x="3263" y="1776"/>
                        <a:chExt cx="253" cy="230"/>
                      </a:xfrm>
                    </p:grpSpPr>
                    <p:sp>
                      <p:nvSpPr>
                        <p:cNvPr id="42506" name="AutoShape 1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3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038" name="Group 1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63" y="1776"/>
                          <a:ext cx="247" cy="225"/>
                          <a:chOff x="3263" y="1776"/>
                          <a:chExt cx="247" cy="225"/>
                        </a:xfrm>
                      </p:grpSpPr>
                      <p:sp>
                        <p:nvSpPr>
                          <p:cNvPr id="42508" name="AutoShape 1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3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040" name="Group 1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3" y="1776"/>
                            <a:ext cx="243" cy="221"/>
                            <a:chOff x="3263" y="1776"/>
                            <a:chExt cx="243" cy="221"/>
                          </a:xfrm>
                        </p:grpSpPr>
                        <p:sp>
                          <p:nvSpPr>
                            <p:cNvPr id="42510" name="AutoShape 14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3" y="1776"/>
                              <a:ext cx="244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042" name="Group 15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63" y="1776"/>
                              <a:ext cx="238" cy="217"/>
                              <a:chOff x="3263" y="1776"/>
                              <a:chExt cx="238" cy="217"/>
                            </a:xfrm>
                          </p:grpSpPr>
                          <p:sp>
                            <p:nvSpPr>
                              <p:cNvPr id="42512" name="AutoShape 15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63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044" name="Group 1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263" y="1776"/>
                                <a:ext cx="235" cy="214"/>
                                <a:chOff x="3263" y="1776"/>
                                <a:chExt cx="235" cy="214"/>
                              </a:xfrm>
                            </p:grpSpPr>
                            <p:sp>
                              <p:nvSpPr>
                                <p:cNvPr id="42514" name="AutoShape 15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15" name="AutoShape 15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16" name="AutoShape 15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17" name="AutoShape 15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518" name="AutoShape 15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42366" name="Oval 158"/>
            <p:cNvSpPr>
              <a:spLocks noChangeArrowheads="1"/>
            </p:cNvSpPr>
            <p:nvPr/>
          </p:nvSpPr>
          <p:spPr bwMode="auto">
            <a:xfrm>
              <a:off x="163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67" name="Oval 159"/>
            <p:cNvSpPr>
              <a:spLocks noChangeArrowheads="1"/>
            </p:cNvSpPr>
            <p:nvPr/>
          </p:nvSpPr>
          <p:spPr bwMode="auto">
            <a:xfrm>
              <a:off x="3551" y="2203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68" name="Oval 160"/>
            <p:cNvSpPr>
              <a:spLocks noChangeArrowheads="1"/>
            </p:cNvSpPr>
            <p:nvPr/>
          </p:nvSpPr>
          <p:spPr bwMode="auto">
            <a:xfrm>
              <a:off x="2016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69" name="Oval 161"/>
            <p:cNvSpPr>
              <a:spLocks noChangeArrowheads="1"/>
            </p:cNvSpPr>
            <p:nvPr/>
          </p:nvSpPr>
          <p:spPr bwMode="auto">
            <a:xfrm>
              <a:off x="2687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70" name="Oval 162"/>
            <p:cNvSpPr>
              <a:spLocks noChangeArrowheads="1"/>
            </p:cNvSpPr>
            <p:nvPr/>
          </p:nvSpPr>
          <p:spPr bwMode="auto">
            <a:xfrm>
              <a:off x="235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71" name="Line 163"/>
            <p:cNvSpPr>
              <a:spLocks noChangeShapeType="1"/>
            </p:cNvSpPr>
            <p:nvPr/>
          </p:nvSpPr>
          <p:spPr bwMode="auto">
            <a:xfrm flipV="1">
              <a:off x="1824" y="2474"/>
              <a:ext cx="96" cy="1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72" name="Line 164"/>
            <p:cNvSpPr>
              <a:spLocks noChangeShapeType="1"/>
            </p:cNvSpPr>
            <p:nvPr/>
          </p:nvSpPr>
          <p:spPr bwMode="auto">
            <a:xfrm>
              <a:off x="2016" y="2488"/>
              <a:ext cx="96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73" name="Line 165"/>
            <p:cNvSpPr>
              <a:spLocks noChangeShapeType="1"/>
            </p:cNvSpPr>
            <p:nvPr/>
          </p:nvSpPr>
          <p:spPr bwMode="auto">
            <a:xfrm flipH="1">
              <a:off x="2529" y="2488"/>
              <a:ext cx="76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74" name="Line 166"/>
            <p:cNvSpPr>
              <a:spLocks noChangeShapeType="1"/>
            </p:cNvSpPr>
            <p:nvPr/>
          </p:nvSpPr>
          <p:spPr bwMode="auto">
            <a:xfrm flipH="1" flipV="1">
              <a:off x="2721" y="2426"/>
              <a:ext cx="124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75" name="Line 167"/>
            <p:cNvSpPr>
              <a:spLocks noChangeShapeType="1"/>
            </p:cNvSpPr>
            <p:nvPr/>
          </p:nvSpPr>
          <p:spPr bwMode="auto">
            <a:xfrm flipH="1" flipV="1">
              <a:off x="3489" y="1994"/>
              <a:ext cx="220" cy="2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46" name="Group 168"/>
            <p:cNvGrpSpPr>
              <a:grpSpLocks/>
            </p:cNvGrpSpPr>
            <p:nvPr/>
          </p:nvGrpSpPr>
          <p:grpSpPr bwMode="auto">
            <a:xfrm>
              <a:off x="1680" y="2584"/>
              <a:ext cx="199" cy="275"/>
              <a:chOff x="1680" y="2584"/>
              <a:chExt cx="199" cy="275"/>
            </a:xfrm>
          </p:grpSpPr>
          <p:sp>
            <p:nvSpPr>
              <p:cNvPr id="42473" name="AutoShape 169"/>
              <p:cNvSpPr>
                <a:spLocks noChangeArrowheads="1"/>
              </p:cNvSpPr>
              <p:nvPr/>
            </p:nvSpPr>
            <p:spPr bwMode="auto">
              <a:xfrm>
                <a:off x="1680" y="2584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048" name="Group 170"/>
              <p:cNvGrpSpPr>
                <a:grpSpLocks/>
              </p:cNvGrpSpPr>
              <p:nvPr/>
            </p:nvGrpSpPr>
            <p:grpSpPr bwMode="auto">
              <a:xfrm>
                <a:off x="1680" y="2585"/>
                <a:ext cx="188" cy="264"/>
                <a:chOff x="1680" y="2585"/>
                <a:chExt cx="188" cy="264"/>
              </a:xfrm>
            </p:grpSpPr>
            <p:sp>
              <p:nvSpPr>
                <p:cNvPr id="42475" name="AutoShape 171"/>
                <p:cNvSpPr>
                  <a:spLocks noChangeArrowheads="1"/>
                </p:cNvSpPr>
                <p:nvPr/>
              </p:nvSpPr>
              <p:spPr bwMode="auto">
                <a:xfrm>
                  <a:off x="1680" y="2585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050" name="Group 172"/>
                <p:cNvGrpSpPr>
                  <a:grpSpLocks/>
                </p:cNvGrpSpPr>
                <p:nvPr/>
              </p:nvGrpSpPr>
              <p:grpSpPr bwMode="auto">
                <a:xfrm>
                  <a:off x="1680" y="2585"/>
                  <a:ext cx="181" cy="254"/>
                  <a:chOff x="1680" y="2585"/>
                  <a:chExt cx="181" cy="254"/>
                </a:xfrm>
              </p:grpSpPr>
              <p:sp>
                <p:nvSpPr>
                  <p:cNvPr id="42477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585"/>
                    <a:ext cx="182" cy="255"/>
                  </a:xfrm>
                  <a:prstGeom prst="roundRect">
                    <a:avLst>
                      <a:gd name="adj" fmla="val 54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052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1680" y="2585"/>
                    <a:ext cx="173" cy="245"/>
                    <a:chOff x="1680" y="2585"/>
                    <a:chExt cx="173" cy="245"/>
                  </a:xfrm>
                </p:grpSpPr>
                <p:sp>
                  <p:nvSpPr>
                    <p:cNvPr id="42479" name="AutoShap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585"/>
                      <a:ext cx="174" cy="246"/>
                    </a:xfrm>
                    <a:prstGeom prst="roundRect">
                      <a:avLst>
                        <a:gd name="adj" fmla="val 57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054" name="Group 1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2586"/>
                      <a:ext cx="166" cy="238"/>
                      <a:chOff x="1680" y="2586"/>
                      <a:chExt cx="166" cy="238"/>
                    </a:xfrm>
                  </p:grpSpPr>
                  <p:sp>
                    <p:nvSpPr>
                      <p:cNvPr id="42481" name="AutoShap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586"/>
                        <a:ext cx="167" cy="239"/>
                      </a:xfrm>
                      <a:prstGeom prst="roundRect">
                        <a:avLst>
                          <a:gd name="adj" fmla="val 60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056" name="Group 1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2586"/>
                        <a:ext cx="159" cy="230"/>
                        <a:chOff x="1680" y="2586"/>
                        <a:chExt cx="159" cy="230"/>
                      </a:xfrm>
                    </p:grpSpPr>
                    <p:sp>
                      <p:nvSpPr>
                        <p:cNvPr id="42483" name="AutoShape 1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0" y="2586"/>
                          <a:ext cx="160" cy="231"/>
                        </a:xfrm>
                        <a:prstGeom prst="roundRect">
                          <a:avLst>
                            <a:gd name="adj" fmla="val 62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062" name="Group 1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80" y="2586"/>
                          <a:ext cx="154" cy="224"/>
                          <a:chOff x="1680" y="2586"/>
                          <a:chExt cx="154" cy="224"/>
                        </a:xfrm>
                      </p:grpSpPr>
                      <p:sp>
                        <p:nvSpPr>
                          <p:cNvPr id="42485" name="AutoShape 18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80" y="2586"/>
                            <a:ext cx="155" cy="225"/>
                          </a:xfrm>
                          <a:prstGeom prst="roundRect">
                            <a:avLst>
                              <a:gd name="adj" fmla="val 64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064" name="Group 18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0" y="2587"/>
                            <a:ext cx="149" cy="219"/>
                            <a:chOff x="1680" y="2587"/>
                            <a:chExt cx="149" cy="219"/>
                          </a:xfrm>
                        </p:grpSpPr>
                        <p:sp>
                          <p:nvSpPr>
                            <p:cNvPr id="42487" name="AutoShape 18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80" y="2587"/>
                              <a:ext cx="150" cy="220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066" name="Group 18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80" y="2587"/>
                              <a:ext cx="145" cy="216"/>
                              <a:chOff x="1680" y="2587"/>
                              <a:chExt cx="145" cy="216"/>
                            </a:xfrm>
                          </p:grpSpPr>
                          <p:sp>
                            <p:nvSpPr>
                              <p:cNvPr id="42489" name="AutoShape 18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680" y="2587"/>
                                <a:ext cx="146" cy="217"/>
                              </a:xfrm>
                              <a:prstGeom prst="roundRect">
                                <a:avLst>
                                  <a:gd name="adj" fmla="val 681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068" name="Group 18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680" y="2588"/>
                                <a:ext cx="142" cy="212"/>
                                <a:chOff x="1680" y="2588"/>
                                <a:chExt cx="142" cy="212"/>
                              </a:xfrm>
                            </p:grpSpPr>
                            <p:sp>
                              <p:nvSpPr>
                                <p:cNvPr id="42491" name="AutoShape 18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92" name="AutoShape 18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93" name="AutoShape 18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94" name="AutoShape 19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42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95" name="AutoShape 19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41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2070" name="Group 192"/>
            <p:cNvGrpSpPr>
              <a:grpSpLocks/>
            </p:cNvGrpSpPr>
            <p:nvPr/>
          </p:nvGrpSpPr>
          <p:grpSpPr bwMode="auto">
            <a:xfrm>
              <a:off x="2054" y="2562"/>
              <a:ext cx="199" cy="275"/>
              <a:chOff x="2054" y="2562"/>
              <a:chExt cx="199" cy="275"/>
            </a:xfrm>
          </p:grpSpPr>
          <p:sp>
            <p:nvSpPr>
              <p:cNvPr id="42450" name="AutoShape 193"/>
              <p:cNvSpPr>
                <a:spLocks noChangeArrowheads="1"/>
              </p:cNvSpPr>
              <p:nvPr/>
            </p:nvSpPr>
            <p:spPr bwMode="auto">
              <a:xfrm>
                <a:off x="2054" y="2562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072" name="Group 194"/>
              <p:cNvGrpSpPr>
                <a:grpSpLocks/>
              </p:cNvGrpSpPr>
              <p:nvPr/>
            </p:nvGrpSpPr>
            <p:grpSpPr bwMode="auto">
              <a:xfrm>
                <a:off x="2054" y="2563"/>
                <a:ext cx="188" cy="264"/>
                <a:chOff x="2054" y="2563"/>
                <a:chExt cx="188" cy="264"/>
              </a:xfrm>
            </p:grpSpPr>
            <p:sp>
              <p:nvSpPr>
                <p:cNvPr id="42452" name="AutoShape 195"/>
                <p:cNvSpPr>
                  <a:spLocks noChangeArrowheads="1"/>
                </p:cNvSpPr>
                <p:nvPr/>
              </p:nvSpPr>
              <p:spPr bwMode="auto">
                <a:xfrm>
                  <a:off x="2054" y="256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074" name="Group 196"/>
                <p:cNvGrpSpPr>
                  <a:grpSpLocks/>
                </p:cNvGrpSpPr>
                <p:nvPr/>
              </p:nvGrpSpPr>
              <p:grpSpPr bwMode="auto">
                <a:xfrm>
                  <a:off x="2054" y="2563"/>
                  <a:ext cx="178" cy="254"/>
                  <a:chOff x="2054" y="2563"/>
                  <a:chExt cx="178" cy="254"/>
                </a:xfrm>
              </p:grpSpPr>
              <p:sp>
                <p:nvSpPr>
                  <p:cNvPr id="42454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054" y="256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076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2054" y="2563"/>
                    <a:ext cx="171" cy="245"/>
                    <a:chOff x="2054" y="2563"/>
                    <a:chExt cx="171" cy="245"/>
                  </a:xfrm>
                </p:grpSpPr>
                <p:sp>
                  <p:nvSpPr>
                    <p:cNvPr id="42456" name="AutoShap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4" y="2563"/>
                      <a:ext cx="172" cy="246"/>
                    </a:xfrm>
                    <a:prstGeom prst="roundRect">
                      <a:avLst>
                        <a:gd name="adj" fmla="val 57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078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54" y="2564"/>
                      <a:ext cx="163" cy="238"/>
                      <a:chOff x="2054" y="2564"/>
                      <a:chExt cx="163" cy="238"/>
                    </a:xfrm>
                  </p:grpSpPr>
                  <p:sp>
                    <p:nvSpPr>
                      <p:cNvPr id="42458" name="AutoShape 2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4" y="256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080" name="Group 2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54" y="2564"/>
                        <a:ext cx="155" cy="230"/>
                        <a:chOff x="2054" y="2564"/>
                        <a:chExt cx="155" cy="230"/>
                      </a:xfrm>
                    </p:grpSpPr>
                    <p:sp>
                      <p:nvSpPr>
                        <p:cNvPr id="42460" name="AutoShape 2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54" y="2564"/>
                          <a:ext cx="156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086" name="Group 2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54" y="2564"/>
                          <a:ext cx="151" cy="224"/>
                          <a:chOff x="2054" y="2564"/>
                          <a:chExt cx="151" cy="224"/>
                        </a:xfrm>
                      </p:grpSpPr>
                      <p:sp>
                        <p:nvSpPr>
                          <p:cNvPr id="42462" name="AutoShape 20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54" y="2564"/>
                            <a:ext cx="152" cy="225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088" name="Group 2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54" y="2565"/>
                            <a:ext cx="146" cy="219"/>
                            <a:chOff x="2054" y="2565"/>
                            <a:chExt cx="146" cy="219"/>
                          </a:xfrm>
                        </p:grpSpPr>
                        <p:sp>
                          <p:nvSpPr>
                            <p:cNvPr id="42464" name="AutoShape 20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54" y="2565"/>
                              <a:ext cx="147" cy="22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090" name="Group 20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54" y="2565"/>
                              <a:ext cx="141" cy="216"/>
                              <a:chOff x="2054" y="2565"/>
                              <a:chExt cx="141" cy="216"/>
                            </a:xfrm>
                          </p:grpSpPr>
                          <p:sp>
                            <p:nvSpPr>
                              <p:cNvPr id="42466" name="AutoShape 20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54" y="2565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092" name="Group 21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54" y="2566"/>
                                <a:ext cx="136" cy="212"/>
                                <a:chOff x="2054" y="2566"/>
                                <a:chExt cx="136" cy="212"/>
                              </a:xfrm>
                            </p:grpSpPr>
                            <p:sp>
                              <p:nvSpPr>
                                <p:cNvPr id="42468" name="AutoShape 21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69" name="AutoShape 21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70" name="AutoShape 21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71" name="AutoShape 21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72" name="AutoShape 21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36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2094" name="Group 216"/>
            <p:cNvGrpSpPr>
              <a:grpSpLocks/>
            </p:cNvGrpSpPr>
            <p:nvPr/>
          </p:nvGrpSpPr>
          <p:grpSpPr bwMode="auto">
            <a:xfrm>
              <a:off x="2352" y="2584"/>
              <a:ext cx="295" cy="275"/>
              <a:chOff x="2352" y="2584"/>
              <a:chExt cx="295" cy="275"/>
            </a:xfrm>
          </p:grpSpPr>
          <p:sp>
            <p:nvSpPr>
              <p:cNvPr id="42427" name="AutoShape 217"/>
              <p:cNvSpPr>
                <a:spLocks noChangeArrowheads="1"/>
              </p:cNvSpPr>
              <p:nvPr/>
            </p:nvSpPr>
            <p:spPr bwMode="auto">
              <a:xfrm>
                <a:off x="2352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096" name="Group 218"/>
              <p:cNvGrpSpPr>
                <a:grpSpLocks/>
              </p:cNvGrpSpPr>
              <p:nvPr/>
            </p:nvGrpSpPr>
            <p:grpSpPr bwMode="auto">
              <a:xfrm>
                <a:off x="2352" y="2585"/>
                <a:ext cx="284" cy="264"/>
                <a:chOff x="2352" y="2585"/>
                <a:chExt cx="284" cy="264"/>
              </a:xfrm>
            </p:grpSpPr>
            <p:sp>
              <p:nvSpPr>
                <p:cNvPr id="42429" name="AutoShape 219"/>
                <p:cNvSpPr>
                  <a:spLocks noChangeArrowheads="1"/>
                </p:cNvSpPr>
                <p:nvPr/>
              </p:nvSpPr>
              <p:spPr bwMode="auto">
                <a:xfrm>
                  <a:off x="2352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098" name="Group 220"/>
                <p:cNvGrpSpPr>
                  <a:grpSpLocks/>
                </p:cNvGrpSpPr>
                <p:nvPr/>
              </p:nvGrpSpPr>
              <p:grpSpPr bwMode="auto">
                <a:xfrm>
                  <a:off x="2352" y="2585"/>
                  <a:ext cx="274" cy="254"/>
                  <a:chOff x="2352" y="2585"/>
                  <a:chExt cx="274" cy="254"/>
                </a:xfrm>
              </p:grpSpPr>
              <p:sp>
                <p:nvSpPr>
                  <p:cNvPr id="42431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585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10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2352" y="2585"/>
                    <a:ext cx="265" cy="245"/>
                    <a:chOff x="2352" y="2585"/>
                    <a:chExt cx="265" cy="245"/>
                  </a:xfrm>
                </p:grpSpPr>
                <p:sp>
                  <p:nvSpPr>
                    <p:cNvPr id="42433" name="AutoShap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585"/>
                      <a:ext cx="266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102" name="Group 2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2586"/>
                      <a:ext cx="258" cy="238"/>
                      <a:chOff x="2352" y="2586"/>
                      <a:chExt cx="258" cy="238"/>
                    </a:xfrm>
                  </p:grpSpPr>
                  <p:sp>
                    <p:nvSpPr>
                      <p:cNvPr id="42435" name="AutoShape 2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104" name="Group 2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2586"/>
                        <a:ext cx="251" cy="230"/>
                        <a:chOff x="2352" y="2586"/>
                        <a:chExt cx="251" cy="230"/>
                      </a:xfrm>
                    </p:grpSpPr>
                    <p:sp>
                      <p:nvSpPr>
                        <p:cNvPr id="42437" name="AutoShape 2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2586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110" name="Group 2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2586"/>
                          <a:ext cx="245" cy="224"/>
                          <a:chOff x="2352" y="2586"/>
                          <a:chExt cx="245" cy="224"/>
                        </a:xfrm>
                      </p:grpSpPr>
                      <p:sp>
                        <p:nvSpPr>
                          <p:cNvPr id="42439" name="AutoShape 22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2586"/>
                            <a:ext cx="246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112" name="Group 2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2587"/>
                            <a:ext cx="241" cy="219"/>
                            <a:chOff x="2352" y="2587"/>
                            <a:chExt cx="241" cy="219"/>
                          </a:xfrm>
                        </p:grpSpPr>
                        <p:sp>
                          <p:nvSpPr>
                            <p:cNvPr id="42441" name="AutoShape 23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2587"/>
                              <a:ext cx="242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114" name="Group 2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2587"/>
                              <a:ext cx="237" cy="216"/>
                              <a:chOff x="2352" y="2587"/>
                              <a:chExt cx="237" cy="216"/>
                            </a:xfrm>
                          </p:grpSpPr>
                          <p:sp>
                            <p:nvSpPr>
                              <p:cNvPr id="42443" name="AutoShape 23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2587"/>
                                <a:ext cx="238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116" name="Group 23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2588"/>
                                <a:ext cx="233" cy="212"/>
                                <a:chOff x="2352" y="2588"/>
                                <a:chExt cx="233" cy="212"/>
                              </a:xfrm>
                            </p:grpSpPr>
                            <p:sp>
                              <p:nvSpPr>
                                <p:cNvPr id="42445" name="AutoShape 2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46" name="AutoShape 2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47" name="AutoShape 2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48" name="AutoShape 2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33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49" name="AutoShape 2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2118" name="Group 240"/>
            <p:cNvGrpSpPr>
              <a:grpSpLocks/>
            </p:cNvGrpSpPr>
            <p:nvPr/>
          </p:nvGrpSpPr>
          <p:grpSpPr bwMode="auto">
            <a:xfrm>
              <a:off x="2687" y="2584"/>
              <a:ext cx="295" cy="275"/>
              <a:chOff x="2687" y="2584"/>
              <a:chExt cx="295" cy="275"/>
            </a:xfrm>
          </p:grpSpPr>
          <p:sp>
            <p:nvSpPr>
              <p:cNvPr id="42404" name="AutoShape 241"/>
              <p:cNvSpPr>
                <a:spLocks noChangeArrowheads="1"/>
              </p:cNvSpPr>
              <p:nvPr/>
            </p:nvSpPr>
            <p:spPr bwMode="auto">
              <a:xfrm>
                <a:off x="2687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120" name="Group 242"/>
              <p:cNvGrpSpPr>
                <a:grpSpLocks/>
              </p:cNvGrpSpPr>
              <p:nvPr/>
            </p:nvGrpSpPr>
            <p:grpSpPr bwMode="auto">
              <a:xfrm>
                <a:off x="2688" y="2585"/>
                <a:ext cx="284" cy="264"/>
                <a:chOff x="2688" y="2585"/>
                <a:chExt cx="284" cy="264"/>
              </a:xfrm>
            </p:grpSpPr>
            <p:sp>
              <p:nvSpPr>
                <p:cNvPr id="42406" name="AutoShape 243"/>
                <p:cNvSpPr>
                  <a:spLocks noChangeArrowheads="1"/>
                </p:cNvSpPr>
                <p:nvPr/>
              </p:nvSpPr>
              <p:spPr bwMode="auto">
                <a:xfrm>
                  <a:off x="2688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122" name="Group 244"/>
                <p:cNvGrpSpPr>
                  <a:grpSpLocks/>
                </p:cNvGrpSpPr>
                <p:nvPr/>
              </p:nvGrpSpPr>
              <p:grpSpPr bwMode="auto">
                <a:xfrm>
                  <a:off x="2688" y="2585"/>
                  <a:ext cx="275" cy="254"/>
                  <a:chOff x="2688" y="2585"/>
                  <a:chExt cx="275" cy="254"/>
                </a:xfrm>
              </p:grpSpPr>
              <p:sp>
                <p:nvSpPr>
                  <p:cNvPr id="42408" name="AutoShape 245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585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124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2688" y="2585"/>
                    <a:ext cx="266" cy="245"/>
                    <a:chOff x="2688" y="2585"/>
                    <a:chExt cx="266" cy="245"/>
                  </a:xfrm>
                </p:grpSpPr>
                <p:sp>
                  <p:nvSpPr>
                    <p:cNvPr id="42410" name="AutoShap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2585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126" name="Group 2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2586"/>
                      <a:ext cx="258" cy="238"/>
                      <a:chOff x="2688" y="2586"/>
                      <a:chExt cx="258" cy="238"/>
                    </a:xfrm>
                  </p:grpSpPr>
                  <p:sp>
                    <p:nvSpPr>
                      <p:cNvPr id="42412" name="AutoShape 2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128" name="Group 2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2586"/>
                        <a:ext cx="253" cy="230"/>
                        <a:chOff x="2688" y="2586"/>
                        <a:chExt cx="253" cy="230"/>
                      </a:xfrm>
                    </p:grpSpPr>
                    <p:sp>
                      <p:nvSpPr>
                        <p:cNvPr id="42414" name="AutoShape 2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258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134" name="Group 2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2586"/>
                          <a:ext cx="248" cy="224"/>
                          <a:chOff x="2688" y="2586"/>
                          <a:chExt cx="248" cy="224"/>
                        </a:xfrm>
                      </p:grpSpPr>
                      <p:sp>
                        <p:nvSpPr>
                          <p:cNvPr id="42416" name="AutoShape 2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2586"/>
                            <a:ext cx="249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136" name="Group 2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2587"/>
                            <a:ext cx="244" cy="219"/>
                            <a:chOff x="2688" y="2587"/>
                            <a:chExt cx="244" cy="219"/>
                          </a:xfrm>
                        </p:grpSpPr>
                        <p:sp>
                          <p:nvSpPr>
                            <p:cNvPr id="42418" name="AutoShape 25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2587"/>
                              <a:ext cx="245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138" name="Group 25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2587"/>
                              <a:ext cx="240" cy="216"/>
                              <a:chOff x="2688" y="2587"/>
                              <a:chExt cx="240" cy="216"/>
                            </a:xfrm>
                          </p:grpSpPr>
                          <p:sp>
                            <p:nvSpPr>
                              <p:cNvPr id="42420" name="AutoShape 25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2587"/>
                                <a:ext cx="241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140" name="Group 2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2588"/>
                                <a:ext cx="236" cy="212"/>
                                <a:chOff x="2688" y="2588"/>
                                <a:chExt cx="236" cy="212"/>
                              </a:xfrm>
                            </p:grpSpPr>
                            <p:sp>
                              <p:nvSpPr>
                                <p:cNvPr id="42422" name="AutoShape 25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23" name="AutoShape 2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24" name="AutoShape 2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25" name="AutoShape 26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26" name="AutoShape 26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2142" name="Group 264"/>
            <p:cNvGrpSpPr>
              <a:grpSpLocks/>
            </p:cNvGrpSpPr>
            <p:nvPr/>
          </p:nvGrpSpPr>
          <p:grpSpPr bwMode="auto">
            <a:xfrm>
              <a:off x="3503" y="2203"/>
              <a:ext cx="343" cy="275"/>
              <a:chOff x="3503" y="2203"/>
              <a:chExt cx="343" cy="275"/>
            </a:xfrm>
          </p:grpSpPr>
          <p:sp>
            <p:nvSpPr>
              <p:cNvPr id="42381" name="AutoShape 265"/>
              <p:cNvSpPr>
                <a:spLocks noChangeArrowheads="1"/>
              </p:cNvSpPr>
              <p:nvPr/>
            </p:nvSpPr>
            <p:spPr bwMode="auto">
              <a:xfrm>
                <a:off x="3503" y="2203"/>
                <a:ext cx="344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144" name="Group 266"/>
              <p:cNvGrpSpPr>
                <a:grpSpLocks/>
              </p:cNvGrpSpPr>
              <p:nvPr/>
            </p:nvGrpSpPr>
            <p:grpSpPr bwMode="auto">
              <a:xfrm>
                <a:off x="3503" y="2203"/>
                <a:ext cx="332" cy="264"/>
                <a:chOff x="3503" y="2203"/>
                <a:chExt cx="332" cy="264"/>
              </a:xfrm>
            </p:grpSpPr>
            <p:sp>
              <p:nvSpPr>
                <p:cNvPr id="42383" name="AutoShape 267"/>
                <p:cNvSpPr>
                  <a:spLocks noChangeArrowheads="1"/>
                </p:cNvSpPr>
                <p:nvPr/>
              </p:nvSpPr>
              <p:spPr bwMode="auto">
                <a:xfrm>
                  <a:off x="3503" y="2203"/>
                  <a:ext cx="333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146" name="Group 268"/>
                <p:cNvGrpSpPr>
                  <a:grpSpLocks/>
                </p:cNvGrpSpPr>
                <p:nvPr/>
              </p:nvGrpSpPr>
              <p:grpSpPr bwMode="auto">
                <a:xfrm>
                  <a:off x="3503" y="2203"/>
                  <a:ext cx="323" cy="254"/>
                  <a:chOff x="3503" y="2203"/>
                  <a:chExt cx="323" cy="254"/>
                </a:xfrm>
              </p:grpSpPr>
              <p:sp>
                <p:nvSpPr>
                  <p:cNvPr id="42385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3503" y="2203"/>
                    <a:ext cx="324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14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3503" y="2204"/>
                    <a:ext cx="315" cy="246"/>
                    <a:chOff x="3503" y="2204"/>
                    <a:chExt cx="315" cy="246"/>
                  </a:xfrm>
                </p:grpSpPr>
                <p:sp>
                  <p:nvSpPr>
                    <p:cNvPr id="42387" name="AutoShap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3" y="2204"/>
                      <a:ext cx="31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150" name="Group 2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3" y="2204"/>
                      <a:ext cx="307" cy="238"/>
                      <a:chOff x="3503" y="2204"/>
                      <a:chExt cx="307" cy="238"/>
                    </a:xfrm>
                  </p:grpSpPr>
                  <p:sp>
                    <p:nvSpPr>
                      <p:cNvPr id="42389" name="AutoShape 2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3" y="2204"/>
                        <a:ext cx="30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152" name="Group 2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3" y="2204"/>
                        <a:ext cx="302" cy="230"/>
                        <a:chOff x="3503" y="2204"/>
                        <a:chExt cx="302" cy="230"/>
                      </a:xfrm>
                    </p:grpSpPr>
                    <p:sp>
                      <p:nvSpPr>
                        <p:cNvPr id="42391" name="AutoShape 2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3" y="2204"/>
                          <a:ext cx="30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158" name="Group 2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03" y="2206"/>
                          <a:ext cx="296" cy="223"/>
                          <a:chOff x="3503" y="2206"/>
                          <a:chExt cx="296" cy="223"/>
                        </a:xfrm>
                      </p:grpSpPr>
                      <p:sp>
                        <p:nvSpPr>
                          <p:cNvPr id="42393" name="AutoShape 27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03" y="2206"/>
                            <a:ext cx="29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160" name="Group 27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03" y="2206"/>
                            <a:ext cx="291" cy="218"/>
                            <a:chOff x="3503" y="2206"/>
                            <a:chExt cx="291" cy="218"/>
                          </a:xfrm>
                        </p:grpSpPr>
                        <p:sp>
                          <p:nvSpPr>
                            <p:cNvPr id="42395" name="AutoShape 27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3" y="2206"/>
                              <a:ext cx="29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162" name="Group 2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03" y="2206"/>
                              <a:ext cx="286" cy="213"/>
                              <a:chOff x="3503" y="2206"/>
                              <a:chExt cx="286" cy="213"/>
                            </a:xfrm>
                          </p:grpSpPr>
                          <p:sp>
                            <p:nvSpPr>
                              <p:cNvPr id="42397" name="AutoShape 28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03" y="2206"/>
                                <a:ext cx="28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164" name="Group 28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503" y="2206"/>
                                <a:ext cx="284" cy="211"/>
                                <a:chOff x="3503" y="2206"/>
                                <a:chExt cx="284" cy="211"/>
                              </a:xfrm>
                            </p:grpSpPr>
                            <p:sp>
                              <p:nvSpPr>
                                <p:cNvPr id="42399" name="AutoShape 28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5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00" name="AutoShape 28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01" name="AutoShape 28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02" name="AutoShape 28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403" name="AutoShape 28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2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 </a:t>
                                  </a: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166" name="Group 288"/>
          <p:cNvGrpSpPr>
            <a:grpSpLocks/>
          </p:cNvGrpSpPr>
          <p:nvPr/>
        </p:nvGrpSpPr>
        <p:grpSpPr bwMode="auto">
          <a:xfrm>
            <a:off x="4114800" y="1676400"/>
            <a:ext cx="315913" cy="436563"/>
            <a:chOff x="2592" y="1056"/>
            <a:chExt cx="199" cy="275"/>
          </a:xfrm>
        </p:grpSpPr>
        <p:sp>
          <p:nvSpPr>
            <p:cNvPr id="42325" name="AutoShape 289"/>
            <p:cNvSpPr>
              <a:spLocks noChangeArrowheads="1"/>
            </p:cNvSpPr>
            <p:nvPr/>
          </p:nvSpPr>
          <p:spPr bwMode="auto">
            <a:xfrm>
              <a:off x="2592" y="105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168" name="Group 290"/>
            <p:cNvGrpSpPr>
              <a:grpSpLocks/>
            </p:cNvGrpSpPr>
            <p:nvPr/>
          </p:nvGrpSpPr>
          <p:grpSpPr bwMode="auto">
            <a:xfrm>
              <a:off x="2592" y="1056"/>
              <a:ext cx="188" cy="264"/>
              <a:chOff x="2592" y="1056"/>
              <a:chExt cx="188" cy="264"/>
            </a:xfrm>
          </p:grpSpPr>
          <p:sp>
            <p:nvSpPr>
              <p:cNvPr id="42327" name="AutoShape 291"/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170" name="Group 292"/>
              <p:cNvGrpSpPr>
                <a:grpSpLocks/>
              </p:cNvGrpSpPr>
              <p:nvPr/>
            </p:nvGrpSpPr>
            <p:grpSpPr bwMode="auto">
              <a:xfrm>
                <a:off x="2592" y="1056"/>
                <a:ext cx="178" cy="254"/>
                <a:chOff x="2592" y="1056"/>
                <a:chExt cx="178" cy="254"/>
              </a:xfrm>
            </p:grpSpPr>
            <p:sp>
              <p:nvSpPr>
                <p:cNvPr id="42329" name="AutoShape 293"/>
                <p:cNvSpPr>
                  <a:spLocks noChangeArrowheads="1"/>
                </p:cNvSpPr>
                <p:nvPr/>
              </p:nvSpPr>
              <p:spPr bwMode="auto">
                <a:xfrm>
                  <a:off x="2592" y="105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172" name="Group 294"/>
                <p:cNvGrpSpPr>
                  <a:grpSpLocks/>
                </p:cNvGrpSpPr>
                <p:nvPr/>
              </p:nvGrpSpPr>
              <p:grpSpPr bwMode="auto">
                <a:xfrm>
                  <a:off x="2592" y="1056"/>
                  <a:ext cx="170" cy="246"/>
                  <a:chOff x="2592" y="1056"/>
                  <a:chExt cx="170" cy="246"/>
                </a:xfrm>
              </p:grpSpPr>
              <p:sp>
                <p:nvSpPr>
                  <p:cNvPr id="42331" name="AutoShape 2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056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174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2592" y="1056"/>
                    <a:ext cx="163" cy="238"/>
                    <a:chOff x="2592" y="1056"/>
                    <a:chExt cx="163" cy="238"/>
                  </a:xfrm>
                </p:grpSpPr>
                <p:sp>
                  <p:nvSpPr>
                    <p:cNvPr id="42333" name="AutoShape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056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176" name="Group 2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92" y="1056"/>
                      <a:ext cx="156" cy="231"/>
                      <a:chOff x="2592" y="1056"/>
                      <a:chExt cx="156" cy="231"/>
                    </a:xfrm>
                  </p:grpSpPr>
                  <p:sp>
                    <p:nvSpPr>
                      <p:cNvPr id="42335" name="AutoShape 2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1056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182" name="Group 3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92" y="1056"/>
                        <a:ext cx="151" cy="226"/>
                        <a:chOff x="2592" y="1056"/>
                        <a:chExt cx="151" cy="226"/>
                      </a:xfrm>
                    </p:grpSpPr>
                    <p:sp>
                      <p:nvSpPr>
                        <p:cNvPr id="42337" name="AutoShape 3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92" y="1056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184" name="Group 3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92" y="1056"/>
                          <a:ext cx="146" cy="221"/>
                          <a:chOff x="2592" y="1056"/>
                          <a:chExt cx="146" cy="221"/>
                        </a:xfrm>
                      </p:grpSpPr>
                      <p:sp>
                        <p:nvSpPr>
                          <p:cNvPr id="42339" name="AutoShape 30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2" y="1056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186" name="Group 30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2" y="1056"/>
                            <a:ext cx="143" cy="217"/>
                            <a:chOff x="2592" y="1056"/>
                            <a:chExt cx="143" cy="217"/>
                          </a:xfrm>
                        </p:grpSpPr>
                        <p:sp>
                          <p:nvSpPr>
                            <p:cNvPr id="42341" name="AutoShape 30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2" y="1056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188" name="Group 3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92" y="1056"/>
                              <a:ext cx="141" cy="215"/>
                              <a:chOff x="2592" y="1056"/>
                              <a:chExt cx="141" cy="215"/>
                            </a:xfrm>
                          </p:grpSpPr>
                          <p:sp>
                            <p:nvSpPr>
                              <p:cNvPr id="42343" name="AutoShape 30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592" y="1056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190" name="Group 30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592" y="1056"/>
                                <a:ext cx="137" cy="213"/>
                                <a:chOff x="2592" y="1056"/>
                                <a:chExt cx="137" cy="213"/>
                              </a:xfrm>
                            </p:grpSpPr>
                            <p:sp>
                              <p:nvSpPr>
                                <p:cNvPr id="42345" name="AutoShape 30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346" name="AutoShape 31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347" name="AutoShape 31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348" name="AutoShape 31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192" name="Group 313"/>
          <p:cNvGrpSpPr>
            <a:grpSpLocks/>
          </p:cNvGrpSpPr>
          <p:nvPr/>
        </p:nvGrpSpPr>
        <p:grpSpPr bwMode="auto">
          <a:xfrm>
            <a:off x="3276600" y="2438400"/>
            <a:ext cx="315913" cy="436563"/>
            <a:chOff x="2064" y="1536"/>
            <a:chExt cx="199" cy="275"/>
          </a:xfrm>
        </p:grpSpPr>
        <p:sp>
          <p:nvSpPr>
            <p:cNvPr id="42301" name="AutoShape 314"/>
            <p:cNvSpPr>
              <a:spLocks noChangeArrowheads="1"/>
            </p:cNvSpPr>
            <p:nvPr/>
          </p:nvSpPr>
          <p:spPr bwMode="auto">
            <a:xfrm>
              <a:off x="2064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194" name="Group 315"/>
            <p:cNvGrpSpPr>
              <a:grpSpLocks/>
            </p:cNvGrpSpPr>
            <p:nvPr/>
          </p:nvGrpSpPr>
          <p:grpSpPr bwMode="auto">
            <a:xfrm>
              <a:off x="2064" y="1536"/>
              <a:ext cx="188" cy="265"/>
              <a:chOff x="2064" y="1536"/>
              <a:chExt cx="188" cy="265"/>
            </a:xfrm>
          </p:grpSpPr>
          <p:sp>
            <p:nvSpPr>
              <p:cNvPr id="42303" name="AutoShape 316"/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196" name="Group 317"/>
              <p:cNvGrpSpPr>
                <a:grpSpLocks/>
              </p:cNvGrpSpPr>
              <p:nvPr/>
            </p:nvGrpSpPr>
            <p:grpSpPr bwMode="auto">
              <a:xfrm>
                <a:off x="2064" y="1536"/>
                <a:ext cx="178" cy="255"/>
                <a:chOff x="2064" y="1536"/>
                <a:chExt cx="178" cy="255"/>
              </a:xfrm>
            </p:grpSpPr>
            <p:sp>
              <p:nvSpPr>
                <p:cNvPr id="42305" name="AutoShape 318"/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198" name="Group 319"/>
                <p:cNvGrpSpPr>
                  <a:grpSpLocks/>
                </p:cNvGrpSpPr>
                <p:nvPr/>
              </p:nvGrpSpPr>
              <p:grpSpPr bwMode="auto">
                <a:xfrm>
                  <a:off x="2064" y="1536"/>
                  <a:ext cx="172" cy="247"/>
                  <a:chOff x="2064" y="1536"/>
                  <a:chExt cx="172" cy="247"/>
                </a:xfrm>
              </p:grpSpPr>
              <p:sp>
                <p:nvSpPr>
                  <p:cNvPr id="42307" name="AutoShape 32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200" name="Group 321"/>
                  <p:cNvGrpSpPr>
                    <a:grpSpLocks/>
                  </p:cNvGrpSpPr>
                  <p:nvPr/>
                </p:nvGrpSpPr>
                <p:grpSpPr bwMode="auto">
                  <a:xfrm>
                    <a:off x="2064" y="1536"/>
                    <a:ext cx="164" cy="239"/>
                    <a:chOff x="2064" y="1536"/>
                    <a:chExt cx="164" cy="239"/>
                  </a:xfrm>
                </p:grpSpPr>
                <p:sp>
                  <p:nvSpPr>
                    <p:cNvPr id="42309" name="AutoShape 3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206" name="Group 3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1536"/>
                      <a:ext cx="156" cy="233"/>
                      <a:chOff x="2064" y="1536"/>
                      <a:chExt cx="156" cy="233"/>
                    </a:xfrm>
                  </p:grpSpPr>
                  <p:sp>
                    <p:nvSpPr>
                      <p:cNvPr id="42311" name="AutoShape 3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208" name="Group 3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1536"/>
                        <a:ext cx="150" cy="227"/>
                        <a:chOff x="2064" y="1536"/>
                        <a:chExt cx="150" cy="227"/>
                      </a:xfrm>
                    </p:grpSpPr>
                    <p:sp>
                      <p:nvSpPr>
                        <p:cNvPr id="42313" name="AutoShape 3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210" name="Group 3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1536"/>
                          <a:ext cx="145" cy="222"/>
                          <a:chOff x="2064" y="1536"/>
                          <a:chExt cx="145" cy="222"/>
                        </a:xfrm>
                      </p:grpSpPr>
                      <p:sp>
                        <p:nvSpPr>
                          <p:cNvPr id="42315" name="AutoShape 3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212" name="Group 3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1536"/>
                            <a:ext cx="143" cy="218"/>
                            <a:chOff x="2064" y="1536"/>
                            <a:chExt cx="143" cy="218"/>
                          </a:xfrm>
                        </p:grpSpPr>
                        <p:sp>
                          <p:nvSpPr>
                            <p:cNvPr id="42317" name="AutoShape 33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214" name="Group 3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1536"/>
                              <a:ext cx="140" cy="216"/>
                              <a:chOff x="2064" y="1536"/>
                              <a:chExt cx="140" cy="216"/>
                            </a:xfrm>
                          </p:grpSpPr>
                          <p:sp>
                            <p:nvSpPr>
                              <p:cNvPr id="42319" name="AutoShape 33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216" name="Group 3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1536"/>
                                <a:ext cx="136" cy="214"/>
                                <a:chOff x="2064" y="1536"/>
                                <a:chExt cx="136" cy="214"/>
                              </a:xfrm>
                            </p:grpSpPr>
                            <p:sp>
                              <p:nvSpPr>
                                <p:cNvPr id="42321" name="AutoShape 3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322" name="AutoShape 3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323" name="AutoShape 3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324" name="AutoShape 3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6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218" name="Group 338"/>
          <p:cNvGrpSpPr>
            <a:grpSpLocks/>
          </p:cNvGrpSpPr>
          <p:nvPr/>
        </p:nvGrpSpPr>
        <p:grpSpPr bwMode="auto">
          <a:xfrm>
            <a:off x="5334000" y="2438400"/>
            <a:ext cx="315913" cy="436563"/>
            <a:chOff x="3360" y="1536"/>
            <a:chExt cx="199" cy="275"/>
          </a:xfrm>
        </p:grpSpPr>
        <p:sp>
          <p:nvSpPr>
            <p:cNvPr id="42277" name="AutoShape 339"/>
            <p:cNvSpPr>
              <a:spLocks noChangeArrowheads="1"/>
            </p:cNvSpPr>
            <p:nvPr/>
          </p:nvSpPr>
          <p:spPr bwMode="auto">
            <a:xfrm>
              <a:off x="3360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220" name="Group 340"/>
            <p:cNvGrpSpPr>
              <a:grpSpLocks/>
            </p:cNvGrpSpPr>
            <p:nvPr/>
          </p:nvGrpSpPr>
          <p:grpSpPr bwMode="auto">
            <a:xfrm>
              <a:off x="3360" y="1536"/>
              <a:ext cx="188" cy="265"/>
              <a:chOff x="3360" y="1536"/>
              <a:chExt cx="188" cy="265"/>
            </a:xfrm>
          </p:grpSpPr>
          <p:sp>
            <p:nvSpPr>
              <p:cNvPr id="42279" name="AutoShape 341"/>
              <p:cNvSpPr>
                <a:spLocks noChangeArrowheads="1"/>
              </p:cNvSpPr>
              <p:nvPr/>
            </p:nvSpPr>
            <p:spPr bwMode="auto">
              <a:xfrm>
                <a:off x="3360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222" name="Group 342"/>
              <p:cNvGrpSpPr>
                <a:grpSpLocks/>
              </p:cNvGrpSpPr>
              <p:nvPr/>
            </p:nvGrpSpPr>
            <p:grpSpPr bwMode="auto">
              <a:xfrm>
                <a:off x="3360" y="1536"/>
                <a:ext cx="178" cy="255"/>
                <a:chOff x="3360" y="1536"/>
                <a:chExt cx="178" cy="255"/>
              </a:xfrm>
            </p:grpSpPr>
            <p:sp>
              <p:nvSpPr>
                <p:cNvPr id="42281" name="AutoShape 343"/>
                <p:cNvSpPr>
                  <a:spLocks noChangeArrowheads="1"/>
                </p:cNvSpPr>
                <p:nvPr/>
              </p:nvSpPr>
              <p:spPr bwMode="auto">
                <a:xfrm>
                  <a:off x="3360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224" name="Group 344"/>
                <p:cNvGrpSpPr>
                  <a:grpSpLocks/>
                </p:cNvGrpSpPr>
                <p:nvPr/>
              </p:nvGrpSpPr>
              <p:grpSpPr bwMode="auto">
                <a:xfrm>
                  <a:off x="3360" y="1536"/>
                  <a:ext cx="172" cy="247"/>
                  <a:chOff x="3360" y="1536"/>
                  <a:chExt cx="172" cy="247"/>
                </a:xfrm>
              </p:grpSpPr>
              <p:sp>
                <p:nvSpPr>
                  <p:cNvPr id="42283" name="AutoShape 345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230" name="Group 346"/>
                  <p:cNvGrpSpPr>
                    <a:grpSpLocks/>
                  </p:cNvGrpSpPr>
                  <p:nvPr/>
                </p:nvGrpSpPr>
                <p:grpSpPr bwMode="auto">
                  <a:xfrm>
                    <a:off x="3360" y="1536"/>
                    <a:ext cx="164" cy="239"/>
                    <a:chOff x="3360" y="1536"/>
                    <a:chExt cx="164" cy="239"/>
                  </a:xfrm>
                </p:grpSpPr>
                <p:sp>
                  <p:nvSpPr>
                    <p:cNvPr id="42285" name="AutoShape 3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232" name="Group 3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0" y="1536"/>
                      <a:ext cx="156" cy="233"/>
                      <a:chOff x="3360" y="1536"/>
                      <a:chExt cx="156" cy="233"/>
                    </a:xfrm>
                  </p:grpSpPr>
                  <p:sp>
                    <p:nvSpPr>
                      <p:cNvPr id="42287" name="AutoShape 3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234" name="Group 3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0" y="1536"/>
                        <a:ext cx="150" cy="227"/>
                        <a:chOff x="3360" y="1536"/>
                        <a:chExt cx="150" cy="227"/>
                      </a:xfrm>
                    </p:grpSpPr>
                    <p:sp>
                      <p:nvSpPr>
                        <p:cNvPr id="42289" name="AutoShape 3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0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236" name="Group 3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1536"/>
                          <a:ext cx="145" cy="222"/>
                          <a:chOff x="3360" y="1536"/>
                          <a:chExt cx="145" cy="222"/>
                        </a:xfrm>
                      </p:grpSpPr>
                      <p:sp>
                        <p:nvSpPr>
                          <p:cNvPr id="42291" name="AutoShape 3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0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238" name="Group 3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0" y="1536"/>
                            <a:ext cx="143" cy="218"/>
                            <a:chOff x="3360" y="1536"/>
                            <a:chExt cx="143" cy="218"/>
                          </a:xfrm>
                        </p:grpSpPr>
                        <p:sp>
                          <p:nvSpPr>
                            <p:cNvPr id="42293" name="AutoShape 35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240" name="Group 35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360" y="1536"/>
                              <a:ext cx="140" cy="216"/>
                              <a:chOff x="3360" y="1536"/>
                              <a:chExt cx="140" cy="216"/>
                            </a:xfrm>
                          </p:grpSpPr>
                          <p:sp>
                            <p:nvSpPr>
                              <p:cNvPr id="42295" name="AutoShape 35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360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242" name="Group 3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360" y="1536"/>
                                <a:ext cx="136" cy="214"/>
                                <a:chOff x="3360" y="1536"/>
                                <a:chExt cx="136" cy="214"/>
                              </a:xfrm>
                            </p:grpSpPr>
                            <p:sp>
                              <p:nvSpPr>
                                <p:cNvPr id="42297" name="AutoShape 35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98" name="AutoShape 3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99" name="AutoShape 3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300" name="AutoShape 36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6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244" name="Group 363"/>
          <p:cNvGrpSpPr>
            <a:grpSpLocks/>
          </p:cNvGrpSpPr>
          <p:nvPr/>
        </p:nvGrpSpPr>
        <p:grpSpPr bwMode="auto">
          <a:xfrm>
            <a:off x="2743200" y="3200400"/>
            <a:ext cx="315913" cy="436563"/>
            <a:chOff x="1728" y="2016"/>
            <a:chExt cx="199" cy="275"/>
          </a:xfrm>
        </p:grpSpPr>
        <p:sp>
          <p:nvSpPr>
            <p:cNvPr id="42253" name="AutoShape 364"/>
            <p:cNvSpPr>
              <a:spLocks noChangeArrowheads="1"/>
            </p:cNvSpPr>
            <p:nvPr/>
          </p:nvSpPr>
          <p:spPr bwMode="auto">
            <a:xfrm>
              <a:off x="1728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246" name="Group 365"/>
            <p:cNvGrpSpPr>
              <a:grpSpLocks/>
            </p:cNvGrpSpPr>
            <p:nvPr/>
          </p:nvGrpSpPr>
          <p:grpSpPr bwMode="auto">
            <a:xfrm>
              <a:off x="1728" y="2016"/>
              <a:ext cx="188" cy="264"/>
              <a:chOff x="1728" y="2016"/>
              <a:chExt cx="188" cy="264"/>
            </a:xfrm>
          </p:grpSpPr>
          <p:sp>
            <p:nvSpPr>
              <p:cNvPr id="42255" name="AutoShape 366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248" name="Group 367"/>
              <p:cNvGrpSpPr>
                <a:grpSpLocks/>
              </p:cNvGrpSpPr>
              <p:nvPr/>
            </p:nvGrpSpPr>
            <p:grpSpPr bwMode="auto">
              <a:xfrm>
                <a:off x="1728" y="2016"/>
                <a:ext cx="178" cy="254"/>
                <a:chOff x="1728" y="2016"/>
                <a:chExt cx="178" cy="254"/>
              </a:xfrm>
            </p:grpSpPr>
            <p:sp>
              <p:nvSpPr>
                <p:cNvPr id="42257" name="AutoShape 368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254" name="Group 369"/>
                <p:cNvGrpSpPr>
                  <a:grpSpLocks/>
                </p:cNvGrpSpPr>
                <p:nvPr/>
              </p:nvGrpSpPr>
              <p:grpSpPr bwMode="auto">
                <a:xfrm>
                  <a:off x="1728" y="2016"/>
                  <a:ext cx="170" cy="247"/>
                  <a:chOff x="1728" y="2016"/>
                  <a:chExt cx="170" cy="247"/>
                </a:xfrm>
              </p:grpSpPr>
              <p:sp>
                <p:nvSpPr>
                  <p:cNvPr id="42259" name="AutoShape 37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256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1728" y="2016"/>
                    <a:ext cx="163" cy="239"/>
                    <a:chOff x="1728" y="2016"/>
                    <a:chExt cx="163" cy="239"/>
                  </a:xfrm>
                </p:grpSpPr>
                <p:sp>
                  <p:nvSpPr>
                    <p:cNvPr id="42261" name="AutoShape 3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258" name="Group 3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8" y="2016"/>
                      <a:ext cx="156" cy="233"/>
                      <a:chOff x="1728" y="2016"/>
                      <a:chExt cx="156" cy="233"/>
                    </a:xfrm>
                  </p:grpSpPr>
                  <p:sp>
                    <p:nvSpPr>
                      <p:cNvPr id="42263" name="AutoShape 3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260" name="Group 3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28" y="2016"/>
                        <a:ext cx="151" cy="227"/>
                        <a:chOff x="1728" y="2016"/>
                        <a:chExt cx="151" cy="227"/>
                      </a:xfrm>
                    </p:grpSpPr>
                    <p:sp>
                      <p:nvSpPr>
                        <p:cNvPr id="42265" name="AutoShape 3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28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262" name="Group 3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28" y="2016"/>
                          <a:ext cx="146" cy="222"/>
                          <a:chOff x="1728" y="2016"/>
                          <a:chExt cx="146" cy="222"/>
                        </a:xfrm>
                      </p:grpSpPr>
                      <p:sp>
                        <p:nvSpPr>
                          <p:cNvPr id="42267" name="AutoShape 3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28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264" name="Group 3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28" y="2016"/>
                            <a:ext cx="143" cy="218"/>
                            <a:chOff x="1728" y="2016"/>
                            <a:chExt cx="143" cy="218"/>
                          </a:xfrm>
                        </p:grpSpPr>
                        <p:sp>
                          <p:nvSpPr>
                            <p:cNvPr id="42269" name="AutoShape 38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28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266" name="Group 38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28" y="2016"/>
                              <a:ext cx="141" cy="216"/>
                              <a:chOff x="1728" y="2016"/>
                              <a:chExt cx="141" cy="216"/>
                            </a:xfrm>
                          </p:grpSpPr>
                          <p:sp>
                            <p:nvSpPr>
                              <p:cNvPr id="42271" name="AutoShape 38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28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268" name="Group 3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28" y="2016"/>
                                <a:ext cx="137" cy="214"/>
                                <a:chOff x="1728" y="2016"/>
                                <a:chExt cx="137" cy="214"/>
                              </a:xfrm>
                            </p:grpSpPr>
                            <p:sp>
                              <p:nvSpPr>
                                <p:cNvPr id="42273" name="AutoShape 38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74" name="AutoShape 38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75" name="AutoShape 38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76" name="AutoShape 38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270" name="Group 388"/>
          <p:cNvGrpSpPr>
            <a:grpSpLocks/>
          </p:cNvGrpSpPr>
          <p:nvPr/>
        </p:nvGrpSpPr>
        <p:grpSpPr bwMode="auto">
          <a:xfrm>
            <a:off x="4191000" y="3200400"/>
            <a:ext cx="315913" cy="436563"/>
            <a:chOff x="2640" y="2016"/>
            <a:chExt cx="199" cy="275"/>
          </a:xfrm>
        </p:grpSpPr>
        <p:sp>
          <p:nvSpPr>
            <p:cNvPr id="42229" name="AutoShape 389"/>
            <p:cNvSpPr>
              <a:spLocks noChangeArrowheads="1"/>
            </p:cNvSpPr>
            <p:nvPr/>
          </p:nvSpPr>
          <p:spPr bwMode="auto">
            <a:xfrm>
              <a:off x="264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272" name="Group 390"/>
            <p:cNvGrpSpPr>
              <a:grpSpLocks/>
            </p:cNvGrpSpPr>
            <p:nvPr/>
          </p:nvGrpSpPr>
          <p:grpSpPr bwMode="auto">
            <a:xfrm>
              <a:off x="2640" y="2016"/>
              <a:ext cx="188" cy="264"/>
              <a:chOff x="2640" y="2016"/>
              <a:chExt cx="188" cy="264"/>
            </a:xfrm>
          </p:grpSpPr>
          <p:sp>
            <p:nvSpPr>
              <p:cNvPr id="42231" name="AutoShape 391"/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278" name="Group 392"/>
              <p:cNvGrpSpPr>
                <a:grpSpLocks/>
              </p:cNvGrpSpPr>
              <p:nvPr/>
            </p:nvGrpSpPr>
            <p:grpSpPr bwMode="auto">
              <a:xfrm>
                <a:off x="2640" y="2016"/>
                <a:ext cx="178" cy="254"/>
                <a:chOff x="2640" y="2016"/>
                <a:chExt cx="178" cy="254"/>
              </a:xfrm>
            </p:grpSpPr>
            <p:sp>
              <p:nvSpPr>
                <p:cNvPr id="42233" name="AutoShape 393"/>
                <p:cNvSpPr>
                  <a:spLocks noChangeArrowheads="1"/>
                </p:cNvSpPr>
                <p:nvPr/>
              </p:nvSpPr>
              <p:spPr bwMode="auto">
                <a:xfrm>
                  <a:off x="264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280" name="Group 394"/>
                <p:cNvGrpSpPr>
                  <a:grpSpLocks/>
                </p:cNvGrpSpPr>
                <p:nvPr/>
              </p:nvGrpSpPr>
              <p:grpSpPr bwMode="auto">
                <a:xfrm>
                  <a:off x="2640" y="2016"/>
                  <a:ext cx="172" cy="247"/>
                  <a:chOff x="2640" y="2016"/>
                  <a:chExt cx="172" cy="247"/>
                </a:xfrm>
              </p:grpSpPr>
              <p:sp>
                <p:nvSpPr>
                  <p:cNvPr id="42235" name="AutoShape 39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282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2640" y="2016"/>
                    <a:ext cx="164" cy="239"/>
                    <a:chOff x="2640" y="2016"/>
                    <a:chExt cx="164" cy="239"/>
                  </a:xfrm>
                </p:grpSpPr>
                <p:sp>
                  <p:nvSpPr>
                    <p:cNvPr id="42237" name="AutoShape 3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01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284" name="Group 3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0" y="2016"/>
                      <a:ext cx="156" cy="233"/>
                      <a:chOff x="2640" y="2016"/>
                      <a:chExt cx="156" cy="233"/>
                    </a:xfrm>
                  </p:grpSpPr>
                  <p:sp>
                    <p:nvSpPr>
                      <p:cNvPr id="42239" name="AutoShape 3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4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286" name="Group 4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40" y="2016"/>
                        <a:ext cx="150" cy="227"/>
                        <a:chOff x="2640" y="2016"/>
                        <a:chExt cx="150" cy="227"/>
                      </a:xfrm>
                    </p:grpSpPr>
                    <p:sp>
                      <p:nvSpPr>
                        <p:cNvPr id="42241" name="AutoShape 4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40" y="201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288" name="Group 4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40" y="2016"/>
                          <a:ext cx="145" cy="222"/>
                          <a:chOff x="2640" y="2016"/>
                          <a:chExt cx="145" cy="222"/>
                        </a:xfrm>
                      </p:grpSpPr>
                      <p:sp>
                        <p:nvSpPr>
                          <p:cNvPr id="42243" name="AutoShape 40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40" y="201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290" name="Group 40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40" y="2016"/>
                            <a:ext cx="143" cy="218"/>
                            <a:chOff x="2640" y="2016"/>
                            <a:chExt cx="143" cy="218"/>
                          </a:xfrm>
                        </p:grpSpPr>
                        <p:sp>
                          <p:nvSpPr>
                            <p:cNvPr id="42245" name="AutoShape 40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292" name="Group 4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40" y="2016"/>
                              <a:ext cx="140" cy="216"/>
                              <a:chOff x="2640" y="2016"/>
                              <a:chExt cx="140" cy="216"/>
                            </a:xfrm>
                          </p:grpSpPr>
                          <p:sp>
                            <p:nvSpPr>
                              <p:cNvPr id="42247" name="AutoShape 40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40" y="201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294" name="Group 40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40" y="2016"/>
                                <a:ext cx="136" cy="214"/>
                                <a:chOff x="2640" y="2016"/>
                                <a:chExt cx="136" cy="214"/>
                              </a:xfrm>
                            </p:grpSpPr>
                            <p:sp>
                              <p:nvSpPr>
                                <p:cNvPr id="42249" name="AutoShape 40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50" name="AutoShape 41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51" name="AutoShape 41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52" name="AutoShape 41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296" name="Group 413"/>
          <p:cNvGrpSpPr>
            <a:grpSpLocks/>
          </p:cNvGrpSpPr>
          <p:nvPr/>
        </p:nvGrpSpPr>
        <p:grpSpPr bwMode="auto">
          <a:xfrm>
            <a:off x="4572000" y="3200400"/>
            <a:ext cx="315913" cy="436563"/>
            <a:chOff x="2880" y="2016"/>
            <a:chExt cx="199" cy="275"/>
          </a:xfrm>
        </p:grpSpPr>
        <p:sp>
          <p:nvSpPr>
            <p:cNvPr id="42205" name="AutoShape 414"/>
            <p:cNvSpPr>
              <a:spLocks noChangeArrowheads="1"/>
            </p:cNvSpPr>
            <p:nvPr/>
          </p:nvSpPr>
          <p:spPr bwMode="auto">
            <a:xfrm>
              <a:off x="288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302" name="Group 415"/>
            <p:cNvGrpSpPr>
              <a:grpSpLocks/>
            </p:cNvGrpSpPr>
            <p:nvPr/>
          </p:nvGrpSpPr>
          <p:grpSpPr bwMode="auto">
            <a:xfrm>
              <a:off x="2880" y="2016"/>
              <a:ext cx="188" cy="264"/>
              <a:chOff x="2880" y="2016"/>
              <a:chExt cx="188" cy="264"/>
            </a:xfrm>
          </p:grpSpPr>
          <p:sp>
            <p:nvSpPr>
              <p:cNvPr id="42207" name="AutoShape 416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304" name="Group 417"/>
              <p:cNvGrpSpPr>
                <a:grpSpLocks/>
              </p:cNvGrpSpPr>
              <p:nvPr/>
            </p:nvGrpSpPr>
            <p:grpSpPr bwMode="auto">
              <a:xfrm>
                <a:off x="2880" y="2016"/>
                <a:ext cx="178" cy="254"/>
                <a:chOff x="2880" y="2016"/>
                <a:chExt cx="178" cy="254"/>
              </a:xfrm>
            </p:grpSpPr>
            <p:sp>
              <p:nvSpPr>
                <p:cNvPr id="42209" name="AutoShape 418"/>
                <p:cNvSpPr>
                  <a:spLocks noChangeArrowheads="1"/>
                </p:cNvSpPr>
                <p:nvPr/>
              </p:nvSpPr>
              <p:spPr bwMode="auto">
                <a:xfrm>
                  <a:off x="288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306" name="Group 419"/>
                <p:cNvGrpSpPr>
                  <a:grpSpLocks/>
                </p:cNvGrpSpPr>
                <p:nvPr/>
              </p:nvGrpSpPr>
              <p:grpSpPr bwMode="auto">
                <a:xfrm>
                  <a:off x="2880" y="2016"/>
                  <a:ext cx="170" cy="247"/>
                  <a:chOff x="2880" y="2016"/>
                  <a:chExt cx="170" cy="247"/>
                </a:xfrm>
              </p:grpSpPr>
              <p:sp>
                <p:nvSpPr>
                  <p:cNvPr id="42211" name="AutoShape 42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308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2880" y="2016"/>
                    <a:ext cx="163" cy="239"/>
                    <a:chOff x="2880" y="2016"/>
                    <a:chExt cx="163" cy="239"/>
                  </a:xfrm>
                </p:grpSpPr>
                <p:sp>
                  <p:nvSpPr>
                    <p:cNvPr id="42213" name="AutoShape 4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310" name="Group 4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016"/>
                      <a:ext cx="156" cy="233"/>
                      <a:chOff x="2880" y="2016"/>
                      <a:chExt cx="156" cy="233"/>
                    </a:xfrm>
                  </p:grpSpPr>
                  <p:sp>
                    <p:nvSpPr>
                      <p:cNvPr id="42215" name="AutoShape 4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312" name="Group 4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016"/>
                        <a:ext cx="151" cy="227"/>
                        <a:chOff x="2880" y="2016"/>
                        <a:chExt cx="151" cy="227"/>
                      </a:xfrm>
                    </p:grpSpPr>
                    <p:sp>
                      <p:nvSpPr>
                        <p:cNvPr id="42217" name="AutoShape 4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314" name="Group 4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016"/>
                          <a:ext cx="146" cy="222"/>
                          <a:chOff x="2880" y="2016"/>
                          <a:chExt cx="146" cy="222"/>
                        </a:xfrm>
                      </p:grpSpPr>
                      <p:sp>
                        <p:nvSpPr>
                          <p:cNvPr id="42219" name="AutoShape 4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316" name="Group 4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016"/>
                            <a:ext cx="143" cy="218"/>
                            <a:chOff x="2880" y="2016"/>
                            <a:chExt cx="143" cy="218"/>
                          </a:xfrm>
                        </p:grpSpPr>
                        <p:sp>
                          <p:nvSpPr>
                            <p:cNvPr id="42221" name="AutoShape 43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318" name="Group 4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016"/>
                              <a:ext cx="141" cy="216"/>
                              <a:chOff x="2880" y="2016"/>
                              <a:chExt cx="141" cy="216"/>
                            </a:xfrm>
                          </p:grpSpPr>
                          <p:sp>
                            <p:nvSpPr>
                              <p:cNvPr id="42223" name="AutoShape 43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320" name="Group 4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016"/>
                                <a:ext cx="137" cy="214"/>
                                <a:chOff x="2880" y="2016"/>
                                <a:chExt cx="137" cy="214"/>
                              </a:xfrm>
                            </p:grpSpPr>
                            <p:sp>
                              <p:nvSpPr>
                                <p:cNvPr id="42225" name="AutoShape 4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26" name="AutoShape 4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27" name="AutoShape 4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28" name="AutoShape 4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326" name="Group 438"/>
          <p:cNvGrpSpPr>
            <a:grpSpLocks/>
          </p:cNvGrpSpPr>
          <p:nvPr/>
        </p:nvGrpSpPr>
        <p:grpSpPr bwMode="auto">
          <a:xfrm>
            <a:off x="5943600" y="3276600"/>
            <a:ext cx="315913" cy="436563"/>
            <a:chOff x="3744" y="2064"/>
            <a:chExt cx="199" cy="275"/>
          </a:xfrm>
        </p:grpSpPr>
        <p:sp>
          <p:nvSpPr>
            <p:cNvPr id="42181" name="AutoShape 439"/>
            <p:cNvSpPr>
              <a:spLocks noChangeArrowheads="1"/>
            </p:cNvSpPr>
            <p:nvPr/>
          </p:nvSpPr>
          <p:spPr bwMode="auto">
            <a:xfrm>
              <a:off x="3744" y="2064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328" name="Group 440"/>
            <p:cNvGrpSpPr>
              <a:grpSpLocks/>
            </p:cNvGrpSpPr>
            <p:nvPr/>
          </p:nvGrpSpPr>
          <p:grpSpPr bwMode="auto">
            <a:xfrm>
              <a:off x="3744" y="2064"/>
              <a:ext cx="188" cy="264"/>
              <a:chOff x="3744" y="2064"/>
              <a:chExt cx="188" cy="264"/>
            </a:xfrm>
          </p:grpSpPr>
          <p:sp>
            <p:nvSpPr>
              <p:cNvPr id="42183" name="AutoShape 441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330" name="Group 442"/>
              <p:cNvGrpSpPr>
                <a:grpSpLocks/>
              </p:cNvGrpSpPr>
              <p:nvPr/>
            </p:nvGrpSpPr>
            <p:grpSpPr bwMode="auto">
              <a:xfrm>
                <a:off x="3744" y="2064"/>
                <a:ext cx="178" cy="254"/>
                <a:chOff x="3744" y="2064"/>
                <a:chExt cx="178" cy="254"/>
              </a:xfrm>
            </p:grpSpPr>
            <p:sp>
              <p:nvSpPr>
                <p:cNvPr id="42185" name="AutoShape 443"/>
                <p:cNvSpPr>
                  <a:spLocks noChangeArrowheads="1"/>
                </p:cNvSpPr>
                <p:nvPr/>
              </p:nvSpPr>
              <p:spPr bwMode="auto">
                <a:xfrm>
                  <a:off x="3744" y="2064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332" name="Group 444"/>
                <p:cNvGrpSpPr>
                  <a:grpSpLocks/>
                </p:cNvGrpSpPr>
                <p:nvPr/>
              </p:nvGrpSpPr>
              <p:grpSpPr bwMode="auto">
                <a:xfrm>
                  <a:off x="3744" y="2064"/>
                  <a:ext cx="170" cy="246"/>
                  <a:chOff x="3744" y="2064"/>
                  <a:chExt cx="170" cy="246"/>
                </a:xfrm>
              </p:grpSpPr>
              <p:sp>
                <p:nvSpPr>
                  <p:cNvPr id="42187" name="AutoShape 445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64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334" name="Group 446"/>
                  <p:cNvGrpSpPr>
                    <a:grpSpLocks/>
                  </p:cNvGrpSpPr>
                  <p:nvPr/>
                </p:nvGrpSpPr>
                <p:grpSpPr bwMode="auto">
                  <a:xfrm>
                    <a:off x="3744" y="2064"/>
                    <a:ext cx="163" cy="238"/>
                    <a:chOff x="3744" y="2064"/>
                    <a:chExt cx="163" cy="238"/>
                  </a:xfrm>
                </p:grpSpPr>
                <p:sp>
                  <p:nvSpPr>
                    <p:cNvPr id="42189" name="AutoShape 4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64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336" name="Group 4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2064"/>
                      <a:ext cx="156" cy="231"/>
                      <a:chOff x="3744" y="2064"/>
                      <a:chExt cx="156" cy="231"/>
                    </a:xfrm>
                  </p:grpSpPr>
                  <p:sp>
                    <p:nvSpPr>
                      <p:cNvPr id="42191" name="AutoShape 4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4" y="2064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338" name="Group 4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4" y="2064"/>
                        <a:ext cx="151" cy="226"/>
                        <a:chOff x="3744" y="2064"/>
                        <a:chExt cx="151" cy="226"/>
                      </a:xfrm>
                    </p:grpSpPr>
                    <p:sp>
                      <p:nvSpPr>
                        <p:cNvPr id="42193" name="AutoShape 4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44" y="2064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340" name="Group 4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44" y="2064"/>
                          <a:ext cx="146" cy="221"/>
                          <a:chOff x="3744" y="2064"/>
                          <a:chExt cx="146" cy="221"/>
                        </a:xfrm>
                      </p:grpSpPr>
                      <p:sp>
                        <p:nvSpPr>
                          <p:cNvPr id="42195" name="AutoShape 4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44" y="2064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342" name="Group 4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44" y="2064"/>
                            <a:ext cx="143" cy="217"/>
                            <a:chOff x="3744" y="2064"/>
                            <a:chExt cx="143" cy="217"/>
                          </a:xfrm>
                        </p:grpSpPr>
                        <p:sp>
                          <p:nvSpPr>
                            <p:cNvPr id="42197" name="AutoShape 45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44" y="2064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344" name="Group 45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44" y="2064"/>
                              <a:ext cx="141" cy="215"/>
                              <a:chOff x="3744" y="2064"/>
                              <a:chExt cx="141" cy="215"/>
                            </a:xfrm>
                          </p:grpSpPr>
                          <p:sp>
                            <p:nvSpPr>
                              <p:cNvPr id="42199" name="AutoShape 45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744" y="2064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360" name="Group 4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44" y="2064"/>
                                <a:ext cx="137" cy="213"/>
                                <a:chOff x="3744" y="2064"/>
                                <a:chExt cx="137" cy="213"/>
                              </a:xfrm>
                            </p:grpSpPr>
                            <p:sp>
                              <p:nvSpPr>
                                <p:cNvPr id="42201" name="AutoShape 45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02" name="AutoShape 4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03" name="AutoShape 4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204" name="AutoShape 46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361" name="Group 463"/>
          <p:cNvGrpSpPr>
            <a:grpSpLocks/>
          </p:cNvGrpSpPr>
          <p:nvPr/>
        </p:nvGrpSpPr>
        <p:grpSpPr bwMode="auto">
          <a:xfrm>
            <a:off x="2438400" y="3810000"/>
            <a:ext cx="315913" cy="436563"/>
            <a:chOff x="1536" y="2400"/>
            <a:chExt cx="199" cy="275"/>
          </a:xfrm>
        </p:grpSpPr>
        <p:sp>
          <p:nvSpPr>
            <p:cNvPr id="42157" name="AutoShape 464"/>
            <p:cNvSpPr>
              <a:spLocks noChangeArrowheads="1"/>
            </p:cNvSpPr>
            <p:nvPr/>
          </p:nvSpPr>
          <p:spPr bwMode="auto">
            <a:xfrm>
              <a:off x="1536" y="2400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362" name="Group 465"/>
            <p:cNvGrpSpPr>
              <a:grpSpLocks/>
            </p:cNvGrpSpPr>
            <p:nvPr/>
          </p:nvGrpSpPr>
          <p:grpSpPr bwMode="auto">
            <a:xfrm>
              <a:off x="1536" y="2400"/>
              <a:ext cx="188" cy="265"/>
              <a:chOff x="1536" y="2400"/>
              <a:chExt cx="188" cy="265"/>
            </a:xfrm>
          </p:grpSpPr>
          <p:sp>
            <p:nvSpPr>
              <p:cNvPr id="42159" name="AutoShape 46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363" name="Group 467"/>
              <p:cNvGrpSpPr>
                <a:grpSpLocks/>
              </p:cNvGrpSpPr>
              <p:nvPr/>
            </p:nvGrpSpPr>
            <p:grpSpPr bwMode="auto">
              <a:xfrm>
                <a:off x="1536" y="2400"/>
                <a:ext cx="181" cy="255"/>
                <a:chOff x="1536" y="2400"/>
                <a:chExt cx="181" cy="255"/>
              </a:xfrm>
            </p:grpSpPr>
            <p:sp>
              <p:nvSpPr>
                <p:cNvPr id="42161" name="AutoShape 46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182" cy="256"/>
                </a:xfrm>
                <a:prstGeom prst="roundRect">
                  <a:avLst>
                    <a:gd name="adj" fmla="val 546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364" name="Group 469"/>
                <p:cNvGrpSpPr>
                  <a:grpSpLocks/>
                </p:cNvGrpSpPr>
                <p:nvPr/>
              </p:nvGrpSpPr>
              <p:grpSpPr bwMode="auto">
                <a:xfrm>
                  <a:off x="1536" y="2400"/>
                  <a:ext cx="173" cy="247"/>
                  <a:chOff x="1536" y="2400"/>
                  <a:chExt cx="173" cy="247"/>
                </a:xfrm>
              </p:grpSpPr>
              <p:sp>
                <p:nvSpPr>
                  <p:cNvPr id="42163" name="AutoShape 4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174" cy="248"/>
                  </a:xfrm>
                  <a:prstGeom prst="roundRect">
                    <a:avLst>
                      <a:gd name="adj" fmla="val 57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365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1536" y="2400"/>
                    <a:ext cx="166" cy="239"/>
                    <a:chOff x="1536" y="2400"/>
                    <a:chExt cx="166" cy="239"/>
                  </a:xfrm>
                </p:grpSpPr>
                <p:sp>
                  <p:nvSpPr>
                    <p:cNvPr id="42165" name="AutoShape 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400"/>
                      <a:ext cx="167" cy="240"/>
                    </a:xfrm>
                    <a:prstGeom prst="roundRect">
                      <a:avLst>
                        <a:gd name="adj" fmla="val 602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376" name="Group 4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2400"/>
                      <a:ext cx="159" cy="233"/>
                      <a:chOff x="1536" y="2400"/>
                      <a:chExt cx="159" cy="233"/>
                    </a:xfrm>
                  </p:grpSpPr>
                  <p:sp>
                    <p:nvSpPr>
                      <p:cNvPr id="42167" name="AutoShape 4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2400"/>
                        <a:ext cx="160" cy="234"/>
                      </a:xfrm>
                      <a:prstGeom prst="roundRect">
                        <a:avLst>
                          <a:gd name="adj" fmla="val 625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377" name="Group 4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2400"/>
                        <a:ext cx="154" cy="227"/>
                        <a:chOff x="1536" y="2400"/>
                        <a:chExt cx="154" cy="227"/>
                      </a:xfrm>
                    </p:grpSpPr>
                    <p:sp>
                      <p:nvSpPr>
                        <p:cNvPr id="42169" name="AutoShape 4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2400"/>
                          <a:ext cx="155" cy="228"/>
                        </a:xfrm>
                        <a:prstGeom prst="roundRect">
                          <a:avLst>
                            <a:gd name="adj" fmla="val 648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378" name="Group 4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2400"/>
                          <a:ext cx="149" cy="222"/>
                          <a:chOff x="1536" y="2400"/>
                          <a:chExt cx="149" cy="222"/>
                        </a:xfrm>
                      </p:grpSpPr>
                      <p:sp>
                        <p:nvSpPr>
                          <p:cNvPr id="42171" name="AutoShape 4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2400"/>
                            <a:ext cx="150" cy="223"/>
                          </a:xfrm>
                          <a:prstGeom prst="roundRect">
                            <a:avLst>
                              <a:gd name="adj" fmla="val 66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379" name="Group 4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2400"/>
                            <a:ext cx="145" cy="218"/>
                            <a:chOff x="1536" y="2400"/>
                            <a:chExt cx="145" cy="218"/>
                          </a:xfrm>
                        </p:grpSpPr>
                        <p:sp>
                          <p:nvSpPr>
                            <p:cNvPr id="42173" name="AutoShape 48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2400"/>
                              <a:ext cx="146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380" name="Group 48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2400"/>
                              <a:ext cx="142" cy="216"/>
                              <a:chOff x="1536" y="2400"/>
                              <a:chExt cx="142" cy="216"/>
                            </a:xfrm>
                          </p:grpSpPr>
                          <p:sp>
                            <p:nvSpPr>
                              <p:cNvPr id="42175" name="AutoShape 48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2400"/>
                                <a:ext cx="143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382" name="Group 4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2400"/>
                                <a:ext cx="140" cy="214"/>
                                <a:chOff x="1536" y="2400"/>
                                <a:chExt cx="140" cy="214"/>
                              </a:xfrm>
                            </p:grpSpPr>
                            <p:sp>
                              <p:nvSpPr>
                                <p:cNvPr id="42177" name="AutoShape 48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5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78" name="AutoShape 48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79" name="AutoShape 48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0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80" name="AutoShape 48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39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384" name="Group 488"/>
          <p:cNvGrpSpPr>
            <a:grpSpLocks/>
          </p:cNvGrpSpPr>
          <p:nvPr/>
        </p:nvGrpSpPr>
        <p:grpSpPr bwMode="auto">
          <a:xfrm>
            <a:off x="3276600" y="3733800"/>
            <a:ext cx="315913" cy="436563"/>
            <a:chOff x="2064" y="2352"/>
            <a:chExt cx="199" cy="275"/>
          </a:xfrm>
        </p:grpSpPr>
        <p:sp>
          <p:nvSpPr>
            <p:cNvPr id="42133" name="AutoShape 489"/>
            <p:cNvSpPr>
              <a:spLocks noChangeArrowheads="1"/>
            </p:cNvSpPr>
            <p:nvPr/>
          </p:nvSpPr>
          <p:spPr bwMode="auto">
            <a:xfrm>
              <a:off x="2064" y="2352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386" name="Group 490"/>
            <p:cNvGrpSpPr>
              <a:grpSpLocks/>
            </p:cNvGrpSpPr>
            <p:nvPr/>
          </p:nvGrpSpPr>
          <p:grpSpPr bwMode="auto">
            <a:xfrm>
              <a:off x="2064" y="2352"/>
              <a:ext cx="188" cy="264"/>
              <a:chOff x="2064" y="2352"/>
              <a:chExt cx="188" cy="264"/>
            </a:xfrm>
          </p:grpSpPr>
          <p:sp>
            <p:nvSpPr>
              <p:cNvPr id="42135" name="AutoShape 491"/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388" name="Group 492"/>
              <p:cNvGrpSpPr>
                <a:grpSpLocks/>
              </p:cNvGrpSpPr>
              <p:nvPr/>
            </p:nvGrpSpPr>
            <p:grpSpPr bwMode="auto">
              <a:xfrm>
                <a:off x="2064" y="2352"/>
                <a:ext cx="178" cy="254"/>
                <a:chOff x="2064" y="2352"/>
                <a:chExt cx="178" cy="254"/>
              </a:xfrm>
            </p:grpSpPr>
            <p:sp>
              <p:nvSpPr>
                <p:cNvPr id="42137" name="AutoShape 493"/>
                <p:cNvSpPr>
                  <a:spLocks noChangeArrowheads="1"/>
                </p:cNvSpPr>
                <p:nvPr/>
              </p:nvSpPr>
              <p:spPr bwMode="auto">
                <a:xfrm>
                  <a:off x="2064" y="2352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390" name="Group 494"/>
                <p:cNvGrpSpPr>
                  <a:grpSpLocks/>
                </p:cNvGrpSpPr>
                <p:nvPr/>
              </p:nvGrpSpPr>
              <p:grpSpPr bwMode="auto">
                <a:xfrm>
                  <a:off x="2064" y="2352"/>
                  <a:ext cx="172" cy="246"/>
                  <a:chOff x="2064" y="2352"/>
                  <a:chExt cx="172" cy="246"/>
                </a:xfrm>
              </p:grpSpPr>
              <p:sp>
                <p:nvSpPr>
                  <p:cNvPr id="42139" name="AutoShape 49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52"/>
                    <a:ext cx="173" cy="247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392" name="Group 496"/>
                  <p:cNvGrpSpPr>
                    <a:grpSpLocks/>
                  </p:cNvGrpSpPr>
                  <p:nvPr/>
                </p:nvGrpSpPr>
                <p:grpSpPr bwMode="auto">
                  <a:xfrm>
                    <a:off x="2064" y="2352"/>
                    <a:ext cx="164" cy="238"/>
                    <a:chOff x="2064" y="2352"/>
                    <a:chExt cx="164" cy="238"/>
                  </a:xfrm>
                </p:grpSpPr>
                <p:sp>
                  <p:nvSpPr>
                    <p:cNvPr id="42141" name="AutoShape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52"/>
                      <a:ext cx="165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394" name="Group 4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2352"/>
                      <a:ext cx="156" cy="231"/>
                      <a:chOff x="2064" y="2352"/>
                      <a:chExt cx="156" cy="231"/>
                    </a:xfrm>
                  </p:grpSpPr>
                  <p:sp>
                    <p:nvSpPr>
                      <p:cNvPr id="42143" name="AutoShape 4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2352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396" name="Group 5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2352"/>
                        <a:ext cx="150" cy="226"/>
                        <a:chOff x="2064" y="2352"/>
                        <a:chExt cx="150" cy="226"/>
                      </a:xfrm>
                    </p:grpSpPr>
                    <p:sp>
                      <p:nvSpPr>
                        <p:cNvPr id="42145" name="AutoShape 5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2352"/>
                          <a:ext cx="151" cy="227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398" name="Group 5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2352"/>
                          <a:ext cx="145" cy="221"/>
                          <a:chOff x="2064" y="2352"/>
                          <a:chExt cx="145" cy="221"/>
                        </a:xfrm>
                      </p:grpSpPr>
                      <p:sp>
                        <p:nvSpPr>
                          <p:cNvPr id="42147" name="AutoShape 50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2352"/>
                            <a:ext cx="146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405" name="Group 50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2352"/>
                            <a:ext cx="143" cy="217"/>
                            <a:chOff x="2064" y="2352"/>
                            <a:chExt cx="143" cy="217"/>
                          </a:xfrm>
                        </p:grpSpPr>
                        <p:sp>
                          <p:nvSpPr>
                            <p:cNvPr id="42149" name="AutoShape 50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2352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407" name="Group 5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2352"/>
                              <a:ext cx="140" cy="215"/>
                              <a:chOff x="2064" y="2352"/>
                              <a:chExt cx="140" cy="215"/>
                            </a:xfrm>
                          </p:grpSpPr>
                          <p:sp>
                            <p:nvSpPr>
                              <p:cNvPr id="42151" name="AutoShape 50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2352"/>
                                <a:ext cx="141" cy="216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409" name="Group 50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2352"/>
                                <a:ext cx="136" cy="213"/>
                                <a:chOff x="2064" y="2352"/>
                                <a:chExt cx="136" cy="213"/>
                              </a:xfrm>
                            </p:grpSpPr>
                            <p:sp>
                              <p:nvSpPr>
                                <p:cNvPr id="42153" name="AutoShape 50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54" name="AutoShape 51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55" name="AutoShape 51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56" name="AutoShape 51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6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411" name="Group 513"/>
          <p:cNvGrpSpPr>
            <a:grpSpLocks/>
          </p:cNvGrpSpPr>
          <p:nvPr/>
        </p:nvGrpSpPr>
        <p:grpSpPr bwMode="auto">
          <a:xfrm>
            <a:off x="3581400" y="3733800"/>
            <a:ext cx="468313" cy="436563"/>
            <a:chOff x="2256" y="2352"/>
            <a:chExt cx="295" cy="275"/>
          </a:xfrm>
        </p:grpSpPr>
        <p:sp>
          <p:nvSpPr>
            <p:cNvPr id="42109" name="AutoShape 514"/>
            <p:cNvSpPr>
              <a:spLocks noChangeArrowheads="1"/>
            </p:cNvSpPr>
            <p:nvPr/>
          </p:nvSpPr>
          <p:spPr bwMode="auto">
            <a:xfrm>
              <a:off x="2256" y="2352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413" name="Group 515"/>
            <p:cNvGrpSpPr>
              <a:grpSpLocks/>
            </p:cNvGrpSpPr>
            <p:nvPr/>
          </p:nvGrpSpPr>
          <p:grpSpPr bwMode="auto">
            <a:xfrm>
              <a:off x="2256" y="2352"/>
              <a:ext cx="285" cy="264"/>
              <a:chOff x="2256" y="2352"/>
              <a:chExt cx="285" cy="264"/>
            </a:xfrm>
          </p:grpSpPr>
          <p:sp>
            <p:nvSpPr>
              <p:cNvPr id="42111" name="AutoShape 516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286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415" name="Group 517"/>
              <p:cNvGrpSpPr>
                <a:grpSpLocks/>
              </p:cNvGrpSpPr>
              <p:nvPr/>
            </p:nvGrpSpPr>
            <p:grpSpPr bwMode="auto">
              <a:xfrm>
                <a:off x="2256" y="2352"/>
                <a:ext cx="277" cy="254"/>
                <a:chOff x="2256" y="2352"/>
                <a:chExt cx="277" cy="254"/>
              </a:xfrm>
            </p:grpSpPr>
            <p:sp>
              <p:nvSpPr>
                <p:cNvPr id="42113" name="AutoShape 518"/>
                <p:cNvSpPr>
                  <a:spLocks noChangeArrowheads="1"/>
                </p:cNvSpPr>
                <p:nvPr/>
              </p:nvSpPr>
              <p:spPr bwMode="auto">
                <a:xfrm>
                  <a:off x="2256" y="2352"/>
                  <a:ext cx="278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417" name="Group 519"/>
                <p:cNvGrpSpPr>
                  <a:grpSpLocks/>
                </p:cNvGrpSpPr>
                <p:nvPr/>
              </p:nvGrpSpPr>
              <p:grpSpPr bwMode="auto">
                <a:xfrm>
                  <a:off x="2256" y="2352"/>
                  <a:ext cx="267" cy="246"/>
                  <a:chOff x="2256" y="2352"/>
                  <a:chExt cx="267" cy="246"/>
                </a:xfrm>
              </p:grpSpPr>
              <p:sp>
                <p:nvSpPr>
                  <p:cNvPr id="42115" name="AutoShape 520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268" cy="247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419" name="Group 521"/>
                  <p:cNvGrpSpPr>
                    <a:grpSpLocks/>
                  </p:cNvGrpSpPr>
                  <p:nvPr/>
                </p:nvGrpSpPr>
                <p:grpSpPr bwMode="auto">
                  <a:xfrm>
                    <a:off x="2256" y="2352"/>
                    <a:ext cx="260" cy="238"/>
                    <a:chOff x="2256" y="2352"/>
                    <a:chExt cx="260" cy="238"/>
                  </a:xfrm>
                </p:grpSpPr>
                <p:sp>
                  <p:nvSpPr>
                    <p:cNvPr id="42117" name="AutoShape 5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352"/>
                      <a:ext cx="261" cy="239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421" name="Group 5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6" y="2352"/>
                      <a:ext cx="253" cy="231"/>
                      <a:chOff x="2256" y="2352"/>
                      <a:chExt cx="253" cy="231"/>
                    </a:xfrm>
                  </p:grpSpPr>
                  <p:sp>
                    <p:nvSpPr>
                      <p:cNvPr id="42119" name="AutoShape 5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56" y="2352"/>
                        <a:ext cx="254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428" name="Group 5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6" y="2352"/>
                        <a:ext cx="247" cy="226"/>
                        <a:chOff x="2256" y="2352"/>
                        <a:chExt cx="247" cy="226"/>
                      </a:xfrm>
                    </p:grpSpPr>
                    <p:sp>
                      <p:nvSpPr>
                        <p:cNvPr id="42121" name="AutoShape 5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56" y="2352"/>
                          <a:ext cx="248" cy="227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430" name="Group 5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56" y="2352"/>
                          <a:ext cx="242" cy="221"/>
                          <a:chOff x="2256" y="2352"/>
                          <a:chExt cx="242" cy="221"/>
                        </a:xfrm>
                      </p:grpSpPr>
                      <p:sp>
                        <p:nvSpPr>
                          <p:cNvPr id="42123" name="AutoShape 5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56" y="2352"/>
                            <a:ext cx="243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432" name="Group 5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56" y="2352"/>
                            <a:ext cx="238" cy="217"/>
                            <a:chOff x="2256" y="2352"/>
                            <a:chExt cx="238" cy="217"/>
                          </a:xfrm>
                        </p:grpSpPr>
                        <p:sp>
                          <p:nvSpPr>
                            <p:cNvPr id="42125" name="AutoShape 53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256" y="2352"/>
                              <a:ext cx="239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434" name="Group 5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56" y="2352"/>
                              <a:ext cx="235" cy="215"/>
                              <a:chOff x="2256" y="2352"/>
                              <a:chExt cx="235" cy="215"/>
                            </a:xfrm>
                          </p:grpSpPr>
                          <p:sp>
                            <p:nvSpPr>
                              <p:cNvPr id="42127" name="AutoShape 53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256" y="2352"/>
                                <a:ext cx="236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436" name="Group 5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256" y="2352"/>
                                <a:ext cx="232" cy="213"/>
                                <a:chOff x="2256" y="2352"/>
                                <a:chExt cx="232" cy="213"/>
                              </a:xfrm>
                            </p:grpSpPr>
                            <p:sp>
                              <p:nvSpPr>
                                <p:cNvPr id="42129" name="AutoShape 5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30" name="AutoShape 5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31" name="AutoShape 5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2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32" name="AutoShape 5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2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2438" name="Group 538"/>
          <p:cNvGrpSpPr>
            <a:grpSpLocks/>
          </p:cNvGrpSpPr>
          <p:nvPr/>
        </p:nvGrpSpPr>
        <p:grpSpPr bwMode="auto">
          <a:xfrm>
            <a:off x="4572000" y="3810000"/>
            <a:ext cx="468313" cy="436563"/>
            <a:chOff x="2880" y="2400"/>
            <a:chExt cx="295" cy="275"/>
          </a:xfrm>
        </p:grpSpPr>
        <p:sp>
          <p:nvSpPr>
            <p:cNvPr id="42085" name="AutoShape 539"/>
            <p:cNvSpPr>
              <a:spLocks noChangeArrowheads="1"/>
            </p:cNvSpPr>
            <p:nvPr/>
          </p:nvSpPr>
          <p:spPr bwMode="auto">
            <a:xfrm>
              <a:off x="2880" y="2400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440" name="Group 540"/>
            <p:cNvGrpSpPr>
              <a:grpSpLocks/>
            </p:cNvGrpSpPr>
            <p:nvPr/>
          </p:nvGrpSpPr>
          <p:grpSpPr bwMode="auto">
            <a:xfrm>
              <a:off x="2880" y="2400"/>
              <a:ext cx="284" cy="265"/>
              <a:chOff x="2880" y="2400"/>
              <a:chExt cx="284" cy="265"/>
            </a:xfrm>
          </p:grpSpPr>
          <p:sp>
            <p:nvSpPr>
              <p:cNvPr id="42087" name="AutoShape 541"/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85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442" name="Group 542"/>
              <p:cNvGrpSpPr>
                <a:grpSpLocks/>
              </p:cNvGrpSpPr>
              <p:nvPr/>
            </p:nvGrpSpPr>
            <p:grpSpPr bwMode="auto">
              <a:xfrm>
                <a:off x="2880" y="2400"/>
                <a:ext cx="277" cy="255"/>
                <a:chOff x="2880" y="2400"/>
                <a:chExt cx="277" cy="255"/>
              </a:xfrm>
            </p:grpSpPr>
            <p:sp>
              <p:nvSpPr>
                <p:cNvPr id="42089" name="AutoShape 543"/>
                <p:cNvSpPr>
                  <a:spLocks noChangeArrowheads="1"/>
                </p:cNvSpPr>
                <p:nvPr/>
              </p:nvSpPr>
              <p:spPr bwMode="auto">
                <a:xfrm>
                  <a:off x="2880" y="2400"/>
                  <a:ext cx="278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444" name="Group 544"/>
                <p:cNvGrpSpPr>
                  <a:grpSpLocks/>
                </p:cNvGrpSpPr>
                <p:nvPr/>
              </p:nvGrpSpPr>
              <p:grpSpPr bwMode="auto">
                <a:xfrm>
                  <a:off x="2880" y="2400"/>
                  <a:ext cx="268" cy="247"/>
                  <a:chOff x="2880" y="2400"/>
                  <a:chExt cx="268" cy="247"/>
                </a:xfrm>
              </p:grpSpPr>
              <p:sp>
                <p:nvSpPr>
                  <p:cNvPr id="42091" name="AutoShape 545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400"/>
                    <a:ext cx="269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451" name="Group 546"/>
                  <p:cNvGrpSpPr>
                    <a:grpSpLocks/>
                  </p:cNvGrpSpPr>
                  <p:nvPr/>
                </p:nvGrpSpPr>
                <p:grpSpPr bwMode="auto">
                  <a:xfrm>
                    <a:off x="2880" y="2400"/>
                    <a:ext cx="260" cy="239"/>
                    <a:chOff x="2880" y="2400"/>
                    <a:chExt cx="260" cy="239"/>
                  </a:xfrm>
                </p:grpSpPr>
                <p:sp>
                  <p:nvSpPr>
                    <p:cNvPr id="42093" name="AutoShape 5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400"/>
                      <a:ext cx="261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453" name="Group 5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400"/>
                      <a:ext cx="255" cy="233"/>
                      <a:chOff x="2880" y="2400"/>
                      <a:chExt cx="255" cy="233"/>
                    </a:xfrm>
                  </p:grpSpPr>
                  <p:sp>
                    <p:nvSpPr>
                      <p:cNvPr id="42095" name="AutoShape 5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400"/>
                        <a:ext cx="256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455" name="Group 5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400"/>
                        <a:ext cx="248" cy="227"/>
                        <a:chOff x="2880" y="2400"/>
                        <a:chExt cx="248" cy="227"/>
                      </a:xfrm>
                    </p:grpSpPr>
                    <p:sp>
                      <p:nvSpPr>
                        <p:cNvPr id="42097" name="AutoShape 5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400"/>
                          <a:ext cx="249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457" name="Group 5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400"/>
                          <a:ext cx="243" cy="222"/>
                          <a:chOff x="2880" y="2400"/>
                          <a:chExt cx="243" cy="222"/>
                        </a:xfrm>
                      </p:grpSpPr>
                      <p:sp>
                        <p:nvSpPr>
                          <p:cNvPr id="42099" name="AutoShape 5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400"/>
                            <a:ext cx="244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2459" name="Group 5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400"/>
                            <a:ext cx="237" cy="218"/>
                            <a:chOff x="2880" y="2400"/>
                            <a:chExt cx="237" cy="218"/>
                          </a:xfrm>
                        </p:grpSpPr>
                        <p:sp>
                          <p:nvSpPr>
                            <p:cNvPr id="42101" name="AutoShape 55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400"/>
                              <a:ext cx="238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461" name="Group 55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400"/>
                              <a:ext cx="234" cy="216"/>
                              <a:chOff x="2880" y="2400"/>
                              <a:chExt cx="234" cy="216"/>
                            </a:xfrm>
                          </p:grpSpPr>
                          <p:sp>
                            <p:nvSpPr>
                              <p:cNvPr id="42103" name="AutoShape 55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400"/>
                                <a:ext cx="235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2463" name="Group 5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400"/>
                                <a:ext cx="231" cy="214"/>
                                <a:chOff x="2880" y="2400"/>
                                <a:chExt cx="231" cy="214"/>
                              </a:xfrm>
                            </p:grpSpPr>
                            <p:sp>
                              <p:nvSpPr>
                                <p:cNvPr id="42105" name="AutoShape 55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06" name="AutoShape 5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07" name="AutoShape 5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2108" name="AutoShape 56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Binary Trees: Linked List Representation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500174"/>
            <a:ext cx="8491568" cy="4957776"/>
          </a:xfrm>
        </p:spPr>
        <p:txBody>
          <a:bodyPr>
            <a:normAutofit/>
          </a:bodyPr>
          <a:lstStyle/>
          <a:p>
            <a:pPr marL="0" indent="0">
              <a:buClr>
                <a:srgbClr val="006699"/>
              </a:buClr>
              <a:buSzPct val="37000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800" dirty="0" smtClean="0"/>
              <a:t>A </a:t>
            </a:r>
            <a:r>
              <a:rPr lang="en-GB" sz="2800" b="1" dirty="0" smtClean="0">
                <a:solidFill>
                  <a:srgbClr val="990000"/>
                </a:solidFill>
              </a:rPr>
              <a:t>Binary tree</a:t>
            </a:r>
            <a:r>
              <a:rPr lang="en-GB" sz="2800" dirty="0" smtClean="0"/>
              <a:t> is a linked data structure.  Each node contains data (including a key and satellite data), and pointers left, right and p.</a:t>
            </a:r>
          </a:p>
          <a:p>
            <a:pPr marL="0" indent="0">
              <a:buSzPct val="30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800" b="1" i="1" dirty="0" smtClean="0"/>
              <a:t> </a:t>
            </a:r>
            <a:r>
              <a:rPr lang="en-GB" sz="2800" b="1" i="1" dirty="0" smtClean="0">
                <a:solidFill>
                  <a:srgbClr val="990000"/>
                </a:solidFill>
              </a:rPr>
              <a:t>Left</a:t>
            </a:r>
            <a:r>
              <a:rPr lang="en-GB" sz="2800" b="1" i="1" dirty="0" smtClean="0"/>
              <a:t> points to the left child of the node.</a:t>
            </a:r>
          </a:p>
          <a:p>
            <a:pPr marL="0" indent="0">
              <a:buSzPct val="30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800" b="1" i="1" dirty="0" smtClean="0"/>
              <a:t> </a:t>
            </a:r>
            <a:r>
              <a:rPr lang="en-GB" sz="2800" b="1" i="1" dirty="0" smtClean="0">
                <a:solidFill>
                  <a:srgbClr val="990000"/>
                </a:solidFill>
              </a:rPr>
              <a:t>Right</a:t>
            </a:r>
            <a:r>
              <a:rPr lang="en-GB" sz="2800" b="1" i="1" dirty="0" smtClean="0"/>
              <a:t> points to the right child of the node.</a:t>
            </a:r>
          </a:p>
          <a:p>
            <a:pPr marL="0" indent="0">
              <a:buSzPct val="30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800" b="1" i="1" dirty="0" smtClean="0"/>
              <a:t> </a:t>
            </a:r>
            <a:r>
              <a:rPr lang="en-GB" sz="2800" b="1" i="1" dirty="0" smtClean="0">
                <a:solidFill>
                  <a:srgbClr val="990000"/>
                </a:solidFill>
              </a:rPr>
              <a:t>p</a:t>
            </a:r>
            <a:r>
              <a:rPr lang="en-GB" sz="2800" b="1" i="1" dirty="0" smtClean="0"/>
              <a:t> points to the parent of the node. 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4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800" dirty="0" smtClean="0"/>
              <a:t> If a child is missing, the pointer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4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800" dirty="0" smtClean="0"/>
              <a:t> If a parent is missing, p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4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800" dirty="0" smtClean="0"/>
              <a:t> The </a:t>
            </a:r>
            <a:r>
              <a:rPr lang="en-GB" sz="2800" b="1" dirty="0" smtClean="0">
                <a:solidFill>
                  <a:srgbClr val="990000"/>
                </a:solidFill>
              </a:rPr>
              <a:t>root</a:t>
            </a:r>
            <a:r>
              <a:rPr lang="en-GB" sz="2800" dirty="0" smtClean="0"/>
              <a:t> of the tree is the  only node for which p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4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800" dirty="0" smtClean="0"/>
              <a:t> Nodes for which both left and right are NIL are </a:t>
            </a:r>
            <a:r>
              <a:rPr lang="en-GB" sz="2800" b="1" dirty="0" smtClean="0">
                <a:solidFill>
                  <a:srgbClr val="990000"/>
                </a:solidFill>
              </a:rPr>
              <a:t>leaves.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91600" cy="747698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Binary Trees: Linked List Representation</a:t>
            </a:r>
            <a:endParaRPr lang="en-GB" b="1" dirty="0" smtClean="0">
              <a:solidFill>
                <a:srgbClr val="003399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24000"/>
            <a:ext cx="5810264" cy="47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44" y="214290"/>
            <a:ext cx="7772400" cy="92871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/>
              <a:t>Binary Tree Traversals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458200" cy="453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A binary tree is defined recursively: it consists of a root, a left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and a right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endParaRPr lang="en-GB" sz="28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To </a:t>
            </a:r>
            <a:r>
              <a:rPr lang="en-GB" sz="2800" dirty="0">
                <a:solidFill>
                  <a:srgbClr val="008000"/>
                </a:solidFill>
                <a:ea typeface="HG Mincho Light J;MS Gothic;HG " charset="0"/>
                <a:cs typeface="HG Mincho Light J;MS Gothic;HG " charset="0"/>
              </a:rPr>
              <a:t>traverse (or walk)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the binary tree is to visit each node in the binary tree exactly once.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Tree traversals are naturally recursive.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Since a binary tree has three parts, there are six possible ways to traverse the binary tree:</a:t>
            </a:r>
          </a:p>
          <a:p>
            <a:pPr marL="1143000" lvl="2" indent="-22860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root, left, right 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</a:t>
            </a: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(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root, right, left)	</a:t>
            </a:r>
          </a:p>
          <a:p>
            <a:pPr marL="1143000" lvl="2" indent="-22860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left, root, right: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inorder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    </a:t>
            </a: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(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right, root, left)</a:t>
            </a:r>
          </a:p>
          <a:p>
            <a:pPr marL="1143000" lvl="2" indent="-22860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left, right, root: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</a:t>
            </a: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(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right, left, root)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>
                <a:solidFill>
                  <a:srgbClr val="003399"/>
                </a:solidFill>
              </a:rPr>
              <a:t>Binary Tree Traversals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4582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/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33800" y="1631950"/>
            <a:ext cx="2085975" cy="1168400"/>
            <a:chOff x="2352" y="1028"/>
            <a:chExt cx="1314" cy="736"/>
          </a:xfrm>
        </p:grpSpPr>
        <p:sp>
          <p:nvSpPr>
            <p:cNvPr id="47163" name="AutoShape 4"/>
            <p:cNvSpPr>
              <a:spLocks noChangeArrowheads="1"/>
            </p:cNvSpPr>
            <p:nvPr/>
          </p:nvSpPr>
          <p:spPr bwMode="auto">
            <a:xfrm>
              <a:off x="2352" y="1028"/>
              <a:ext cx="1315" cy="737"/>
            </a:xfrm>
            <a:prstGeom prst="roundRect">
              <a:avLst>
                <a:gd name="adj" fmla="val 13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52" y="1028"/>
              <a:ext cx="1304" cy="726"/>
              <a:chOff x="2352" y="1028"/>
              <a:chExt cx="1304" cy="726"/>
            </a:xfrm>
          </p:grpSpPr>
          <p:sp>
            <p:nvSpPr>
              <p:cNvPr id="47165" name="AutoShape 6"/>
              <p:cNvSpPr>
                <a:spLocks noChangeArrowheads="1"/>
              </p:cNvSpPr>
              <p:nvPr/>
            </p:nvSpPr>
            <p:spPr bwMode="auto">
              <a:xfrm>
                <a:off x="2352" y="1028"/>
                <a:ext cx="1305" cy="727"/>
              </a:xfrm>
              <a:prstGeom prst="roundRect">
                <a:avLst>
                  <a:gd name="adj" fmla="val 13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352" y="1028"/>
                <a:ext cx="1295" cy="717"/>
                <a:chOff x="2352" y="1028"/>
                <a:chExt cx="1295" cy="717"/>
              </a:xfrm>
            </p:grpSpPr>
            <p:sp>
              <p:nvSpPr>
                <p:cNvPr id="47167" name="AutoShape 8"/>
                <p:cNvSpPr>
                  <a:spLocks noChangeArrowheads="1"/>
                </p:cNvSpPr>
                <p:nvPr/>
              </p:nvSpPr>
              <p:spPr bwMode="auto">
                <a:xfrm>
                  <a:off x="2352" y="1028"/>
                  <a:ext cx="1296" cy="718"/>
                </a:xfrm>
                <a:prstGeom prst="roundRect">
                  <a:avLst>
                    <a:gd name="adj" fmla="val 13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2352" y="1028"/>
                  <a:ext cx="1287" cy="709"/>
                  <a:chOff x="2352" y="1028"/>
                  <a:chExt cx="1287" cy="709"/>
                </a:xfrm>
              </p:grpSpPr>
              <p:sp>
                <p:nvSpPr>
                  <p:cNvPr id="47169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028"/>
                    <a:ext cx="1288" cy="710"/>
                  </a:xfrm>
                  <a:prstGeom prst="roundRect">
                    <a:avLst>
                      <a:gd name="adj" fmla="val 13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352" y="1028"/>
                    <a:ext cx="1280" cy="702"/>
                    <a:chOff x="2352" y="1028"/>
                    <a:chExt cx="1280" cy="702"/>
                  </a:xfrm>
                </p:grpSpPr>
                <p:sp>
                  <p:nvSpPr>
                    <p:cNvPr id="471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028"/>
                      <a:ext cx="1281" cy="703"/>
                    </a:xfrm>
                    <a:prstGeom prst="roundRect">
                      <a:avLst>
                        <a:gd name="adj" fmla="val 13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1028"/>
                      <a:ext cx="1274" cy="697"/>
                      <a:chOff x="2352" y="1028"/>
                      <a:chExt cx="1274" cy="697"/>
                    </a:xfrm>
                  </p:grpSpPr>
                  <p:sp>
                    <p:nvSpPr>
                      <p:cNvPr id="47173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1028"/>
                        <a:ext cx="1275" cy="698"/>
                      </a:xfrm>
                      <a:prstGeom prst="roundRect">
                        <a:avLst>
                          <a:gd name="adj" fmla="val 1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1028"/>
                        <a:ext cx="1269" cy="692"/>
                        <a:chOff x="2352" y="1028"/>
                        <a:chExt cx="1269" cy="692"/>
                      </a:xfrm>
                    </p:grpSpPr>
                    <p:sp>
                      <p:nvSpPr>
                        <p:cNvPr id="47175" name="AutoShap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1028"/>
                          <a:ext cx="1270" cy="693"/>
                        </a:xfrm>
                        <a:prstGeom prst="roundRect">
                          <a:avLst>
                            <a:gd name="adj" fmla="val 14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1028"/>
                          <a:ext cx="1265" cy="688"/>
                          <a:chOff x="2352" y="1028"/>
                          <a:chExt cx="1265" cy="688"/>
                        </a:xfrm>
                      </p:grpSpPr>
                      <p:sp>
                        <p:nvSpPr>
                          <p:cNvPr id="47177" name="AutoShape 1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1028"/>
                            <a:ext cx="1266" cy="689"/>
                          </a:xfrm>
                          <a:prstGeom prst="roundRect">
                            <a:avLst>
                              <a:gd name="adj" fmla="val 1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1028"/>
                            <a:ext cx="1261" cy="684"/>
                            <a:chOff x="2352" y="1028"/>
                            <a:chExt cx="1261" cy="684"/>
                          </a:xfrm>
                        </p:grpSpPr>
                        <p:sp>
                          <p:nvSpPr>
                            <p:cNvPr id="47179" name="AutoShape 2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1028"/>
                              <a:ext cx="1262" cy="685"/>
                            </a:xfrm>
                            <a:prstGeom prst="roundRect">
                              <a:avLst>
                                <a:gd name="adj" fmla="val 14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2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1028"/>
                              <a:ext cx="1259" cy="682"/>
                              <a:chOff x="2352" y="1028"/>
                              <a:chExt cx="1259" cy="682"/>
                            </a:xfrm>
                          </p:grpSpPr>
                          <p:sp>
                            <p:nvSpPr>
                              <p:cNvPr id="47181" name="AutoShape 2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1028"/>
                                <a:ext cx="1260" cy="683"/>
                              </a:xfrm>
                              <a:prstGeom prst="roundRect">
                                <a:avLst>
                                  <a:gd name="adj" fmla="val 14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2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1028"/>
                                <a:ext cx="1257" cy="681"/>
                                <a:chOff x="2352" y="1028"/>
                                <a:chExt cx="1257" cy="681"/>
                              </a:xfrm>
                            </p:grpSpPr>
                            <p:sp>
                              <p:nvSpPr>
                                <p:cNvPr id="47183" name="AutoShape 2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84" name="AutoShape 2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85" name="AutoShape 2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7" cy="681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preorder: 1 2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inorder: 2 1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postorder: 2 3 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47109" name="Oval 27"/>
          <p:cNvSpPr>
            <a:spLocks noChangeArrowheads="1"/>
          </p:cNvSpPr>
          <p:nvPr/>
        </p:nvSpPr>
        <p:spPr bwMode="auto">
          <a:xfrm>
            <a:off x="16764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28"/>
          <p:cNvSpPr>
            <a:spLocks noChangeShapeType="1"/>
          </p:cNvSpPr>
          <p:nvPr/>
        </p:nvSpPr>
        <p:spPr bwMode="auto">
          <a:xfrm flipH="1">
            <a:off x="1884363" y="2133600"/>
            <a:ext cx="346075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29"/>
          <p:cNvSpPr>
            <a:spLocks noChangeArrowheads="1"/>
          </p:cNvSpPr>
          <p:nvPr/>
        </p:nvSpPr>
        <p:spPr bwMode="auto">
          <a:xfrm>
            <a:off x="2133600" y="19050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30"/>
          <p:cNvSpPr>
            <a:spLocks noChangeShapeType="1"/>
          </p:cNvSpPr>
          <p:nvPr/>
        </p:nvSpPr>
        <p:spPr bwMode="auto">
          <a:xfrm>
            <a:off x="2286000" y="2133600"/>
            <a:ext cx="304800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31"/>
          <p:cNvSpPr>
            <a:spLocks noChangeArrowheads="1"/>
          </p:cNvSpPr>
          <p:nvPr/>
        </p:nvSpPr>
        <p:spPr bwMode="auto">
          <a:xfrm>
            <a:off x="25146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2438400" y="1752600"/>
            <a:ext cx="292100" cy="377825"/>
            <a:chOff x="1536" y="1104"/>
            <a:chExt cx="184" cy="238"/>
          </a:xfrm>
        </p:grpSpPr>
        <p:sp>
          <p:nvSpPr>
            <p:cNvPr id="47140" name="AutoShape 33"/>
            <p:cNvSpPr>
              <a:spLocks noChangeArrowheads="1"/>
            </p:cNvSpPr>
            <p:nvPr/>
          </p:nvSpPr>
          <p:spPr bwMode="auto">
            <a:xfrm>
              <a:off x="1536" y="1104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1536" y="1104"/>
              <a:ext cx="174" cy="228"/>
              <a:chOff x="1536" y="1104"/>
              <a:chExt cx="174" cy="228"/>
            </a:xfrm>
          </p:grpSpPr>
          <p:sp>
            <p:nvSpPr>
              <p:cNvPr id="47142" name="AutoShape 35"/>
              <p:cNvSpPr>
                <a:spLocks noChangeArrowheads="1"/>
              </p:cNvSpPr>
              <p:nvPr/>
            </p:nvSpPr>
            <p:spPr bwMode="auto">
              <a:xfrm>
                <a:off x="1536" y="1104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36"/>
              <p:cNvGrpSpPr>
                <a:grpSpLocks/>
              </p:cNvGrpSpPr>
              <p:nvPr/>
            </p:nvGrpSpPr>
            <p:grpSpPr bwMode="auto">
              <a:xfrm>
                <a:off x="1536" y="1104"/>
                <a:ext cx="166" cy="219"/>
                <a:chOff x="1536" y="1104"/>
                <a:chExt cx="166" cy="219"/>
              </a:xfrm>
            </p:grpSpPr>
            <p:sp>
              <p:nvSpPr>
                <p:cNvPr id="4714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36" y="1104"/>
                  <a:ext cx="167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" name="Group 38"/>
                <p:cNvGrpSpPr>
                  <a:grpSpLocks/>
                </p:cNvGrpSpPr>
                <p:nvPr/>
              </p:nvGrpSpPr>
              <p:grpSpPr bwMode="auto">
                <a:xfrm>
                  <a:off x="1536" y="1104"/>
                  <a:ext cx="159" cy="211"/>
                  <a:chOff x="1536" y="1104"/>
                  <a:chExt cx="159" cy="211"/>
                </a:xfrm>
              </p:grpSpPr>
              <p:sp>
                <p:nvSpPr>
                  <p:cNvPr id="47146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04"/>
                    <a:ext cx="160" cy="212"/>
                  </a:xfrm>
                  <a:prstGeom prst="roundRect">
                    <a:avLst>
                      <a:gd name="adj" fmla="val 625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536" y="1104"/>
                    <a:ext cx="154" cy="204"/>
                    <a:chOff x="1536" y="1104"/>
                    <a:chExt cx="154" cy="204"/>
                  </a:xfrm>
                </p:grpSpPr>
                <p:sp>
                  <p:nvSpPr>
                    <p:cNvPr id="47148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104"/>
                      <a:ext cx="155" cy="205"/>
                    </a:xfrm>
                    <a:prstGeom prst="roundRect">
                      <a:avLst>
                        <a:gd name="adj" fmla="val 64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1104"/>
                      <a:ext cx="148" cy="200"/>
                      <a:chOff x="1536" y="1104"/>
                      <a:chExt cx="148" cy="200"/>
                    </a:xfrm>
                  </p:grpSpPr>
                  <p:sp>
                    <p:nvSpPr>
                      <p:cNvPr id="47150" name="AutoShap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104"/>
                        <a:ext cx="149" cy="201"/>
                      </a:xfrm>
                      <a:prstGeom prst="roundRect">
                        <a:avLst>
                          <a:gd name="adj" fmla="val 67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9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1104"/>
                        <a:ext cx="143" cy="196"/>
                        <a:chOff x="1536" y="1104"/>
                        <a:chExt cx="143" cy="196"/>
                      </a:xfrm>
                    </p:grpSpPr>
                    <p:sp>
                      <p:nvSpPr>
                        <p:cNvPr id="47152" name="AutoShape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1104"/>
                          <a:ext cx="144" cy="197"/>
                        </a:xfrm>
                        <a:prstGeom prst="roundRect">
                          <a:avLst>
                            <a:gd name="adj" fmla="val 69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" name="Group 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1104"/>
                          <a:ext cx="139" cy="192"/>
                          <a:chOff x="1536" y="1104"/>
                          <a:chExt cx="139" cy="192"/>
                        </a:xfrm>
                      </p:grpSpPr>
                      <p:sp>
                        <p:nvSpPr>
                          <p:cNvPr id="47154" name="AutoShape 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1104"/>
                            <a:ext cx="140" cy="193"/>
                          </a:xfrm>
                          <a:prstGeom prst="roundRect">
                            <a:avLst>
                              <a:gd name="adj" fmla="val 713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" name="Group 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1104"/>
                            <a:ext cx="135" cy="189"/>
                            <a:chOff x="1536" y="1104"/>
                            <a:chExt cx="135" cy="189"/>
                          </a:xfrm>
                        </p:grpSpPr>
                        <p:sp>
                          <p:nvSpPr>
                            <p:cNvPr id="47156" name="AutoShape 4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1104"/>
                              <a:ext cx="136" cy="190"/>
                            </a:xfrm>
                            <a:prstGeom prst="roundRect">
                              <a:avLst>
                                <a:gd name="adj" fmla="val 73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2" name="Group 5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1104"/>
                              <a:ext cx="133" cy="187"/>
                              <a:chOff x="1536" y="1104"/>
                              <a:chExt cx="133" cy="187"/>
                            </a:xfrm>
                          </p:grpSpPr>
                          <p:sp>
                            <p:nvSpPr>
                              <p:cNvPr id="47158" name="AutoShape 5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1104"/>
                                <a:ext cx="134" cy="188"/>
                              </a:xfrm>
                              <a:prstGeom prst="roundRect">
                                <a:avLst>
                                  <a:gd name="adj" fmla="val 74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3" name="Group 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1104"/>
                                <a:ext cx="132" cy="186"/>
                                <a:chOff x="1536" y="1104"/>
                                <a:chExt cx="132" cy="186"/>
                              </a:xfrm>
                            </p:grpSpPr>
                            <p:sp>
                              <p:nvSpPr>
                                <p:cNvPr id="47160" name="AutoShape 5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61" name="AutoShape 5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62" name="AutoShape 5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47115" name="Text Box 56"/>
          <p:cNvSpPr txBox="1">
            <a:spLocks noChangeArrowheads="1"/>
          </p:cNvSpPr>
          <p:nvPr/>
        </p:nvSpPr>
        <p:spPr bwMode="auto">
          <a:xfrm>
            <a:off x="1905000" y="2422525"/>
            <a:ext cx="311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/>
              <a:t>2</a:t>
            </a:r>
          </a:p>
        </p:txBody>
      </p:sp>
      <p:grpSp>
        <p:nvGrpSpPr>
          <p:cNvPr id="24" name="Group 57"/>
          <p:cNvGrpSpPr>
            <a:grpSpLocks/>
          </p:cNvGrpSpPr>
          <p:nvPr/>
        </p:nvGrpSpPr>
        <p:grpSpPr bwMode="auto">
          <a:xfrm>
            <a:off x="2819400" y="2438400"/>
            <a:ext cx="292100" cy="377825"/>
            <a:chOff x="1776" y="1536"/>
            <a:chExt cx="184" cy="238"/>
          </a:xfrm>
        </p:grpSpPr>
        <p:sp>
          <p:nvSpPr>
            <p:cNvPr id="47117" name="AutoShape 58"/>
            <p:cNvSpPr>
              <a:spLocks noChangeArrowheads="1"/>
            </p:cNvSpPr>
            <p:nvPr/>
          </p:nvSpPr>
          <p:spPr bwMode="auto">
            <a:xfrm>
              <a:off x="1776" y="1536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9"/>
            <p:cNvGrpSpPr>
              <a:grpSpLocks/>
            </p:cNvGrpSpPr>
            <p:nvPr/>
          </p:nvGrpSpPr>
          <p:grpSpPr bwMode="auto">
            <a:xfrm>
              <a:off x="1776" y="1536"/>
              <a:ext cx="174" cy="228"/>
              <a:chOff x="1776" y="1536"/>
              <a:chExt cx="174" cy="228"/>
            </a:xfrm>
          </p:grpSpPr>
          <p:sp>
            <p:nvSpPr>
              <p:cNvPr id="47119" name="AutoShape 60"/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61"/>
              <p:cNvGrpSpPr>
                <a:grpSpLocks/>
              </p:cNvGrpSpPr>
              <p:nvPr/>
            </p:nvGrpSpPr>
            <p:grpSpPr bwMode="auto">
              <a:xfrm>
                <a:off x="1776" y="1536"/>
                <a:ext cx="165" cy="219"/>
                <a:chOff x="1776" y="1536"/>
                <a:chExt cx="165" cy="219"/>
              </a:xfrm>
            </p:grpSpPr>
            <p:sp>
              <p:nvSpPr>
                <p:cNvPr id="47121" name="AutoShape 62"/>
                <p:cNvSpPr>
                  <a:spLocks noChangeArrowheads="1"/>
                </p:cNvSpPr>
                <p:nvPr/>
              </p:nvSpPr>
              <p:spPr bwMode="auto">
                <a:xfrm>
                  <a:off x="1776" y="1536"/>
                  <a:ext cx="166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" name="Group 63"/>
                <p:cNvGrpSpPr>
                  <a:grpSpLocks/>
                </p:cNvGrpSpPr>
                <p:nvPr/>
              </p:nvGrpSpPr>
              <p:grpSpPr bwMode="auto">
                <a:xfrm>
                  <a:off x="1776" y="1536"/>
                  <a:ext cx="158" cy="211"/>
                  <a:chOff x="1776" y="1536"/>
                  <a:chExt cx="158" cy="211"/>
                </a:xfrm>
              </p:grpSpPr>
              <p:sp>
                <p:nvSpPr>
                  <p:cNvPr id="47123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536"/>
                    <a:ext cx="159" cy="212"/>
                  </a:xfrm>
                  <a:prstGeom prst="roundRect">
                    <a:avLst>
                      <a:gd name="adj" fmla="val 63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776" y="1536"/>
                    <a:ext cx="151" cy="204"/>
                    <a:chOff x="1776" y="1536"/>
                    <a:chExt cx="151" cy="204"/>
                  </a:xfrm>
                </p:grpSpPr>
                <p:sp>
                  <p:nvSpPr>
                    <p:cNvPr id="47125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1536"/>
                      <a:ext cx="152" cy="205"/>
                    </a:xfrm>
                    <a:prstGeom prst="roundRect">
                      <a:avLst>
                        <a:gd name="adj" fmla="val 65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9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1536"/>
                      <a:ext cx="145" cy="200"/>
                      <a:chOff x="1776" y="1536"/>
                      <a:chExt cx="145" cy="200"/>
                    </a:xfrm>
                  </p:grpSpPr>
                  <p:sp>
                    <p:nvSpPr>
                      <p:cNvPr id="47127" name="AutoShap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76" y="1536"/>
                        <a:ext cx="146" cy="201"/>
                      </a:xfrm>
                      <a:prstGeom prst="roundRect">
                        <a:avLst>
                          <a:gd name="adj" fmla="val 68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" name="Group 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6" y="1536"/>
                        <a:ext cx="141" cy="196"/>
                        <a:chOff x="1776" y="1536"/>
                        <a:chExt cx="141" cy="196"/>
                      </a:xfrm>
                    </p:grpSpPr>
                    <p:sp>
                      <p:nvSpPr>
                        <p:cNvPr id="47129" name="AutoShape 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76" y="1536"/>
                          <a:ext cx="142" cy="197"/>
                        </a:xfrm>
                        <a:prstGeom prst="roundRect">
                          <a:avLst>
                            <a:gd name="adj" fmla="val 70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1" name="Group 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76" y="1536"/>
                          <a:ext cx="136" cy="192"/>
                          <a:chOff x="1776" y="1536"/>
                          <a:chExt cx="136" cy="192"/>
                        </a:xfrm>
                      </p:grpSpPr>
                      <p:sp>
                        <p:nvSpPr>
                          <p:cNvPr id="47131" name="AutoShape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76" y="1536"/>
                            <a:ext cx="137" cy="193"/>
                          </a:xfrm>
                          <a:prstGeom prst="roundRect">
                            <a:avLst>
                              <a:gd name="adj" fmla="val 73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7104" name="Group 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76" y="1536"/>
                            <a:ext cx="134" cy="189"/>
                            <a:chOff x="1776" y="1536"/>
                            <a:chExt cx="134" cy="189"/>
                          </a:xfrm>
                        </p:grpSpPr>
                        <p:sp>
                          <p:nvSpPr>
                            <p:cNvPr id="47133" name="AutoShape 7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76" y="1536"/>
                              <a:ext cx="135" cy="190"/>
                            </a:xfrm>
                            <a:prstGeom prst="roundRect">
                              <a:avLst>
                                <a:gd name="adj" fmla="val 745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7105" name="Group 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76" y="1536"/>
                              <a:ext cx="132" cy="187"/>
                              <a:chOff x="1776" y="1536"/>
                              <a:chExt cx="132" cy="187"/>
                            </a:xfrm>
                          </p:grpSpPr>
                          <p:sp>
                            <p:nvSpPr>
                              <p:cNvPr id="47135" name="AutoShape 7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76" y="1536"/>
                                <a:ext cx="133" cy="188"/>
                              </a:xfrm>
                              <a:prstGeom prst="roundRect">
                                <a:avLst>
                                  <a:gd name="adj" fmla="val 75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7108" name="Group 7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76" y="1536"/>
                                <a:ext cx="130" cy="186"/>
                                <a:chOff x="1776" y="1536"/>
                                <a:chExt cx="130" cy="186"/>
                              </a:xfrm>
                            </p:grpSpPr>
                            <p:sp>
                              <p:nvSpPr>
                                <p:cNvPr id="47137" name="AutoShape 7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1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38" name="AutoShape 7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0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39" name="AutoShape 8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0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>
                <a:solidFill>
                  <a:srgbClr val="003399"/>
                </a:solidFill>
              </a:rPr>
              <a:t>Tree Traversal: InOrder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285720" y="1571612"/>
            <a:ext cx="8477280" cy="434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99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b="1" dirty="0" smtClean="0">
              <a:solidFill>
                <a:srgbClr val="990000"/>
              </a:solidFill>
            </a:endParaRPr>
          </a:p>
          <a:p>
            <a:pPr>
              <a:buClr>
                <a:srgbClr val="99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990000"/>
                </a:solidFill>
              </a:rPr>
              <a:t>In-order </a:t>
            </a:r>
            <a:r>
              <a:rPr lang="en-GB" sz="2800" b="1" dirty="0">
                <a:solidFill>
                  <a:srgbClr val="990000"/>
                </a:solidFill>
              </a:rPr>
              <a:t>traversal</a:t>
            </a:r>
            <a:r>
              <a:rPr lang="en-GB" sz="2800" dirty="0"/>
              <a:t> 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(if there is one) In 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print 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the key of the current node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right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(if there is one) In Order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I</a:t>
            </a: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43504" y="3714752"/>
            <a:ext cx="3678237" cy="2403475"/>
            <a:chOff x="3347" y="2004"/>
            <a:chExt cx="2317" cy="1514"/>
          </a:xfrm>
        </p:grpSpPr>
        <p:sp>
          <p:nvSpPr>
            <p:cNvPr id="48133" name="Oval 4"/>
            <p:cNvSpPr>
              <a:spLocks noChangeArrowheads="1"/>
            </p:cNvSpPr>
            <p:nvPr/>
          </p:nvSpPr>
          <p:spPr bwMode="auto">
            <a:xfrm>
              <a:off x="4446" y="2004"/>
              <a:ext cx="278" cy="275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Oval 5"/>
            <p:cNvSpPr>
              <a:spLocks noChangeArrowheads="1"/>
            </p:cNvSpPr>
            <p:nvPr/>
          </p:nvSpPr>
          <p:spPr bwMode="auto">
            <a:xfrm>
              <a:off x="3812" y="239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Oval 6"/>
            <p:cNvSpPr>
              <a:spLocks noChangeArrowheads="1"/>
            </p:cNvSpPr>
            <p:nvPr/>
          </p:nvSpPr>
          <p:spPr bwMode="auto">
            <a:xfrm>
              <a:off x="5064" y="2396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Oval 7"/>
            <p:cNvSpPr>
              <a:spLocks noChangeArrowheads="1"/>
            </p:cNvSpPr>
            <p:nvPr/>
          </p:nvSpPr>
          <p:spPr bwMode="auto">
            <a:xfrm>
              <a:off x="3488" y="282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Oval 8"/>
            <p:cNvSpPr>
              <a:spLocks noChangeArrowheads="1"/>
            </p:cNvSpPr>
            <p:nvPr/>
          </p:nvSpPr>
          <p:spPr bwMode="auto">
            <a:xfrm>
              <a:off x="4124" y="282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38" name="AutoShape 9"/>
            <p:cNvCxnSpPr>
              <a:cxnSpLocks noChangeShapeType="1"/>
              <a:stCxn id="48133" idx="1"/>
              <a:endCxn id="48134" idx="1"/>
            </p:cNvCxnSpPr>
            <p:nvPr/>
          </p:nvCxnSpPr>
          <p:spPr bwMode="auto">
            <a:xfrm flipH="1">
              <a:off x="3852" y="2044"/>
              <a:ext cx="634" cy="39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39" name="AutoShape 10"/>
            <p:cNvCxnSpPr>
              <a:cxnSpLocks noChangeShapeType="1"/>
              <a:stCxn id="48134" idx="1"/>
              <a:endCxn id="48136" idx="0"/>
            </p:cNvCxnSpPr>
            <p:nvPr/>
          </p:nvCxnSpPr>
          <p:spPr bwMode="auto">
            <a:xfrm flipH="1">
              <a:off x="3627" y="2436"/>
              <a:ext cx="225" cy="39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40" name="AutoShape 11"/>
            <p:cNvCxnSpPr>
              <a:cxnSpLocks noChangeShapeType="1"/>
              <a:stCxn id="48134" idx="1"/>
              <a:endCxn id="48137" idx="0"/>
            </p:cNvCxnSpPr>
            <p:nvPr/>
          </p:nvCxnSpPr>
          <p:spPr bwMode="auto">
            <a:xfrm>
              <a:off x="3852" y="2436"/>
              <a:ext cx="410" cy="39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41" name="AutoShape 12"/>
            <p:cNvCxnSpPr>
              <a:cxnSpLocks noChangeShapeType="1"/>
              <a:stCxn id="48133" idx="1"/>
              <a:endCxn id="48135" idx="1"/>
            </p:cNvCxnSpPr>
            <p:nvPr/>
          </p:nvCxnSpPr>
          <p:spPr bwMode="auto">
            <a:xfrm>
              <a:off x="4486" y="2044"/>
              <a:ext cx="619" cy="39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42" name="Oval 13"/>
            <p:cNvSpPr>
              <a:spLocks noChangeArrowheads="1"/>
            </p:cNvSpPr>
            <p:nvPr/>
          </p:nvSpPr>
          <p:spPr bwMode="auto">
            <a:xfrm>
              <a:off x="3347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Oval 14"/>
            <p:cNvSpPr>
              <a:spLocks noChangeArrowheads="1"/>
            </p:cNvSpPr>
            <p:nvPr/>
          </p:nvSpPr>
          <p:spPr bwMode="auto">
            <a:xfrm>
              <a:off x="4275" y="3245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44" name="AutoShape 15"/>
            <p:cNvCxnSpPr>
              <a:cxnSpLocks noChangeShapeType="1"/>
              <a:stCxn id="48136" idx="1"/>
              <a:endCxn id="48142" idx="0"/>
            </p:cNvCxnSpPr>
            <p:nvPr/>
          </p:nvCxnSpPr>
          <p:spPr bwMode="auto">
            <a:xfrm flipH="1">
              <a:off x="3486" y="2865"/>
              <a:ext cx="42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45" name="AutoShape 16"/>
            <p:cNvCxnSpPr>
              <a:cxnSpLocks noChangeShapeType="1"/>
              <a:stCxn id="48137" idx="1"/>
              <a:endCxn id="48143" idx="0"/>
            </p:cNvCxnSpPr>
            <p:nvPr/>
          </p:nvCxnSpPr>
          <p:spPr bwMode="auto">
            <a:xfrm>
              <a:off x="4164" y="2865"/>
              <a:ext cx="249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46" name="Oval 17"/>
            <p:cNvSpPr>
              <a:spLocks noChangeArrowheads="1"/>
            </p:cNvSpPr>
            <p:nvPr/>
          </p:nvSpPr>
          <p:spPr bwMode="auto">
            <a:xfrm>
              <a:off x="4742" y="2828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Oval 18"/>
            <p:cNvSpPr>
              <a:spLocks noChangeArrowheads="1"/>
            </p:cNvSpPr>
            <p:nvPr/>
          </p:nvSpPr>
          <p:spPr bwMode="auto">
            <a:xfrm>
              <a:off x="5387" y="2828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48" name="AutoShape 19"/>
            <p:cNvCxnSpPr>
              <a:cxnSpLocks noChangeShapeType="1"/>
              <a:stCxn id="48135" idx="1"/>
              <a:endCxn id="48146" idx="0"/>
            </p:cNvCxnSpPr>
            <p:nvPr/>
          </p:nvCxnSpPr>
          <p:spPr bwMode="auto">
            <a:xfrm flipH="1">
              <a:off x="4881" y="2436"/>
              <a:ext cx="224" cy="39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49" name="AutoShape 20"/>
            <p:cNvCxnSpPr>
              <a:cxnSpLocks noChangeShapeType="1"/>
              <a:stCxn id="48135" idx="1"/>
              <a:endCxn id="48147" idx="0"/>
            </p:cNvCxnSpPr>
            <p:nvPr/>
          </p:nvCxnSpPr>
          <p:spPr bwMode="auto">
            <a:xfrm>
              <a:off x="5104" y="2436"/>
              <a:ext cx="422" cy="39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50" name="Oval 21"/>
            <p:cNvSpPr>
              <a:spLocks noChangeArrowheads="1"/>
            </p:cNvSpPr>
            <p:nvPr/>
          </p:nvSpPr>
          <p:spPr bwMode="auto">
            <a:xfrm>
              <a:off x="3971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51" name="AutoShape 22"/>
            <p:cNvCxnSpPr>
              <a:cxnSpLocks noChangeShapeType="1"/>
              <a:stCxn id="48137" idx="1"/>
              <a:endCxn id="48150" idx="0"/>
            </p:cNvCxnSpPr>
            <p:nvPr/>
          </p:nvCxnSpPr>
          <p:spPr bwMode="auto">
            <a:xfrm flipH="1">
              <a:off x="4109" y="2865"/>
              <a:ext cx="54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52" name="Oval 23"/>
            <p:cNvSpPr>
              <a:spLocks noChangeArrowheads="1"/>
            </p:cNvSpPr>
            <p:nvPr/>
          </p:nvSpPr>
          <p:spPr bwMode="auto">
            <a:xfrm>
              <a:off x="4919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53" name="AutoShape 24"/>
            <p:cNvCxnSpPr>
              <a:cxnSpLocks noChangeShapeType="1"/>
              <a:stCxn id="48146" idx="1"/>
              <a:endCxn id="48152" idx="0"/>
            </p:cNvCxnSpPr>
            <p:nvPr/>
          </p:nvCxnSpPr>
          <p:spPr bwMode="auto">
            <a:xfrm>
              <a:off x="4782" y="2867"/>
              <a:ext cx="276" cy="378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54" name="Freeform 25"/>
            <p:cNvSpPr>
              <a:spLocks/>
            </p:cNvSpPr>
            <p:nvPr/>
          </p:nvSpPr>
          <p:spPr bwMode="auto">
            <a:xfrm>
              <a:off x="3491" y="2078"/>
              <a:ext cx="2052" cy="1482"/>
            </a:xfrm>
            <a:custGeom>
              <a:avLst/>
              <a:gdLst>
                <a:gd name="T0" fmla="*/ 0 w 9050"/>
                <a:gd name="T1" fmla="*/ 5705 h 6535"/>
                <a:gd name="T2" fmla="*/ 630 w 9050"/>
                <a:gd name="T3" fmla="*/ 3767 h 6535"/>
                <a:gd name="T4" fmla="*/ 2104 w 9050"/>
                <a:gd name="T5" fmla="*/ 2036 h 6535"/>
                <a:gd name="T6" fmla="*/ 2735 w 9050"/>
                <a:gd name="T7" fmla="*/ 5918 h 6535"/>
                <a:gd name="T8" fmla="*/ 3363 w 9050"/>
                <a:gd name="T9" fmla="*/ 3985 h 6535"/>
                <a:gd name="T10" fmla="*/ 3998 w 9050"/>
                <a:gd name="T11" fmla="*/ 5918 h 6535"/>
                <a:gd name="T12" fmla="*/ 4840 w 9050"/>
                <a:gd name="T13" fmla="*/ 319 h 6535"/>
                <a:gd name="T14" fmla="*/ 6103 w 9050"/>
                <a:gd name="T15" fmla="*/ 3985 h 6535"/>
                <a:gd name="T16" fmla="*/ 6945 w 9050"/>
                <a:gd name="T17" fmla="*/ 5705 h 6535"/>
                <a:gd name="T18" fmla="*/ 7580 w 9050"/>
                <a:gd name="T19" fmla="*/ 2036 h 6535"/>
                <a:gd name="T20" fmla="*/ 9049 w 9050"/>
                <a:gd name="T21" fmla="*/ 3985 h 65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50"/>
                <a:gd name="T34" fmla="*/ 0 h 6535"/>
                <a:gd name="T35" fmla="*/ 9050 w 9050"/>
                <a:gd name="T36" fmla="*/ 6535 h 65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50" h="6535">
                  <a:moveTo>
                    <a:pt x="0" y="5705"/>
                  </a:moveTo>
                  <a:cubicBezTo>
                    <a:pt x="141" y="5042"/>
                    <a:pt x="282" y="4378"/>
                    <a:pt x="630" y="3767"/>
                  </a:cubicBezTo>
                  <a:cubicBezTo>
                    <a:pt x="975" y="3150"/>
                    <a:pt x="1752" y="1677"/>
                    <a:pt x="2104" y="2036"/>
                  </a:cubicBezTo>
                  <a:cubicBezTo>
                    <a:pt x="2452" y="2402"/>
                    <a:pt x="2523" y="5604"/>
                    <a:pt x="2735" y="5918"/>
                  </a:cubicBezTo>
                  <a:cubicBezTo>
                    <a:pt x="2946" y="6243"/>
                    <a:pt x="3158" y="3985"/>
                    <a:pt x="3363" y="3985"/>
                  </a:cubicBezTo>
                  <a:cubicBezTo>
                    <a:pt x="3574" y="3985"/>
                    <a:pt x="3751" y="6534"/>
                    <a:pt x="3998" y="5918"/>
                  </a:cubicBezTo>
                  <a:cubicBezTo>
                    <a:pt x="4245" y="5315"/>
                    <a:pt x="4487" y="638"/>
                    <a:pt x="4840" y="319"/>
                  </a:cubicBezTo>
                  <a:cubicBezTo>
                    <a:pt x="5192" y="0"/>
                    <a:pt x="5754" y="3078"/>
                    <a:pt x="6103" y="3985"/>
                  </a:cubicBezTo>
                  <a:cubicBezTo>
                    <a:pt x="6456" y="4880"/>
                    <a:pt x="6698" y="6026"/>
                    <a:pt x="6945" y="5705"/>
                  </a:cubicBezTo>
                  <a:cubicBezTo>
                    <a:pt x="7192" y="5387"/>
                    <a:pt x="7227" y="2330"/>
                    <a:pt x="7580" y="2036"/>
                  </a:cubicBezTo>
                  <a:cubicBezTo>
                    <a:pt x="7932" y="1747"/>
                    <a:pt x="8803" y="3658"/>
                    <a:pt x="9049" y="3985"/>
                  </a:cubicBezTo>
                </a:path>
              </a:pathLst>
            </a:custGeom>
            <a:noFill/>
            <a:ln w="126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04800" y="1371600"/>
            <a:ext cx="8458200" cy="26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Another common traversal is </a:t>
            </a:r>
            <a:r>
              <a:rPr lang="en-GB" sz="2800" b="1" dirty="0" err="1">
                <a:solidFill>
                  <a:srgbClr val="000099"/>
                </a:solidFill>
              </a:rPr>
              <a:t>PreOrder</a:t>
            </a:r>
            <a:r>
              <a:rPr lang="en-GB" sz="2800" dirty="0">
                <a:solidFill>
                  <a:srgbClr val="000099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It goes as deep as possible (visiting as it goes) then left to </a:t>
            </a:r>
            <a:r>
              <a:rPr lang="en-GB" sz="2800" dirty="0" smtClean="0"/>
              <a:t>right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print root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in </a:t>
            </a:r>
            <a:r>
              <a:rPr lang="en-GB" sz="2800" dirty="0" err="1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endParaRPr lang="en-GB" sz="2800" dirty="0" smtClean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right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in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endParaRPr lang="en-GB" sz="28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>
                <a:solidFill>
                  <a:srgbClr val="003399"/>
                </a:solidFill>
              </a:rPr>
              <a:t>Tree Traversal: PreOrder</a:t>
            </a:r>
          </a:p>
        </p:txBody>
      </p:sp>
      <p:sp>
        <p:nvSpPr>
          <p:cNvPr id="49156" name="Oval 3"/>
          <p:cNvSpPr>
            <a:spLocks noChangeArrowheads="1"/>
          </p:cNvSpPr>
          <p:nvPr/>
        </p:nvSpPr>
        <p:spPr bwMode="auto">
          <a:xfrm>
            <a:off x="5895975" y="3429000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4"/>
          <p:cNvSpPr>
            <a:spLocks noChangeArrowheads="1"/>
          </p:cNvSpPr>
          <p:nvPr/>
        </p:nvSpPr>
        <p:spPr bwMode="auto">
          <a:xfrm>
            <a:off x="4889500" y="4035425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6894513" y="4035425"/>
            <a:ext cx="439737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4373563" y="470058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5383213" y="470058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61" name="AutoShape 8"/>
          <p:cNvCxnSpPr>
            <a:cxnSpLocks noChangeShapeType="1"/>
            <a:stCxn id="49156" idx="1"/>
            <a:endCxn id="49157" idx="1"/>
          </p:cNvCxnSpPr>
          <p:nvPr/>
        </p:nvCxnSpPr>
        <p:spPr bwMode="auto">
          <a:xfrm flipH="1">
            <a:off x="4953000" y="3490913"/>
            <a:ext cx="1006475" cy="60642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2" name="AutoShape 9"/>
          <p:cNvCxnSpPr>
            <a:cxnSpLocks noChangeShapeType="1"/>
            <a:stCxn id="49157" idx="1"/>
            <a:endCxn id="49159" idx="0"/>
          </p:cNvCxnSpPr>
          <p:nvPr/>
        </p:nvCxnSpPr>
        <p:spPr bwMode="auto">
          <a:xfrm flipH="1">
            <a:off x="4594225" y="4097338"/>
            <a:ext cx="358775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3" name="AutoShape 10"/>
          <p:cNvCxnSpPr>
            <a:cxnSpLocks noChangeShapeType="1"/>
            <a:stCxn id="49157" idx="1"/>
            <a:endCxn id="49160" idx="0"/>
          </p:cNvCxnSpPr>
          <p:nvPr/>
        </p:nvCxnSpPr>
        <p:spPr bwMode="auto">
          <a:xfrm>
            <a:off x="4953000" y="4097338"/>
            <a:ext cx="650875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4" name="AutoShape 11"/>
          <p:cNvCxnSpPr>
            <a:cxnSpLocks noChangeShapeType="1"/>
            <a:stCxn id="49156" idx="1"/>
            <a:endCxn id="49158" idx="1"/>
          </p:cNvCxnSpPr>
          <p:nvPr/>
        </p:nvCxnSpPr>
        <p:spPr bwMode="auto">
          <a:xfrm>
            <a:off x="5959475" y="3490913"/>
            <a:ext cx="998538" cy="60642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65" name="Oval 12"/>
          <p:cNvSpPr>
            <a:spLocks noChangeArrowheads="1"/>
          </p:cNvSpPr>
          <p:nvPr/>
        </p:nvSpPr>
        <p:spPr bwMode="auto">
          <a:xfrm>
            <a:off x="41497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5624513" y="5367338"/>
            <a:ext cx="439737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67" name="AutoShape 14"/>
          <p:cNvCxnSpPr>
            <a:cxnSpLocks noChangeShapeType="1"/>
            <a:stCxn id="49159" idx="1"/>
            <a:endCxn id="49165" idx="0"/>
          </p:cNvCxnSpPr>
          <p:nvPr/>
        </p:nvCxnSpPr>
        <p:spPr bwMode="auto">
          <a:xfrm flipH="1">
            <a:off x="4370388" y="4762500"/>
            <a:ext cx="6667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8" name="AutoShape 15"/>
          <p:cNvCxnSpPr>
            <a:cxnSpLocks noChangeShapeType="1"/>
            <a:stCxn id="49160" idx="1"/>
            <a:endCxn id="49166" idx="0"/>
          </p:cNvCxnSpPr>
          <p:nvPr/>
        </p:nvCxnSpPr>
        <p:spPr bwMode="auto">
          <a:xfrm>
            <a:off x="5446713" y="4762500"/>
            <a:ext cx="39687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69" name="Oval 16"/>
          <p:cNvSpPr>
            <a:spLocks noChangeArrowheads="1"/>
          </p:cNvSpPr>
          <p:nvPr/>
        </p:nvSpPr>
        <p:spPr bwMode="auto">
          <a:xfrm>
            <a:off x="6375400" y="4702175"/>
            <a:ext cx="439738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17"/>
          <p:cNvSpPr>
            <a:spLocks noChangeArrowheads="1"/>
          </p:cNvSpPr>
          <p:nvPr/>
        </p:nvSpPr>
        <p:spPr bwMode="auto">
          <a:xfrm>
            <a:off x="7407275" y="4702175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1" name="AutoShape 18"/>
          <p:cNvCxnSpPr>
            <a:cxnSpLocks noChangeShapeType="1"/>
            <a:stCxn id="49158" idx="1"/>
            <a:endCxn id="49169" idx="0"/>
          </p:cNvCxnSpPr>
          <p:nvPr/>
        </p:nvCxnSpPr>
        <p:spPr bwMode="auto">
          <a:xfrm flipH="1">
            <a:off x="6594475" y="4097338"/>
            <a:ext cx="363538" cy="604837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72" name="AutoShape 19"/>
          <p:cNvCxnSpPr>
            <a:cxnSpLocks noChangeShapeType="1"/>
            <a:stCxn id="49158" idx="1"/>
            <a:endCxn id="49170" idx="0"/>
          </p:cNvCxnSpPr>
          <p:nvPr/>
        </p:nvCxnSpPr>
        <p:spPr bwMode="auto">
          <a:xfrm>
            <a:off x="6958013" y="4097338"/>
            <a:ext cx="669925" cy="604837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73" name="Oval 20"/>
          <p:cNvSpPr>
            <a:spLocks noChangeArrowheads="1"/>
          </p:cNvSpPr>
          <p:nvPr/>
        </p:nvSpPr>
        <p:spPr bwMode="auto">
          <a:xfrm>
            <a:off x="51403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4" name="AutoShape 21"/>
          <p:cNvCxnSpPr>
            <a:cxnSpLocks noChangeShapeType="1"/>
            <a:stCxn id="49160" idx="1"/>
            <a:endCxn id="49173" idx="0"/>
          </p:cNvCxnSpPr>
          <p:nvPr/>
        </p:nvCxnSpPr>
        <p:spPr bwMode="auto">
          <a:xfrm flipH="1">
            <a:off x="5360988" y="4762500"/>
            <a:ext cx="8572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75" name="Oval 22"/>
          <p:cNvSpPr>
            <a:spLocks noChangeArrowheads="1"/>
          </p:cNvSpPr>
          <p:nvPr/>
        </p:nvSpPr>
        <p:spPr bwMode="auto">
          <a:xfrm>
            <a:off x="66643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6" name="AutoShape 23"/>
          <p:cNvCxnSpPr>
            <a:cxnSpLocks noChangeShapeType="1"/>
            <a:stCxn id="49169" idx="1"/>
            <a:endCxn id="49175" idx="0"/>
          </p:cNvCxnSpPr>
          <p:nvPr/>
        </p:nvCxnSpPr>
        <p:spPr bwMode="auto">
          <a:xfrm>
            <a:off x="6438900" y="4764088"/>
            <a:ext cx="446088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77" name="Freeform 24"/>
          <p:cNvSpPr>
            <a:spLocks/>
          </p:cNvSpPr>
          <p:nvPr/>
        </p:nvSpPr>
        <p:spPr bwMode="auto">
          <a:xfrm>
            <a:off x="4213225" y="3657600"/>
            <a:ext cx="3405188" cy="2058988"/>
          </a:xfrm>
          <a:custGeom>
            <a:avLst/>
            <a:gdLst>
              <a:gd name="T0" fmla="*/ 5326 w 9460"/>
              <a:gd name="T1" fmla="*/ 0 h 5720"/>
              <a:gd name="T2" fmla="*/ 3805 w 9460"/>
              <a:gd name="T3" fmla="*/ 537 h 5720"/>
              <a:gd name="T4" fmla="*/ 2362 w 9460"/>
              <a:gd name="T5" fmla="*/ 1692 h 5720"/>
              <a:gd name="T6" fmla="*/ 1092 w 9460"/>
              <a:gd name="T7" fmla="*/ 3386 h 5720"/>
              <a:gd name="T8" fmla="*/ 457 w 9460"/>
              <a:gd name="T9" fmla="*/ 5291 h 5720"/>
              <a:gd name="T10" fmla="*/ 3844 w 9460"/>
              <a:gd name="T11" fmla="*/ 3597 h 5720"/>
              <a:gd name="T12" fmla="*/ 3209 w 9460"/>
              <a:gd name="T13" fmla="*/ 5291 h 5720"/>
              <a:gd name="T14" fmla="*/ 4479 w 9460"/>
              <a:gd name="T15" fmla="*/ 5291 h 5720"/>
              <a:gd name="T16" fmla="*/ 5807 w 9460"/>
              <a:gd name="T17" fmla="*/ 2720 h 5720"/>
              <a:gd name="T18" fmla="*/ 8078 w 9460"/>
              <a:gd name="T19" fmla="*/ 1692 h 5720"/>
              <a:gd name="T20" fmla="*/ 6596 w 9460"/>
              <a:gd name="T21" fmla="*/ 3597 h 5720"/>
              <a:gd name="T22" fmla="*/ 7443 w 9460"/>
              <a:gd name="T23" fmla="*/ 5291 h 5720"/>
              <a:gd name="T24" fmla="*/ 9459 w 9460"/>
              <a:gd name="T25" fmla="*/ 3465 h 57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460"/>
              <a:gd name="T40" fmla="*/ 0 h 5720"/>
              <a:gd name="T41" fmla="*/ 9460 w 9460"/>
              <a:gd name="T42" fmla="*/ 5720 h 57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460" h="5720">
                <a:moveTo>
                  <a:pt x="5326" y="0"/>
                </a:moveTo>
                <a:cubicBezTo>
                  <a:pt x="5075" y="87"/>
                  <a:pt x="4299" y="254"/>
                  <a:pt x="3805" y="537"/>
                </a:cubicBezTo>
                <a:cubicBezTo>
                  <a:pt x="3311" y="819"/>
                  <a:pt x="2812" y="1216"/>
                  <a:pt x="2362" y="1692"/>
                </a:cubicBezTo>
                <a:cubicBezTo>
                  <a:pt x="1913" y="2168"/>
                  <a:pt x="1410" y="2786"/>
                  <a:pt x="1092" y="3386"/>
                </a:cubicBezTo>
                <a:cubicBezTo>
                  <a:pt x="775" y="3985"/>
                  <a:pt x="0" y="5255"/>
                  <a:pt x="457" y="5291"/>
                </a:cubicBezTo>
                <a:cubicBezTo>
                  <a:pt x="916" y="5326"/>
                  <a:pt x="3386" y="3597"/>
                  <a:pt x="3844" y="3597"/>
                </a:cubicBezTo>
                <a:cubicBezTo>
                  <a:pt x="4303" y="3597"/>
                  <a:pt x="3103" y="5008"/>
                  <a:pt x="3209" y="5291"/>
                </a:cubicBezTo>
                <a:cubicBezTo>
                  <a:pt x="3315" y="5573"/>
                  <a:pt x="4047" y="5719"/>
                  <a:pt x="4479" y="5291"/>
                </a:cubicBezTo>
                <a:cubicBezTo>
                  <a:pt x="4912" y="4863"/>
                  <a:pt x="5207" y="3319"/>
                  <a:pt x="5807" y="2720"/>
                </a:cubicBezTo>
                <a:cubicBezTo>
                  <a:pt x="6407" y="2120"/>
                  <a:pt x="7946" y="1546"/>
                  <a:pt x="8078" y="1692"/>
                </a:cubicBezTo>
                <a:cubicBezTo>
                  <a:pt x="8210" y="1838"/>
                  <a:pt x="6702" y="2997"/>
                  <a:pt x="6596" y="3597"/>
                </a:cubicBezTo>
                <a:cubicBezTo>
                  <a:pt x="6490" y="4197"/>
                  <a:pt x="6967" y="5313"/>
                  <a:pt x="7443" y="5291"/>
                </a:cubicBezTo>
                <a:cubicBezTo>
                  <a:pt x="7919" y="5269"/>
                  <a:pt x="9040" y="3844"/>
                  <a:pt x="9459" y="3465"/>
                </a:cubicBezTo>
              </a:path>
            </a:pathLst>
          </a:custGeom>
          <a:noFill/>
          <a:ln w="12600">
            <a:solidFill>
              <a:srgbClr val="008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590550" y="0"/>
            <a:ext cx="7772400" cy="1143000"/>
          </a:xfrm>
        </p:spPr>
        <p:txBody>
          <a:bodyPr/>
          <a:lstStyle/>
          <a:p>
            <a:pPr>
              <a:buClr>
                <a:srgbClr val="FFCC66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Linear data structures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358246" cy="5000660"/>
          </a:xfrm>
        </p:spPr>
        <p:txBody>
          <a:bodyPr>
            <a:normAutofit/>
          </a:bodyPr>
          <a:lstStyle/>
          <a:p>
            <a:pPr marL="319088" indent="-319088">
              <a:spcBef>
                <a:spcPts val="7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Here are some of the data structures we have studied so far: 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Arrays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Singly-linked lists and doubly-linked lists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Stacks and queues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These all have the property that their elements can be adequately displayed in a straight line</a:t>
            </a:r>
          </a:p>
          <a:p>
            <a:pPr marL="319088" indent="-319088">
              <a:spcBef>
                <a:spcPts val="700"/>
              </a:spcBef>
              <a:buClr>
                <a:srgbClr val="FFCC66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b="1" dirty="0" smtClean="0">
                <a:solidFill>
                  <a:srgbClr val="00B050"/>
                </a:solidFill>
              </a:rPr>
              <a:t>How to obtain data structures for data that have  nonlinear relationships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buSzPct val="100000"/>
              <a:buFont typeface="Wingdings" pitchFamily="2" charset="2"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dirty="0" smtClean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04800" y="13716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99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>
                <a:solidFill>
                  <a:srgbClr val="000099"/>
                </a:solidFill>
              </a:rPr>
              <a:t>PostOrder</a:t>
            </a:r>
            <a:r>
              <a:rPr lang="en-GB" sz="2800"/>
              <a:t> traversal also goes as deep as possible, but only visits internal nodes during backtracking.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/>
              <a:t>recursive: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Visit left subtree in PostOrder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Visit right subtree in PostOrder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print root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>
                <a:solidFill>
                  <a:srgbClr val="003399"/>
                </a:solidFill>
              </a:rPr>
              <a:t>Tree Traversal: PostOrder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49725" y="3429000"/>
            <a:ext cx="3676650" cy="2339975"/>
            <a:chOff x="2614" y="2160"/>
            <a:chExt cx="2316" cy="1474"/>
          </a:xfrm>
        </p:grpSpPr>
        <p:sp>
          <p:nvSpPr>
            <p:cNvPr id="50181" name="Oval 4"/>
            <p:cNvSpPr>
              <a:spLocks noChangeArrowheads="1"/>
            </p:cNvSpPr>
            <p:nvPr/>
          </p:nvSpPr>
          <p:spPr bwMode="auto">
            <a:xfrm>
              <a:off x="3714" y="2160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Oval 5"/>
            <p:cNvSpPr>
              <a:spLocks noChangeArrowheads="1"/>
            </p:cNvSpPr>
            <p:nvPr/>
          </p:nvSpPr>
          <p:spPr bwMode="auto">
            <a:xfrm>
              <a:off x="3080" y="2542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4330" y="2542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Oval 7"/>
            <p:cNvSpPr>
              <a:spLocks noChangeArrowheads="1"/>
            </p:cNvSpPr>
            <p:nvPr/>
          </p:nvSpPr>
          <p:spPr bwMode="auto">
            <a:xfrm>
              <a:off x="2755" y="2961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Oval 8"/>
            <p:cNvSpPr>
              <a:spLocks noChangeArrowheads="1"/>
            </p:cNvSpPr>
            <p:nvPr/>
          </p:nvSpPr>
          <p:spPr bwMode="auto">
            <a:xfrm>
              <a:off x="3390" y="2961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86" name="AutoShape 9"/>
            <p:cNvCxnSpPr>
              <a:cxnSpLocks noChangeShapeType="1"/>
              <a:stCxn id="50181" idx="1"/>
              <a:endCxn id="50182" idx="1"/>
            </p:cNvCxnSpPr>
            <p:nvPr/>
          </p:nvCxnSpPr>
          <p:spPr bwMode="auto">
            <a:xfrm flipH="1">
              <a:off x="3120" y="2199"/>
              <a:ext cx="634" cy="38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87" name="AutoShape 10"/>
            <p:cNvCxnSpPr>
              <a:cxnSpLocks noChangeShapeType="1"/>
              <a:stCxn id="50182" idx="1"/>
              <a:endCxn id="50184" idx="0"/>
            </p:cNvCxnSpPr>
            <p:nvPr/>
          </p:nvCxnSpPr>
          <p:spPr bwMode="auto">
            <a:xfrm flipH="1">
              <a:off x="2894" y="2581"/>
              <a:ext cx="226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88" name="AutoShape 11"/>
            <p:cNvCxnSpPr>
              <a:cxnSpLocks noChangeShapeType="1"/>
              <a:stCxn id="50182" idx="1"/>
              <a:endCxn id="50185" idx="0"/>
            </p:cNvCxnSpPr>
            <p:nvPr/>
          </p:nvCxnSpPr>
          <p:spPr bwMode="auto">
            <a:xfrm>
              <a:off x="3120" y="2581"/>
              <a:ext cx="409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89" name="AutoShape 12"/>
            <p:cNvCxnSpPr>
              <a:cxnSpLocks noChangeShapeType="1"/>
              <a:stCxn id="50181" idx="1"/>
              <a:endCxn id="50183" idx="1"/>
            </p:cNvCxnSpPr>
            <p:nvPr/>
          </p:nvCxnSpPr>
          <p:spPr bwMode="auto">
            <a:xfrm>
              <a:off x="3754" y="2199"/>
              <a:ext cx="617" cy="38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190" name="Oval 13"/>
            <p:cNvSpPr>
              <a:spLocks noChangeArrowheads="1"/>
            </p:cNvSpPr>
            <p:nvPr/>
          </p:nvSpPr>
          <p:spPr bwMode="auto">
            <a:xfrm>
              <a:off x="2614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Oval 14"/>
            <p:cNvSpPr>
              <a:spLocks noChangeArrowheads="1"/>
            </p:cNvSpPr>
            <p:nvPr/>
          </p:nvSpPr>
          <p:spPr bwMode="auto">
            <a:xfrm>
              <a:off x="3543" y="3368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92" name="AutoShape 15"/>
            <p:cNvCxnSpPr>
              <a:cxnSpLocks noChangeShapeType="1"/>
              <a:stCxn id="50184" idx="1"/>
              <a:endCxn id="50190" idx="0"/>
            </p:cNvCxnSpPr>
            <p:nvPr/>
          </p:nvCxnSpPr>
          <p:spPr bwMode="auto">
            <a:xfrm flipH="1">
              <a:off x="2753" y="2999"/>
              <a:ext cx="42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93" name="AutoShape 16"/>
            <p:cNvCxnSpPr>
              <a:cxnSpLocks noChangeShapeType="1"/>
              <a:stCxn id="50185" idx="1"/>
              <a:endCxn id="50191" idx="0"/>
            </p:cNvCxnSpPr>
            <p:nvPr/>
          </p:nvCxnSpPr>
          <p:spPr bwMode="auto">
            <a:xfrm>
              <a:off x="3430" y="2999"/>
              <a:ext cx="251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194" name="Oval 17"/>
            <p:cNvSpPr>
              <a:spLocks noChangeArrowheads="1"/>
            </p:cNvSpPr>
            <p:nvPr/>
          </p:nvSpPr>
          <p:spPr bwMode="auto">
            <a:xfrm>
              <a:off x="4008" y="2962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Oval 18"/>
            <p:cNvSpPr>
              <a:spLocks noChangeArrowheads="1"/>
            </p:cNvSpPr>
            <p:nvPr/>
          </p:nvSpPr>
          <p:spPr bwMode="auto">
            <a:xfrm>
              <a:off x="4653" y="2962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96" name="AutoShape 19"/>
            <p:cNvCxnSpPr>
              <a:cxnSpLocks noChangeShapeType="1"/>
              <a:stCxn id="50183" idx="1"/>
              <a:endCxn id="50194" idx="0"/>
            </p:cNvCxnSpPr>
            <p:nvPr/>
          </p:nvCxnSpPr>
          <p:spPr bwMode="auto">
            <a:xfrm flipH="1">
              <a:off x="4147" y="2581"/>
              <a:ext cx="223" cy="38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97" name="AutoShape 20"/>
            <p:cNvCxnSpPr>
              <a:cxnSpLocks noChangeShapeType="1"/>
              <a:stCxn id="50183" idx="1"/>
              <a:endCxn id="50195" idx="0"/>
            </p:cNvCxnSpPr>
            <p:nvPr/>
          </p:nvCxnSpPr>
          <p:spPr bwMode="auto">
            <a:xfrm>
              <a:off x="4370" y="2581"/>
              <a:ext cx="422" cy="38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198" name="Oval 21"/>
            <p:cNvSpPr>
              <a:spLocks noChangeArrowheads="1"/>
            </p:cNvSpPr>
            <p:nvPr/>
          </p:nvSpPr>
          <p:spPr bwMode="auto">
            <a:xfrm>
              <a:off x="3238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99" name="AutoShape 22"/>
            <p:cNvCxnSpPr>
              <a:cxnSpLocks noChangeShapeType="1"/>
              <a:stCxn id="50185" idx="1"/>
              <a:endCxn id="50198" idx="0"/>
            </p:cNvCxnSpPr>
            <p:nvPr/>
          </p:nvCxnSpPr>
          <p:spPr bwMode="auto">
            <a:xfrm flipH="1">
              <a:off x="3376" y="2999"/>
              <a:ext cx="53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200" name="Oval 23"/>
            <p:cNvSpPr>
              <a:spLocks noChangeArrowheads="1"/>
            </p:cNvSpPr>
            <p:nvPr/>
          </p:nvSpPr>
          <p:spPr bwMode="auto">
            <a:xfrm>
              <a:off x="4185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01" name="AutoShape 24"/>
            <p:cNvCxnSpPr>
              <a:cxnSpLocks noChangeShapeType="1"/>
              <a:stCxn id="50194" idx="1"/>
              <a:endCxn id="50200" idx="0"/>
            </p:cNvCxnSpPr>
            <p:nvPr/>
          </p:nvCxnSpPr>
          <p:spPr bwMode="auto">
            <a:xfrm>
              <a:off x="4049" y="3001"/>
              <a:ext cx="275" cy="367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202" name="Freeform 25"/>
            <p:cNvSpPr>
              <a:spLocks/>
            </p:cNvSpPr>
            <p:nvPr/>
          </p:nvSpPr>
          <p:spPr bwMode="auto">
            <a:xfrm>
              <a:off x="2702" y="2283"/>
              <a:ext cx="2177" cy="1324"/>
            </a:xfrm>
            <a:custGeom>
              <a:avLst/>
              <a:gdLst>
                <a:gd name="T0" fmla="*/ 149 w 9600"/>
                <a:gd name="T1" fmla="*/ 5332 h 5838"/>
                <a:gd name="T2" fmla="*/ 105 w 9600"/>
                <a:gd name="T3" fmla="*/ 4022 h 5838"/>
                <a:gd name="T4" fmla="*/ 778 w 9600"/>
                <a:gd name="T5" fmla="*/ 3653 h 5838"/>
                <a:gd name="T6" fmla="*/ 2882 w 9600"/>
                <a:gd name="T7" fmla="*/ 5332 h 5838"/>
                <a:gd name="T8" fmla="*/ 4357 w 9600"/>
                <a:gd name="T9" fmla="*/ 5538 h 5838"/>
                <a:gd name="T10" fmla="*/ 3572 w 9600"/>
                <a:gd name="T11" fmla="*/ 3534 h 5838"/>
                <a:gd name="T12" fmla="*/ 2253 w 9600"/>
                <a:gd name="T13" fmla="*/ 1761 h 5838"/>
                <a:gd name="T14" fmla="*/ 4679 w 9600"/>
                <a:gd name="T15" fmla="*/ 3103 h 5838"/>
                <a:gd name="T16" fmla="*/ 7090 w 9600"/>
                <a:gd name="T17" fmla="*/ 5332 h 5838"/>
                <a:gd name="T18" fmla="*/ 6461 w 9600"/>
                <a:gd name="T19" fmla="*/ 3653 h 5838"/>
                <a:gd name="T20" fmla="*/ 9194 w 9600"/>
                <a:gd name="T21" fmla="*/ 3441 h 5838"/>
                <a:gd name="T22" fmla="*/ 8885 w 9600"/>
                <a:gd name="T23" fmla="*/ 2289 h 5838"/>
                <a:gd name="T24" fmla="*/ 7897 w 9600"/>
                <a:gd name="T25" fmla="*/ 1620 h 5838"/>
                <a:gd name="T26" fmla="*/ 6130 w 9600"/>
                <a:gd name="T27" fmla="*/ 1115 h 5838"/>
                <a:gd name="T28" fmla="*/ 5057 w 9600"/>
                <a:gd name="T29" fmla="*/ 0 h 58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00"/>
                <a:gd name="T46" fmla="*/ 0 h 5838"/>
                <a:gd name="T47" fmla="*/ 9600 w 9600"/>
                <a:gd name="T48" fmla="*/ 5838 h 58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00" h="5838">
                  <a:moveTo>
                    <a:pt x="149" y="5332"/>
                  </a:moveTo>
                  <a:cubicBezTo>
                    <a:pt x="141" y="5118"/>
                    <a:pt x="0" y="4304"/>
                    <a:pt x="105" y="4022"/>
                  </a:cubicBezTo>
                  <a:cubicBezTo>
                    <a:pt x="211" y="3741"/>
                    <a:pt x="317" y="3433"/>
                    <a:pt x="778" y="3653"/>
                  </a:cubicBezTo>
                  <a:cubicBezTo>
                    <a:pt x="1239" y="3874"/>
                    <a:pt x="2289" y="5021"/>
                    <a:pt x="2882" y="5332"/>
                  </a:cubicBezTo>
                  <a:cubicBezTo>
                    <a:pt x="3475" y="5643"/>
                    <a:pt x="4242" y="5837"/>
                    <a:pt x="4357" y="5538"/>
                  </a:cubicBezTo>
                  <a:cubicBezTo>
                    <a:pt x="4472" y="5251"/>
                    <a:pt x="3925" y="4167"/>
                    <a:pt x="3572" y="3534"/>
                  </a:cubicBezTo>
                  <a:cubicBezTo>
                    <a:pt x="3226" y="2903"/>
                    <a:pt x="2068" y="1831"/>
                    <a:pt x="2253" y="1761"/>
                  </a:cubicBezTo>
                  <a:cubicBezTo>
                    <a:pt x="2438" y="1690"/>
                    <a:pt x="3868" y="2510"/>
                    <a:pt x="4679" y="3103"/>
                  </a:cubicBezTo>
                  <a:cubicBezTo>
                    <a:pt x="5484" y="3697"/>
                    <a:pt x="6790" y="5246"/>
                    <a:pt x="7090" y="5332"/>
                  </a:cubicBezTo>
                  <a:cubicBezTo>
                    <a:pt x="7390" y="5420"/>
                    <a:pt x="6108" y="3976"/>
                    <a:pt x="6461" y="3653"/>
                  </a:cubicBezTo>
                  <a:cubicBezTo>
                    <a:pt x="6808" y="3336"/>
                    <a:pt x="8794" y="3671"/>
                    <a:pt x="9194" y="3441"/>
                  </a:cubicBezTo>
                  <a:cubicBezTo>
                    <a:pt x="9599" y="3218"/>
                    <a:pt x="9106" y="2593"/>
                    <a:pt x="8885" y="2289"/>
                  </a:cubicBezTo>
                  <a:cubicBezTo>
                    <a:pt x="8671" y="1991"/>
                    <a:pt x="8360" y="1818"/>
                    <a:pt x="7897" y="1620"/>
                  </a:cubicBezTo>
                  <a:cubicBezTo>
                    <a:pt x="7434" y="1421"/>
                    <a:pt x="6606" y="1388"/>
                    <a:pt x="6130" y="1115"/>
                  </a:cubicBezTo>
                  <a:cubicBezTo>
                    <a:pt x="5661" y="848"/>
                    <a:pt x="5282" y="226"/>
                    <a:pt x="5057" y="0"/>
                  </a:cubicBezTo>
                </a:path>
              </a:pathLst>
            </a:custGeom>
            <a:noFill/>
            <a:ln w="126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>
                <a:solidFill>
                  <a:srgbClr val="003399"/>
                </a:solidFill>
              </a:rPr>
              <a:t>Tree Traversal: examples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0" y="1428736"/>
            <a:ext cx="8229600" cy="160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 err="1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r>
              <a:rPr lang="en-GB" sz="24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(DLR) traversal yields: A, H, G, I, F, E, B, C, </a:t>
            </a:r>
            <a:r>
              <a:rPr lang="en-GB" sz="24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D</a:t>
            </a:r>
          </a:p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 err="1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r>
              <a:rPr lang="en-GB" sz="24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(LRD) traversal yields: G, F, E, I, H, D, C, B, </a:t>
            </a:r>
            <a:endParaRPr lang="en-GB" sz="2400" dirty="0" smtClean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In-order 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(LDR) traversal yields: G, H, F, I, E, A, B, D, C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0836" y="2857496"/>
            <a:ext cx="3950156" cy="317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>
                <a:solidFill>
                  <a:srgbClr val="003399"/>
                </a:solidFill>
              </a:rPr>
              <a:t>Tree Traversal: examples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-914400" y="457200"/>
            <a:ext cx="9144000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32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* Preorder (DLR) traversal yields: </a:t>
            </a:r>
            <a:r>
              <a:rPr lang="en-GB" sz="16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A, H, G, I, F, E, B, C, D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* Postorder (LRD) traversal yields: </a:t>
            </a:r>
            <a:r>
              <a:rPr lang="en-GB" sz="16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G, F, E, I, H, D, C, B, A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* In-order (LDR) traversal yields: </a:t>
            </a:r>
            <a:r>
              <a:rPr lang="en-GB" sz="16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G, H, F, I, E, A, B, D, C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495550"/>
            <a:ext cx="45720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6215106" cy="785818"/>
          </a:xfrm>
        </p:spPr>
        <p:txBody>
          <a:bodyPr/>
          <a:lstStyle/>
          <a:p>
            <a:pPr>
              <a:buClr>
                <a:srgbClr val="FFCC66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/>
              <a:t>Tree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410576" cy="4714908"/>
          </a:xfrm>
        </p:spPr>
        <p:txBody>
          <a:bodyPr/>
          <a:lstStyle/>
          <a:p>
            <a:pPr marL="0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Tree</a:t>
            </a:r>
            <a:r>
              <a:rPr lang="en-GB" dirty="0" smtClean="0">
                <a:solidFill>
                  <a:srgbClr val="BF0F18"/>
                </a:solidFill>
              </a:rPr>
              <a:t> </a:t>
            </a:r>
            <a:r>
              <a:rPr lang="en-GB" dirty="0" smtClean="0"/>
              <a:t>represents hierarchy.</a:t>
            </a:r>
          </a:p>
          <a:p>
            <a:pPr marL="0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i="1" dirty="0" smtClean="0">
                <a:solidFill>
                  <a:srgbClr val="0066FF"/>
                </a:solidFill>
              </a:rPr>
              <a:t> </a:t>
            </a:r>
          </a:p>
          <a:p>
            <a:pPr marL="0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 smtClean="0">
                <a:solidFill>
                  <a:srgbClr val="FF0000"/>
                </a:solidFill>
              </a:rPr>
              <a:t>Examples of trees:</a:t>
            </a:r>
          </a:p>
          <a:p>
            <a:pPr marL="0" lvl="1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 smtClean="0"/>
              <a:t>- Directory tree</a:t>
            </a:r>
          </a:p>
          <a:p>
            <a:pPr marL="0" lvl="1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 smtClean="0"/>
              <a:t>- Family tree</a:t>
            </a:r>
          </a:p>
          <a:p>
            <a:pPr marL="0" lvl="1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 smtClean="0"/>
              <a:t>- Company organization chart</a:t>
            </a:r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 smtClean="0"/>
              <a:t>Table of contents</a:t>
            </a:r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 smtClean="0"/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400" dirty="0" smtClean="0"/>
              <a:t>structure resembles branches of a “tree”, hence the name.</a:t>
            </a:r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 smtClean="0"/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 smtClean="0"/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 smtClean="0"/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 smtClean="0"/>
          </a:p>
          <a:p>
            <a:pPr marL="0" lvl="1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7700" y="2000240"/>
            <a:ext cx="59563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/>
              <a:t>Trees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571612"/>
            <a:ext cx="7772400" cy="450059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50"/>
              </a:spcBef>
              <a:buSzPct val="100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Trees have </a:t>
            </a:r>
            <a:r>
              <a:rPr lang="en-GB" b="1" dirty="0" smtClean="0">
                <a:solidFill>
                  <a:srgbClr val="00B050"/>
                </a:solidFill>
              </a:rPr>
              <a:t>nodes</a:t>
            </a:r>
            <a:r>
              <a:rPr lang="en-GB" dirty="0" smtClean="0"/>
              <a:t>. They also have </a:t>
            </a:r>
            <a:r>
              <a:rPr lang="en-GB" b="1" dirty="0" smtClean="0">
                <a:solidFill>
                  <a:srgbClr val="00B050"/>
                </a:solidFill>
              </a:rPr>
              <a:t>edges</a:t>
            </a:r>
            <a:r>
              <a:rPr lang="en-GB" b="1" dirty="0" smtClean="0">
                <a:solidFill>
                  <a:srgbClr val="008000"/>
                </a:solidFill>
              </a:rPr>
              <a:t> </a:t>
            </a:r>
            <a:r>
              <a:rPr lang="en-GB" dirty="0" smtClean="0"/>
              <a:t>that</a:t>
            </a:r>
          </a:p>
          <a:p>
            <a:pPr>
              <a:lnSpc>
                <a:spcPct val="90000"/>
              </a:lnSpc>
              <a:spcBef>
                <a:spcPts val="650"/>
              </a:spcBef>
              <a:buSzPct val="100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connect the nodes. </a:t>
            </a:r>
          </a:p>
          <a:p>
            <a:pPr>
              <a:lnSpc>
                <a:spcPct val="90000"/>
              </a:lnSpc>
              <a:spcBef>
                <a:spcPts val="65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Between two nodes there is </a:t>
            </a:r>
            <a:r>
              <a:rPr lang="en-GB" i="1" dirty="0" smtClean="0"/>
              <a:t>always</a:t>
            </a:r>
            <a:r>
              <a:rPr lang="en-GB" dirty="0" smtClean="0"/>
              <a:t> </a:t>
            </a:r>
            <a:r>
              <a:rPr lang="en-GB" i="1" dirty="0" smtClean="0"/>
              <a:t>only one </a:t>
            </a:r>
            <a:r>
              <a:rPr lang="en-GB" dirty="0" smtClean="0"/>
              <a:t>path.</a:t>
            </a:r>
            <a:r>
              <a:rPr lang="en-GB" sz="2600" dirty="0" smtClean="0"/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71800" y="3657600"/>
            <a:ext cx="2797175" cy="1882775"/>
            <a:chOff x="1872" y="2304"/>
            <a:chExt cx="1762" cy="1186"/>
          </a:xfrm>
        </p:grpSpPr>
        <p:sp>
          <p:nvSpPr>
            <p:cNvPr id="32827" name="Oval 4"/>
            <p:cNvSpPr>
              <a:spLocks noChangeArrowheads="1"/>
            </p:cNvSpPr>
            <p:nvPr/>
          </p:nvSpPr>
          <p:spPr bwMode="auto">
            <a:xfrm>
              <a:off x="2736" y="2304"/>
              <a:ext cx="192" cy="192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Oval 5"/>
            <p:cNvSpPr>
              <a:spLocks noChangeArrowheads="1"/>
            </p:cNvSpPr>
            <p:nvPr/>
          </p:nvSpPr>
          <p:spPr bwMode="auto">
            <a:xfrm>
              <a:off x="2256" y="2640"/>
              <a:ext cx="192" cy="192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9" name="Oval 6"/>
            <p:cNvSpPr>
              <a:spLocks noChangeArrowheads="1"/>
            </p:cNvSpPr>
            <p:nvPr/>
          </p:nvSpPr>
          <p:spPr bwMode="auto">
            <a:xfrm>
              <a:off x="2592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Oval 7"/>
            <p:cNvSpPr>
              <a:spLocks noChangeArrowheads="1"/>
            </p:cNvSpPr>
            <p:nvPr/>
          </p:nvSpPr>
          <p:spPr bwMode="auto">
            <a:xfrm>
              <a:off x="2256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1" name="Oval 8"/>
            <p:cNvSpPr>
              <a:spLocks noChangeArrowheads="1"/>
            </p:cNvSpPr>
            <p:nvPr/>
          </p:nvSpPr>
          <p:spPr bwMode="auto">
            <a:xfrm>
              <a:off x="1872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Oval 9"/>
            <p:cNvSpPr>
              <a:spLocks noChangeArrowheads="1"/>
            </p:cNvSpPr>
            <p:nvPr/>
          </p:nvSpPr>
          <p:spPr bwMode="auto">
            <a:xfrm>
              <a:off x="3203" y="2688"/>
              <a:ext cx="192" cy="192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3" name="Oval 10"/>
            <p:cNvSpPr>
              <a:spLocks noChangeArrowheads="1"/>
            </p:cNvSpPr>
            <p:nvPr/>
          </p:nvSpPr>
          <p:spPr bwMode="auto">
            <a:xfrm>
              <a:off x="3203" y="3251"/>
              <a:ext cx="192" cy="192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Oval 11"/>
            <p:cNvSpPr>
              <a:spLocks noChangeArrowheads="1"/>
            </p:cNvSpPr>
            <p:nvPr/>
          </p:nvSpPr>
          <p:spPr bwMode="auto">
            <a:xfrm>
              <a:off x="3443" y="2975"/>
              <a:ext cx="192" cy="192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5" name="Line 12"/>
            <p:cNvSpPr>
              <a:spLocks noChangeShapeType="1"/>
            </p:cNvSpPr>
            <p:nvPr/>
          </p:nvSpPr>
          <p:spPr bwMode="auto">
            <a:xfrm flipV="1">
              <a:off x="1968" y="2713"/>
              <a:ext cx="384" cy="26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6" name="Line 13"/>
            <p:cNvSpPr>
              <a:spLocks noChangeShapeType="1"/>
            </p:cNvSpPr>
            <p:nvPr/>
          </p:nvSpPr>
          <p:spPr bwMode="auto">
            <a:xfrm flipV="1">
              <a:off x="2352" y="2713"/>
              <a:ext cx="1" cy="3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14"/>
            <p:cNvSpPr>
              <a:spLocks noChangeShapeType="1"/>
            </p:cNvSpPr>
            <p:nvPr/>
          </p:nvSpPr>
          <p:spPr bwMode="auto">
            <a:xfrm flipH="1" flipV="1">
              <a:off x="2329" y="2713"/>
              <a:ext cx="364" cy="3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Line 15"/>
            <p:cNvSpPr>
              <a:spLocks noChangeShapeType="1"/>
            </p:cNvSpPr>
            <p:nvPr/>
          </p:nvSpPr>
          <p:spPr bwMode="auto">
            <a:xfrm flipV="1">
              <a:off x="2352" y="2389"/>
              <a:ext cx="478" cy="36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Line 16"/>
            <p:cNvSpPr>
              <a:spLocks noChangeShapeType="1"/>
            </p:cNvSpPr>
            <p:nvPr/>
          </p:nvSpPr>
          <p:spPr bwMode="auto">
            <a:xfrm flipV="1">
              <a:off x="3299" y="3045"/>
              <a:ext cx="192" cy="31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Oval 17"/>
            <p:cNvSpPr>
              <a:spLocks noChangeArrowheads="1"/>
            </p:cNvSpPr>
            <p:nvPr/>
          </p:nvSpPr>
          <p:spPr bwMode="auto">
            <a:xfrm>
              <a:off x="2256" y="3299"/>
              <a:ext cx="192" cy="192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1" name="Line 18"/>
            <p:cNvSpPr>
              <a:spLocks noChangeShapeType="1"/>
            </p:cNvSpPr>
            <p:nvPr/>
          </p:nvSpPr>
          <p:spPr bwMode="auto">
            <a:xfrm flipH="1" flipV="1">
              <a:off x="2857" y="2432"/>
              <a:ext cx="456" cy="3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2" name="Line 19"/>
            <p:cNvSpPr>
              <a:spLocks noChangeShapeType="1"/>
            </p:cNvSpPr>
            <p:nvPr/>
          </p:nvSpPr>
          <p:spPr bwMode="auto">
            <a:xfrm flipH="1" flipV="1">
              <a:off x="3285" y="2762"/>
              <a:ext cx="316" cy="3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20"/>
            <p:cNvSpPr>
              <a:spLocks noChangeShapeType="1"/>
            </p:cNvSpPr>
            <p:nvPr/>
          </p:nvSpPr>
          <p:spPr bwMode="auto">
            <a:xfrm>
              <a:off x="2352" y="3017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3" name="Line 21"/>
          <p:cNvSpPr>
            <a:spLocks noChangeShapeType="1"/>
          </p:cNvSpPr>
          <p:nvPr/>
        </p:nvSpPr>
        <p:spPr bwMode="auto">
          <a:xfrm flipH="1">
            <a:off x="5464175" y="4038600"/>
            <a:ext cx="501650" cy="22860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22"/>
          <p:cNvSpPr>
            <a:spLocks noChangeShapeType="1"/>
          </p:cNvSpPr>
          <p:nvPr/>
        </p:nvSpPr>
        <p:spPr bwMode="auto">
          <a:xfrm flipH="1">
            <a:off x="5768975" y="4191000"/>
            <a:ext cx="349250" cy="45720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003925" y="3622675"/>
            <a:ext cx="1509713" cy="436563"/>
            <a:chOff x="3782" y="2282"/>
            <a:chExt cx="951" cy="275"/>
          </a:xfrm>
        </p:grpSpPr>
        <p:sp>
          <p:nvSpPr>
            <p:cNvPr id="32803" name="AutoShape 24"/>
            <p:cNvSpPr>
              <a:spLocks noChangeArrowheads="1"/>
            </p:cNvSpPr>
            <p:nvPr/>
          </p:nvSpPr>
          <p:spPr bwMode="auto">
            <a:xfrm>
              <a:off x="3782" y="2282"/>
              <a:ext cx="952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782" y="2282"/>
              <a:ext cx="940" cy="264"/>
              <a:chOff x="3782" y="2282"/>
              <a:chExt cx="940" cy="264"/>
            </a:xfrm>
          </p:grpSpPr>
          <p:sp>
            <p:nvSpPr>
              <p:cNvPr id="32805" name="AutoShape 26"/>
              <p:cNvSpPr>
                <a:spLocks noChangeArrowheads="1"/>
              </p:cNvSpPr>
              <p:nvPr/>
            </p:nvSpPr>
            <p:spPr bwMode="auto">
              <a:xfrm>
                <a:off x="3782" y="2282"/>
                <a:ext cx="941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3782" y="2282"/>
                <a:ext cx="930" cy="254"/>
                <a:chOff x="3782" y="2282"/>
                <a:chExt cx="930" cy="254"/>
              </a:xfrm>
            </p:grpSpPr>
            <p:sp>
              <p:nvSpPr>
                <p:cNvPr id="32807" name="AutoShape 28"/>
                <p:cNvSpPr>
                  <a:spLocks noChangeArrowheads="1"/>
                </p:cNvSpPr>
                <p:nvPr/>
              </p:nvSpPr>
              <p:spPr bwMode="auto">
                <a:xfrm>
                  <a:off x="3782" y="2282"/>
                  <a:ext cx="931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9"/>
                <p:cNvGrpSpPr>
                  <a:grpSpLocks/>
                </p:cNvGrpSpPr>
                <p:nvPr/>
              </p:nvGrpSpPr>
              <p:grpSpPr bwMode="auto">
                <a:xfrm>
                  <a:off x="3782" y="2282"/>
                  <a:ext cx="922" cy="247"/>
                  <a:chOff x="3782" y="2282"/>
                  <a:chExt cx="922" cy="247"/>
                </a:xfrm>
              </p:grpSpPr>
              <p:sp>
                <p:nvSpPr>
                  <p:cNvPr id="32809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3782" y="2282"/>
                    <a:ext cx="923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782" y="2282"/>
                    <a:ext cx="914" cy="239"/>
                    <a:chOff x="3782" y="2282"/>
                    <a:chExt cx="914" cy="239"/>
                  </a:xfrm>
                </p:grpSpPr>
                <p:sp>
                  <p:nvSpPr>
                    <p:cNvPr id="32811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2" y="2282"/>
                      <a:ext cx="915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2" y="2282"/>
                      <a:ext cx="907" cy="233"/>
                      <a:chOff x="3782" y="2282"/>
                      <a:chExt cx="907" cy="233"/>
                    </a:xfrm>
                  </p:grpSpPr>
                  <p:sp>
                    <p:nvSpPr>
                      <p:cNvPr id="32813" name="AutoShap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2" y="2282"/>
                        <a:ext cx="908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" name="Group 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82" y="2282"/>
                        <a:ext cx="900" cy="227"/>
                        <a:chOff x="3782" y="2282"/>
                        <a:chExt cx="900" cy="227"/>
                      </a:xfrm>
                    </p:grpSpPr>
                    <p:sp>
                      <p:nvSpPr>
                        <p:cNvPr id="32815" name="AutoShape 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82" y="2282"/>
                          <a:ext cx="901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0" name="Group 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82" y="2282"/>
                          <a:ext cx="895" cy="222"/>
                          <a:chOff x="3782" y="2282"/>
                          <a:chExt cx="895" cy="222"/>
                        </a:xfrm>
                      </p:grpSpPr>
                      <p:sp>
                        <p:nvSpPr>
                          <p:cNvPr id="32817" name="AutoShape 3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82" y="2282"/>
                            <a:ext cx="896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1" name="Group 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82" y="2282"/>
                            <a:ext cx="890" cy="218"/>
                            <a:chOff x="3782" y="2282"/>
                            <a:chExt cx="890" cy="218"/>
                          </a:xfrm>
                        </p:grpSpPr>
                        <p:sp>
                          <p:nvSpPr>
                            <p:cNvPr id="32819" name="AutoShape 4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82" y="2282"/>
                              <a:ext cx="891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2" name="Group 4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82" y="2282"/>
                              <a:ext cx="887" cy="216"/>
                              <a:chOff x="3782" y="2282"/>
                              <a:chExt cx="887" cy="216"/>
                            </a:xfrm>
                          </p:grpSpPr>
                          <p:sp>
                            <p:nvSpPr>
                              <p:cNvPr id="32821" name="AutoShape 4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782" y="2282"/>
                                <a:ext cx="888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3" name="Group 4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82" y="2282"/>
                                <a:ext cx="885" cy="214"/>
                                <a:chOff x="3782" y="2282"/>
                                <a:chExt cx="885" cy="214"/>
                              </a:xfrm>
                            </p:grpSpPr>
                            <p:sp>
                              <p:nvSpPr>
                                <p:cNvPr id="32823" name="AutoShape 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82" y="2282"/>
                                  <a:ext cx="88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2824" name="AutoShape 4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82" y="2282"/>
                                  <a:ext cx="886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2825" name="AutoShape 4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82" y="2282"/>
                                  <a:ext cx="88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2826" name="AutoShape 4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82" y="2282"/>
                                  <a:ext cx="88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Tree nodes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32776" name="Line 48"/>
          <p:cNvSpPr>
            <a:spLocks noChangeShapeType="1"/>
          </p:cNvSpPr>
          <p:nvPr/>
        </p:nvSpPr>
        <p:spPr bwMode="auto">
          <a:xfrm flipH="1" flipV="1">
            <a:off x="3787775" y="5083175"/>
            <a:ext cx="654050" cy="65405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49"/>
          <p:cNvSpPr>
            <a:spLocks noChangeShapeType="1"/>
          </p:cNvSpPr>
          <p:nvPr/>
        </p:nvSpPr>
        <p:spPr bwMode="auto">
          <a:xfrm flipV="1">
            <a:off x="4648200" y="4168775"/>
            <a:ext cx="228600" cy="156845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3962400" y="5715000"/>
            <a:ext cx="1492250" cy="436563"/>
            <a:chOff x="2496" y="3600"/>
            <a:chExt cx="940" cy="275"/>
          </a:xfrm>
        </p:grpSpPr>
        <p:sp>
          <p:nvSpPr>
            <p:cNvPr id="32779" name="AutoShape 51"/>
            <p:cNvSpPr>
              <a:spLocks noChangeArrowheads="1"/>
            </p:cNvSpPr>
            <p:nvPr/>
          </p:nvSpPr>
          <p:spPr bwMode="auto">
            <a:xfrm>
              <a:off x="2496" y="3600"/>
              <a:ext cx="941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2496" y="3600"/>
              <a:ext cx="929" cy="264"/>
              <a:chOff x="2496" y="3600"/>
              <a:chExt cx="929" cy="264"/>
            </a:xfrm>
          </p:grpSpPr>
          <p:sp>
            <p:nvSpPr>
              <p:cNvPr id="32781" name="AutoShape 53"/>
              <p:cNvSpPr>
                <a:spLocks noChangeArrowheads="1"/>
              </p:cNvSpPr>
              <p:nvPr/>
            </p:nvSpPr>
            <p:spPr bwMode="auto">
              <a:xfrm>
                <a:off x="2496" y="3600"/>
                <a:ext cx="930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2496" y="3600"/>
                <a:ext cx="919" cy="254"/>
                <a:chOff x="2496" y="3600"/>
                <a:chExt cx="919" cy="254"/>
              </a:xfrm>
            </p:grpSpPr>
            <p:sp>
              <p:nvSpPr>
                <p:cNvPr id="32783" name="AutoShape 55"/>
                <p:cNvSpPr>
                  <a:spLocks noChangeArrowheads="1"/>
                </p:cNvSpPr>
                <p:nvPr/>
              </p:nvSpPr>
              <p:spPr bwMode="auto">
                <a:xfrm>
                  <a:off x="2496" y="3600"/>
                  <a:ext cx="920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" name="Group 56"/>
                <p:cNvGrpSpPr>
                  <a:grpSpLocks/>
                </p:cNvGrpSpPr>
                <p:nvPr/>
              </p:nvGrpSpPr>
              <p:grpSpPr bwMode="auto">
                <a:xfrm>
                  <a:off x="2496" y="3600"/>
                  <a:ext cx="910" cy="247"/>
                  <a:chOff x="2496" y="3600"/>
                  <a:chExt cx="910" cy="247"/>
                </a:xfrm>
              </p:grpSpPr>
              <p:sp>
                <p:nvSpPr>
                  <p:cNvPr id="32785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600"/>
                    <a:ext cx="911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496" y="3600"/>
                    <a:ext cx="902" cy="239"/>
                    <a:chOff x="2496" y="3600"/>
                    <a:chExt cx="902" cy="239"/>
                  </a:xfrm>
                </p:grpSpPr>
                <p:sp>
                  <p:nvSpPr>
                    <p:cNvPr id="32787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3600"/>
                      <a:ext cx="903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6" y="3600"/>
                      <a:ext cx="895" cy="233"/>
                      <a:chOff x="2496" y="3600"/>
                      <a:chExt cx="895" cy="233"/>
                    </a:xfrm>
                  </p:grpSpPr>
                  <p:sp>
                    <p:nvSpPr>
                      <p:cNvPr id="32789" name="AutoShap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3600"/>
                        <a:ext cx="896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0" name="Group 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6" y="3600"/>
                        <a:ext cx="889" cy="227"/>
                        <a:chOff x="2496" y="3600"/>
                        <a:chExt cx="889" cy="227"/>
                      </a:xfrm>
                    </p:grpSpPr>
                    <p:sp>
                      <p:nvSpPr>
                        <p:cNvPr id="32791" name="AutoShape 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6" y="3600"/>
                          <a:ext cx="890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1" name="Group 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6" y="3600"/>
                          <a:ext cx="883" cy="222"/>
                          <a:chOff x="2496" y="3600"/>
                          <a:chExt cx="883" cy="222"/>
                        </a:xfrm>
                      </p:grpSpPr>
                      <p:sp>
                        <p:nvSpPr>
                          <p:cNvPr id="32793" name="AutoShape 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6" y="3600"/>
                            <a:ext cx="884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2" name="Group 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6" y="3600"/>
                            <a:ext cx="879" cy="218"/>
                            <a:chOff x="2496" y="3600"/>
                            <a:chExt cx="879" cy="218"/>
                          </a:xfrm>
                        </p:grpSpPr>
                        <p:sp>
                          <p:nvSpPr>
                            <p:cNvPr id="32795" name="AutoShape 6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6" y="3600"/>
                              <a:ext cx="880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3" name="Group 6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6" y="3600"/>
                              <a:ext cx="876" cy="216"/>
                              <a:chOff x="2496" y="3600"/>
                              <a:chExt cx="876" cy="216"/>
                            </a:xfrm>
                          </p:grpSpPr>
                          <p:sp>
                            <p:nvSpPr>
                              <p:cNvPr id="32797" name="AutoShape 6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96" y="3600"/>
                                <a:ext cx="877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4" name="Group 7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96" y="3600"/>
                                <a:ext cx="874" cy="214"/>
                                <a:chOff x="2496" y="3600"/>
                                <a:chExt cx="874" cy="214"/>
                              </a:xfrm>
                            </p:grpSpPr>
                            <p:sp>
                              <p:nvSpPr>
                                <p:cNvPr id="32799" name="AutoShape 7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600"/>
                                  <a:ext cx="875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2800" name="AutoShape 7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600"/>
                                  <a:ext cx="875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2801" name="AutoShape 7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600"/>
                                  <a:ext cx="87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2802" name="AutoShape 7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600"/>
                                  <a:ext cx="873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>
                                      <a:solidFill>
                                        <a:srgbClr val="990033"/>
                                      </a:solidFill>
                                    </a:rPr>
                                    <a:t>Tree edges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09550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/>
              <a:t>Trees: More Definitions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350" y="1485900"/>
            <a:ext cx="8686800" cy="4114800"/>
          </a:xfrm>
        </p:spPr>
        <p:txBody>
          <a:bodyPr/>
          <a:lstStyle/>
          <a:p>
            <a:pPr>
              <a:spcBef>
                <a:spcPts val="650"/>
              </a:spcBef>
              <a:buSzPct val="12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Trees that we consider are rooted. Once the </a:t>
            </a:r>
            <a:r>
              <a:rPr lang="en-GB" sz="2600" b="1" dirty="0" smtClean="0">
                <a:solidFill>
                  <a:srgbClr val="008000"/>
                </a:solidFill>
              </a:rPr>
              <a:t>root</a:t>
            </a:r>
            <a:r>
              <a:rPr lang="en-GB" sz="2600" dirty="0" smtClean="0"/>
              <a:t> is defined (by the user) all nodes have a specific </a:t>
            </a:r>
            <a:r>
              <a:rPr lang="en-GB" sz="2600" b="1" dirty="0" smtClean="0">
                <a:solidFill>
                  <a:srgbClr val="008000"/>
                </a:solidFill>
              </a:rPr>
              <a:t>level</a:t>
            </a:r>
            <a:r>
              <a:rPr lang="en-GB" sz="2600" dirty="0" smtClean="0"/>
              <a:t>. </a:t>
            </a:r>
          </a:p>
          <a:p>
            <a:pPr>
              <a:buSzPct val="12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Trees have </a:t>
            </a:r>
            <a:r>
              <a:rPr lang="en-GB" sz="2600" b="1" dirty="0" smtClean="0">
                <a:solidFill>
                  <a:srgbClr val="008000"/>
                </a:solidFill>
              </a:rPr>
              <a:t>internal</a:t>
            </a:r>
            <a:r>
              <a:rPr lang="en-GB" sz="2600" dirty="0" smtClean="0"/>
              <a:t> nodes and </a:t>
            </a:r>
            <a:r>
              <a:rPr lang="en-GB" sz="2600" b="1" dirty="0" smtClean="0">
                <a:solidFill>
                  <a:srgbClr val="008000"/>
                </a:solidFill>
              </a:rPr>
              <a:t>leaves</a:t>
            </a:r>
            <a:r>
              <a:rPr lang="en-GB" sz="2600" dirty="0" smtClean="0"/>
              <a:t>. Every node (except the root) has a </a:t>
            </a:r>
            <a:r>
              <a:rPr lang="en-GB" sz="2600" b="1" dirty="0" smtClean="0">
                <a:solidFill>
                  <a:srgbClr val="008000"/>
                </a:solidFill>
              </a:rPr>
              <a:t>parent</a:t>
            </a:r>
            <a:r>
              <a:rPr lang="en-GB" sz="2600" dirty="0" smtClean="0"/>
              <a:t> and it also has zero or more </a:t>
            </a:r>
            <a:r>
              <a:rPr lang="en-GB" sz="2600" b="1" dirty="0" smtClean="0">
                <a:solidFill>
                  <a:srgbClr val="008000"/>
                </a:solidFill>
              </a:rPr>
              <a:t>children</a:t>
            </a:r>
            <a:r>
              <a:rPr lang="en-GB" sz="2600" dirty="0" smtClean="0"/>
              <a:t>.</a:t>
            </a:r>
            <a:r>
              <a:rPr lang="en-GB" dirty="0" smtClean="0"/>
              <a:t> 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4419600" y="43434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191000" y="53340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3657600" y="53340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3048000" y="53340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5181600" y="48768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5181600" y="59436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5562600" y="53340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V="1">
            <a:off x="3200400" y="5006975"/>
            <a:ext cx="609600" cy="4254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V="1">
            <a:off x="3810000" y="5006975"/>
            <a:ext cx="1588" cy="5016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H="1" flipV="1">
            <a:off x="3787775" y="5006975"/>
            <a:ext cx="577850" cy="5016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 flipV="1">
            <a:off x="3810000" y="4473575"/>
            <a:ext cx="762000" cy="5778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 flipV="1">
            <a:off x="5334000" y="5540375"/>
            <a:ext cx="304800" cy="5016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3657600" y="59436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H="1" flipV="1">
            <a:off x="4625975" y="4473575"/>
            <a:ext cx="730250" cy="5778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H="1" flipV="1">
            <a:off x="5311775" y="5083175"/>
            <a:ext cx="501650" cy="5016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>
            <a:off x="3810000" y="5486400"/>
            <a:ext cx="1588" cy="685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1981200" y="4495800"/>
            <a:ext cx="1981200" cy="1588"/>
          </a:xfrm>
          <a:prstGeom prst="line">
            <a:avLst/>
          </a:prstGeom>
          <a:noFill/>
          <a:ln w="19080">
            <a:solidFill>
              <a:srgbClr val="9900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1981200" y="5029200"/>
            <a:ext cx="1295400" cy="1588"/>
          </a:xfrm>
          <a:prstGeom prst="line">
            <a:avLst/>
          </a:prstGeom>
          <a:noFill/>
          <a:ln w="19080">
            <a:solidFill>
              <a:srgbClr val="9900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1981200" y="5486400"/>
            <a:ext cx="914400" cy="1588"/>
          </a:xfrm>
          <a:prstGeom prst="line">
            <a:avLst/>
          </a:prstGeom>
          <a:noFill/>
          <a:ln w="19080">
            <a:solidFill>
              <a:srgbClr val="9900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>
            <a:off x="1981200" y="6096000"/>
            <a:ext cx="1295400" cy="1588"/>
          </a:xfrm>
          <a:prstGeom prst="line">
            <a:avLst/>
          </a:prstGeom>
          <a:noFill/>
          <a:ln w="19080">
            <a:solidFill>
              <a:srgbClr val="9900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38200" y="4267200"/>
            <a:ext cx="984250" cy="436563"/>
            <a:chOff x="528" y="2688"/>
            <a:chExt cx="620" cy="275"/>
          </a:xfrm>
        </p:grpSpPr>
        <p:sp>
          <p:nvSpPr>
            <p:cNvPr id="34002" name="AutoShape 25"/>
            <p:cNvSpPr>
              <a:spLocks noChangeArrowheads="1"/>
            </p:cNvSpPr>
            <p:nvPr/>
          </p:nvSpPr>
          <p:spPr bwMode="auto">
            <a:xfrm>
              <a:off x="528" y="2688"/>
              <a:ext cx="621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528" y="2688"/>
              <a:ext cx="609" cy="265"/>
              <a:chOff x="528" y="2688"/>
              <a:chExt cx="609" cy="265"/>
            </a:xfrm>
          </p:grpSpPr>
          <p:sp>
            <p:nvSpPr>
              <p:cNvPr id="34004" name="AutoShape 27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610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8"/>
              <p:cNvGrpSpPr>
                <a:grpSpLocks/>
              </p:cNvGrpSpPr>
              <p:nvPr/>
            </p:nvGrpSpPr>
            <p:grpSpPr bwMode="auto">
              <a:xfrm>
                <a:off x="528" y="2688"/>
                <a:ext cx="599" cy="255"/>
                <a:chOff x="528" y="2688"/>
                <a:chExt cx="599" cy="255"/>
              </a:xfrm>
            </p:grpSpPr>
            <p:sp>
              <p:nvSpPr>
                <p:cNvPr id="34006" name="AutoShape 29"/>
                <p:cNvSpPr>
                  <a:spLocks noChangeArrowheads="1"/>
                </p:cNvSpPr>
                <p:nvPr/>
              </p:nvSpPr>
              <p:spPr bwMode="auto">
                <a:xfrm>
                  <a:off x="528" y="2688"/>
                  <a:ext cx="600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30"/>
                <p:cNvGrpSpPr>
                  <a:grpSpLocks/>
                </p:cNvGrpSpPr>
                <p:nvPr/>
              </p:nvGrpSpPr>
              <p:grpSpPr bwMode="auto">
                <a:xfrm>
                  <a:off x="528" y="2688"/>
                  <a:ext cx="591" cy="247"/>
                  <a:chOff x="528" y="2688"/>
                  <a:chExt cx="591" cy="247"/>
                </a:xfrm>
              </p:grpSpPr>
              <p:sp>
                <p:nvSpPr>
                  <p:cNvPr id="34008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688"/>
                    <a:ext cx="592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528" y="2688"/>
                    <a:ext cx="583" cy="239"/>
                    <a:chOff x="528" y="2688"/>
                    <a:chExt cx="583" cy="239"/>
                  </a:xfrm>
                </p:grpSpPr>
                <p:sp>
                  <p:nvSpPr>
                    <p:cNvPr id="34010" name="AutoShap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688"/>
                      <a:ext cx="584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8" y="2688"/>
                      <a:ext cx="578" cy="233"/>
                      <a:chOff x="528" y="2688"/>
                      <a:chExt cx="578" cy="233"/>
                    </a:xfrm>
                  </p:grpSpPr>
                  <p:sp>
                    <p:nvSpPr>
                      <p:cNvPr id="34012" name="AutoShap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8" y="2688"/>
                        <a:ext cx="579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8" y="2688"/>
                        <a:ext cx="571" cy="227"/>
                        <a:chOff x="528" y="2688"/>
                        <a:chExt cx="571" cy="227"/>
                      </a:xfrm>
                    </p:grpSpPr>
                    <p:sp>
                      <p:nvSpPr>
                        <p:cNvPr id="34014" name="AutoShape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8" y="2688"/>
                          <a:ext cx="572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28" y="2688"/>
                          <a:ext cx="566" cy="222"/>
                          <a:chOff x="528" y="2688"/>
                          <a:chExt cx="566" cy="222"/>
                        </a:xfrm>
                      </p:grpSpPr>
                      <p:sp>
                        <p:nvSpPr>
                          <p:cNvPr id="34016" name="AutoShape 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28" y="2688"/>
                            <a:ext cx="567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28" y="2688"/>
                            <a:ext cx="560" cy="218"/>
                            <a:chOff x="528" y="2688"/>
                            <a:chExt cx="560" cy="218"/>
                          </a:xfrm>
                        </p:grpSpPr>
                        <p:sp>
                          <p:nvSpPr>
                            <p:cNvPr id="34018" name="AutoShape 4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28" y="2688"/>
                              <a:ext cx="561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4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28" y="2688"/>
                              <a:ext cx="558" cy="216"/>
                              <a:chOff x="528" y="2688"/>
                              <a:chExt cx="558" cy="216"/>
                            </a:xfrm>
                          </p:grpSpPr>
                          <p:sp>
                            <p:nvSpPr>
                              <p:cNvPr id="34020" name="AutoShape 4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28" y="2688"/>
                                <a:ext cx="559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4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28" y="2688"/>
                                <a:ext cx="555" cy="214"/>
                                <a:chOff x="528" y="2688"/>
                                <a:chExt cx="555" cy="214"/>
                              </a:xfrm>
                            </p:grpSpPr>
                            <p:sp>
                              <p:nvSpPr>
                                <p:cNvPr id="34022" name="AutoShape 4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28" y="2688"/>
                                  <a:ext cx="55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023" name="AutoShape 4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28" y="2688"/>
                                  <a:ext cx="55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024" name="AutoShape 4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28" y="2688"/>
                                  <a:ext cx="55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025" name="AutoShape 4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28" y="2688"/>
                                  <a:ext cx="555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level 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822325" y="4689475"/>
            <a:ext cx="984250" cy="436563"/>
            <a:chOff x="518" y="2954"/>
            <a:chExt cx="620" cy="275"/>
          </a:xfrm>
        </p:grpSpPr>
        <p:sp>
          <p:nvSpPr>
            <p:cNvPr id="33978" name="AutoShape 50"/>
            <p:cNvSpPr>
              <a:spLocks noChangeArrowheads="1"/>
            </p:cNvSpPr>
            <p:nvPr/>
          </p:nvSpPr>
          <p:spPr bwMode="auto">
            <a:xfrm>
              <a:off x="518" y="2954"/>
              <a:ext cx="621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518" y="2954"/>
              <a:ext cx="609" cy="265"/>
              <a:chOff x="518" y="2954"/>
              <a:chExt cx="609" cy="265"/>
            </a:xfrm>
          </p:grpSpPr>
          <p:sp>
            <p:nvSpPr>
              <p:cNvPr id="33980" name="AutoShape 52"/>
              <p:cNvSpPr>
                <a:spLocks noChangeArrowheads="1"/>
              </p:cNvSpPr>
              <p:nvPr/>
            </p:nvSpPr>
            <p:spPr bwMode="auto">
              <a:xfrm>
                <a:off x="518" y="2954"/>
                <a:ext cx="610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53"/>
              <p:cNvGrpSpPr>
                <a:grpSpLocks/>
              </p:cNvGrpSpPr>
              <p:nvPr/>
            </p:nvGrpSpPr>
            <p:grpSpPr bwMode="auto">
              <a:xfrm>
                <a:off x="518" y="2954"/>
                <a:ext cx="600" cy="255"/>
                <a:chOff x="518" y="2954"/>
                <a:chExt cx="600" cy="255"/>
              </a:xfrm>
            </p:grpSpPr>
            <p:sp>
              <p:nvSpPr>
                <p:cNvPr id="33982" name="AutoShape 54"/>
                <p:cNvSpPr>
                  <a:spLocks noChangeArrowheads="1"/>
                </p:cNvSpPr>
                <p:nvPr/>
              </p:nvSpPr>
              <p:spPr bwMode="auto">
                <a:xfrm>
                  <a:off x="518" y="2954"/>
                  <a:ext cx="601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" name="Group 55"/>
                <p:cNvGrpSpPr>
                  <a:grpSpLocks/>
                </p:cNvGrpSpPr>
                <p:nvPr/>
              </p:nvGrpSpPr>
              <p:grpSpPr bwMode="auto">
                <a:xfrm>
                  <a:off x="518" y="2954"/>
                  <a:ext cx="592" cy="247"/>
                  <a:chOff x="518" y="2954"/>
                  <a:chExt cx="592" cy="247"/>
                </a:xfrm>
              </p:grpSpPr>
              <p:sp>
                <p:nvSpPr>
                  <p:cNvPr id="33984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954"/>
                    <a:ext cx="593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518" y="2954"/>
                    <a:ext cx="585" cy="239"/>
                    <a:chOff x="518" y="2954"/>
                    <a:chExt cx="585" cy="239"/>
                  </a:xfrm>
                </p:grpSpPr>
                <p:sp>
                  <p:nvSpPr>
                    <p:cNvPr id="33986" name="AutoShap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" y="2954"/>
                      <a:ext cx="586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8" y="2954"/>
                      <a:ext cx="578" cy="231"/>
                      <a:chOff x="518" y="2954"/>
                      <a:chExt cx="578" cy="231"/>
                    </a:xfrm>
                  </p:grpSpPr>
                  <p:sp>
                    <p:nvSpPr>
                      <p:cNvPr id="33988" name="AutoShape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8" y="2954"/>
                        <a:ext cx="579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9" name="Group 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8" y="2954"/>
                        <a:ext cx="572" cy="227"/>
                        <a:chOff x="518" y="2954"/>
                        <a:chExt cx="572" cy="227"/>
                      </a:xfrm>
                    </p:grpSpPr>
                    <p:sp>
                      <p:nvSpPr>
                        <p:cNvPr id="33990" name="AutoShape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8" y="2954"/>
                          <a:ext cx="573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" name="Group 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8" y="2954"/>
                          <a:ext cx="565" cy="222"/>
                          <a:chOff x="518" y="2954"/>
                          <a:chExt cx="565" cy="222"/>
                        </a:xfrm>
                      </p:grpSpPr>
                      <p:sp>
                        <p:nvSpPr>
                          <p:cNvPr id="33992" name="AutoShape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18" y="2954"/>
                            <a:ext cx="566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" name="Group 6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8" y="2954"/>
                            <a:ext cx="561" cy="218"/>
                            <a:chOff x="518" y="2954"/>
                            <a:chExt cx="561" cy="218"/>
                          </a:xfrm>
                        </p:grpSpPr>
                        <p:sp>
                          <p:nvSpPr>
                            <p:cNvPr id="33994" name="AutoShape 6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18" y="2954"/>
                              <a:ext cx="56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2" name="Group 6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8" y="2954"/>
                              <a:ext cx="558" cy="216"/>
                              <a:chOff x="518" y="2954"/>
                              <a:chExt cx="558" cy="216"/>
                            </a:xfrm>
                          </p:grpSpPr>
                          <p:sp>
                            <p:nvSpPr>
                              <p:cNvPr id="33996" name="AutoShape 6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18" y="2954"/>
                                <a:ext cx="559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3" name="Group 6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8" y="2954"/>
                                <a:ext cx="557" cy="214"/>
                                <a:chOff x="518" y="2954"/>
                                <a:chExt cx="557" cy="214"/>
                              </a:xfrm>
                            </p:grpSpPr>
                            <p:sp>
                              <p:nvSpPr>
                                <p:cNvPr id="33998" name="AutoShape 7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" y="2954"/>
                                  <a:ext cx="558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99" name="AutoShape 7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" y="2954"/>
                                  <a:ext cx="558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000" name="AutoShape 7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" y="2954"/>
                                  <a:ext cx="558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001" name="AutoShape 7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" y="2954"/>
                                  <a:ext cx="557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level 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24" name="Group 74"/>
          <p:cNvGrpSpPr>
            <a:grpSpLocks/>
          </p:cNvGrpSpPr>
          <p:nvPr/>
        </p:nvGrpSpPr>
        <p:grpSpPr bwMode="auto">
          <a:xfrm>
            <a:off x="822325" y="5222875"/>
            <a:ext cx="984250" cy="436563"/>
            <a:chOff x="518" y="3290"/>
            <a:chExt cx="620" cy="275"/>
          </a:xfrm>
        </p:grpSpPr>
        <p:sp>
          <p:nvSpPr>
            <p:cNvPr id="33954" name="AutoShape 75"/>
            <p:cNvSpPr>
              <a:spLocks noChangeArrowheads="1"/>
            </p:cNvSpPr>
            <p:nvPr/>
          </p:nvSpPr>
          <p:spPr bwMode="auto">
            <a:xfrm>
              <a:off x="518" y="3290"/>
              <a:ext cx="621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76"/>
            <p:cNvGrpSpPr>
              <a:grpSpLocks/>
            </p:cNvGrpSpPr>
            <p:nvPr/>
          </p:nvGrpSpPr>
          <p:grpSpPr bwMode="auto">
            <a:xfrm>
              <a:off x="518" y="3290"/>
              <a:ext cx="609" cy="264"/>
              <a:chOff x="518" y="3290"/>
              <a:chExt cx="609" cy="264"/>
            </a:xfrm>
          </p:grpSpPr>
          <p:sp>
            <p:nvSpPr>
              <p:cNvPr id="33956" name="AutoShape 77"/>
              <p:cNvSpPr>
                <a:spLocks noChangeArrowheads="1"/>
              </p:cNvSpPr>
              <p:nvPr/>
            </p:nvSpPr>
            <p:spPr bwMode="auto">
              <a:xfrm>
                <a:off x="518" y="3290"/>
                <a:ext cx="610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78"/>
              <p:cNvGrpSpPr>
                <a:grpSpLocks/>
              </p:cNvGrpSpPr>
              <p:nvPr/>
            </p:nvGrpSpPr>
            <p:grpSpPr bwMode="auto">
              <a:xfrm>
                <a:off x="518" y="3290"/>
                <a:ext cx="600" cy="254"/>
                <a:chOff x="518" y="3290"/>
                <a:chExt cx="600" cy="254"/>
              </a:xfrm>
            </p:grpSpPr>
            <p:sp>
              <p:nvSpPr>
                <p:cNvPr id="33958" name="AutoShape 79"/>
                <p:cNvSpPr>
                  <a:spLocks noChangeArrowheads="1"/>
                </p:cNvSpPr>
                <p:nvPr/>
              </p:nvSpPr>
              <p:spPr bwMode="auto">
                <a:xfrm>
                  <a:off x="518" y="3290"/>
                  <a:ext cx="601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" name="Group 80"/>
                <p:cNvGrpSpPr>
                  <a:grpSpLocks/>
                </p:cNvGrpSpPr>
                <p:nvPr/>
              </p:nvGrpSpPr>
              <p:grpSpPr bwMode="auto">
                <a:xfrm>
                  <a:off x="518" y="3290"/>
                  <a:ext cx="592" cy="247"/>
                  <a:chOff x="518" y="3290"/>
                  <a:chExt cx="592" cy="247"/>
                </a:xfrm>
              </p:grpSpPr>
              <p:sp>
                <p:nvSpPr>
                  <p:cNvPr id="33960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290"/>
                    <a:ext cx="593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518" y="3290"/>
                    <a:ext cx="585" cy="239"/>
                    <a:chOff x="518" y="3290"/>
                    <a:chExt cx="585" cy="239"/>
                  </a:xfrm>
                </p:grpSpPr>
                <p:sp>
                  <p:nvSpPr>
                    <p:cNvPr id="33962" name="AutoShap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" y="3290"/>
                      <a:ext cx="586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9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8" y="3290"/>
                      <a:ext cx="578" cy="233"/>
                      <a:chOff x="518" y="3290"/>
                      <a:chExt cx="578" cy="233"/>
                    </a:xfrm>
                  </p:grpSpPr>
                  <p:sp>
                    <p:nvSpPr>
                      <p:cNvPr id="33964" name="AutoShape 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8" y="3290"/>
                        <a:ext cx="579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8" y="3290"/>
                        <a:ext cx="572" cy="227"/>
                        <a:chOff x="518" y="3290"/>
                        <a:chExt cx="572" cy="227"/>
                      </a:xfrm>
                    </p:grpSpPr>
                    <p:sp>
                      <p:nvSpPr>
                        <p:cNvPr id="33966" name="AutoShape 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8" y="3290"/>
                          <a:ext cx="573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1" name="Group 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8" y="3290"/>
                          <a:ext cx="565" cy="222"/>
                          <a:chOff x="518" y="3290"/>
                          <a:chExt cx="565" cy="222"/>
                        </a:xfrm>
                      </p:grpSpPr>
                      <p:sp>
                        <p:nvSpPr>
                          <p:cNvPr id="33968" name="AutoShape 8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18" y="3290"/>
                            <a:ext cx="566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824" name="Group 9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8" y="3290"/>
                            <a:ext cx="561" cy="218"/>
                            <a:chOff x="518" y="3290"/>
                            <a:chExt cx="561" cy="218"/>
                          </a:xfrm>
                        </p:grpSpPr>
                        <p:sp>
                          <p:nvSpPr>
                            <p:cNvPr id="33970" name="AutoShape 9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18" y="3290"/>
                              <a:ext cx="56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829" name="Group 9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8" y="3290"/>
                              <a:ext cx="558" cy="216"/>
                              <a:chOff x="518" y="3290"/>
                              <a:chExt cx="558" cy="216"/>
                            </a:xfrm>
                          </p:grpSpPr>
                          <p:sp>
                            <p:nvSpPr>
                              <p:cNvPr id="33972" name="AutoShape 9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18" y="3290"/>
                                <a:ext cx="559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835" name="Group 9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8" y="3290"/>
                                <a:ext cx="557" cy="214"/>
                                <a:chOff x="518" y="3290"/>
                                <a:chExt cx="557" cy="214"/>
                              </a:xfrm>
                            </p:grpSpPr>
                            <p:sp>
                              <p:nvSpPr>
                                <p:cNvPr id="33974" name="AutoShape 9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" y="3290"/>
                                  <a:ext cx="558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75" name="AutoShape 9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" y="3290"/>
                                  <a:ext cx="558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76" name="AutoShape 9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" y="3290"/>
                                  <a:ext cx="558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77" name="AutoShape 9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" y="3290"/>
                                  <a:ext cx="55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level 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3837" name="Group 99"/>
          <p:cNvGrpSpPr>
            <a:grpSpLocks/>
          </p:cNvGrpSpPr>
          <p:nvPr/>
        </p:nvGrpSpPr>
        <p:grpSpPr bwMode="auto">
          <a:xfrm>
            <a:off x="838200" y="5867400"/>
            <a:ext cx="984250" cy="436563"/>
            <a:chOff x="528" y="3696"/>
            <a:chExt cx="620" cy="275"/>
          </a:xfrm>
        </p:grpSpPr>
        <p:sp>
          <p:nvSpPr>
            <p:cNvPr id="33930" name="AutoShape 100"/>
            <p:cNvSpPr>
              <a:spLocks noChangeArrowheads="1"/>
            </p:cNvSpPr>
            <p:nvPr/>
          </p:nvSpPr>
          <p:spPr bwMode="auto">
            <a:xfrm>
              <a:off x="528" y="3696"/>
              <a:ext cx="621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39" name="Group 101"/>
            <p:cNvGrpSpPr>
              <a:grpSpLocks/>
            </p:cNvGrpSpPr>
            <p:nvPr/>
          </p:nvGrpSpPr>
          <p:grpSpPr bwMode="auto">
            <a:xfrm>
              <a:off x="528" y="3696"/>
              <a:ext cx="609" cy="265"/>
              <a:chOff x="528" y="3696"/>
              <a:chExt cx="609" cy="265"/>
            </a:xfrm>
          </p:grpSpPr>
          <p:sp>
            <p:nvSpPr>
              <p:cNvPr id="33932" name="AutoShape 102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610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841" name="Group 103"/>
              <p:cNvGrpSpPr>
                <a:grpSpLocks/>
              </p:cNvGrpSpPr>
              <p:nvPr/>
            </p:nvGrpSpPr>
            <p:grpSpPr bwMode="auto">
              <a:xfrm>
                <a:off x="528" y="3696"/>
                <a:ext cx="599" cy="255"/>
                <a:chOff x="528" y="3696"/>
                <a:chExt cx="599" cy="255"/>
              </a:xfrm>
            </p:grpSpPr>
            <p:sp>
              <p:nvSpPr>
                <p:cNvPr id="33934" name="AutoShape 104"/>
                <p:cNvSpPr>
                  <a:spLocks noChangeArrowheads="1"/>
                </p:cNvSpPr>
                <p:nvPr/>
              </p:nvSpPr>
              <p:spPr bwMode="auto">
                <a:xfrm>
                  <a:off x="528" y="3696"/>
                  <a:ext cx="600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843" name="Group 105"/>
                <p:cNvGrpSpPr>
                  <a:grpSpLocks/>
                </p:cNvGrpSpPr>
                <p:nvPr/>
              </p:nvGrpSpPr>
              <p:grpSpPr bwMode="auto">
                <a:xfrm>
                  <a:off x="528" y="3696"/>
                  <a:ext cx="591" cy="247"/>
                  <a:chOff x="528" y="3696"/>
                  <a:chExt cx="591" cy="247"/>
                </a:xfrm>
              </p:grpSpPr>
              <p:sp>
                <p:nvSpPr>
                  <p:cNvPr id="33936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696"/>
                    <a:ext cx="592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384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528" y="3696"/>
                    <a:ext cx="583" cy="239"/>
                    <a:chOff x="528" y="3696"/>
                    <a:chExt cx="583" cy="239"/>
                  </a:xfrm>
                </p:grpSpPr>
                <p:sp>
                  <p:nvSpPr>
                    <p:cNvPr id="33938" name="AutoShap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3696"/>
                      <a:ext cx="584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3847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8" y="3696"/>
                      <a:ext cx="578" cy="233"/>
                      <a:chOff x="528" y="3696"/>
                      <a:chExt cx="578" cy="233"/>
                    </a:xfrm>
                  </p:grpSpPr>
                  <p:sp>
                    <p:nvSpPr>
                      <p:cNvPr id="33940" name="AutoShape 1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8" y="3696"/>
                        <a:ext cx="579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3849" name="Group 1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8" y="3696"/>
                        <a:ext cx="571" cy="227"/>
                        <a:chOff x="528" y="3696"/>
                        <a:chExt cx="571" cy="227"/>
                      </a:xfrm>
                    </p:grpSpPr>
                    <p:sp>
                      <p:nvSpPr>
                        <p:cNvPr id="33942" name="AutoShape 1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8" y="3696"/>
                          <a:ext cx="572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851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28" y="3696"/>
                          <a:ext cx="566" cy="222"/>
                          <a:chOff x="528" y="3696"/>
                          <a:chExt cx="566" cy="222"/>
                        </a:xfrm>
                      </p:grpSpPr>
                      <p:sp>
                        <p:nvSpPr>
                          <p:cNvPr id="33944" name="AutoShape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28" y="3696"/>
                            <a:ext cx="567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853" name="Group 11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28" y="3696"/>
                            <a:ext cx="560" cy="218"/>
                            <a:chOff x="528" y="3696"/>
                            <a:chExt cx="560" cy="218"/>
                          </a:xfrm>
                        </p:grpSpPr>
                        <p:sp>
                          <p:nvSpPr>
                            <p:cNvPr id="33946" name="AutoShape 11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28" y="3696"/>
                              <a:ext cx="561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859" name="Group 11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28" y="3696"/>
                              <a:ext cx="558" cy="216"/>
                              <a:chOff x="528" y="3696"/>
                              <a:chExt cx="558" cy="216"/>
                            </a:xfrm>
                          </p:grpSpPr>
                          <p:sp>
                            <p:nvSpPr>
                              <p:cNvPr id="33948" name="AutoShape 11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28" y="3696"/>
                                <a:ext cx="559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861" name="Group 11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28" y="3696"/>
                                <a:ext cx="555" cy="214"/>
                                <a:chOff x="528" y="3696"/>
                                <a:chExt cx="555" cy="214"/>
                              </a:xfrm>
                            </p:grpSpPr>
                            <p:sp>
                              <p:nvSpPr>
                                <p:cNvPr id="33950" name="AutoShape 12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28" y="3696"/>
                                  <a:ext cx="55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51" name="AutoShape 12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28" y="3696"/>
                                  <a:ext cx="55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52" name="AutoShape 12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28" y="3696"/>
                                  <a:ext cx="55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53" name="AutoShape 12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28" y="3696"/>
                                  <a:ext cx="555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level 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3863" name="Group 124"/>
          <p:cNvGrpSpPr>
            <a:grpSpLocks/>
          </p:cNvGrpSpPr>
          <p:nvPr/>
        </p:nvGrpSpPr>
        <p:grpSpPr bwMode="auto">
          <a:xfrm>
            <a:off x="5257800" y="3810000"/>
            <a:ext cx="654050" cy="436563"/>
            <a:chOff x="3312" y="2400"/>
            <a:chExt cx="412" cy="275"/>
          </a:xfrm>
        </p:grpSpPr>
        <p:sp>
          <p:nvSpPr>
            <p:cNvPr id="33906" name="AutoShape 125"/>
            <p:cNvSpPr>
              <a:spLocks noChangeArrowheads="1"/>
            </p:cNvSpPr>
            <p:nvPr/>
          </p:nvSpPr>
          <p:spPr bwMode="auto">
            <a:xfrm>
              <a:off x="3312" y="2400"/>
              <a:ext cx="413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65" name="Group 126"/>
            <p:cNvGrpSpPr>
              <a:grpSpLocks/>
            </p:cNvGrpSpPr>
            <p:nvPr/>
          </p:nvGrpSpPr>
          <p:grpSpPr bwMode="auto">
            <a:xfrm>
              <a:off x="3312" y="2400"/>
              <a:ext cx="401" cy="265"/>
              <a:chOff x="3312" y="2400"/>
              <a:chExt cx="401" cy="265"/>
            </a:xfrm>
          </p:grpSpPr>
          <p:sp>
            <p:nvSpPr>
              <p:cNvPr id="33908" name="AutoShape 127"/>
              <p:cNvSpPr>
                <a:spLocks noChangeArrowheads="1"/>
              </p:cNvSpPr>
              <p:nvPr/>
            </p:nvSpPr>
            <p:spPr bwMode="auto">
              <a:xfrm>
                <a:off x="3312" y="2400"/>
                <a:ext cx="402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867" name="Group 128"/>
              <p:cNvGrpSpPr>
                <a:grpSpLocks/>
              </p:cNvGrpSpPr>
              <p:nvPr/>
            </p:nvGrpSpPr>
            <p:grpSpPr bwMode="auto">
              <a:xfrm>
                <a:off x="3312" y="2400"/>
                <a:ext cx="391" cy="255"/>
                <a:chOff x="3312" y="2400"/>
                <a:chExt cx="391" cy="255"/>
              </a:xfrm>
            </p:grpSpPr>
            <p:sp>
              <p:nvSpPr>
                <p:cNvPr id="33910" name="AutoShape 129"/>
                <p:cNvSpPr>
                  <a:spLocks noChangeArrowheads="1"/>
                </p:cNvSpPr>
                <p:nvPr/>
              </p:nvSpPr>
              <p:spPr bwMode="auto">
                <a:xfrm>
                  <a:off x="3312" y="2400"/>
                  <a:ext cx="392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869" name="Group 130"/>
                <p:cNvGrpSpPr>
                  <a:grpSpLocks/>
                </p:cNvGrpSpPr>
                <p:nvPr/>
              </p:nvGrpSpPr>
              <p:grpSpPr bwMode="auto">
                <a:xfrm>
                  <a:off x="3312" y="2400"/>
                  <a:ext cx="385" cy="247"/>
                  <a:chOff x="3312" y="2400"/>
                  <a:chExt cx="385" cy="247"/>
                </a:xfrm>
              </p:grpSpPr>
              <p:sp>
                <p:nvSpPr>
                  <p:cNvPr id="3391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2400"/>
                    <a:ext cx="386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3871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3312" y="2400"/>
                    <a:ext cx="377" cy="239"/>
                    <a:chOff x="3312" y="2400"/>
                    <a:chExt cx="377" cy="239"/>
                  </a:xfrm>
                </p:grpSpPr>
                <p:sp>
                  <p:nvSpPr>
                    <p:cNvPr id="33914" name="AutoShap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400"/>
                      <a:ext cx="378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3873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12" y="2400"/>
                      <a:ext cx="369" cy="233"/>
                      <a:chOff x="3312" y="2400"/>
                      <a:chExt cx="369" cy="233"/>
                    </a:xfrm>
                  </p:grpSpPr>
                  <p:sp>
                    <p:nvSpPr>
                      <p:cNvPr id="33916" name="AutoShap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2400"/>
                        <a:ext cx="370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3875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2" y="2400"/>
                        <a:ext cx="363" cy="227"/>
                        <a:chOff x="3312" y="2400"/>
                        <a:chExt cx="363" cy="227"/>
                      </a:xfrm>
                    </p:grpSpPr>
                    <p:sp>
                      <p:nvSpPr>
                        <p:cNvPr id="33918" name="AutoShape 1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2400"/>
                          <a:ext cx="364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877" name="Group 1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12" y="2400"/>
                          <a:ext cx="358" cy="222"/>
                          <a:chOff x="3312" y="2400"/>
                          <a:chExt cx="358" cy="222"/>
                        </a:xfrm>
                      </p:grpSpPr>
                      <p:sp>
                        <p:nvSpPr>
                          <p:cNvPr id="33920" name="AutoShape 1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2400"/>
                            <a:ext cx="359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883" name="Group 1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12" y="2400"/>
                            <a:ext cx="353" cy="218"/>
                            <a:chOff x="3312" y="2400"/>
                            <a:chExt cx="353" cy="218"/>
                          </a:xfrm>
                        </p:grpSpPr>
                        <p:sp>
                          <p:nvSpPr>
                            <p:cNvPr id="33922" name="AutoShape 14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12" y="2400"/>
                              <a:ext cx="354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885" name="Group 14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312" y="2400"/>
                              <a:ext cx="350" cy="216"/>
                              <a:chOff x="3312" y="2400"/>
                              <a:chExt cx="350" cy="216"/>
                            </a:xfrm>
                          </p:grpSpPr>
                          <p:sp>
                            <p:nvSpPr>
                              <p:cNvPr id="33924" name="AutoShape 14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312" y="2400"/>
                                <a:ext cx="351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887" name="Group 14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312" y="2400"/>
                                <a:ext cx="348" cy="214"/>
                                <a:chOff x="3312" y="2400"/>
                                <a:chExt cx="348" cy="214"/>
                              </a:xfrm>
                            </p:grpSpPr>
                            <p:sp>
                              <p:nvSpPr>
                                <p:cNvPr id="33926" name="AutoShape 14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12" y="2400"/>
                                  <a:ext cx="349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27" name="AutoShape 14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12" y="2400"/>
                                  <a:ext cx="349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28" name="AutoShape 14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12" y="2400"/>
                                  <a:ext cx="349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29" name="AutoShape 14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12" y="2400"/>
                                  <a:ext cx="348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root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3889" name="Group 149"/>
          <p:cNvGrpSpPr>
            <a:grpSpLocks/>
          </p:cNvGrpSpPr>
          <p:nvPr/>
        </p:nvGrpSpPr>
        <p:grpSpPr bwMode="auto">
          <a:xfrm>
            <a:off x="6308725" y="4689475"/>
            <a:ext cx="1881188" cy="436563"/>
            <a:chOff x="3974" y="2954"/>
            <a:chExt cx="1185" cy="275"/>
          </a:xfrm>
        </p:grpSpPr>
        <p:sp>
          <p:nvSpPr>
            <p:cNvPr id="33882" name="AutoShape 150"/>
            <p:cNvSpPr>
              <a:spLocks noChangeArrowheads="1"/>
            </p:cNvSpPr>
            <p:nvPr/>
          </p:nvSpPr>
          <p:spPr bwMode="auto">
            <a:xfrm>
              <a:off x="3974" y="2954"/>
              <a:ext cx="118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91" name="Group 151"/>
            <p:cNvGrpSpPr>
              <a:grpSpLocks/>
            </p:cNvGrpSpPr>
            <p:nvPr/>
          </p:nvGrpSpPr>
          <p:grpSpPr bwMode="auto">
            <a:xfrm>
              <a:off x="3974" y="2954"/>
              <a:ext cx="1174" cy="265"/>
              <a:chOff x="3974" y="2954"/>
              <a:chExt cx="1174" cy="265"/>
            </a:xfrm>
          </p:grpSpPr>
          <p:sp>
            <p:nvSpPr>
              <p:cNvPr id="33884" name="AutoShape 152"/>
              <p:cNvSpPr>
                <a:spLocks noChangeArrowheads="1"/>
              </p:cNvSpPr>
              <p:nvPr/>
            </p:nvSpPr>
            <p:spPr bwMode="auto">
              <a:xfrm>
                <a:off x="3974" y="2954"/>
                <a:ext cx="1175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893" name="Group 153"/>
              <p:cNvGrpSpPr>
                <a:grpSpLocks/>
              </p:cNvGrpSpPr>
              <p:nvPr/>
            </p:nvGrpSpPr>
            <p:grpSpPr bwMode="auto">
              <a:xfrm>
                <a:off x="3974" y="2954"/>
                <a:ext cx="1165" cy="255"/>
                <a:chOff x="3974" y="2954"/>
                <a:chExt cx="1165" cy="255"/>
              </a:xfrm>
            </p:grpSpPr>
            <p:sp>
              <p:nvSpPr>
                <p:cNvPr id="33886" name="AutoShape 154"/>
                <p:cNvSpPr>
                  <a:spLocks noChangeArrowheads="1"/>
                </p:cNvSpPr>
                <p:nvPr/>
              </p:nvSpPr>
              <p:spPr bwMode="auto">
                <a:xfrm>
                  <a:off x="3974" y="2954"/>
                  <a:ext cx="1166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895" name="Group 155"/>
                <p:cNvGrpSpPr>
                  <a:grpSpLocks/>
                </p:cNvGrpSpPr>
                <p:nvPr/>
              </p:nvGrpSpPr>
              <p:grpSpPr bwMode="auto">
                <a:xfrm>
                  <a:off x="3974" y="2954"/>
                  <a:ext cx="1157" cy="247"/>
                  <a:chOff x="3974" y="2954"/>
                  <a:chExt cx="1157" cy="247"/>
                </a:xfrm>
              </p:grpSpPr>
              <p:sp>
                <p:nvSpPr>
                  <p:cNvPr id="33888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74" y="2954"/>
                    <a:ext cx="1158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3897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3974" y="2954"/>
                    <a:ext cx="1149" cy="239"/>
                    <a:chOff x="3974" y="2954"/>
                    <a:chExt cx="1149" cy="239"/>
                  </a:xfrm>
                </p:grpSpPr>
                <p:sp>
                  <p:nvSpPr>
                    <p:cNvPr id="33890" name="AutoShap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4" y="2954"/>
                      <a:ext cx="1150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3899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4" y="2954"/>
                      <a:ext cx="1144" cy="231"/>
                      <a:chOff x="3974" y="2954"/>
                      <a:chExt cx="1144" cy="231"/>
                    </a:xfrm>
                  </p:grpSpPr>
                  <p:sp>
                    <p:nvSpPr>
                      <p:cNvPr id="33892" name="AutoShape 1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4" y="2954"/>
                        <a:ext cx="1145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3901" name="Group 1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74" y="2954"/>
                        <a:ext cx="1137" cy="227"/>
                        <a:chOff x="3974" y="2954"/>
                        <a:chExt cx="1137" cy="227"/>
                      </a:xfrm>
                    </p:grpSpPr>
                    <p:sp>
                      <p:nvSpPr>
                        <p:cNvPr id="33894" name="AutoShape 1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4" y="2954"/>
                          <a:ext cx="1138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907" name="Group 1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74" y="2954"/>
                          <a:ext cx="1131" cy="222"/>
                          <a:chOff x="3974" y="2954"/>
                          <a:chExt cx="1131" cy="222"/>
                        </a:xfrm>
                      </p:grpSpPr>
                      <p:sp>
                        <p:nvSpPr>
                          <p:cNvPr id="33896" name="AutoShape 1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74" y="2954"/>
                            <a:ext cx="1132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909" name="Group 16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74" y="2954"/>
                            <a:ext cx="1127" cy="218"/>
                            <a:chOff x="3974" y="2954"/>
                            <a:chExt cx="1127" cy="218"/>
                          </a:xfrm>
                        </p:grpSpPr>
                        <p:sp>
                          <p:nvSpPr>
                            <p:cNvPr id="33898" name="AutoShape 16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974" y="2954"/>
                              <a:ext cx="1128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911" name="Group 16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974" y="2954"/>
                              <a:ext cx="1125" cy="216"/>
                              <a:chOff x="3974" y="2954"/>
                              <a:chExt cx="1125" cy="216"/>
                            </a:xfrm>
                          </p:grpSpPr>
                          <p:sp>
                            <p:nvSpPr>
                              <p:cNvPr id="33900" name="AutoShape 16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74" y="2954"/>
                                <a:ext cx="1126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913" name="Group 16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74" y="2954"/>
                                <a:ext cx="1123" cy="214"/>
                                <a:chOff x="3974" y="2954"/>
                                <a:chExt cx="1123" cy="214"/>
                              </a:xfrm>
                            </p:grpSpPr>
                            <p:sp>
                              <p:nvSpPr>
                                <p:cNvPr id="33902" name="AutoShape 17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974" y="2954"/>
                                  <a:ext cx="112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03" name="AutoShape 17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974" y="2954"/>
                                  <a:ext cx="112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04" name="AutoShape 17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974" y="2954"/>
                                  <a:ext cx="112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05" name="AutoShape 17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974" y="2954"/>
                                  <a:ext cx="1121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internal nodes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33823" name="Line 174"/>
          <p:cNvSpPr>
            <a:spLocks noChangeShapeType="1"/>
          </p:cNvSpPr>
          <p:nvPr/>
        </p:nvSpPr>
        <p:spPr bwMode="auto">
          <a:xfrm flipH="1">
            <a:off x="5540375" y="4953000"/>
            <a:ext cx="806450" cy="1588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3915" name="Group 175"/>
          <p:cNvGrpSpPr>
            <a:grpSpLocks/>
          </p:cNvGrpSpPr>
          <p:nvPr/>
        </p:nvGrpSpPr>
        <p:grpSpPr bwMode="auto">
          <a:xfrm>
            <a:off x="4114800" y="6248400"/>
            <a:ext cx="925513" cy="436563"/>
            <a:chOff x="2592" y="3936"/>
            <a:chExt cx="583" cy="275"/>
          </a:xfrm>
        </p:grpSpPr>
        <p:sp>
          <p:nvSpPr>
            <p:cNvPr id="33858" name="AutoShape 176"/>
            <p:cNvSpPr>
              <a:spLocks noChangeArrowheads="1"/>
            </p:cNvSpPr>
            <p:nvPr/>
          </p:nvSpPr>
          <p:spPr bwMode="auto">
            <a:xfrm>
              <a:off x="2592" y="3936"/>
              <a:ext cx="584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7" name="Group 177"/>
            <p:cNvGrpSpPr>
              <a:grpSpLocks/>
            </p:cNvGrpSpPr>
            <p:nvPr/>
          </p:nvGrpSpPr>
          <p:grpSpPr bwMode="auto">
            <a:xfrm>
              <a:off x="2592" y="3936"/>
              <a:ext cx="572" cy="264"/>
              <a:chOff x="2592" y="3936"/>
              <a:chExt cx="572" cy="264"/>
            </a:xfrm>
          </p:grpSpPr>
          <p:sp>
            <p:nvSpPr>
              <p:cNvPr id="33860" name="AutoShape 178"/>
              <p:cNvSpPr>
                <a:spLocks noChangeArrowheads="1"/>
              </p:cNvSpPr>
              <p:nvPr/>
            </p:nvSpPr>
            <p:spPr bwMode="auto">
              <a:xfrm>
                <a:off x="2592" y="3936"/>
                <a:ext cx="573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19" name="Group 179"/>
              <p:cNvGrpSpPr>
                <a:grpSpLocks/>
              </p:cNvGrpSpPr>
              <p:nvPr/>
            </p:nvGrpSpPr>
            <p:grpSpPr bwMode="auto">
              <a:xfrm>
                <a:off x="2592" y="3936"/>
                <a:ext cx="565" cy="254"/>
                <a:chOff x="2592" y="3936"/>
                <a:chExt cx="565" cy="254"/>
              </a:xfrm>
            </p:grpSpPr>
            <p:sp>
              <p:nvSpPr>
                <p:cNvPr id="33862" name="AutoShape 180"/>
                <p:cNvSpPr>
                  <a:spLocks noChangeArrowheads="1"/>
                </p:cNvSpPr>
                <p:nvPr/>
              </p:nvSpPr>
              <p:spPr bwMode="auto">
                <a:xfrm>
                  <a:off x="2592" y="3936"/>
                  <a:ext cx="566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21" name="Group 181"/>
                <p:cNvGrpSpPr>
                  <a:grpSpLocks/>
                </p:cNvGrpSpPr>
                <p:nvPr/>
              </p:nvGrpSpPr>
              <p:grpSpPr bwMode="auto">
                <a:xfrm>
                  <a:off x="2592" y="3936"/>
                  <a:ext cx="556" cy="246"/>
                  <a:chOff x="2592" y="3936"/>
                  <a:chExt cx="556" cy="246"/>
                </a:xfrm>
              </p:grpSpPr>
              <p:sp>
                <p:nvSpPr>
                  <p:cNvPr id="33864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936"/>
                    <a:ext cx="557" cy="247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3923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2592" y="3936"/>
                    <a:ext cx="548" cy="238"/>
                    <a:chOff x="2592" y="3936"/>
                    <a:chExt cx="548" cy="238"/>
                  </a:xfrm>
                </p:grpSpPr>
                <p:sp>
                  <p:nvSpPr>
                    <p:cNvPr id="33866" name="AutoShap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936"/>
                      <a:ext cx="549" cy="239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3925" name="Group 1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92" y="3936"/>
                      <a:ext cx="540" cy="231"/>
                      <a:chOff x="2592" y="3936"/>
                      <a:chExt cx="540" cy="231"/>
                    </a:xfrm>
                  </p:grpSpPr>
                  <p:sp>
                    <p:nvSpPr>
                      <p:cNvPr id="33868" name="AutoShape 1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936"/>
                        <a:ext cx="541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3931" name="Group 1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92" y="3936"/>
                        <a:ext cx="533" cy="226"/>
                        <a:chOff x="2592" y="3936"/>
                        <a:chExt cx="533" cy="226"/>
                      </a:xfrm>
                    </p:grpSpPr>
                    <p:sp>
                      <p:nvSpPr>
                        <p:cNvPr id="33870" name="AutoShape 1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92" y="3936"/>
                          <a:ext cx="534" cy="227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933" name="Group 1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92" y="3936"/>
                          <a:ext cx="528" cy="221"/>
                          <a:chOff x="2592" y="3936"/>
                          <a:chExt cx="528" cy="221"/>
                        </a:xfrm>
                      </p:grpSpPr>
                      <p:sp>
                        <p:nvSpPr>
                          <p:cNvPr id="33872" name="AutoShape 19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2" y="3936"/>
                            <a:ext cx="529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935" name="Group 1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2" y="3936"/>
                            <a:ext cx="523" cy="217"/>
                            <a:chOff x="2592" y="3936"/>
                            <a:chExt cx="523" cy="217"/>
                          </a:xfrm>
                        </p:grpSpPr>
                        <p:sp>
                          <p:nvSpPr>
                            <p:cNvPr id="33874" name="AutoShape 19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2" y="3936"/>
                              <a:ext cx="524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937" name="Group 1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92" y="3936"/>
                              <a:ext cx="520" cy="215"/>
                              <a:chOff x="2592" y="3936"/>
                              <a:chExt cx="520" cy="215"/>
                            </a:xfrm>
                          </p:grpSpPr>
                          <p:sp>
                            <p:nvSpPr>
                              <p:cNvPr id="33876" name="AutoShape 19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592" y="3936"/>
                                <a:ext cx="521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939" name="Group 19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592" y="3936"/>
                                <a:ext cx="517" cy="213"/>
                                <a:chOff x="2592" y="3936"/>
                                <a:chExt cx="517" cy="213"/>
                              </a:xfrm>
                            </p:grpSpPr>
                            <p:sp>
                              <p:nvSpPr>
                                <p:cNvPr id="33878" name="AutoShape 19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3936"/>
                                  <a:ext cx="518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879" name="AutoShape 19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3936"/>
                                  <a:ext cx="517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880" name="AutoShape 19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3936"/>
                                  <a:ext cx="51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881" name="AutoShape 19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3936"/>
                                  <a:ext cx="51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leaves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33825" name="Line 200"/>
          <p:cNvSpPr>
            <a:spLocks noChangeShapeType="1"/>
          </p:cNvSpPr>
          <p:nvPr/>
        </p:nvSpPr>
        <p:spPr bwMode="auto">
          <a:xfrm flipV="1">
            <a:off x="5029200" y="6226175"/>
            <a:ext cx="152400" cy="27305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6" name="Line 201"/>
          <p:cNvSpPr>
            <a:spLocks noChangeShapeType="1"/>
          </p:cNvSpPr>
          <p:nvPr/>
        </p:nvSpPr>
        <p:spPr bwMode="auto">
          <a:xfrm flipH="1" flipV="1">
            <a:off x="3940175" y="6226175"/>
            <a:ext cx="273050" cy="27305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7" name="Line 202"/>
          <p:cNvSpPr>
            <a:spLocks noChangeShapeType="1"/>
          </p:cNvSpPr>
          <p:nvPr/>
        </p:nvSpPr>
        <p:spPr bwMode="auto">
          <a:xfrm flipH="1" flipV="1">
            <a:off x="4397375" y="5692775"/>
            <a:ext cx="196850" cy="73025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8" name="Line 203"/>
          <p:cNvSpPr>
            <a:spLocks noChangeShapeType="1"/>
          </p:cNvSpPr>
          <p:nvPr/>
        </p:nvSpPr>
        <p:spPr bwMode="auto">
          <a:xfrm flipH="1">
            <a:off x="4702175" y="4114800"/>
            <a:ext cx="501650" cy="22860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3941" name="Group 204"/>
          <p:cNvGrpSpPr>
            <a:grpSpLocks/>
          </p:cNvGrpSpPr>
          <p:nvPr/>
        </p:nvGrpSpPr>
        <p:grpSpPr bwMode="auto">
          <a:xfrm>
            <a:off x="6461125" y="5451475"/>
            <a:ext cx="925513" cy="1166813"/>
            <a:chOff x="4070" y="3434"/>
            <a:chExt cx="583" cy="735"/>
          </a:xfrm>
        </p:grpSpPr>
        <p:sp>
          <p:nvSpPr>
            <p:cNvPr id="33834" name="AutoShape 205"/>
            <p:cNvSpPr>
              <a:spLocks noChangeArrowheads="1"/>
            </p:cNvSpPr>
            <p:nvPr/>
          </p:nvSpPr>
          <p:spPr bwMode="auto">
            <a:xfrm>
              <a:off x="4070" y="3434"/>
              <a:ext cx="584" cy="736"/>
            </a:xfrm>
            <a:prstGeom prst="roundRect">
              <a:avLst>
                <a:gd name="adj" fmla="val 1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43" name="Group 206"/>
            <p:cNvGrpSpPr>
              <a:grpSpLocks/>
            </p:cNvGrpSpPr>
            <p:nvPr/>
          </p:nvGrpSpPr>
          <p:grpSpPr bwMode="auto">
            <a:xfrm>
              <a:off x="4070" y="3434"/>
              <a:ext cx="572" cy="724"/>
              <a:chOff x="4070" y="3434"/>
              <a:chExt cx="572" cy="724"/>
            </a:xfrm>
          </p:grpSpPr>
          <p:sp>
            <p:nvSpPr>
              <p:cNvPr id="33836" name="AutoShape 207"/>
              <p:cNvSpPr>
                <a:spLocks noChangeArrowheads="1"/>
              </p:cNvSpPr>
              <p:nvPr/>
            </p:nvSpPr>
            <p:spPr bwMode="auto">
              <a:xfrm>
                <a:off x="4070" y="3434"/>
                <a:ext cx="573" cy="725"/>
              </a:xfrm>
              <a:prstGeom prst="roundRect">
                <a:avLst>
                  <a:gd name="adj" fmla="val 17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45" name="Group 208"/>
              <p:cNvGrpSpPr>
                <a:grpSpLocks/>
              </p:cNvGrpSpPr>
              <p:nvPr/>
            </p:nvGrpSpPr>
            <p:grpSpPr bwMode="auto">
              <a:xfrm>
                <a:off x="4070" y="3434"/>
                <a:ext cx="562" cy="715"/>
                <a:chOff x="4070" y="3434"/>
                <a:chExt cx="562" cy="715"/>
              </a:xfrm>
            </p:grpSpPr>
            <p:sp>
              <p:nvSpPr>
                <p:cNvPr id="33838" name="AutoShape 209"/>
                <p:cNvSpPr>
                  <a:spLocks noChangeArrowheads="1"/>
                </p:cNvSpPr>
                <p:nvPr/>
              </p:nvSpPr>
              <p:spPr bwMode="auto">
                <a:xfrm>
                  <a:off x="4070" y="3434"/>
                  <a:ext cx="563" cy="716"/>
                </a:xfrm>
                <a:prstGeom prst="roundRect">
                  <a:avLst>
                    <a:gd name="adj" fmla="val 176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47" name="Group 210"/>
                <p:cNvGrpSpPr>
                  <a:grpSpLocks/>
                </p:cNvGrpSpPr>
                <p:nvPr/>
              </p:nvGrpSpPr>
              <p:grpSpPr bwMode="auto">
                <a:xfrm>
                  <a:off x="4070" y="3434"/>
                  <a:ext cx="553" cy="707"/>
                  <a:chOff x="4070" y="3434"/>
                  <a:chExt cx="553" cy="707"/>
                </a:xfrm>
              </p:grpSpPr>
              <p:sp>
                <p:nvSpPr>
                  <p:cNvPr id="33840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70" y="3434"/>
                    <a:ext cx="554" cy="708"/>
                  </a:xfrm>
                  <a:prstGeom prst="roundRect">
                    <a:avLst>
                      <a:gd name="adj" fmla="val 17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3949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4070" y="3434"/>
                    <a:ext cx="546" cy="699"/>
                    <a:chOff x="4070" y="3434"/>
                    <a:chExt cx="546" cy="699"/>
                  </a:xfrm>
                </p:grpSpPr>
                <p:sp>
                  <p:nvSpPr>
                    <p:cNvPr id="33842" name="AutoShap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0" y="3434"/>
                      <a:ext cx="547" cy="700"/>
                    </a:xfrm>
                    <a:prstGeom prst="roundRect">
                      <a:avLst>
                        <a:gd name="adj" fmla="val 181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3955" name="Group 2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0" y="3434"/>
                      <a:ext cx="538" cy="691"/>
                      <a:chOff x="4070" y="3434"/>
                      <a:chExt cx="538" cy="691"/>
                    </a:xfrm>
                  </p:grpSpPr>
                  <p:sp>
                    <p:nvSpPr>
                      <p:cNvPr id="33844" name="AutoShape 2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0" y="3434"/>
                        <a:ext cx="539" cy="692"/>
                      </a:xfrm>
                      <a:prstGeom prst="roundRect">
                        <a:avLst>
                          <a:gd name="adj" fmla="val 185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3957" name="Group 2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70" y="3434"/>
                        <a:ext cx="532" cy="683"/>
                        <a:chOff x="4070" y="3434"/>
                        <a:chExt cx="532" cy="683"/>
                      </a:xfrm>
                    </p:grpSpPr>
                    <p:sp>
                      <p:nvSpPr>
                        <p:cNvPr id="33846" name="AutoShape 2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70" y="3434"/>
                          <a:ext cx="533" cy="684"/>
                        </a:xfrm>
                        <a:prstGeom prst="roundRect">
                          <a:avLst>
                            <a:gd name="adj" fmla="val 18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959" name="Group 2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070" y="3434"/>
                          <a:ext cx="527" cy="678"/>
                          <a:chOff x="4070" y="3434"/>
                          <a:chExt cx="527" cy="678"/>
                        </a:xfrm>
                      </p:grpSpPr>
                      <p:sp>
                        <p:nvSpPr>
                          <p:cNvPr id="33848" name="AutoShape 21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070" y="3434"/>
                            <a:ext cx="528" cy="679"/>
                          </a:xfrm>
                          <a:prstGeom prst="roundRect">
                            <a:avLst>
                              <a:gd name="adj" fmla="val 185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961" name="Group 2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070" y="3434"/>
                            <a:ext cx="522" cy="675"/>
                            <a:chOff x="4070" y="3434"/>
                            <a:chExt cx="522" cy="675"/>
                          </a:xfrm>
                        </p:grpSpPr>
                        <p:sp>
                          <p:nvSpPr>
                            <p:cNvPr id="33850" name="AutoShape 22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070" y="3434"/>
                              <a:ext cx="523" cy="676"/>
                            </a:xfrm>
                            <a:prstGeom prst="roundRect">
                              <a:avLst>
                                <a:gd name="adj" fmla="val 190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963" name="Group 22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070" y="3434"/>
                              <a:ext cx="518" cy="671"/>
                              <a:chOff x="4070" y="3434"/>
                              <a:chExt cx="518" cy="671"/>
                            </a:xfrm>
                          </p:grpSpPr>
                          <p:sp>
                            <p:nvSpPr>
                              <p:cNvPr id="33852" name="AutoShape 22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070" y="3434"/>
                                <a:ext cx="519" cy="672"/>
                              </a:xfrm>
                              <a:prstGeom prst="roundRect">
                                <a:avLst>
                                  <a:gd name="adj" fmla="val 19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965" name="Group 22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070" y="3434"/>
                                <a:ext cx="516" cy="668"/>
                                <a:chOff x="4070" y="3434"/>
                                <a:chExt cx="516" cy="668"/>
                              </a:xfrm>
                            </p:grpSpPr>
                            <p:sp>
                              <p:nvSpPr>
                                <p:cNvPr id="33854" name="AutoShape 22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70" y="3434"/>
                                  <a:ext cx="517" cy="669"/>
                                </a:xfrm>
                                <a:prstGeom prst="roundRect">
                                  <a:avLst>
                                    <a:gd name="adj" fmla="val 19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855" name="AutoShape 22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70" y="3434"/>
                                  <a:ext cx="517" cy="669"/>
                                </a:xfrm>
                                <a:prstGeom prst="roundRect">
                                  <a:avLst>
                                    <a:gd name="adj" fmla="val 19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856" name="AutoShape 2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70" y="3434"/>
                                  <a:ext cx="517" cy="669"/>
                                </a:xfrm>
                                <a:prstGeom prst="roundRect">
                                  <a:avLst>
                                    <a:gd name="adj" fmla="val 19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857" name="AutoShape 2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70" y="3434"/>
                                  <a:ext cx="517" cy="669"/>
                                </a:xfrm>
                                <a:prstGeom prst="roundRect">
                                  <a:avLst>
                                    <a:gd name="adj" fmla="val 19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parent</a:t>
                                  </a:r>
                                </a:p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and</a:t>
                                  </a:r>
                                </a:p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child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33830" name="Line 229"/>
          <p:cNvSpPr>
            <a:spLocks noChangeShapeType="1"/>
          </p:cNvSpPr>
          <p:nvPr/>
        </p:nvSpPr>
        <p:spPr bwMode="auto">
          <a:xfrm flipH="1" flipV="1">
            <a:off x="5921375" y="5540375"/>
            <a:ext cx="654050" cy="19685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31" name="Line 230"/>
          <p:cNvSpPr>
            <a:spLocks noChangeShapeType="1"/>
          </p:cNvSpPr>
          <p:nvPr/>
        </p:nvSpPr>
        <p:spPr bwMode="auto">
          <a:xfrm flipH="1" flipV="1">
            <a:off x="5540375" y="6149975"/>
            <a:ext cx="1035050" cy="34925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32" name="Line 231"/>
          <p:cNvSpPr>
            <a:spLocks noChangeShapeType="1"/>
          </p:cNvSpPr>
          <p:nvPr/>
        </p:nvSpPr>
        <p:spPr bwMode="auto">
          <a:xfrm flipH="1" flipV="1">
            <a:off x="4778375" y="4473575"/>
            <a:ext cx="1568450" cy="42545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33" name="Line 232"/>
          <p:cNvSpPr>
            <a:spLocks noChangeShapeType="1"/>
          </p:cNvSpPr>
          <p:nvPr/>
        </p:nvSpPr>
        <p:spPr bwMode="auto">
          <a:xfrm flipH="1">
            <a:off x="5921375" y="5029200"/>
            <a:ext cx="501650" cy="381000"/>
          </a:xfrm>
          <a:prstGeom prst="line">
            <a:avLst/>
          </a:prstGeom>
          <a:noFill/>
          <a:ln w="936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214282" y="357166"/>
            <a:ext cx="6429420" cy="642942"/>
          </a:xfrm>
        </p:spPr>
        <p:txBody>
          <a:bodyPr lIns="0" tIns="0" rIns="0" bIns="0"/>
          <a:lstStyle/>
          <a:p>
            <a: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/>
              <a:t>Tree Terminology (1)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282" y="1500174"/>
            <a:ext cx="8705850" cy="5357826"/>
          </a:xfrm>
          <a:noFill/>
        </p:spPr>
        <p:txBody>
          <a:bodyPr lIns="0" tIns="0" rIns="0" bIns="0" anchor="ctr">
            <a:normAutofit/>
          </a:bodyPr>
          <a:lstStyle/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/>
              <a:t>A</a:t>
            </a:r>
            <a:r>
              <a:rPr lang="en-GB" sz="2600" dirty="0" smtClean="0">
                <a:solidFill>
                  <a:srgbClr val="00B050"/>
                </a:solidFill>
              </a:rPr>
              <a:t> vertex (or node)</a:t>
            </a:r>
            <a:r>
              <a:rPr lang="en-GB" sz="2600" dirty="0" smtClean="0">
                <a:solidFill>
                  <a:srgbClr val="800080"/>
                </a:solidFill>
              </a:rPr>
              <a:t> </a:t>
            </a:r>
            <a:r>
              <a:rPr lang="en-GB" sz="2600" dirty="0" smtClean="0"/>
              <a:t>is a object that can have a name and can carry other associated information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/>
              <a:t>• The first or top node in a tree is called the </a:t>
            </a:r>
            <a:r>
              <a:rPr lang="en-GB" sz="2600" dirty="0" smtClean="0">
                <a:solidFill>
                  <a:srgbClr val="00B050"/>
                </a:solidFill>
              </a:rPr>
              <a:t>root</a:t>
            </a:r>
            <a:r>
              <a:rPr lang="en-GB" sz="2600" dirty="0" smtClean="0">
                <a:solidFill>
                  <a:srgbClr val="800080"/>
                </a:solidFill>
              </a:rPr>
              <a:t> </a:t>
            </a:r>
            <a:r>
              <a:rPr lang="en-GB" sz="2600" dirty="0" smtClean="0"/>
              <a:t>node.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/>
              <a:t>• An </a:t>
            </a:r>
            <a:r>
              <a:rPr lang="en-GB" sz="2600" dirty="0" smtClean="0">
                <a:solidFill>
                  <a:srgbClr val="00B050"/>
                </a:solidFill>
              </a:rPr>
              <a:t>edge</a:t>
            </a:r>
            <a:r>
              <a:rPr lang="en-GB" sz="2600" dirty="0" smtClean="0"/>
              <a:t> is a connection between two vertices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/>
              <a:t>• A </a:t>
            </a:r>
            <a:r>
              <a:rPr lang="en-GB" sz="2600" dirty="0" smtClean="0">
                <a:solidFill>
                  <a:srgbClr val="00B050"/>
                </a:solidFill>
              </a:rPr>
              <a:t>path </a:t>
            </a:r>
            <a:r>
              <a:rPr lang="en-GB" sz="2600" dirty="0" smtClean="0"/>
              <a:t>in a tree is a list of distinct vertices in which successive vertices are connected by edges in the tree.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/>
              <a:t>• The defining property of a tree is that there is precisely one path connecting any two nodes.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/>
              <a:t>• A disjoint set of trees is called a </a:t>
            </a:r>
            <a:r>
              <a:rPr lang="en-GB" sz="2600" dirty="0" smtClean="0">
                <a:solidFill>
                  <a:srgbClr val="00B050"/>
                </a:solidFill>
              </a:rPr>
              <a:t>forest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/>
              <a:t>• Nodes with no children are </a:t>
            </a:r>
            <a:r>
              <a:rPr lang="en-GB" sz="2600" dirty="0" smtClean="0">
                <a:solidFill>
                  <a:srgbClr val="00B050"/>
                </a:solidFill>
              </a:rPr>
              <a:t>leaves, terminal or external nodes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214282" y="357166"/>
            <a:ext cx="7915276" cy="785818"/>
          </a:xfrm>
        </p:spPr>
        <p:txBody>
          <a:bodyPr lIns="0" tIns="0" rIns="0" bIns="0"/>
          <a:lstStyle/>
          <a:p>
            <a: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/>
              <a:t>Tree Terminology (2)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282" y="1428736"/>
            <a:ext cx="8701118" cy="5072098"/>
          </a:xfrm>
          <a:noFill/>
        </p:spPr>
        <p:txBody>
          <a:bodyPr lIns="0" tIns="0" rIns="0" bIns="0" anchor="ctr"/>
          <a:lstStyle/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B050"/>
                </a:solidFill>
              </a:rPr>
              <a:t>Child</a:t>
            </a:r>
            <a:r>
              <a:rPr lang="en-GB" sz="2800" dirty="0" smtClean="0"/>
              <a:t> of a node u :- Any node reachable from u by 1 edge.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B050"/>
                </a:solidFill>
              </a:rPr>
              <a:t>Parent</a:t>
            </a:r>
            <a:r>
              <a:rPr lang="en-GB" sz="2800" dirty="0" smtClean="0"/>
              <a:t> node :- If b is a child of a, then a is the parent of b.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/>
              <a:t>- All nodes except root have exactly one parent.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err="1" smtClean="0">
                <a:solidFill>
                  <a:srgbClr val="00B050"/>
                </a:solidFill>
              </a:rPr>
              <a:t>Subtree</a:t>
            </a:r>
            <a:r>
              <a:rPr lang="en-GB" sz="2800" dirty="0" smtClean="0"/>
              <a:t>:-any node of a tree, with all of its descendants.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B050"/>
                </a:solidFill>
              </a:rPr>
              <a:t>Depth</a:t>
            </a:r>
            <a:r>
              <a:rPr lang="en-GB" sz="2800" dirty="0" smtClean="0"/>
              <a:t> of a node :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/>
              <a:t>- Depth of root node is 0.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/>
              <a:t>-Depth of any other node is 1 greater than depth of its parent.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000" b="1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44" y="285728"/>
            <a:ext cx="6143668" cy="785818"/>
          </a:xfrm>
        </p:spPr>
        <p:txBody>
          <a:bodyPr lIns="0" tIns="0" rIns="0" bIns="0"/>
          <a:lstStyle/>
          <a:p>
            <a: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/>
              <a:t>Tree Terminology (3)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282" y="1428736"/>
            <a:ext cx="8491568" cy="4514864"/>
          </a:xfrm>
          <a:noFill/>
        </p:spPr>
        <p:txBody>
          <a:bodyPr lIns="0" tIns="0" rIns="0" bIns="0" anchor="ctr"/>
          <a:lstStyle/>
          <a:p>
            <a:pPr marL="320675" lvl="1" indent="-320675">
              <a:lnSpc>
                <a:spcPct val="90000"/>
              </a:lnSpc>
              <a:buSzPct val="100000"/>
              <a:buFont typeface="Wingdings" pitchFamily="2" charset="2"/>
              <a:buNone/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</a:pPr>
            <a:endParaRPr lang="en-GB" b="1" i="1" dirty="0" smtClean="0"/>
          </a:p>
          <a:p>
            <a:pPr marL="320675" lvl="1" indent="-320675">
              <a:lnSpc>
                <a:spcPct val="90000"/>
              </a:lnSpc>
              <a:buSzPct val="100000"/>
              <a:buFont typeface="Wingdings" pitchFamily="2" charset="2"/>
              <a:buNone/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</a:pPr>
            <a:r>
              <a:rPr lang="en-GB" b="1" i="1" dirty="0" smtClean="0"/>
              <a:t>The</a:t>
            </a:r>
            <a:r>
              <a:rPr lang="en-GB" b="1" i="1" dirty="0" smtClean="0">
                <a:solidFill>
                  <a:srgbClr val="008000"/>
                </a:solidFill>
              </a:rPr>
              <a:t> </a:t>
            </a:r>
            <a:r>
              <a:rPr lang="en-GB" b="1" dirty="0" smtClean="0">
                <a:solidFill>
                  <a:srgbClr val="00B050"/>
                </a:solidFill>
              </a:rPr>
              <a:t>size</a:t>
            </a:r>
            <a:r>
              <a:rPr lang="en-GB" b="1" i="1" dirty="0" smtClean="0">
                <a:solidFill>
                  <a:srgbClr val="008000"/>
                </a:solidFill>
              </a:rPr>
              <a:t> </a:t>
            </a:r>
            <a:r>
              <a:rPr lang="en-GB" b="1" i="1" dirty="0" smtClean="0"/>
              <a:t>of a tree is the number of nodes in it</a:t>
            </a:r>
            <a:endParaRPr lang="en-GB" sz="3200" b="1" i="1" dirty="0" smtClean="0"/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</a:pPr>
            <a:endParaRPr lang="en-GB" sz="2800" b="1" i="1" dirty="0" smtClean="0">
              <a:solidFill>
                <a:srgbClr val="800080"/>
              </a:solidFill>
            </a:endParaRP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</a:pPr>
            <a:r>
              <a:rPr lang="en-GB" sz="2800" b="1" dirty="0" smtClean="0">
                <a:solidFill>
                  <a:srgbClr val="00B050"/>
                </a:solidFill>
              </a:rPr>
              <a:t>Height :</a:t>
            </a:r>
            <a:r>
              <a:rPr lang="en-GB" sz="2800" b="1" i="1" dirty="0" smtClean="0"/>
              <a:t> Maximum of all depths.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</a:pPr>
            <a:endParaRPr lang="en-GB" sz="2800" b="1" i="1" dirty="0" smtClean="0"/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</a:pPr>
            <a:r>
              <a:rPr lang="en-GB" sz="2800" dirty="0" smtClean="0"/>
              <a:t>Each node except the root has exactly one node above it in the tree, (i.e. it’s parent), and we extend the family analogy talking of children, siblings, or grandparents</a:t>
            </a:r>
          </a:p>
          <a:p>
            <a:pPr marL="0" indent="0" algn="just">
              <a:buSzPct val="100000"/>
              <a:buFont typeface="Wingdings" pitchFamily="2" charset="2"/>
              <a:buNone/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</a:pPr>
            <a:endParaRPr lang="en-GB" sz="2800" dirty="0" smtClean="0"/>
          </a:p>
          <a:p>
            <a:pPr marL="0" indent="0" algn="ctr">
              <a:buSzPct val="100000"/>
              <a:buFont typeface="Wingdings" pitchFamily="2" charset="2"/>
              <a:buNone/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</a:pPr>
            <a:endParaRPr lang="en-GB" sz="2800" dirty="0" smtClean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14282" y="5072074"/>
            <a:ext cx="8229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Nodes that share parents are called </a:t>
            </a:r>
            <a:r>
              <a:rPr lang="en-GB" sz="2800" b="1" dirty="0">
                <a:solidFill>
                  <a:srgbClr val="00B050"/>
                </a:solidFill>
              </a:rPr>
              <a:t>siblings.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57158" y="285712"/>
            <a:ext cx="7772400" cy="92871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/>
              <a:t>Binary Trees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7929618" cy="4929222"/>
          </a:xfrm>
        </p:spPr>
        <p:txBody>
          <a:bodyPr/>
          <a:lstStyle/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solidFill>
                  <a:srgbClr val="008000"/>
                </a:solidFill>
              </a:rPr>
              <a:t>Definition</a:t>
            </a:r>
            <a:r>
              <a:rPr lang="en-GB" sz="2800" dirty="0" smtClean="0"/>
              <a:t>:  A binary tree is either empty or it consists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of a root together with two binary trees called the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left </a:t>
            </a:r>
            <a:r>
              <a:rPr lang="en-GB" sz="2800" dirty="0" err="1" smtClean="0"/>
              <a:t>subtree</a:t>
            </a:r>
            <a:r>
              <a:rPr lang="en-GB" sz="2800" dirty="0" smtClean="0"/>
              <a:t> and the right </a:t>
            </a:r>
            <a:r>
              <a:rPr lang="en-GB" sz="2800" dirty="0" err="1" smtClean="0"/>
              <a:t>subtree</a:t>
            </a:r>
            <a:r>
              <a:rPr lang="en-GB" sz="2800" dirty="0" smtClean="0"/>
              <a:t>.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A </a:t>
            </a:r>
            <a:r>
              <a:rPr lang="en-GB" sz="2800" b="1" dirty="0" smtClean="0">
                <a:solidFill>
                  <a:srgbClr val="008000"/>
                </a:solidFill>
              </a:rPr>
              <a:t>binary tree</a:t>
            </a:r>
            <a:r>
              <a:rPr lang="en-GB" sz="2800" dirty="0" smtClean="0"/>
              <a:t> is a tree in which each node has </a:t>
            </a:r>
            <a:r>
              <a:rPr lang="en-GB" sz="2800" i="1" dirty="0" err="1" smtClean="0"/>
              <a:t>atmost</a:t>
            </a:r>
            <a:endParaRPr lang="en-GB" sz="2800" i="1" dirty="0" smtClean="0"/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2 children</a:t>
            </a:r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3179763" y="4572000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 rot="3540000">
            <a:off x="2668588" y="5256213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 flipV="1">
            <a:off x="2951163" y="4930775"/>
            <a:ext cx="30480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2286000" y="3733800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 flipV="1">
            <a:off x="1676400" y="4016375"/>
            <a:ext cx="609600" cy="5778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 flipH="1" flipV="1">
            <a:off x="2720975" y="4016375"/>
            <a:ext cx="654050" cy="5778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1427163" y="4572000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 rot="-540000">
            <a:off x="1938338" y="5259388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Oval 11"/>
          <p:cNvSpPr>
            <a:spLocks noChangeArrowheads="1"/>
          </p:cNvSpPr>
          <p:nvPr/>
        </p:nvSpPr>
        <p:spPr bwMode="auto">
          <a:xfrm rot="3540000">
            <a:off x="915988" y="5256213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V="1">
            <a:off x="1198563" y="4930775"/>
            <a:ext cx="30480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 flipH="1" flipV="1">
            <a:off x="1785938" y="4930775"/>
            <a:ext cx="34925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5486400" y="38100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Oval 15"/>
          <p:cNvSpPr>
            <a:spLocks noChangeArrowheads="1"/>
          </p:cNvSpPr>
          <p:nvPr/>
        </p:nvSpPr>
        <p:spPr bwMode="auto">
          <a:xfrm>
            <a:off x="6019800" y="43434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5867400" y="4191000"/>
            <a:ext cx="228600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Oval 17"/>
          <p:cNvSpPr>
            <a:spLocks noChangeArrowheads="1"/>
          </p:cNvSpPr>
          <p:nvPr/>
        </p:nvSpPr>
        <p:spPr bwMode="auto">
          <a:xfrm>
            <a:off x="6553200" y="48768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6400800" y="4724400"/>
            <a:ext cx="228600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8" name="Oval 19"/>
          <p:cNvSpPr>
            <a:spLocks noChangeArrowheads="1"/>
          </p:cNvSpPr>
          <p:nvPr/>
        </p:nvSpPr>
        <p:spPr bwMode="auto">
          <a:xfrm>
            <a:off x="7162800" y="54102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7010400" y="5257800"/>
            <a:ext cx="228600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Oval 21"/>
          <p:cNvSpPr>
            <a:spLocks noChangeArrowheads="1"/>
          </p:cNvSpPr>
          <p:nvPr/>
        </p:nvSpPr>
        <p:spPr bwMode="auto">
          <a:xfrm>
            <a:off x="7772400" y="58674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 flipH="1" flipV="1">
            <a:off x="7445375" y="5692775"/>
            <a:ext cx="501650" cy="4254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1261</Words>
  <Application>Microsoft Office PowerPoint</Application>
  <PresentationFormat>On-screen Show (4:3)</PresentationFormat>
  <Paragraphs>190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Course Name :  Data Structures &amp; Algorithms</vt:lpstr>
      <vt:lpstr>Linear data structures</vt:lpstr>
      <vt:lpstr>Tree</vt:lpstr>
      <vt:lpstr>Trees</vt:lpstr>
      <vt:lpstr>Trees: More Definitions</vt:lpstr>
      <vt:lpstr>Tree Terminology (1)</vt:lpstr>
      <vt:lpstr>Tree Terminology (2)</vt:lpstr>
      <vt:lpstr>Tree Terminology (3)</vt:lpstr>
      <vt:lpstr>Binary Trees</vt:lpstr>
      <vt:lpstr>Properties of Binary trees</vt:lpstr>
      <vt:lpstr>Complete Binary Trees</vt:lpstr>
      <vt:lpstr>Complete Binary Trees: Array Representation</vt:lpstr>
      <vt:lpstr>Complete Binary Trees: Array Representation</vt:lpstr>
      <vt:lpstr>Binary Trees: Linked List Representation</vt:lpstr>
      <vt:lpstr>Binary Trees: Linked List Representation</vt:lpstr>
      <vt:lpstr>Binary Tree Traversals</vt:lpstr>
      <vt:lpstr>Binary Tree Traversals</vt:lpstr>
      <vt:lpstr>Tree Traversal: InOrder</vt:lpstr>
      <vt:lpstr>Tree Traversal: PreOrder</vt:lpstr>
      <vt:lpstr>Tree Traversal: PostOrder</vt:lpstr>
      <vt:lpstr>Tree Traversal: examples</vt:lpstr>
      <vt:lpstr>Tree Traversal: examples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BITS</cp:lastModifiedBy>
  <cp:revision>88</cp:revision>
  <dcterms:created xsi:type="dcterms:W3CDTF">2012-01-02T05:05:52Z</dcterms:created>
  <dcterms:modified xsi:type="dcterms:W3CDTF">2012-05-23T10:24:04Z</dcterms:modified>
</cp:coreProperties>
</file>