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0" r:id="rId2"/>
    <p:sldId id="311" r:id="rId3"/>
    <p:sldId id="285" r:id="rId4"/>
    <p:sldId id="289" r:id="rId5"/>
    <p:sldId id="288" r:id="rId6"/>
    <p:sldId id="257" r:id="rId7"/>
    <p:sldId id="291" r:id="rId8"/>
    <p:sldId id="292" r:id="rId9"/>
    <p:sldId id="303" r:id="rId10"/>
    <p:sldId id="304" r:id="rId11"/>
    <p:sldId id="305" r:id="rId12"/>
    <p:sldId id="306" r:id="rId13"/>
    <p:sldId id="307" r:id="rId14"/>
    <p:sldId id="308" r:id="rId15"/>
    <p:sldId id="309" r:id="rId16"/>
    <p:sldId id="310" r:id="rId17"/>
    <p:sldId id="295" r:id="rId18"/>
    <p:sldId id="296" r:id="rId19"/>
    <p:sldId id="262" r:id="rId20"/>
    <p:sldId id="263"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4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79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20-07-2019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19</a:t>
            </a:fld>
            <a:endParaRPr lang="en-IN"/>
          </a:p>
        </p:txBody>
      </p:sp>
    </p:spTree>
    <p:extLst>
      <p:ext uri="{BB962C8B-B14F-4D97-AF65-F5344CB8AC3E}">
        <p14:creationId xmlns:p14="http://schemas.microsoft.com/office/powerpoint/2010/main" val="3460087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28</a:t>
            </a:fld>
            <a:endParaRPr lang="en-IN"/>
          </a:p>
        </p:txBody>
      </p:sp>
    </p:spTree>
    <p:extLst>
      <p:ext uri="{BB962C8B-B14F-4D97-AF65-F5344CB8AC3E}">
        <p14:creationId xmlns:p14="http://schemas.microsoft.com/office/powerpoint/2010/main" val="223799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29</a:t>
            </a:fld>
            <a:endParaRPr lang="en-IN"/>
          </a:p>
        </p:txBody>
      </p:sp>
    </p:spTree>
    <p:extLst>
      <p:ext uri="{BB962C8B-B14F-4D97-AF65-F5344CB8AC3E}">
        <p14:creationId xmlns:p14="http://schemas.microsoft.com/office/powerpoint/2010/main" val="1195498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30</a:t>
            </a:fld>
            <a:endParaRPr lang="en-IN"/>
          </a:p>
        </p:txBody>
      </p:sp>
    </p:spTree>
    <p:extLst>
      <p:ext uri="{BB962C8B-B14F-4D97-AF65-F5344CB8AC3E}">
        <p14:creationId xmlns:p14="http://schemas.microsoft.com/office/powerpoint/2010/main" val="287281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31</a:t>
            </a:fld>
            <a:endParaRPr lang="en-IN"/>
          </a:p>
        </p:txBody>
      </p:sp>
    </p:spTree>
    <p:extLst>
      <p:ext uri="{BB962C8B-B14F-4D97-AF65-F5344CB8AC3E}">
        <p14:creationId xmlns:p14="http://schemas.microsoft.com/office/powerpoint/2010/main" val="1981549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32</a:t>
            </a:fld>
            <a:endParaRPr lang="en-IN"/>
          </a:p>
        </p:txBody>
      </p:sp>
    </p:spTree>
    <p:extLst>
      <p:ext uri="{BB962C8B-B14F-4D97-AF65-F5344CB8AC3E}">
        <p14:creationId xmlns:p14="http://schemas.microsoft.com/office/powerpoint/2010/main" val="2076573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33</a:t>
            </a:fld>
            <a:endParaRPr lang="en-IN"/>
          </a:p>
        </p:txBody>
      </p:sp>
    </p:spTree>
    <p:extLst>
      <p:ext uri="{BB962C8B-B14F-4D97-AF65-F5344CB8AC3E}">
        <p14:creationId xmlns:p14="http://schemas.microsoft.com/office/powerpoint/2010/main" val="87563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34</a:t>
            </a:fld>
            <a:endParaRPr lang="en-IN"/>
          </a:p>
        </p:txBody>
      </p:sp>
    </p:spTree>
    <p:extLst>
      <p:ext uri="{BB962C8B-B14F-4D97-AF65-F5344CB8AC3E}">
        <p14:creationId xmlns:p14="http://schemas.microsoft.com/office/powerpoint/2010/main" val="4060761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35</a:t>
            </a:fld>
            <a:endParaRPr lang="en-IN"/>
          </a:p>
        </p:txBody>
      </p:sp>
    </p:spTree>
    <p:extLst>
      <p:ext uri="{BB962C8B-B14F-4D97-AF65-F5344CB8AC3E}">
        <p14:creationId xmlns:p14="http://schemas.microsoft.com/office/powerpoint/2010/main" val="4185645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36</a:t>
            </a:fld>
            <a:endParaRPr lang="en-IN"/>
          </a:p>
        </p:txBody>
      </p:sp>
    </p:spTree>
    <p:extLst>
      <p:ext uri="{BB962C8B-B14F-4D97-AF65-F5344CB8AC3E}">
        <p14:creationId xmlns:p14="http://schemas.microsoft.com/office/powerpoint/2010/main" val="1674703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37</a:t>
            </a:fld>
            <a:endParaRPr lang="en-IN"/>
          </a:p>
        </p:txBody>
      </p:sp>
    </p:spTree>
    <p:extLst>
      <p:ext uri="{BB962C8B-B14F-4D97-AF65-F5344CB8AC3E}">
        <p14:creationId xmlns:p14="http://schemas.microsoft.com/office/powerpoint/2010/main" val="14291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20</a:t>
            </a:fld>
            <a:endParaRPr lang="en-IN"/>
          </a:p>
        </p:txBody>
      </p:sp>
    </p:spTree>
    <p:extLst>
      <p:ext uri="{BB962C8B-B14F-4D97-AF65-F5344CB8AC3E}">
        <p14:creationId xmlns:p14="http://schemas.microsoft.com/office/powerpoint/2010/main" val="22372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38</a:t>
            </a:fld>
            <a:endParaRPr lang="en-IN"/>
          </a:p>
        </p:txBody>
      </p:sp>
    </p:spTree>
    <p:extLst>
      <p:ext uri="{BB962C8B-B14F-4D97-AF65-F5344CB8AC3E}">
        <p14:creationId xmlns:p14="http://schemas.microsoft.com/office/powerpoint/2010/main" val="61598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39</a:t>
            </a:fld>
            <a:endParaRPr lang="en-IN"/>
          </a:p>
        </p:txBody>
      </p:sp>
    </p:spTree>
    <p:extLst>
      <p:ext uri="{BB962C8B-B14F-4D97-AF65-F5344CB8AC3E}">
        <p14:creationId xmlns:p14="http://schemas.microsoft.com/office/powerpoint/2010/main" val="2394265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40</a:t>
            </a:fld>
            <a:endParaRPr lang="en-IN"/>
          </a:p>
        </p:txBody>
      </p:sp>
    </p:spTree>
    <p:extLst>
      <p:ext uri="{BB962C8B-B14F-4D97-AF65-F5344CB8AC3E}">
        <p14:creationId xmlns:p14="http://schemas.microsoft.com/office/powerpoint/2010/main" val="377361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21</a:t>
            </a:fld>
            <a:endParaRPr lang="en-IN"/>
          </a:p>
        </p:txBody>
      </p:sp>
    </p:spTree>
    <p:extLst>
      <p:ext uri="{BB962C8B-B14F-4D97-AF65-F5344CB8AC3E}">
        <p14:creationId xmlns:p14="http://schemas.microsoft.com/office/powerpoint/2010/main" val="1014866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22</a:t>
            </a:fld>
            <a:endParaRPr lang="en-IN"/>
          </a:p>
        </p:txBody>
      </p:sp>
    </p:spTree>
    <p:extLst>
      <p:ext uri="{BB962C8B-B14F-4D97-AF65-F5344CB8AC3E}">
        <p14:creationId xmlns:p14="http://schemas.microsoft.com/office/powerpoint/2010/main" val="729776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23</a:t>
            </a:fld>
            <a:endParaRPr lang="en-IN"/>
          </a:p>
        </p:txBody>
      </p:sp>
    </p:spTree>
    <p:extLst>
      <p:ext uri="{BB962C8B-B14F-4D97-AF65-F5344CB8AC3E}">
        <p14:creationId xmlns:p14="http://schemas.microsoft.com/office/powerpoint/2010/main" val="345194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24</a:t>
            </a:fld>
            <a:endParaRPr lang="en-IN"/>
          </a:p>
        </p:txBody>
      </p:sp>
    </p:spTree>
    <p:extLst>
      <p:ext uri="{BB962C8B-B14F-4D97-AF65-F5344CB8AC3E}">
        <p14:creationId xmlns:p14="http://schemas.microsoft.com/office/powerpoint/2010/main" val="572024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25</a:t>
            </a:fld>
            <a:endParaRPr lang="en-IN"/>
          </a:p>
        </p:txBody>
      </p:sp>
    </p:spTree>
    <p:extLst>
      <p:ext uri="{BB962C8B-B14F-4D97-AF65-F5344CB8AC3E}">
        <p14:creationId xmlns:p14="http://schemas.microsoft.com/office/powerpoint/2010/main" val="294028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26</a:t>
            </a:fld>
            <a:endParaRPr lang="en-IN"/>
          </a:p>
        </p:txBody>
      </p:sp>
    </p:spTree>
    <p:extLst>
      <p:ext uri="{BB962C8B-B14F-4D97-AF65-F5344CB8AC3E}">
        <p14:creationId xmlns:p14="http://schemas.microsoft.com/office/powerpoint/2010/main" val="3789112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27</a:t>
            </a:fld>
            <a:endParaRPr lang="en-IN"/>
          </a:p>
        </p:txBody>
      </p:sp>
    </p:spTree>
    <p:extLst>
      <p:ext uri="{BB962C8B-B14F-4D97-AF65-F5344CB8AC3E}">
        <p14:creationId xmlns:p14="http://schemas.microsoft.com/office/powerpoint/2010/main" val="3359712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81479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41804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70012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28446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5458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360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89692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3203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79908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54695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37664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88869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33508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296361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683772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847075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103836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1659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557111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604941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576455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995322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DFA24-13CF-471E-B717-8ADFC59956B5}"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3841-6694-4766-AC53-2F56BE23019D}" type="slidenum">
              <a:rPr lang="en-US" smtClean="0"/>
              <a:t>‹#›</a:t>
            </a:fld>
            <a:endParaRPr lang="en-US"/>
          </a:p>
        </p:txBody>
      </p:sp>
    </p:spTree>
    <p:extLst>
      <p:ext uri="{BB962C8B-B14F-4D97-AF65-F5344CB8AC3E}">
        <p14:creationId xmlns:p14="http://schemas.microsoft.com/office/powerpoint/2010/main" val="13888444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DDFA24-13CF-471E-B717-8ADFC59956B5}" type="datetimeFigureOut">
              <a:rPr lang="en-US" smtClean="0"/>
              <a:t>7/20/2019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53841-6694-4766-AC53-2F56BE23019D}" type="slidenum">
              <a:rPr lang="en-US" smtClean="0"/>
              <a:t>‹#›</a:t>
            </a:fld>
            <a:endParaRPr lang="en-US"/>
          </a:p>
        </p:txBody>
      </p:sp>
    </p:spTree>
    <p:extLst>
      <p:ext uri="{BB962C8B-B14F-4D97-AF65-F5344CB8AC3E}">
        <p14:creationId xmlns:p14="http://schemas.microsoft.com/office/powerpoint/2010/main" val="202419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3.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3831017"/>
            <a:ext cx="6705600" cy="1524000"/>
          </a:xfrm>
        </p:spPr>
        <p:txBody>
          <a:bodyPr/>
          <a:lstStyle/>
          <a:p>
            <a:r>
              <a:rPr lang="en-US" sz="3600" dirty="0" smtClean="0"/>
              <a:t>BITS ZG553: </a:t>
            </a:r>
            <a:r>
              <a:rPr lang="en-US" sz="3600" b="0" dirty="0" smtClean="0"/>
              <a:t>Real Time Systems</a:t>
            </a:r>
            <a:endParaRPr lang="en-US" sz="3600" b="0" dirty="0"/>
          </a:p>
        </p:txBody>
      </p:sp>
      <p:sp>
        <p:nvSpPr>
          <p:cNvPr id="6" name="Content Placeholder 5"/>
          <p:cNvSpPr>
            <a:spLocks noGrp="1"/>
          </p:cNvSpPr>
          <p:nvPr>
            <p:ph sz="quarter" idx="13"/>
          </p:nvPr>
        </p:nvSpPr>
        <p:spPr/>
        <p:txBody>
          <a:bodyPr/>
          <a:lstStyle/>
          <a:p>
            <a:r>
              <a:rPr lang="en-US" dirty="0" smtClean="0"/>
              <a:t>K G Krishna</a:t>
            </a:r>
            <a:endParaRPr lang="en-US" dirty="0"/>
          </a:p>
          <a:p>
            <a:r>
              <a:rPr lang="en-US" dirty="0" smtClean="0"/>
              <a:t>WILP Division, BITS-Pilani, Hyderabad</a:t>
            </a:r>
            <a:endParaRPr lang="en-US" dirty="0"/>
          </a:p>
        </p:txBody>
      </p:sp>
      <p:sp>
        <p:nvSpPr>
          <p:cNvPr id="2" name="Slide Number Placeholder 1">
            <a:extLst>
              <a:ext uri="{FF2B5EF4-FFF2-40B4-BE49-F238E27FC236}">
                <a16:creationId xmlns=""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deadlines come from?</a:t>
            </a:r>
          </a:p>
        </p:txBody>
      </p:sp>
      <p:sp>
        <p:nvSpPr>
          <p:cNvPr id="3" name="Content Placeholder 2"/>
          <p:cNvSpPr>
            <a:spLocks noGrp="1"/>
          </p:cNvSpPr>
          <p:nvPr>
            <p:ph idx="1"/>
          </p:nvPr>
        </p:nvSpPr>
        <p:spPr/>
        <p:txBody>
          <a:bodyPr/>
          <a:lstStyle/>
          <a:p>
            <a:r>
              <a:rPr lang="en-US" dirty="0"/>
              <a:t>Animated Display – 30 frames/sec</a:t>
            </a:r>
          </a:p>
          <a:p>
            <a:r>
              <a:rPr lang="en-US" dirty="0"/>
              <a:t>System Specification</a:t>
            </a:r>
          </a:p>
          <a:p>
            <a:pPr lvl="2">
              <a:buFont typeface="Arial" panose="020B0604020202020204" pitchFamily="34" charset="0"/>
              <a:buChar char="-"/>
            </a:pPr>
            <a:r>
              <a:rPr lang="en-US" dirty="0"/>
              <a:t>Specification Languages</a:t>
            </a:r>
          </a:p>
          <a:p>
            <a:pPr lvl="2">
              <a:buFont typeface="Arial" panose="020B0604020202020204" pitchFamily="34" charset="0"/>
              <a:buChar char="-"/>
            </a:pPr>
            <a:r>
              <a:rPr lang="en-US" dirty="0"/>
              <a:t>Predict execution times of programs</a:t>
            </a:r>
          </a:p>
          <a:p>
            <a:pPr lvl="2">
              <a:buFont typeface="Arial" panose="020B0604020202020204" pitchFamily="34" charset="0"/>
              <a:buChar char="-"/>
            </a:pPr>
            <a:r>
              <a:rPr lang="en-US" dirty="0"/>
              <a:t>Model reliability of s/w and h/w </a:t>
            </a:r>
          </a:p>
          <a:p>
            <a:pPr lvl="2">
              <a:buFont typeface="Arial" panose="020B0604020202020204" pitchFamily="34" charset="0"/>
              <a:buChar char="-"/>
            </a:pPr>
            <a:r>
              <a:rPr lang="en-US" dirty="0"/>
              <a:t>Assign tasks to processors</a:t>
            </a:r>
          </a:p>
          <a:p>
            <a:pPr lvl="2">
              <a:buFont typeface="Arial" panose="020B0604020202020204" pitchFamily="34" charset="0"/>
              <a:buChar char="-"/>
            </a:pPr>
            <a:r>
              <a:rPr lang="en-US" dirty="0"/>
              <a:t>Failure Recovery</a:t>
            </a:r>
          </a:p>
        </p:txBody>
      </p:sp>
    </p:spTree>
    <p:extLst>
      <p:ext uri="{BB962C8B-B14F-4D97-AF65-F5344CB8AC3E}">
        <p14:creationId xmlns:p14="http://schemas.microsoft.com/office/powerpoint/2010/main" val="138818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Structure of a RTS</a:t>
            </a:r>
          </a:p>
        </p:txBody>
      </p:sp>
      <p:grpSp>
        <p:nvGrpSpPr>
          <p:cNvPr id="2" name="సమూహం 1"/>
          <p:cNvGrpSpPr/>
          <p:nvPr/>
        </p:nvGrpSpPr>
        <p:grpSpPr>
          <a:xfrm>
            <a:off x="682747" y="2133600"/>
            <a:ext cx="7778505" cy="2899914"/>
            <a:chOff x="1274323" y="2175377"/>
            <a:chExt cx="7778505" cy="2899914"/>
          </a:xfrm>
        </p:grpSpPr>
        <p:sp>
          <p:nvSpPr>
            <p:cNvPr id="5" name="Rectangle 4"/>
            <p:cNvSpPr/>
            <p:nvPr/>
          </p:nvSpPr>
          <p:spPr>
            <a:xfrm>
              <a:off x="1274323" y="2175377"/>
              <a:ext cx="1498059" cy="6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Controlled Process</a:t>
              </a:r>
            </a:p>
          </p:txBody>
        </p:sp>
        <p:sp>
          <p:nvSpPr>
            <p:cNvPr id="6" name="Rectangle 5"/>
            <p:cNvSpPr/>
            <p:nvPr/>
          </p:nvSpPr>
          <p:spPr>
            <a:xfrm>
              <a:off x="3530762" y="2177187"/>
              <a:ext cx="1498059" cy="6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Sensors</a:t>
              </a:r>
            </a:p>
          </p:txBody>
        </p:sp>
        <p:sp>
          <p:nvSpPr>
            <p:cNvPr id="7" name="Rectangle 6"/>
            <p:cNvSpPr/>
            <p:nvPr/>
          </p:nvSpPr>
          <p:spPr>
            <a:xfrm>
              <a:off x="5722674" y="2184200"/>
              <a:ext cx="1498059" cy="6827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 List</a:t>
              </a:r>
            </a:p>
          </p:txBody>
        </p:sp>
        <p:sp>
          <p:nvSpPr>
            <p:cNvPr id="8" name="Rectangle 7"/>
            <p:cNvSpPr/>
            <p:nvPr/>
          </p:nvSpPr>
          <p:spPr>
            <a:xfrm>
              <a:off x="3443210" y="4157302"/>
              <a:ext cx="1498059" cy="6827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Execution</a:t>
              </a:r>
            </a:p>
          </p:txBody>
        </p:sp>
        <p:sp>
          <p:nvSpPr>
            <p:cNvPr id="9" name="Rectangle 8"/>
            <p:cNvSpPr/>
            <p:nvPr/>
          </p:nvSpPr>
          <p:spPr>
            <a:xfrm>
              <a:off x="1274323" y="4157302"/>
              <a:ext cx="1498059" cy="6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Actuators</a:t>
              </a:r>
            </a:p>
          </p:txBody>
        </p:sp>
        <p:sp>
          <p:nvSpPr>
            <p:cNvPr id="11" name="Rectangle 10"/>
            <p:cNvSpPr/>
            <p:nvPr/>
          </p:nvSpPr>
          <p:spPr>
            <a:xfrm>
              <a:off x="5722674" y="3474556"/>
              <a:ext cx="1498059" cy="68274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Trigger Generator</a:t>
              </a:r>
            </a:p>
          </p:txBody>
        </p:sp>
        <p:sp>
          <p:nvSpPr>
            <p:cNvPr id="12" name="Rectangle 11"/>
            <p:cNvSpPr/>
            <p:nvPr/>
          </p:nvSpPr>
          <p:spPr>
            <a:xfrm>
              <a:off x="7554769" y="2474770"/>
              <a:ext cx="1498059" cy="6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Clock</a:t>
              </a:r>
            </a:p>
          </p:txBody>
        </p:sp>
        <p:sp>
          <p:nvSpPr>
            <p:cNvPr id="13" name="Rectangle 12"/>
            <p:cNvSpPr/>
            <p:nvPr/>
          </p:nvSpPr>
          <p:spPr>
            <a:xfrm>
              <a:off x="7554767" y="4392545"/>
              <a:ext cx="1498059" cy="6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Operator</a:t>
              </a:r>
            </a:p>
          </p:txBody>
        </p:sp>
        <p:cxnSp>
          <p:nvCxnSpPr>
            <p:cNvPr id="15" name="Straight Connector 14"/>
            <p:cNvCxnSpPr>
              <a:stCxn id="12" idx="2"/>
            </p:cNvCxnSpPr>
            <p:nvPr/>
          </p:nvCxnSpPr>
          <p:spPr>
            <a:xfrm flipH="1">
              <a:off x="8303797" y="3157516"/>
              <a:ext cx="2" cy="46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7220733" y="3610742"/>
              <a:ext cx="1083064" cy="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8309898" y="3909424"/>
              <a:ext cx="2" cy="46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220733" y="3920766"/>
              <a:ext cx="1083064" cy="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941269" y="4733918"/>
              <a:ext cx="15856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516769" y="4174961"/>
              <a:ext cx="0" cy="56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036683" y="4134763"/>
              <a:ext cx="2863" cy="205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941269" y="4341413"/>
              <a:ext cx="1089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8" idx="1"/>
              <a:endCxn id="9" idx="3"/>
            </p:cNvCxnSpPr>
            <p:nvPr/>
          </p:nvCxnSpPr>
          <p:spPr>
            <a:xfrm flipH="1">
              <a:off x="2772382" y="4498675"/>
              <a:ext cx="670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9" idx="0"/>
              <a:endCxn id="5" idx="2"/>
            </p:cNvCxnSpPr>
            <p:nvPr/>
          </p:nvCxnSpPr>
          <p:spPr>
            <a:xfrm flipV="1">
              <a:off x="2023353" y="2858123"/>
              <a:ext cx="0" cy="1299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 idx="3"/>
              <a:endCxn id="6" idx="1"/>
            </p:cNvCxnSpPr>
            <p:nvPr/>
          </p:nvCxnSpPr>
          <p:spPr>
            <a:xfrm>
              <a:off x="2772382" y="2516750"/>
              <a:ext cx="758380" cy="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 idx="2"/>
              <a:endCxn id="11" idx="0"/>
            </p:cNvCxnSpPr>
            <p:nvPr/>
          </p:nvCxnSpPr>
          <p:spPr>
            <a:xfrm>
              <a:off x="6471704" y="2866946"/>
              <a:ext cx="0" cy="60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620638" y="2866946"/>
              <a:ext cx="9728" cy="1290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0986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lstStyle/>
          <a:p>
            <a:pPr marL="233363" indent="-233363">
              <a:lnSpc>
                <a:spcPct val="100000"/>
              </a:lnSpc>
              <a:buFont typeface="Arial" panose="020B0604020202020204" pitchFamily="34" charset="0"/>
              <a:buChar char="•"/>
            </a:pPr>
            <a:r>
              <a:rPr lang="en-US" dirty="0"/>
              <a:t>Periodic/ Non Periodic</a:t>
            </a:r>
          </a:p>
          <a:p>
            <a:pPr marL="233363" indent="-233363">
              <a:lnSpc>
                <a:spcPct val="100000"/>
              </a:lnSpc>
              <a:buFont typeface="Arial" panose="020B0604020202020204" pitchFamily="34" charset="0"/>
              <a:buChar char="•"/>
            </a:pPr>
            <a:r>
              <a:rPr lang="en-US" dirty="0"/>
              <a:t>Critical / Non Critical</a:t>
            </a:r>
          </a:p>
        </p:txBody>
      </p:sp>
    </p:spTree>
    <p:extLst>
      <p:ext uri="{BB962C8B-B14F-4D97-AF65-F5344CB8AC3E}">
        <p14:creationId xmlns:p14="http://schemas.microsoft.com/office/powerpoint/2010/main" val="2901723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380" y="190059"/>
            <a:ext cx="8079581" cy="1658198"/>
          </a:xfrm>
        </p:spPr>
        <p:txBody>
          <a:bodyPr/>
          <a:lstStyle/>
          <a:p>
            <a:r>
              <a:rPr lang="en-US" dirty="0"/>
              <a:t>In terms of Speed</a:t>
            </a:r>
          </a:p>
        </p:txBody>
      </p:sp>
      <p:sp>
        <p:nvSpPr>
          <p:cNvPr id="8" name="Oval 7"/>
          <p:cNvSpPr/>
          <p:nvPr/>
        </p:nvSpPr>
        <p:spPr>
          <a:xfrm>
            <a:off x="3472776" y="3453321"/>
            <a:ext cx="1293778" cy="12548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Central Cluster </a:t>
            </a:r>
          </a:p>
        </p:txBody>
      </p:sp>
      <p:sp>
        <p:nvSpPr>
          <p:cNvPr id="9" name="Oval 8"/>
          <p:cNvSpPr/>
          <p:nvPr/>
        </p:nvSpPr>
        <p:spPr>
          <a:xfrm>
            <a:off x="2668624" y="2629715"/>
            <a:ext cx="2934509" cy="29734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 </a:t>
            </a:r>
          </a:p>
        </p:txBody>
      </p:sp>
      <p:sp>
        <p:nvSpPr>
          <p:cNvPr id="10" name="Oval 9"/>
          <p:cNvSpPr/>
          <p:nvPr/>
        </p:nvSpPr>
        <p:spPr>
          <a:xfrm>
            <a:off x="2071993" y="2033082"/>
            <a:ext cx="4095344" cy="409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 </a:t>
            </a:r>
          </a:p>
        </p:txBody>
      </p:sp>
      <p:sp>
        <p:nvSpPr>
          <p:cNvPr id="11" name="TextBox 10"/>
          <p:cNvSpPr txBox="1"/>
          <p:nvPr/>
        </p:nvSpPr>
        <p:spPr>
          <a:xfrm>
            <a:off x="3673814" y="2072022"/>
            <a:ext cx="1595336" cy="646331"/>
          </a:xfrm>
          <a:prstGeom prst="rect">
            <a:avLst/>
          </a:prstGeom>
          <a:noFill/>
        </p:spPr>
        <p:txBody>
          <a:bodyPr wrap="square" rtlCol="0">
            <a:spAutoFit/>
          </a:bodyPr>
          <a:lstStyle/>
          <a:p>
            <a:r>
              <a:rPr lang="en-US" dirty="0"/>
              <a:t>Sensors &amp; Actuators</a:t>
            </a:r>
          </a:p>
        </p:txBody>
      </p:sp>
      <p:sp>
        <p:nvSpPr>
          <p:cNvPr id="12" name="TextBox 11"/>
          <p:cNvSpPr txBox="1"/>
          <p:nvPr/>
        </p:nvSpPr>
        <p:spPr>
          <a:xfrm>
            <a:off x="3547353" y="2739955"/>
            <a:ext cx="1595336" cy="646331"/>
          </a:xfrm>
          <a:prstGeom prst="rect">
            <a:avLst/>
          </a:prstGeom>
          <a:noFill/>
        </p:spPr>
        <p:txBody>
          <a:bodyPr wrap="square" rtlCol="0">
            <a:spAutoFit/>
          </a:bodyPr>
          <a:lstStyle/>
          <a:p>
            <a:r>
              <a:rPr lang="en-US" dirty="0"/>
              <a:t>Peripheral Cluster</a:t>
            </a:r>
          </a:p>
        </p:txBody>
      </p:sp>
    </p:spTree>
    <p:extLst>
      <p:ext uri="{BB962C8B-B14F-4D97-AF65-F5344CB8AC3E}">
        <p14:creationId xmlns:p14="http://schemas.microsoft.com/office/powerpoint/2010/main" val="3825799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a:t>
            </a:r>
            <a:r>
              <a:rPr lang="en-US" u="sng" dirty="0"/>
              <a:t>deadlines</a:t>
            </a:r>
            <a:r>
              <a:rPr lang="en-US" dirty="0"/>
              <a:t> come </a:t>
            </a:r>
            <a:r>
              <a:rPr lang="en-US" dirty="0" smtClean="0"/>
              <a:t>from:</a:t>
            </a:r>
            <a:endParaRPr lang="en-US" dirty="0"/>
          </a:p>
        </p:txBody>
      </p:sp>
      <p:sp>
        <p:nvSpPr>
          <p:cNvPr id="3" name="Content Placeholder 2"/>
          <p:cNvSpPr>
            <a:spLocks noGrp="1"/>
          </p:cNvSpPr>
          <p:nvPr>
            <p:ph idx="1"/>
          </p:nvPr>
        </p:nvSpPr>
        <p:spPr/>
        <p:txBody>
          <a:bodyPr/>
          <a:lstStyle/>
          <a:p>
            <a:r>
              <a:rPr lang="en-US" dirty="0"/>
              <a:t>Elevator Door Control </a:t>
            </a:r>
          </a:p>
          <a:p>
            <a:endParaRPr lang="en-US" dirty="0"/>
          </a:p>
        </p:txBody>
      </p:sp>
      <p:sp>
        <p:nvSpPr>
          <p:cNvPr id="6" name="AutoShape 4" descr="https://openclipart.org/download/245709/Do-Not-Open-Color.svg"/>
          <p:cNvSpPr>
            <a:spLocks noChangeAspect="1" noChangeArrowheads="1"/>
          </p:cNvSpPr>
          <p:nvPr/>
        </p:nvSpPr>
        <p:spPr bwMode="auto">
          <a:xfrm>
            <a:off x="307975" y="-2041525"/>
            <a:ext cx="4124325" cy="457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884767226"/>
              </p:ext>
            </p:extLst>
          </p:nvPr>
        </p:nvGraphicFramePr>
        <p:xfrm>
          <a:off x="1303425" y="3087332"/>
          <a:ext cx="6096000" cy="2595880"/>
        </p:xfrm>
        <a:graphic>
          <a:graphicData uri="http://schemas.openxmlformats.org/drawingml/2006/table">
            <a:tbl>
              <a:tblPr firstRow="1" bandRow="1">
                <a:tableStyleId>{5C22544A-7EE6-4342-B048-85BDC9FD1C3A}</a:tableStyleId>
              </a:tblPr>
              <a:tblGrid>
                <a:gridCol w="590500">
                  <a:extLst>
                    <a:ext uri="{9D8B030D-6E8A-4147-A177-3AD203B41FA5}">
                      <a16:colId xmlns="" xmlns:a16="http://schemas.microsoft.com/office/drawing/2014/main" val="3226158307"/>
                    </a:ext>
                  </a:extLst>
                </a:gridCol>
                <a:gridCol w="3180944">
                  <a:extLst>
                    <a:ext uri="{9D8B030D-6E8A-4147-A177-3AD203B41FA5}">
                      <a16:colId xmlns="" xmlns:a16="http://schemas.microsoft.com/office/drawing/2014/main" val="1693827726"/>
                    </a:ext>
                  </a:extLst>
                </a:gridCol>
                <a:gridCol w="826851">
                  <a:extLst>
                    <a:ext uri="{9D8B030D-6E8A-4147-A177-3AD203B41FA5}">
                      <a16:colId xmlns="" xmlns:a16="http://schemas.microsoft.com/office/drawing/2014/main" val="3671794309"/>
                    </a:ext>
                  </a:extLst>
                </a:gridCol>
                <a:gridCol w="719847">
                  <a:extLst>
                    <a:ext uri="{9D8B030D-6E8A-4147-A177-3AD203B41FA5}">
                      <a16:colId xmlns="" xmlns:a16="http://schemas.microsoft.com/office/drawing/2014/main" val="1348621814"/>
                    </a:ext>
                  </a:extLst>
                </a:gridCol>
                <a:gridCol w="777858">
                  <a:extLst>
                    <a:ext uri="{9D8B030D-6E8A-4147-A177-3AD203B41FA5}">
                      <a16:colId xmlns="" xmlns:a16="http://schemas.microsoft.com/office/drawing/2014/main" val="4111151298"/>
                    </a:ext>
                  </a:extLst>
                </a:gridCol>
              </a:tblGrid>
              <a:tr h="370840">
                <a:tc>
                  <a:txBody>
                    <a:bodyPr/>
                    <a:lstStyle/>
                    <a:p>
                      <a:endParaRPr lang="en-US" dirty="0"/>
                    </a:p>
                  </a:txBody>
                  <a:tcPr/>
                </a:tc>
                <a:tc>
                  <a:txBody>
                    <a:bodyPr/>
                    <a:lstStyle/>
                    <a:p>
                      <a:r>
                        <a:rPr lang="en-US" dirty="0"/>
                        <a:t>Contributing parameters</a:t>
                      </a:r>
                    </a:p>
                  </a:txBody>
                  <a:tcPr/>
                </a:tc>
                <a:tc>
                  <a:txBody>
                    <a:bodyPr/>
                    <a:lstStyle/>
                    <a:p>
                      <a:r>
                        <a:rPr lang="en-US" dirty="0"/>
                        <a:t>Min</a:t>
                      </a:r>
                    </a:p>
                  </a:txBody>
                  <a:tcPr/>
                </a:tc>
                <a:tc>
                  <a:txBody>
                    <a:bodyPr/>
                    <a:lstStyle/>
                    <a:p>
                      <a:r>
                        <a:rPr lang="en-US" dirty="0" err="1"/>
                        <a:t>Avg</a:t>
                      </a:r>
                      <a:endParaRPr lang="en-US" dirty="0"/>
                    </a:p>
                  </a:txBody>
                  <a:tcPr/>
                </a:tc>
                <a:tc>
                  <a:txBody>
                    <a:bodyPr/>
                    <a:lstStyle/>
                    <a:p>
                      <a:r>
                        <a:rPr lang="en-US" dirty="0"/>
                        <a:t>Max</a:t>
                      </a:r>
                    </a:p>
                  </a:txBody>
                  <a:tcPr/>
                </a:tc>
                <a:extLst>
                  <a:ext uri="{0D108BD9-81ED-4DB2-BD59-A6C34878D82A}">
                    <a16:rowId xmlns="" xmlns:a16="http://schemas.microsoft.com/office/drawing/2014/main" val="2232989100"/>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12457089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845630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20309680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 xmlns:a16="http://schemas.microsoft.com/office/drawing/2014/main" val="4286490838"/>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1211615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300404975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57352891"/>
              </p:ext>
            </p:extLst>
          </p:nvPr>
        </p:nvGraphicFramePr>
        <p:xfrm>
          <a:off x="1290456" y="3093818"/>
          <a:ext cx="6096000" cy="2595880"/>
        </p:xfrm>
        <a:graphic>
          <a:graphicData uri="http://schemas.openxmlformats.org/drawingml/2006/table">
            <a:tbl>
              <a:tblPr firstRow="1" bandRow="1">
                <a:tableStyleId>{5C22544A-7EE6-4342-B048-85BDC9FD1C3A}</a:tableStyleId>
              </a:tblPr>
              <a:tblGrid>
                <a:gridCol w="590500">
                  <a:extLst>
                    <a:ext uri="{9D8B030D-6E8A-4147-A177-3AD203B41FA5}">
                      <a16:colId xmlns="" xmlns:a16="http://schemas.microsoft.com/office/drawing/2014/main" val="3226158307"/>
                    </a:ext>
                  </a:extLst>
                </a:gridCol>
                <a:gridCol w="3180944">
                  <a:extLst>
                    <a:ext uri="{9D8B030D-6E8A-4147-A177-3AD203B41FA5}">
                      <a16:colId xmlns="" xmlns:a16="http://schemas.microsoft.com/office/drawing/2014/main" val="1693827726"/>
                    </a:ext>
                  </a:extLst>
                </a:gridCol>
                <a:gridCol w="826851">
                  <a:extLst>
                    <a:ext uri="{9D8B030D-6E8A-4147-A177-3AD203B41FA5}">
                      <a16:colId xmlns="" xmlns:a16="http://schemas.microsoft.com/office/drawing/2014/main" val="3671794309"/>
                    </a:ext>
                  </a:extLst>
                </a:gridCol>
                <a:gridCol w="719847">
                  <a:extLst>
                    <a:ext uri="{9D8B030D-6E8A-4147-A177-3AD203B41FA5}">
                      <a16:colId xmlns="" xmlns:a16="http://schemas.microsoft.com/office/drawing/2014/main" val="1348621814"/>
                    </a:ext>
                  </a:extLst>
                </a:gridCol>
                <a:gridCol w="777858">
                  <a:extLst>
                    <a:ext uri="{9D8B030D-6E8A-4147-A177-3AD203B41FA5}">
                      <a16:colId xmlns="" xmlns:a16="http://schemas.microsoft.com/office/drawing/2014/main" val="4111151298"/>
                    </a:ext>
                  </a:extLst>
                </a:gridCol>
              </a:tblGrid>
              <a:tr h="370840">
                <a:tc>
                  <a:txBody>
                    <a:bodyPr/>
                    <a:lstStyle/>
                    <a:p>
                      <a:endParaRPr lang="en-US" dirty="0"/>
                    </a:p>
                  </a:txBody>
                  <a:tcPr/>
                </a:tc>
                <a:tc>
                  <a:txBody>
                    <a:bodyPr/>
                    <a:lstStyle/>
                    <a:p>
                      <a:r>
                        <a:rPr lang="en-US" dirty="0"/>
                        <a:t>Contributing parameters</a:t>
                      </a:r>
                    </a:p>
                  </a:txBody>
                  <a:tcPr/>
                </a:tc>
                <a:tc>
                  <a:txBody>
                    <a:bodyPr/>
                    <a:lstStyle/>
                    <a:p>
                      <a:r>
                        <a:rPr lang="en-US" dirty="0"/>
                        <a:t>Min</a:t>
                      </a:r>
                    </a:p>
                  </a:txBody>
                  <a:tcPr/>
                </a:tc>
                <a:tc>
                  <a:txBody>
                    <a:bodyPr/>
                    <a:lstStyle/>
                    <a:p>
                      <a:r>
                        <a:rPr lang="en-US" dirty="0" err="1"/>
                        <a:t>Avg</a:t>
                      </a:r>
                      <a:endParaRPr lang="en-US" dirty="0"/>
                    </a:p>
                  </a:txBody>
                  <a:tcPr/>
                </a:tc>
                <a:tc>
                  <a:txBody>
                    <a:bodyPr/>
                    <a:lstStyle/>
                    <a:p>
                      <a:r>
                        <a:rPr lang="en-US" dirty="0"/>
                        <a:t>Max</a:t>
                      </a:r>
                    </a:p>
                  </a:txBody>
                  <a:tcPr/>
                </a:tc>
                <a:extLst>
                  <a:ext uri="{0D108BD9-81ED-4DB2-BD59-A6C34878D82A}">
                    <a16:rowId xmlns="" xmlns:a16="http://schemas.microsoft.com/office/drawing/2014/main" val="2232989100"/>
                  </a:ext>
                </a:extLst>
              </a:tr>
              <a:tr h="370840">
                <a:tc>
                  <a:txBody>
                    <a:bodyPr/>
                    <a:lstStyle/>
                    <a:p>
                      <a:endParaRPr lang="en-US" dirty="0"/>
                    </a:p>
                  </a:txBody>
                  <a:tcPr/>
                </a:tc>
                <a:tc>
                  <a:txBody>
                    <a:bodyPr/>
                    <a:lstStyle/>
                    <a:p>
                      <a:r>
                        <a:rPr lang="en-US" dirty="0"/>
                        <a:t>Sensor Response Time</a:t>
                      </a:r>
                    </a:p>
                  </a:txBody>
                  <a:tcPr/>
                </a:tc>
                <a:tc>
                  <a:txBody>
                    <a:bodyPr/>
                    <a:lstStyle/>
                    <a:p>
                      <a:r>
                        <a:rPr lang="en-US" dirty="0"/>
                        <a:t>5ms</a:t>
                      </a:r>
                    </a:p>
                  </a:txBody>
                  <a:tcPr/>
                </a:tc>
                <a:tc>
                  <a:txBody>
                    <a:bodyPr/>
                    <a:lstStyle/>
                    <a:p>
                      <a:r>
                        <a:rPr lang="en-US" dirty="0"/>
                        <a:t>9ms</a:t>
                      </a:r>
                    </a:p>
                  </a:txBody>
                  <a:tcPr/>
                </a:tc>
                <a:tc>
                  <a:txBody>
                    <a:bodyPr/>
                    <a:lstStyle/>
                    <a:p>
                      <a:r>
                        <a:rPr lang="en-US" dirty="0"/>
                        <a:t>15ms</a:t>
                      </a:r>
                    </a:p>
                  </a:txBody>
                  <a:tcPr/>
                </a:tc>
                <a:extLst>
                  <a:ext uri="{0D108BD9-81ED-4DB2-BD59-A6C34878D82A}">
                    <a16:rowId xmlns="" xmlns:a16="http://schemas.microsoft.com/office/drawing/2014/main" val="112457089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845630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20309680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 xmlns:a16="http://schemas.microsoft.com/office/drawing/2014/main" val="4286490838"/>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1211615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300404975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34994207"/>
              </p:ext>
            </p:extLst>
          </p:nvPr>
        </p:nvGraphicFramePr>
        <p:xfrm>
          <a:off x="1303425" y="3080846"/>
          <a:ext cx="6096000" cy="2595880"/>
        </p:xfrm>
        <a:graphic>
          <a:graphicData uri="http://schemas.openxmlformats.org/drawingml/2006/table">
            <a:tbl>
              <a:tblPr firstRow="1" bandRow="1">
                <a:tableStyleId>{5C22544A-7EE6-4342-B048-85BDC9FD1C3A}</a:tableStyleId>
              </a:tblPr>
              <a:tblGrid>
                <a:gridCol w="590500">
                  <a:extLst>
                    <a:ext uri="{9D8B030D-6E8A-4147-A177-3AD203B41FA5}">
                      <a16:colId xmlns="" xmlns:a16="http://schemas.microsoft.com/office/drawing/2014/main" val="3226158307"/>
                    </a:ext>
                  </a:extLst>
                </a:gridCol>
                <a:gridCol w="3180944">
                  <a:extLst>
                    <a:ext uri="{9D8B030D-6E8A-4147-A177-3AD203B41FA5}">
                      <a16:colId xmlns="" xmlns:a16="http://schemas.microsoft.com/office/drawing/2014/main" val="1693827726"/>
                    </a:ext>
                  </a:extLst>
                </a:gridCol>
                <a:gridCol w="826851">
                  <a:extLst>
                    <a:ext uri="{9D8B030D-6E8A-4147-A177-3AD203B41FA5}">
                      <a16:colId xmlns="" xmlns:a16="http://schemas.microsoft.com/office/drawing/2014/main" val="3671794309"/>
                    </a:ext>
                  </a:extLst>
                </a:gridCol>
                <a:gridCol w="719847">
                  <a:extLst>
                    <a:ext uri="{9D8B030D-6E8A-4147-A177-3AD203B41FA5}">
                      <a16:colId xmlns="" xmlns:a16="http://schemas.microsoft.com/office/drawing/2014/main" val="1348621814"/>
                    </a:ext>
                  </a:extLst>
                </a:gridCol>
                <a:gridCol w="777858">
                  <a:extLst>
                    <a:ext uri="{9D8B030D-6E8A-4147-A177-3AD203B41FA5}">
                      <a16:colId xmlns="" xmlns:a16="http://schemas.microsoft.com/office/drawing/2014/main" val="4111151298"/>
                    </a:ext>
                  </a:extLst>
                </a:gridCol>
              </a:tblGrid>
              <a:tr h="370840">
                <a:tc>
                  <a:txBody>
                    <a:bodyPr/>
                    <a:lstStyle/>
                    <a:p>
                      <a:endParaRPr lang="en-US" dirty="0"/>
                    </a:p>
                  </a:txBody>
                  <a:tcPr/>
                </a:tc>
                <a:tc>
                  <a:txBody>
                    <a:bodyPr/>
                    <a:lstStyle/>
                    <a:p>
                      <a:r>
                        <a:rPr lang="en-US" dirty="0"/>
                        <a:t>Contributing parameters</a:t>
                      </a:r>
                    </a:p>
                  </a:txBody>
                  <a:tcPr/>
                </a:tc>
                <a:tc>
                  <a:txBody>
                    <a:bodyPr/>
                    <a:lstStyle/>
                    <a:p>
                      <a:r>
                        <a:rPr lang="en-US" dirty="0"/>
                        <a:t>Min</a:t>
                      </a:r>
                    </a:p>
                  </a:txBody>
                  <a:tcPr/>
                </a:tc>
                <a:tc>
                  <a:txBody>
                    <a:bodyPr/>
                    <a:lstStyle/>
                    <a:p>
                      <a:r>
                        <a:rPr lang="en-US" dirty="0" err="1"/>
                        <a:t>Avg</a:t>
                      </a:r>
                      <a:endParaRPr lang="en-US" dirty="0"/>
                    </a:p>
                  </a:txBody>
                  <a:tcPr/>
                </a:tc>
                <a:tc>
                  <a:txBody>
                    <a:bodyPr/>
                    <a:lstStyle/>
                    <a:p>
                      <a:r>
                        <a:rPr lang="en-US" dirty="0"/>
                        <a:t>Max</a:t>
                      </a:r>
                    </a:p>
                  </a:txBody>
                  <a:tcPr/>
                </a:tc>
                <a:extLst>
                  <a:ext uri="{0D108BD9-81ED-4DB2-BD59-A6C34878D82A}">
                    <a16:rowId xmlns="" xmlns:a16="http://schemas.microsoft.com/office/drawing/2014/main" val="2232989100"/>
                  </a:ext>
                </a:extLst>
              </a:tr>
              <a:tr h="370840">
                <a:tc>
                  <a:txBody>
                    <a:bodyPr/>
                    <a:lstStyle/>
                    <a:p>
                      <a:endParaRPr lang="en-US" dirty="0"/>
                    </a:p>
                  </a:txBody>
                  <a:tcPr/>
                </a:tc>
                <a:tc>
                  <a:txBody>
                    <a:bodyPr/>
                    <a:lstStyle/>
                    <a:p>
                      <a:r>
                        <a:rPr lang="en-US" dirty="0"/>
                        <a:t>Sensor Response Time</a:t>
                      </a:r>
                    </a:p>
                  </a:txBody>
                  <a:tcPr/>
                </a:tc>
                <a:tc>
                  <a:txBody>
                    <a:bodyPr/>
                    <a:lstStyle/>
                    <a:p>
                      <a:r>
                        <a:rPr lang="en-US" dirty="0"/>
                        <a:t>5ms</a:t>
                      </a:r>
                    </a:p>
                  </a:txBody>
                  <a:tcPr/>
                </a:tc>
                <a:tc>
                  <a:txBody>
                    <a:bodyPr/>
                    <a:lstStyle/>
                    <a:p>
                      <a:r>
                        <a:rPr lang="en-US" dirty="0"/>
                        <a:t>9ms</a:t>
                      </a:r>
                    </a:p>
                  </a:txBody>
                  <a:tcPr/>
                </a:tc>
                <a:tc>
                  <a:txBody>
                    <a:bodyPr/>
                    <a:lstStyle/>
                    <a:p>
                      <a:r>
                        <a:rPr lang="en-US" dirty="0"/>
                        <a:t>15ms</a:t>
                      </a:r>
                    </a:p>
                  </a:txBody>
                  <a:tcPr/>
                </a:tc>
                <a:extLst>
                  <a:ext uri="{0D108BD9-81ED-4DB2-BD59-A6C34878D82A}">
                    <a16:rowId xmlns="" xmlns:a16="http://schemas.microsoft.com/office/drawing/2014/main" val="1124570898"/>
                  </a:ext>
                </a:extLst>
              </a:tr>
              <a:tr h="370840">
                <a:tc>
                  <a:txBody>
                    <a:bodyPr/>
                    <a:lstStyle/>
                    <a:p>
                      <a:endParaRPr lang="en-US"/>
                    </a:p>
                  </a:txBody>
                  <a:tcPr/>
                </a:tc>
                <a:tc>
                  <a:txBody>
                    <a:bodyPr/>
                    <a:lstStyle/>
                    <a:p>
                      <a:r>
                        <a:rPr lang="en-US" dirty="0"/>
                        <a:t>Hardware</a:t>
                      </a:r>
                      <a:r>
                        <a:rPr lang="en-US" baseline="0" dirty="0"/>
                        <a:t> Response Time</a:t>
                      </a:r>
                      <a:endParaRPr lang="en-US" dirty="0"/>
                    </a:p>
                  </a:txBody>
                  <a:tcPr/>
                </a:tc>
                <a:tc>
                  <a:txBody>
                    <a:bodyPr/>
                    <a:lstStyle/>
                    <a:p>
                      <a:r>
                        <a:rPr lang="en-US" dirty="0"/>
                        <a:t>1</a:t>
                      </a:r>
                      <a:r>
                        <a:rPr lang="en-US" dirty="0">
                          <a:sym typeface="Symbol" panose="05050102010706020507" pitchFamily="18" charset="2"/>
                        </a:rPr>
                        <a:t>s</a:t>
                      </a:r>
                      <a:endParaRPr lang="en-US" dirty="0"/>
                    </a:p>
                  </a:txBody>
                  <a:tcPr/>
                </a:tc>
                <a:tc>
                  <a:txBody>
                    <a:bodyPr/>
                    <a:lstStyle/>
                    <a:p>
                      <a:r>
                        <a:rPr lang="en-US" dirty="0"/>
                        <a:t>1.2</a:t>
                      </a:r>
                      <a:r>
                        <a:rPr lang="en-US" dirty="0">
                          <a:sym typeface="Symbol" panose="05050102010706020507" pitchFamily="18" charset="2"/>
                        </a:rPr>
                        <a:t>s</a:t>
                      </a:r>
                      <a:endParaRPr lang="en-US" dirty="0"/>
                    </a:p>
                  </a:txBody>
                  <a:tcPr/>
                </a:tc>
                <a:tc>
                  <a:txBody>
                    <a:bodyPr/>
                    <a:lstStyle/>
                    <a:p>
                      <a:r>
                        <a:rPr lang="en-US" dirty="0"/>
                        <a:t>2</a:t>
                      </a:r>
                      <a:r>
                        <a:rPr lang="en-US" dirty="0">
                          <a:sym typeface="Symbol" panose="05050102010706020507" pitchFamily="18" charset="2"/>
                        </a:rPr>
                        <a:t>s</a:t>
                      </a:r>
                      <a:endParaRPr lang="en-US" dirty="0"/>
                    </a:p>
                  </a:txBody>
                  <a:tcPr/>
                </a:tc>
                <a:extLst>
                  <a:ext uri="{0D108BD9-81ED-4DB2-BD59-A6C34878D82A}">
                    <a16:rowId xmlns="" xmlns:a16="http://schemas.microsoft.com/office/drawing/2014/main" val="84563049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20309680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 xmlns:a16="http://schemas.microsoft.com/office/drawing/2014/main" val="4286490838"/>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1211615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300404975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017326310"/>
              </p:ext>
            </p:extLst>
          </p:nvPr>
        </p:nvGraphicFramePr>
        <p:xfrm>
          <a:off x="1287214" y="3064631"/>
          <a:ext cx="6096000" cy="2865120"/>
        </p:xfrm>
        <a:graphic>
          <a:graphicData uri="http://schemas.openxmlformats.org/drawingml/2006/table">
            <a:tbl>
              <a:tblPr firstRow="1" bandRow="1">
                <a:tableStyleId>{5C22544A-7EE6-4342-B048-85BDC9FD1C3A}</a:tableStyleId>
              </a:tblPr>
              <a:tblGrid>
                <a:gridCol w="590500">
                  <a:extLst>
                    <a:ext uri="{9D8B030D-6E8A-4147-A177-3AD203B41FA5}">
                      <a16:colId xmlns="" xmlns:a16="http://schemas.microsoft.com/office/drawing/2014/main" val="3226158307"/>
                    </a:ext>
                  </a:extLst>
                </a:gridCol>
                <a:gridCol w="3180944">
                  <a:extLst>
                    <a:ext uri="{9D8B030D-6E8A-4147-A177-3AD203B41FA5}">
                      <a16:colId xmlns="" xmlns:a16="http://schemas.microsoft.com/office/drawing/2014/main" val="1693827726"/>
                    </a:ext>
                  </a:extLst>
                </a:gridCol>
                <a:gridCol w="826851">
                  <a:extLst>
                    <a:ext uri="{9D8B030D-6E8A-4147-A177-3AD203B41FA5}">
                      <a16:colId xmlns="" xmlns:a16="http://schemas.microsoft.com/office/drawing/2014/main" val="3671794309"/>
                    </a:ext>
                  </a:extLst>
                </a:gridCol>
                <a:gridCol w="719847">
                  <a:extLst>
                    <a:ext uri="{9D8B030D-6E8A-4147-A177-3AD203B41FA5}">
                      <a16:colId xmlns="" xmlns:a16="http://schemas.microsoft.com/office/drawing/2014/main" val="1348621814"/>
                    </a:ext>
                  </a:extLst>
                </a:gridCol>
                <a:gridCol w="777858">
                  <a:extLst>
                    <a:ext uri="{9D8B030D-6E8A-4147-A177-3AD203B41FA5}">
                      <a16:colId xmlns="" xmlns:a16="http://schemas.microsoft.com/office/drawing/2014/main" val="4111151298"/>
                    </a:ext>
                  </a:extLst>
                </a:gridCol>
              </a:tblGrid>
              <a:tr h="370840">
                <a:tc>
                  <a:txBody>
                    <a:bodyPr/>
                    <a:lstStyle/>
                    <a:p>
                      <a:endParaRPr lang="en-US" dirty="0"/>
                    </a:p>
                  </a:txBody>
                  <a:tcPr/>
                </a:tc>
                <a:tc>
                  <a:txBody>
                    <a:bodyPr/>
                    <a:lstStyle/>
                    <a:p>
                      <a:r>
                        <a:rPr lang="en-US" dirty="0"/>
                        <a:t>Contributing parameters</a:t>
                      </a:r>
                    </a:p>
                  </a:txBody>
                  <a:tcPr/>
                </a:tc>
                <a:tc>
                  <a:txBody>
                    <a:bodyPr/>
                    <a:lstStyle/>
                    <a:p>
                      <a:r>
                        <a:rPr lang="en-US" dirty="0"/>
                        <a:t>Min</a:t>
                      </a:r>
                    </a:p>
                  </a:txBody>
                  <a:tcPr/>
                </a:tc>
                <a:tc>
                  <a:txBody>
                    <a:bodyPr/>
                    <a:lstStyle/>
                    <a:p>
                      <a:r>
                        <a:rPr lang="en-US" dirty="0" err="1"/>
                        <a:t>Avg</a:t>
                      </a:r>
                      <a:endParaRPr lang="en-US" dirty="0"/>
                    </a:p>
                  </a:txBody>
                  <a:tcPr/>
                </a:tc>
                <a:tc>
                  <a:txBody>
                    <a:bodyPr/>
                    <a:lstStyle/>
                    <a:p>
                      <a:r>
                        <a:rPr lang="en-US" dirty="0"/>
                        <a:t>Max</a:t>
                      </a:r>
                    </a:p>
                  </a:txBody>
                  <a:tcPr/>
                </a:tc>
                <a:extLst>
                  <a:ext uri="{0D108BD9-81ED-4DB2-BD59-A6C34878D82A}">
                    <a16:rowId xmlns="" xmlns:a16="http://schemas.microsoft.com/office/drawing/2014/main" val="2232989100"/>
                  </a:ext>
                </a:extLst>
              </a:tr>
              <a:tr h="370840">
                <a:tc>
                  <a:txBody>
                    <a:bodyPr/>
                    <a:lstStyle/>
                    <a:p>
                      <a:r>
                        <a:rPr lang="en-US" dirty="0"/>
                        <a:t>1</a:t>
                      </a:r>
                    </a:p>
                  </a:txBody>
                  <a:tcPr/>
                </a:tc>
                <a:tc>
                  <a:txBody>
                    <a:bodyPr/>
                    <a:lstStyle/>
                    <a:p>
                      <a:r>
                        <a:rPr lang="en-US" dirty="0"/>
                        <a:t>Sensor Response Time</a:t>
                      </a:r>
                    </a:p>
                  </a:txBody>
                  <a:tcPr/>
                </a:tc>
                <a:tc>
                  <a:txBody>
                    <a:bodyPr/>
                    <a:lstStyle/>
                    <a:p>
                      <a:r>
                        <a:rPr lang="en-US" dirty="0"/>
                        <a:t>5ms</a:t>
                      </a:r>
                    </a:p>
                  </a:txBody>
                  <a:tcPr/>
                </a:tc>
                <a:tc>
                  <a:txBody>
                    <a:bodyPr/>
                    <a:lstStyle/>
                    <a:p>
                      <a:r>
                        <a:rPr lang="en-US" dirty="0"/>
                        <a:t>9ms</a:t>
                      </a:r>
                    </a:p>
                  </a:txBody>
                  <a:tcPr/>
                </a:tc>
                <a:tc>
                  <a:txBody>
                    <a:bodyPr/>
                    <a:lstStyle/>
                    <a:p>
                      <a:r>
                        <a:rPr lang="en-US" dirty="0"/>
                        <a:t>15ms</a:t>
                      </a:r>
                    </a:p>
                  </a:txBody>
                  <a:tcPr/>
                </a:tc>
                <a:extLst>
                  <a:ext uri="{0D108BD9-81ED-4DB2-BD59-A6C34878D82A}">
                    <a16:rowId xmlns="" xmlns:a16="http://schemas.microsoft.com/office/drawing/2014/main" val="1124570898"/>
                  </a:ext>
                </a:extLst>
              </a:tr>
              <a:tr h="370840">
                <a:tc>
                  <a:txBody>
                    <a:bodyPr/>
                    <a:lstStyle/>
                    <a:p>
                      <a:r>
                        <a:rPr lang="en-US" dirty="0"/>
                        <a:t>2</a:t>
                      </a:r>
                    </a:p>
                  </a:txBody>
                  <a:tcPr/>
                </a:tc>
                <a:tc>
                  <a:txBody>
                    <a:bodyPr/>
                    <a:lstStyle/>
                    <a:p>
                      <a:r>
                        <a:rPr lang="en-US" dirty="0"/>
                        <a:t>Hardware</a:t>
                      </a:r>
                      <a:r>
                        <a:rPr lang="en-US" baseline="0" dirty="0"/>
                        <a:t> Response Time</a:t>
                      </a:r>
                      <a:endParaRPr lang="en-US" dirty="0"/>
                    </a:p>
                  </a:txBody>
                  <a:tcPr/>
                </a:tc>
                <a:tc>
                  <a:txBody>
                    <a:bodyPr/>
                    <a:lstStyle/>
                    <a:p>
                      <a:r>
                        <a:rPr lang="en-US" dirty="0"/>
                        <a:t>1</a:t>
                      </a:r>
                      <a:r>
                        <a:rPr lang="en-US" dirty="0">
                          <a:sym typeface="Symbol" panose="05050102010706020507" pitchFamily="18" charset="2"/>
                        </a:rPr>
                        <a:t>s</a:t>
                      </a:r>
                      <a:endParaRPr lang="en-US" dirty="0"/>
                    </a:p>
                  </a:txBody>
                  <a:tcPr/>
                </a:tc>
                <a:tc>
                  <a:txBody>
                    <a:bodyPr/>
                    <a:lstStyle/>
                    <a:p>
                      <a:r>
                        <a:rPr lang="en-US" dirty="0"/>
                        <a:t>1.2</a:t>
                      </a:r>
                      <a:r>
                        <a:rPr lang="en-US" dirty="0">
                          <a:sym typeface="Symbol" panose="05050102010706020507" pitchFamily="18" charset="2"/>
                        </a:rPr>
                        <a:t>s</a:t>
                      </a:r>
                      <a:endParaRPr lang="en-US" dirty="0"/>
                    </a:p>
                  </a:txBody>
                  <a:tcPr/>
                </a:tc>
                <a:tc>
                  <a:txBody>
                    <a:bodyPr/>
                    <a:lstStyle/>
                    <a:p>
                      <a:r>
                        <a:rPr lang="en-US" dirty="0"/>
                        <a:t>2</a:t>
                      </a:r>
                      <a:r>
                        <a:rPr lang="en-US" dirty="0">
                          <a:sym typeface="Symbol" panose="05050102010706020507" pitchFamily="18" charset="2"/>
                        </a:rPr>
                        <a:t>s</a:t>
                      </a:r>
                      <a:endParaRPr lang="en-US" dirty="0"/>
                    </a:p>
                  </a:txBody>
                  <a:tcPr/>
                </a:tc>
                <a:extLst>
                  <a:ext uri="{0D108BD9-81ED-4DB2-BD59-A6C34878D82A}">
                    <a16:rowId xmlns="" xmlns:a16="http://schemas.microsoft.com/office/drawing/2014/main" val="845630491"/>
                  </a:ext>
                </a:extLst>
              </a:tr>
              <a:tr h="370840">
                <a:tc>
                  <a:txBody>
                    <a:bodyPr/>
                    <a:lstStyle/>
                    <a:p>
                      <a:r>
                        <a:rPr lang="en-US" dirty="0"/>
                        <a:t>3</a:t>
                      </a:r>
                    </a:p>
                  </a:txBody>
                  <a:tcPr/>
                </a:tc>
                <a:tc>
                  <a:txBody>
                    <a:bodyPr/>
                    <a:lstStyle/>
                    <a:p>
                      <a:r>
                        <a:rPr lang="en-US" dirty="0"/>
                        <a:t>System</a:t>
                      </a:r>
                      <a:r>
                        <a:rPr lang="en-US" baseline="0" dirty="0"/>
                        <a:t> Software Response Time</a:t>
                      </a:r>
                      <a:endParaRPr lang="en-US" dirty="0"/>
                    </a:p>
                  </a:txBody>
                  <a:tcPr/>
                </a:tc>
                <a:tc>
                  <a:txBody>
                    <a:bodyPr/>
                    <a:lstStyle/>
                    <a:p>
                      <a:r>
                        <a:rPr lang="en-US" dirty="0"/>
                        <a:t>16</a:t>
                      </a:r>
                      <a:r>
                        <a:rPr lang="en-US" dirty="0">
                          <a:sym typeface="Symbol" panose="05050102010706020507" pitchFamily="18" charset="2"/>
                        </a:rPr>
                        <a:t>s</a:t>
                      </a:r>
                      <a:endParaRPr lang="en-US" dirty="0"/>
                    </a:p>
                  </a:txBody>
                  <a:tcPr/>
                </a:tc>
                <a:tc>
                  <a:txBody>
                    <a:bodyPr/>
                    <a:lstStyle/>
                    <a:p>
                      <a:r>
                        <a:rPr lang="en-US" dirty="0">
                          <a:sym typeface="Symbol" panose="05050102010706020507" pitchFamily="18" charset="2"/>
                        </a:rPr>
                        <a:t>37s</a:t>
                      </a:r>
                      <a:endParaRPr lang="en-US" dirty="0"/>
                    </a:p>
                  </a:txBody>
                  <a:tcPr/>
                </a:tc>
                <a:tc>
                  <a:txBody>
                    <a:bodyPr/>
                    <a:lstStyle/>
                    <a:p>
                      <a:r>
                        <a:rPr lang="en-US" dirty="0">
                          <a:sym typeface="Symbol" panose="05050102010706020507" pitchFamily="18" charset="2"/>
                        </a:rPr>
                        <a:t>48s</a:t>
                      </a:r>
                      <a:endParaRPr lang="en-US" dirty="0"/>
                    </a:p>
                  </a:txBody>
                  <a:tcPr/>
                </a:tc>
                <a:extLst>
                  <a:ext uri="{0D108BD9-81ED-4DB2-BD59-A6C34878D82A}">
                    <a16:rowId xmlns="" xmlns:a16="http://schemas.microsoft.com/office/drawing/2014/main" val="203096801"/>
                  </a:ext>
                </a:extLst>
              </a:tr>
              <a:tr h="370840">
                <a:tc>
                  <a:txBody>
                    <a:bodyPr/>
                    <a:lstStyle/>
                    <a:p>
                      <a:r>
                        <a:rPr lang="en-US" dirty="0"/>
                        <a:t>4</a:t>
                      </a:r>
                    </a:p>
                  </a:txBody>
                  <a:tcPr/>
                </a:tc>
                <a:tc>
                  <a:txBody>
                    <a:bodyPr/>
                    <a:lstStyle/>
                    <a:p>
                      <a:r>
                        <a:rPr lang="en-US" dirty="0" err="1"/>
                        <a:t>Appln</a:t>
                      </a:r>
                      <a:r>
                        <a:rPr lang="en-US" dirty="0"/>
                        <a:t> Software Response Time</a:t>
                      </a:r>
                    </a:p>
                  </a:txBody>
                  <a:tcPr/>
                </a:tc>
                <a:tc>
                  <a:txBody>
                    <a:bodyPr/>
                    <a:lstStyle/>
                    <a:p>
                      <a:r>
                        <a:rPr lang="en-US" dirty="0">
                          <a:sym typeface="Symbol" panose="05050102010706020507" pitchFamily="18" charset="2"/>
                        </a:rPr>
                        <a:t>0.5s</a:t>
                      </a:r>
                      <a:endParaRPr lang="en-US" dirty="0"/>
                    </a:p>
                  </a:txBody>
                  <a:tcPr/>
                </a:tc>
                <a:tc>
                  <a:txBody>
                    <a:bodyPr/>
                    <a:lstStyle/>
                    <a:p>
                      <a:r>
                        <a:rPr lang="en-US" dirty="0">
                          <a:sym typeface="Symbol" panose="05050102010706020507" pitchFamily="18" charset="2"/>
                        </a:rPr>
                        <a:t>0.5s</a:t>
                      </a:r>
                      <a:endParaRPr lang="en-US" dirty="0"/>
                    </a:p>
                  </a:txBody>
                  <a:tcPr/>
                </a:tc>
                <a:tc>
                  <a:txBody>
                    <a:bodyPr/>
                    <a:lstStyle/>
                    <a:p>
                      <a:r>
                        <a:rPr lang="en-US" dirty="0">
                          <a:sym typeface="Symbol" panose="05050102010706020507" pitchFamily="18" charset="2"/>
                        </a:rPr>
                        <a:t>0.5s</a:t>
                      </a:r>
                      <a:endParaRPr lang="en-US" dirty="0"/>
                    </a:p>
                  </a:txBody>
                  <a:tcPr/>
                </a:tc>
                <a:extLst>
                  <a:ext uri="{0D108BD9-81ED-4DB2-BD59-A6C34878D82A}">
                    <a16:rowId xmlns="" xmlns:a16="http://schemas.microsoft.com/office/drawing/2014/main" val="4286490838"/>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1211615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300404975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143615628"/>
              </p:ext>
            </p:extLst>
          </p:nvPr>
        </p:nvGraphicFramePr>
        <p:xfrm>
          <a:off x="1306667" y="3043633"/>
          <a:ext cx="6096000" cy="2865120"/>
        </p:xfrm>
        <a:graphic>
          <a:graphicData uri="http://schemas.openxmlformats.org/drawingml/2006/table">
            <a:tbl>
              <a:tblPr firstRow="1" bandRow="1">
                <a:tableStyleId>{5C22544A-7EE6-4342-B048-85BDC9FD1C3A}</a:tableStyleId>
              </a:tblPr>
              <a:tblGrid>
                <a:gridCol w="590500">
                  <a:extLst>
                    <a:ext uri="{9D8B030D-6E8A-4147-A177-3AD203B41FA5}">
                      <a16:colId xmlns="" xmlns:a16="http://schemas.microsoft.com/office/drawing/2014/main" val="3226158307"/>
                    </a:ext>
                  </a:extLst>
                </a:gridCol>
                <a:gridCol w="3180944">
                  <a:extLst>
                    <a:ext uri="{9D8B030D-6E8A-4147-A177-3AD203B41FA5}">
                      <a16:colId xmlns="" xmlns:a16="http://schemas.microsoft.com/office/drawing/2014/main" val="1693827726"/>
                    </a:ext>
                  </a:extLst>
                </a:gridCol>
                <a:gridCol w="826851">
                  <a:extLst>
                    <a:ext uri="{9D8B030D-6E8A-4147-A177-3AD203B41FA5}">
                      <a16:colId xmlns="" xmlns:a16="http://schemas.microsoft.com/office/drawing/2014/main" val="3671794309"/>
                    </a:ext>
                  </a:extLst>
                </a:gridCol>
                <a:gridCol w="719847">
                  <a:extLst>
                    <a:ext uri="{9D8B030D-6E8A-4147-A177-3AD203B41FA5}">
                      <a16:colId xmlns="" xmlns:a16="http://schemas.microsoft.com/office/drawing/2014/main" val="1348621814"/>
                    </a:ext>
                  </a:extLst>
                </a:gridCol>
                <a:gridCol w="777858">
                  <a:extLst>
                    <a:ext uri="{9D8B030D-6E8A-4147-A177-3AD203B41FA5}">
                      <a16:colId xmlns="" xmlns:a16="http://schemas.microsoft.com/office/drawing/2014/main" val="4111151298"/>
                    </a:ext>
                  </a:extLst>
                </a:gridCol>
              </a:tblGrid>
              <a:tr h="370840">
                <a:tc>
                  <a:txBody>
                    <a:bodyPr/>
                    <a:lstStyle/>
                    <a:p>
                      <a:endParaRPr lang="en-US" dirty="0"/>
                    </a:p>
                  </a:txBody>
                  <a:tcPr/>
                </a:tc>
                <a:tc>
                  <a:txBody>
                    <a:bodyPr/>
                    <a:lstStyle/>
                    <a:p>
                      <a:r>
                        <a:rPr lang="en-US" dirty="0"/>
                        <a:t>Contributing parameters</a:t>
                      </a:r>
                    </a:p>
                  </a:txBody>
                  <a:tcPr/>
                </a:tc>
                <a:tc>
                  <a:txBody>
                    <a:bodyPr/>
                    <a:lstStyle/>
                    <a:p>
                      <a:r>
                        <a:rPr lang="en-US" dirty="0"/>
                        <a:t>Min</a:t>
                      </a:r>
                    </a:p>
                  </a:txBody>
                  <a:tcPr/>
                </a:tc>
                <a:tc>
                  <a:txBody>
                    <a:bodyPr/>
                    <a:lstStyle/>
                    <a:p>
                      <a:r>
                        <a:rPr lang="en-US" dirty="0" err="1"/>
                        <a:t>Avg</a:t>
                      </a:r>
                      <a:endParaRPr lang="en-US" dirty="0"/>
                    </a:p>
                  </a:txBody>
                  <a:tcPr/>
                </a:tc>
                <a:tc>
                  <a:txBody>
                    <a:bodyPr/>
                    <a:lstStyle/>
                    <a:p>
                      <a:r>
                        <a:rPr lang="en-US" dirty="0"/>
                        <a:t>Max</a:t>
                      </a:r>
                    </a:p>
                  </a:txBody>
                  <a:tcPr/>
                </a:tc>
                <a:extLst>
                  <a:ext uri="{0D108BD9-81ED-4DB2-BD59-A6C34878D82A}">
                    <a16:rowId xmlns="" xmlns:a16="http://schemas.microsoft.com/office/drawing/2014/main" val="2232989100"/>
                  </a:ext>
                </a:extLst>
              </a:tr>
              <a:tr h="370840">
                <a:tc>
                  <a:txBody>
                    <a:bodyPr/>
                    <a:lstStyle/>
                    <a:p>
                      <a:r>
                        <a:rPr lang="en-US" dirty="0"/>
                        <a:t>1</a:t>
                      </a:r>
                    </a:p>
                  </a:txBody>
                  <a:tcPr/>
                </a:tc>
                <a:tc>
                  <a:txBody>
                    <a:bodyPr/>
                    <a:lstStyle/>
                    <a:p>
                      <a:r>
                        <a:rPr lang="en-US" dirty="0"/>
                        <a:t>Sensor Response Time</a:t>
                      </a:r>
                    </a:p>
                  </a:txBody>
                  <a:tcPr/>
                </a:tc>
                <a:tc>
                  <a:txBody>
                    <a:bodyPr/>
                    <a:lstStyle/>
                    <a:p>
                      <a:r>
                        <a:rPr lang="en-US" dirty="0"/>
                        <a:t>5ms</a:t>
                      </a:r>
                    </a:p>
                  </a:txBody>
                  <a:tcPr/>
                </a:tc>
                <a:tc>
                  <a:txBody>
                    <a:bodyPr/>
                    <a:lstStyle/>
                    <a:p>
                      <a:r>
                        <a:rPr lang="en-US" dirty="0"/>
                        <a:t>9ms</a:t>
                      </a:r>
                    </a:p>
                  </a:txBody>
                  <a:tcPr/>
                </a:tc>
                <a:tc>
                  <a:txBody>
                    <a:bodyPr/>
                    <a:lstStyle/>
                    <a:p>
                      <a:r>
                        <a:rPr lang="en-US" dirty="0"/>
                        <a:t>15ms</a:t>
                      </a:r>
                    </a:p>
                  </a:txBody>
                  <a:tcPr/>
                </a:tc>
                <a:extLst>
                  <a:ext uri="{0D108BD9-81ED-4DB2-BD59-A6C34878D82A}">
                    <a16:rowId xmlns="" xmlns:a16="http://schemas.microsoft.com/office/drawing/2014/main" val="1124570898"/>
                  </a:ext>
                </a:extLst>
              </a:tr>
              <a:tr h="370840">
                <a:tc>
                  <a:txBody>
                    <a:bodyPr/>
                    <a:lstStyle/>
                    <a:p>
                      <a:r>
                        <a:rPr lang="en-US" dirty="0"/>
                        <a:t>2</a:t>
                      </a:r>
                    </a:p>
                  </a:txBody>
                  <a:tcPr/>
                </a:tc>
                <a:tc>
                  <a:txBody>
                    <a:bodyPr/>
                    <a:lstStyle/>
                    <a:p>
                      <a:r>
                        <a:rPr lang="en-US" dirty="0"/>
                        <a:t>Hardware</a:t>
                      </a:r>
                      <a:r>
                        <a:rPr lang="en-US" baseline="0" dirty="0"/>
                        <a:t> Response Time</a:t>
                      </a:r>
                      <a:endParaRPr lang="en-US" dirty="0"/>
                    </a:p>
                  </a:txBody>
                  <a:tcPr/>
                </a:tc>
                <a:tc>
                  <a:txBody>
                    <a:bodyPr/>
                    <a:lstStyle/>
                    <a:p>
                      <a:r>
                        <a:rPr lang="en-US" dirty="0"/>
                        <a:t>1</a:t>
                      </a:r>
                      <a:r>
                        <a:rPr lang="en-US" dirty="0">
                          <a:sym typeface="Symbol" panose="05050102010706020507" pitchFamily="18" charset="2"/>
                        </a:rPr>
                        <a:t>s</a:t>
                      </a:r>
                      <a:endParaRPr lang="en-US" dirty="0"/>
                    </a:p>
                  </a:txBody>
                  <a:tcPr/>
                </a:tc>
                <a:tc>
                  <a:txBody>
                    <a:bodyPr/>
                    <a:lstStyle/>
                    <a:p>
                      <a:r>
                        <a:rPr lang="en-US" dirty="0"/>
                        <a:t>1.2</a:t>
                      </a:r>
                      <a:r>
                        <a:rPr lang="en-US" dirty="0">
                          <a:sym typeface="Symbol" panose="05050102010706020507" pitchFamily="18" charset="2"/>
                        </a:rPr>
                        <a:t>s</a:t>
                      </a:r>
                      <a:endParaRPr lang="en-US" dirty="0"/>
                    </a:p>
                  </a:txBody>
                  <a:tcPr/>
                </a:tc>
                <a:tc>
                  <a:txBody>
                    <a:bodyPr/>
                    <a:lstStyle/>
                    <a:p>
                      <a:r>
                        <a:rPr lang="en-US" dirty="0"/>
                        <a:t>2</a:t>
                      </a:r>
                      <a:r>
                        <a:rPr lang="en-US" dirty="0">
                          <a:sym typeface="Symbol" panose="05050102010706020507" pitchFamily="18" charset="2"/>
                        </a:rPr>
                        <a:t>s</a:t>
                      </a:r>
                      <a:endParaRPr lang="en-US" dirty="0"/>
                    </a:p>
                  </a:txBody>
                  <a:tcPr/>
                </a:tc>
                <a:extLst>
                  <a:ext uri="{0D108BD9-81ED-4DB2-BD59-A6C34878D82A}">
                    <a16:rowId xmlns="" xmlns:a16="http://schemas.microsoft.com/office/drawing/2014/main" val="845630491"/>
                  </a:ext>
                </a:extLst>
              </a:tr>
              <a:tr h="370840">
                <a:tc>
                  <a:txBody>
                    <a:bodyPr/>
                    <a:lstStyle/>
                    <a:p>
                      <a:r>
                        <a:rPr lang="en-US" dirty="0"/>
                        <a:t>3</a:t>
                      </a:r>
                    </a:p>
                  </a:txBody>
                  <a:tcPr/>
                </a:tc>
                <a:tc>
                  <a:txBody>
                    <a:bodyPr/>
                    <a:lstStyle/>
                    <a:p>
                      <a:r>
                        <a:rPr lang="en-US" dirty="0"/>
                        <a:t>System</a:t>
                      </a:r>
                      <a:r>
                        <a:rPr lang="en-US" baseline="0" dirty="0"/>
                        <a:t> Software Response Time</a:t>
                      </a:r>
                      <a:endParaRPr lang="en-US" dirty="0"/>
                    </a:p>
                  </a:txBody>
                  <a:tcPr/>
                </a:tc>
                <a:tc>
                  <a:txBody>
                    <a:bodyPr/>
                    <a:lstStyle/>
                    <a:p>
                      <a:r>
                        <a:rPr lang="en-US" dirty="0"/>
                        <a:t>16</a:t>
                      </a:r>
                      <a:r>
                        <a:rPr lang="en-US" dirty="0">
                          <a:sym typeface="Symbol" panose="05050102010706020507" pitchFamily="18" charset="2"/>
                        </a:rPr>
                        <a:t>s</a:t>
                      </a:r>
                      <a:endParaRPr lang="en-US" dirty="0"/>
                    </a:p>
                  </a:txBody>
                  <a:tcPr/>
                </a:tc>
                <a:tc>
                  <a:txBody>
                    <a:bodyPr/>
                    <a:lstStyle/>
                    <a:p>
                      <a:r>
                        <a:rPr lang="en-US" dirty="0">
                          <a:sym typeface="Symbol" panose="05050102010706020507" pitchFamily="18" charset="2"/>
                        </a:rPr>
                        <a:t>37s</a:t>
                      </a:r>
                      <a:endParaRPr lang="en-US" dirty="0"/>
                    </a:p>
                  </a:txBody>
                  <a:tcPr/>
                </a:tc>
                <a:tc>
                  <a:txBody>
                    <a:bodyPr/>
                    <a:lstStyle/>
                    <a:p>
                      <a:r>
                        <a:rPr lang="en-US" dirty="0">
                          <a:sym typeface="Symbol" panose="05050102010706020507" pitchFamily="18" charset="2"/>
                        </a:rPr>
                        <a:t>48s</a:t>
                      </a:r>
                      <a:endParaRPr lang="en-US" dirty="0"/>
                    </a:p>
                  </a:txBody>
                  <a:tcPr/>
                </a:tc>
                <a:extLst>
                  <a:ext uri="{0D108BD9-81ED-4DB2-BD59-A6C34878D82A}">
                    <a16:rowId xmlns="" xmlns:a16="http://schemas.microsoft.com/office/drawing/2014/main" val="203096801"/>
                  </a:ext>
                </a:extLst>
              </a:tr>
              <a:tr h="370840">
                <a:tc>
                  <a:txBody>
                    <a:bodyPr/>
                    <a:lstStyle/>
                    <a:p>
                      <a:r>
                        <a:rPr lang="en-US" dirty="0"/>
                        <a:t>4</a:t>
                      </a:r>
                    </a:p>
                  </a:txBody>
                  <a:tcPr/>
                </a:tc>
                <a:tc>
                  <a:txBody>
                    <a:bodyPr/>
                    <a:lstStyle/>
                    <a:p>
                      <a:r>
                        <a:rPr lang="en-US" dirty="0" err="1"/>
                        <a:t>Appln</a:t>
                      </a:r>
                      <a:r>
                        <a:rPr lang="en-US" dirty="0"/>
                        <a:t> Software Response Time</a:t>
                      </a:r>
                    </a:p>
                  </a:txBody>
                  <a:tcPr/>
                </a:tc>
                <a:tc>
                  <a:txBody>
                    <a:bodyPr/>
                    <a:lstStyle/>
                    <a:p>
                      <a:r>
                        <a:rPr lang="en-US" dirty="0">
                          <a:sym typeface="Symbol" panose="05050102010706020507" pitchFamily="18" charset="2"/>
                        </a:rPr>
                        <a:t>0.5s</a:t>
                      </a:r>
                      <a:endParaRPr lang="en-US" dirty="0"/>
                    </a:p>
                  </a:txBody>
                  <a:tcPr/>
                </a:tc>
                <a:tc>
                  <a:txBody>
                    <a:bodyPr/>
                    <a:lstStyle/>
                    <a:p>
                      <a:r>
                        <a:rPr lang="en-US" dirty="0">
                          <a:sym typeface="Symbol" panose="05050102010706020507" pitchFamily="18" charset="2"/>
                        </a:rPr>
                        <a:t>0.5s</a:t>
                      </a:r>
                      <a:endParaRPr lang="en-US" dirty="0"/>
                    </a:p>
                  </a:txBody>
                  <a:tcPr/>
                </a:tc>
                <a:tc>
                  <a:txBody>
                    <a:bodyPr/>
                    <a:lstStyle/>
                    <a:p>
                      <a:r>
                        <a:rPr lang="en-US" dirty="0">
                          <a:sym typeface="Symbol" panose="05050102010706020507" pitchFamily="18" charset="2"/>
                        </a:rPr>
                        <a:t>0.5s</a:t>
                      </a:r>
                      <a:endParaRPr lang="en-US" dirty="0"/>
                    </a:p>
                  </a:txBody>
                  <a:tcPr/>
                </a:tc>
                <a:extLst>
                  <a:ext uri="{0D108BD9-81ED-4DB2-BD59-A6C34878D82A}">
                    <a16:rowId xmlns="" xmlns:a16="http://schemas.microsoft.com/office/drawing/2014/main" val="4286490838"/>
                  </a:ext>
                </a:extLst>
              </a:tr>
              <a:tr h="370840">
                <a:tc>
                  <a:txBody>
                    <a:bodyPr/>
                    <a:lstStyle/>
                    <a:p>
                      <a:r>
                        <a:rPr lang="en-US" dirty="0"/>
                        <a:t>5</a:t>
                      </a:r>
                    </a:p>
                  </a:txBody>
                  <a:tcPr/>
                </a:tc>
                <a:tc>
                  <a:txBody>
                    <a:bodyPr/>
                    <a:lstStyle/>
                    <a:p>
                      <a:r>
                        <a:rPr lang="en-US" dirty="0"/>
                        <a:t>Door Actuator Response Time</a:t>
                      </a:r>
                    </a:p>
                  </a:txBody>
                  <a:tcPr/>
                </a:tc>
                <a:tc>
                  <a:txBody>
                    <a:bodyPr/>
                    <a:lstStyle/>
                    <a:p>
                      <a:r>
                        <a:rPr lang="en-US" dirty="0"/>
                        <a:t>300ms</a:t>
                      </a:r>
                    </a:p>
                  </a:txBody>
                  <a:tcPr/>
                </a:tc>
                <a:tc>
                  <a:txBody>
                    <a:bodyPr/>
                    <a:lstStyle/>
                    <a:p>
                      <a:r>
                        <a:rPr lang="en-US" dirty="0"/>
                        <a:t>400</a:t>
                      </a:r>
                    </a:p>
                  </a:txBody>
                  <a:tcPr/>
                </a:tc>
                <a:tc>
                  <a:txBody>
                    <a:bodyPr/>
                    <a:lstStyle/>
                    <a:p>
                      <a:r>
                        <a:rPr lang="en-US" dirty="0"/>
                        <a:t>500</a:t>
                      </a:r>
                    </a:p>
                  </a:txBody>
                  <a:tcPr/>
                </a:tc>
                <a:extLst>
                  <a:ext uri="{0D108BD9-81ED-4DB2-BD59-A6C34878D82A}">
                    <a16:rowId xmlns="" xmlns:a16="http://schemas.microsoft.com/office/drawing/2014/main" val="101211615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3004049750"/>
                  </a:ext>
                </a:extLst>
              </a:tr>
            </a:tbl>
          </a:graphicData>
        </a:graphic>
      </p:graphicFrame>
    </p:spTree>
    <p:extLst>
      <p:ext uri="{BB962C8B-B14F-4D97-AF65-F5344CB8AC3E}">
        <p14:creationId xmlns:p14="http://schemas.microsoft.com/office/powerpoint/2010/main" val="257124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Real – Time Punctuality</a:t>
            </a:r>
          </a:p>
        </p:txBody>
      </p:sp>
      <p:sp>
        <p:nvSpPr>
          <p:cNvPr id="4" name="Content Placeholder 3"/>
          <p:cNvSpPr>
            <a:spLocks noGrp="1"/>
          </p:cNvSpPr>
          <p:nvPr>
            <p:ph idx="1"/>
          </p:nvPr>
        </p:nvSpPr>
        <p:spPr/>
        <p:txBody>
          <a:bodyPr/>
          <a:lstStyle/>
          <a:p>
            <a:pPr lvl="1">
              <a:lnSpc>
                <a:spcPct val="100000"/>
              </a:lnSpc>
              <a:buFont typeface="Wingdings" panose="05000000000000000000" pitchFamily="2" charset="2"/>
              <a:buChar char="§"/>
            </a:pPr>
            <a:r>
              <a:rPr lang="en-US" dirty="0"/>
              <a:t>Every response System has an average </a:t>
            </a:r>
            <a:r>
              <a:rPr lang="en-US" dirty="0" err="1"/>
              <a:t>t</a:t>
            </a:r>
            <a:r>
              <a:rPr lang="en-US" baseline="-25000" dirty="0" err="1"/>
              <a:t>R</a:t>
            </a:r>
            <a:endParaRPr lang="en-US" dirty="0"/>
          </a:p>
          <a:p>
            <a:pPr lvl="1">
              <a:lnSpc>
                <a:spcPct val="100000"/>
              </a:lnSpc>
              <a:buFont typeface="Wingdings" panose="05000000000000000000" pitchFamily="2" charset="2"/>
              <a:buChar char="§"/>
            </a:pPr>
            <a:r>
              <a:rPr lang="en-US" dirty="0"/>
              <a:t>Upper Bound </a:t>
            </a:r>
            <a:r>
              <a:rPr lang="en-US" dirty="0" err="1"/>
              <a:t>t</a:t>
            </a:r>
            <a:r>
              <a:rPr lang="en-US" baseline="-25000" dirty="0" err="1"/>
              <a:t>R</a:t>
            </a:r>
            <a:r>
              <a:rPr lang="en-US" dirty="0"/>
              <a:t> + </a:t>
            </a:r>
            <a:r>
              <a:rPr lang="en-US" dirty="0">
                <a:sym typeface="Symbol" panose="05050102010706020507" pitchFamily="18" charset="2"/>
              </a:rPr>
              <a:t></a:t>
            </a:r>
            <a:r>
              <a:rPr lang="en-US" baseline="-25000" dirty="0">
                <a:sym typeface="Symbol" panose="05050102010706020507" pitchFamily="18" charset="2"/>
              </a:rPr>
              <a:t>U</a:t>
            </a:r>
            <a:endParaRPr lang="en-US" dirty="0">
              <a:sym typeface="Symbol" panose="05050102010706020507" pitchFamily="18" charset="2"/>
            </a:endParaRPr>
          </a:p>
          <a:p>
            <a:pPr lvl="1">
              <a:lnSpc>
                <a:spcPct val="100000"/>
              </a:lnSpc>
              <a:buFont typeface="Wingdings" panose="05000000000000000000" pitchFamily="2" charset="2"/>
              <a:buChar char="§"/>
            </a:pPr>
            <a:r>
              <a:rPr lang="en-US" dirty="0">
                <a:sym typeface="Symbol" panose="05050102010706020507" pitchFamily="18" charset="2"/>
              </a:rPr>
              <a:t>Lower Bound </a:t>
            </a:r>
            <a:r>
              <a:rPr lang="en-US" dirty="0" err="1">
                <a:sym typeface="Symbol" panose="05050102010706020507" pitchFamily="18" charset="2"/>
              </a:rPr>
              <a:t>t</a:t>
            </a:r>
            <a:r>
              <a:rPr lang="en-US" baseline="-25000" dirty="0" err="1">
                <a:sym typeface="Symbol" panose="05050102010706020507" pitchFamily="18" charset="2"/>
              </a:rPr>
              <a:t>R</a:t>
            </a:r>
            <a:r>
              <a:rPr lang="en-US" dirty="0">
                <a:sym typeface="Symbol" panose="05050102010706020507" pitchFamily="18" charset="2"/>
              </a:rPr>
              <a:t> - </a:t>
            </a:r>
            <a:r>
              <a:rPr lang="en-US" baseline="-25000" dirty="0">
                <a:sym typeface="Symbol" panose="05050102010706020507" pitchFamily="18" charset="2"/>
              </a:rPr>
              <a:t>L</a:t>
            </a:r>
            <a:r>
              <a:rPr lang="en-US" dirty="0">
                <a:sym typeface="Symbol" panose="05050102010706020507" pitchFamily="18" charset="2"/>
              </a:rPr>
              <a:t> </a:t>
            </a:r>
          </a:p>
          <a:p>
            <a:pPr lvl="1">
              <a:lnSpc>
                <a:spcPct val="100000"/>
              </a:lnSpc>
              <a:buFont typeface="Wingdings" panose="05000000000000000000" pitchFamily="2" charset="2"/>
              <a:buChar char="§"/>
            </a:pPr>
            <a:r>
              <a:rPr lang="en-US" dirty="0">
                <a:sym typeface="Symbol" panose="05050102010706020507" pitchFamily="18" charset="2"/>
              </a:rPr>
              <a:t></a:t>
            </a:r>
            <a:r>
              <a:rPr lang="en-US" baseline="-25000" dirty="0">
                <a:sym typeface="Symbol" panose="05050102010706020507" pitchFamily="18" charset="2"/>
              </a:rPr>
              <a:t>U </a:t>
            </a:r>
            <a:r>
              <a:rPr lang="en-US" dirty="0">
                <a:sym typeface="Symbol" panose="05050102010706020507" pitchFamily="18" charset="2"/>
              </a:rPr>
              <a:t></a:t>
            </a:r>
            <a:r>
              <a:rPr lang="en-US" baseline="-25000" dirty="0">
                <a:sym typeface="Symbol" panose="05050102010706020507" pitchFamily="18" charset="2"/>
              </a:rPr>
              <a:t>L</a:t>
            </a:r>
            <a:r>
              <a:rPr lang="en-US" dirty="0">
                <a:sym typeface="Symbol" panose="05050102010706020507" pitchFamily="18" charset="2"/>
              </a:rPr>
              <a:t>  0 </a:t>
            </a:r>
            <a:r>
              <a:rPr lang="en-US" baseline="30000" dirty="0">
                <a:sym typeface="Symbol" panose="05050102010706020507" pitchFamily="18" charset="2"/>
              </a:rPr>
              <a:t>+</a:t>
            </a:r>
          </a:p>
          <a:p>
            <a:pPr lvl="1">
              <a:lnSpc>
                <a:spcPct val="100000"/>
              </a:lnSpc>
              <a:buFont typeface="Wingdings" panose="05000000000000000000" pitchFamily="2" charset="2"/>
              <a:buChar char="§"/>
            </a:pPr>
            <a:r>
              <a:rPr lang="en-US" dirty="0">
                <a:sym typeface="Symbol" panose="05050102010706020507" pitchFamily="18" charset="2"/>
              </a:rPr>
              <a:t>Practical Systems – non zero</a:t>
            </a:r>
          </a:p>
          <a:p>
            <a:pPr lvl="2">
              <a:lnSpc>
                <a:spcPct val="100000"/>
              </a:lnSpc>
              <a:buFont typeface="Wingdings" panose="05000000000000000000" pitchFamily="2" charset="2"/>
              <a:buChar char="§"/>
            </a:pPr>
            <a:r>
              <a:rPr lang="en-US" dirty="0">
                <a:sym typeface="Symbol" panose="05050102010706020507" pitchFamily="18" charset="2"/>
              </a:rPr>
              <a:t>Cumulative latency/ propagation delay in software &amp; hardware</a:t>
            </a:r>
            <a:endParaRPr lang="en-US" dirty="0"/>
          </a:p>
        </p:txBody>
      </p:sp>
    </p:spTree>
    <p:extLst>
      <p:ext uri="{BB962C8B-B14F-4D97-AF65-F5344CB8AC3E}">
        <p14:creationId xmlns:p14="http://schemas.microsoft.com/office/powerpoint/2010/main" val="38662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42" y="197976"/>
            <a:ext cx="8079581" cy="1658198"/>
          </a:xfrm>
        </p:spPr>
        <p:txBody>
          <a:bodyPr/>
          <a:lstStyle/>
          <a:p>
            <a:r>
              <a:rPr lang="en-US" dirty="0"/>
              <a:t>Issues in RTS</a:t>
            </a:r>
          </a:p>
        </p:txBody>
      </p:sp>
      <p:sp>
        <p:nvSpPr>
          <p:cNvPr id="3" name="Content Placeholder 2"/>
          <p:cNvSpPr>
            <a:spLocks noGrp="1"/>
          </p:cNvSpPr>
          <p:nvPr>
            <p:ph idx="1"/>
          </p:nvPr>
        </p:nvSpPr>
        <p:spPr>
          <a:xfrm>
            <a:off x="507206" y="1566153"/>
            <a:ext cx="8306054" cy="5029200"/>
          </a:xfrm>
        </p:spPr>
        <p:txBody>
          <a:bodyPr>
            <a:normAutofit fontScale="62500" lnSpcReduction="20000"/>
          </a:bodyPr>
          <a:lstStyle/>
          <a:p>
            <a:pPr>
              <a:lnSpc>
                <a:spcPct val="120000"/>
              </a:lnSpc>
            </a:pPr>
            <a:r>
              <a:rPr lang="en-US" dirty="0"/>
              <a:t>Architectural Issues</a:t>
            </a:r>
          </a:p>
          <a:p>
            <a:pPr lvl="1">
              <a:lnSpc>
                <a:spcPct val="120000"/>
              </a:lnSpc>
            </a:pPr>
            <a:r>
              <a:rPr lang="en-US" dirty="0"/>
              <a:t>Processor Architecture</a:t>
            </a:r>
          </a:p>
          <a:p>
            <a:pPr lvl="1">
              <a:lnSpc>
                <a:spcPct val="120000"/>
              </a:lnSpc>
            </a:pPr>
            <a:r>
              <a:rPr lang="en-US" dirty="0"/>
              <a:t>Network Architecture</a:t>
            </a:r>
          </a:p>
          <a:p>
            <a:pPr lvl="1">
              <a:lnSpc>
                <a:spcPct val="120000"/>
              </a:lnSpc>
            </a:pPr>
            <a:r>
              <a:rPr lang="en-US" dirty="0"/>
              <a:t>Clock Sync</a:t>
            </a:r>
          </a:p>
          <a:p>
            <a:pPr lvl="1">
              <a:lnSpc>
                <a:spcPct val="120000"/>
              </a:lnSpc>
            </a:pPr>
            <a:r>
              <a:rPr lang="en-US" dirty="0"/>
              <a:t>Fault Tolerance and Reliability</a:t>
            </a:r>
          </a:p>
          <a:p>
            <a:pPr>
              <a:lnSpc>
                <a:spcPct val="120000"/>
              </a:lnSpc>
            </a:pPr>
            <a:r>
              <a:rPr lang="en-US" dirty="0"/>
              <a:t>OS Issues</a:t>
            </a:r>
          </a:p>
          <a:p>
            <a:pPr lvl="1">
              <a:lnSpc>
                <a:spcPct val="120000"/>
              </a:lnSpc>
            </a:pPr>
            <a:r>
              <a:rPr lang="en-US" dirty="0"/>
              <a:t>Task Assignment &amp; Scheduling</a:t>
            </a:r>
          </a:p>
          <a:p>
            <a:pPr lvl="1">
              <a:lnSpc>
                <a:spcPct val="120000"/>
              </a:lnSpc>
            </a:pPr>
            <a:r>
              <a:rPr lang="en-US" dirty="0" err="1"/>
              <a:t>Commn</a:t>
            </a:r>
            <a:r>
              <a:rPr lang="en-US" dirty="0"/>
              <a:t> Protocols</a:t>
            </a:r>
          </a:p>
          <a:p>
            <a:pPr lvl="1">
              <a:lnSpc>
                <a:spcPct val="120000"/>
              </a:lnSpc>
            </a:pPr>
            <a:r>
              <a:rPr lang="en-US" dirty="0"/>
              <a:t>Failure Management</a:t>
            </a:r>
          </a:p>
          <a:p>
            <a:pPr lvl="1">
              <a:lnSpc>
                <a:spcPct val="120000"/>
              </a:lnSpc>
            </a:pPr>
            <a:r>
              <a:rPr lang="en-US" dirty="0"/>
              <a:t>Clock Sync</a:t>
            </a:r>
          </a:p>
          <a:p>
            <a:pPr>
              <a:lnSpc>
                <a:spcPct val="120000"/>
              </a:lnSpc>
            </a:pPr>
            <a:r>
              <a:rPr lang="en-US" dirty="0"/>
              <a:t>Other Issues</a:t>
            </a:r>
          </a:p>
          <a:p>
            <a:pPr lvl="1">
              <a:lnSpc>
                <a:spcPct val="120000"/>
              </a:lnSpc>
            </a:pPr>
            <a:r>
              <a:rPr lang="en-US" dirty="0"/>
              <a:t>Programming Languages</a:t>
            </a:r>
          </a:p>
          <a:p>
            <a:pPr lvl="1">
              <a:lnSpc>
                <a:spcPct val="120000"/>
              </a:lnSpc>
            </a:pPr>
            <a:r>
              <a:rPr lang="en-US" dirty="0"/>
              <a:t>Databases</a:t>
            </a:r>
          </a:p>
          <a:p>
            <a:pPr lvl="1">
              <a:lnSpc>
                <a:spcPct val="120000"/>
              </a:lnSpc>
            </a:pPr>
            <a:r>
              <a:rPr lang="en-US" dirty="0"/>
              <a:t>Performance Measures</a:t>
            </a:r>
          </a:p>
        </p:txBody>
      </p:sp>
    </p:spTree>
    <p:extLst>
      <p:ext uri="{BB962C8B-B14F-4D97-AF65-F5344CB8AC3E}">
        <p14:creationId xmlns:p14="http://schemas.microsoft.com/office/powerpoint/2010/main" val="3631148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Vs Soft</a:t>
            </a:r>
          </a:p>
        </p:txBody>
      </p:sp>
      <p:sp>
        <p:nvSpPr>
          <p:cNvPr id="3" name="Content Placeholder 2"/>
          <p:cNvSpPr>
            <a:spLocks noGrp="1"/>
          </p:cNvSpPr>
          <p:nvPr>
            <p:ph idx="1"/>
          </p:nvPr>
        </p:nvSpPr>
        <p:spPr/>
        <p:txBody>
          <a:bodyPr>
            <a:normAutofit fontScale="92500" lnSpcReduction="20000"/>
          </a:bodyPr>
          <a:lstStyle/>
          <a:p>
            <a:pPr marL="457200" indent="-457200">
              <a:buFont typeface="Courier New" panose="02070309020205020404" pitchFamily="49" charset="0"/>
              <a:buChar char="o"/>
              <a:tabLst>
                <a:tab pos="457200" algn="l"/>
              </a:tabLst>
            </a:pPr>
            <a:r>
              <a:rPr lang="en-US" dirty="0"/>
              <a:t>Soft RTS - Performance is </a:t>
            </a:r>
            <a:r>
              <a:rPr lang="en-US" dirty="0">
                <a:solidFill>
                  <a:srgbClr val="FF0000"/>
                </a:solidFill>
              </a:rPr>
              <a:t>degraded but not destroyed</a:t>
            </a:r>
            <a:r>
              <a:rPr lang="en-US" dirty="0"/>
              <a:t> by failure to meet deadlines (response time requirements)</a:t>
            </a:r>
          </a:p>
          <a:p>
            <a:pPr marL="457200" indent="-457200">
              <a:buFont typeface="Courier New" panose="02070309020205020404" pitchFamily="49" charset="0"/>
              <a:buChar char="o"/>
              <a:tabLst>
                <a:tab pos="457200" algn="l"/>
              </a:tabLst>
            </a:pPr>
            <a:r>
              <a:rPr lang="en-US" dirty="0"/>
              <a:t>Hard RTS – Even a </a:t>
            </a:r>
            <a:r>
              <a:rPr lang="en-US" dirty="0">
                <a:solidFill>
                  <a:srgbClr val="FF0000"/>
                </a:solidFill>
              </a:rPr>
              <a:t>single deadline missed</a:t>
            </a:r>
            <a:r>
              <a:rPr lang="en-US" dirty="0"/>
              <a:t> will be </a:t>
            </a:r>
            <a:r>
              <a:rPr lang="en-US" dirty="0">
                <a:solidFill>
                  <a:srgbClr val="FF0000"/>
                </a:solidFill>
              </a:rPr>
              <a:t>catastrophic or complete failure</a:t>
            </a:r>
          </a:p>
          <a:p>
            <a:pPr marL="457200" indent="-457200">
              <a:buFont typeface="Symbol" panose="05050102010706020507" pitchFamily="18" charset="2"/>
              <a:buChar char=""/>
              <a:tabLst>
                <a:tab pos="457200" algn="l"/>
              </a:tabLst>
            </a:pPr>
            <a:r>
              <a:rPr lang="en-US" dirty="0">
                <a:solidFill>
                  <a:schemeClr val="accent1">
                    <a:lumMod val="75000"/>
                  </a:schemeClr>
                </a:solidFill>
              </a:rPr>
              <a:t>Missile Launching System</a:t>
            </a:r>
          </a:p>
          <a:p>
            <a:pPr marL="457200" indent="-457200">
              <a:buFont typeface="Symbol" panose="05050102010706020507" pitchFamily="18" charset="2"/>
              <a:buChar char=""/>
              <a:tabLst>
                <a:tab pos="457200" algn="l"/>
              </a:tabLst>
            </a:pPr>
            <a:r>
              <a:rPr lang="en-US" dirty="0">
                <a:solidFill>
                  <a:schemeClr val="accent1">
                    <a:lumMod val="75000"/>
                  </a:schemeClr>
                </a:solidFill>
              </a:rPr>
              <a:t>Video Games</a:t>
            </a:r>
          </a:p>
          <a:p>
            <a:pPr marL="457200" indent="-457200">
              <a:buFont typeface="Symbol" panose="05050102010706020507" pitchFamily="18" charset="2"/>
              <a:buChar char=""/>
              <a:tabLst>
                <a:tab pos="457200" algn="l"/>
              </a:tabLst>
            </a:pPr>
            <a:r>
              <a:rPr lang="en-US" dirty="0">
                <a:solidFill>
                  <a:schemeClr val="accent1">
                    <a:lumMod val="75000"/>
                  </a:schemeClr>
                </a:solidFill>
              </a:rPr>
              <a:t>Weed killing robot</a:t>
            </a:r>
          </a:p>
          <a:p>
            <a:pPr marL="457200" indent="-457200">
              <a:buFont typeface="Courier New" panose="02070309020205020404" pitchFamily="49" charset="0"/>
              <a:buChar char="o"/>
              <a:tabLst>
                <a:tab pos="457200" algn="l"/>
              </a:tabLst>
            </a:pPr>
            <a:r>
              <a:rPr lang="en-US" dirty="0"/>
              <a:t>Firm RTS – </a:t>
            </a:r>
            <a:r>
              <a:rPr lang="en-US" dirty="0">
                <a:solidFill>
                  <a:srgbClr val="FF0000"/>
                </a:solidFill>
              </a:rPr>
              <a:t>&gt; N deadlines missed</a:t>
            </a:r>
            <a:r>
              <a:rPr lang="en-US" dirty="0"/>
              <a:t> – complete failure.</a:t>
            </a:r>
          </a:p>
          <a:p>
            <a:pPr marL="0" indent="0">
              <a:buNone/>
              <a:tabLst>
                <a:tab pos="457200" algn="l"/>
              </a:tabLst>
            </a:pPr>
            <a:endParaRPr lang="en-US" dirty="0"/>
          </a:p>
        </p:txBody>
      </p:sp>
    </p:spTree>
    <p:extLst>
      <p:ext uri="{BB962C8B-B14F-4D97-AF65-F5344CB8AC3E}">
        <p14:creationId xmlns:p14="http://schemas.microsoft.com/office/powerpoint/2010/main" val="289975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deadlines come from?</a:t>
            </a:r>
          </a:p>
        </p:txBody>
      </p:sp>
      <p:sp>
        <p:nvSpPr>
          <p:cNvPr id="3" name="Content Placeholder 2"/>
          <p:cNvSpPr>
            <a:spLocks noGrp="1"/>
          </p:cNvSpPr>
          <p:nvPr>
            <p:ph idx="1"/>
          </p:nvPr>
        </p:nvSpPr>
        <p:spPr/>
        <p:txBody>
          <a:bodyPr/>
          <a:lstStyle/>
          <a:p>
            <a:r>
              <a:rPr lang="en-US" dirty="0"/>
              <a:t>Animated Display – 30 frames/sec</a:t>
            </a:r>
          </a:p>
          <a:p>
            <a:r>
              <a:rPr lang="en-US" dirty="0"/>
              <a:t>System Specification</a:t>
            </a:r>
          </a:p>
          <a:p>
            <a:pPr lvl="2">
              <a:buFont typeface="Arial" panose="020B0604020202020204" pitchFamily="34" charset="0"/>
              <a:buChar char="-"/>
            </a:pPr>
            <a:r>
              <a:rPr lang="en-US" dirty="0"/>
              <a:t>Specification Languages</a:t>
            </a:r>
          </a:p>
          <a:p>
            <a:pPr lvl="2">
              <a:buFont typeface="Arial" panose="020B0604020202020204" pitchFamily="34" charset="0"/>
              <a:buChar char="-"/>
            </a:pPr>
            <a:r>
              <a:rPr lang="en-US" dirty="0"/>
              <a:t>Predict execution times of programs</a:t>
            </a:r>
          </a:p>
          <a:p>
            <a:pPr lvl="2">
              <a:buFont typeface="Arial" panose="020B0604020202020204" pitchFamily="34" charset="0"/>
              <a:buChar char="-"/>
            </a:pPr>
            <a:r>
              <a:rPr lang="en-US" dirty="0"/>
              <a:t>Model reliability of s/w and h/w </a:t>
            </a:r>
          </a:p>
          <a:p>
            <a:pPr lvl="2">
              <a:buFont typeface="Arial" panose="020B0604020202020204" pitchFamily="34" charset="0"/>
              <a:buChar char="-"/>
            </a:pPr>
            <a:r>
              <a:rPr lang="en-US" dirty="0"/>
              <a:t>Assign tasks to processors</a:t>
            </a:r>
          </a:p>
          <a:p>
            <a:pPr lvl="2">
              <a:buFont typeface="Arial" panose="020B0604020202020204" pitchFamily="34" charset="0"/>
              <a:buChar char="-"/>
            </a:pPr>
            <a:r>
              <a:rPr lang="en-US" dirty="0"/>
              <a:t>Failure Recovery</a:t>
            </a:r>
          </a:p>
        </p:txBody>
      </p:sp>
    </p:spTree>
    <p:extLst>
      <p:ext uri="{BB962C8B-B14F-4D97-AF65-F5344CB8AC3E}">
        <p14:creationId xmlns:p14="http://schemas.microsoft.com/office/powerpoint/2010/main" val="347657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191000"/>
            <a:ext cx="8229600" cy="1828800"/>
          </a:xfrm>
        </p:spPr>
        <p:txBody>
          <a:bodyPr>
            <a:normAutofit fontScale="92500" lnSpcReduction="20000"/>
          </a:bodyPr>
          <a:lstStyle/>
          <a:p>
            <a:pPr>
              <a:buFont typeface="Wingdings" pitchFamily="2" charset="2"/>
              <a:buChar char="Ø"/>
            </a:pPr>
            <a:r>
              <a:rPr lang="en-US" sz="2000" dirty="0" smtClean="0"/>
              <a:t>A system is an assembly of components connected together in an organized way</a:t>
            </a:r>
            <a:endParaRPr lang="fi-FI" sz="2000" dirty="0" smtClean="0"/>
          </a:p>
          <a:p>
            <a:pPr>
              <a:buFont typeface="Wingdings" pitchFamily="2" charset="2"/>
              <a:buChar char="Ø"/>
            </a:pPr>
            <a:r>
              <a:rPr lang="en-US" sz="2000" dirty="0" smtClean="0"/>
              <a:t>A system is fundamentally altered if a component joins or leaves it</a:t>
            </a:r>
            <a:endParaRPr lang="fi-FI" sz="2000" dirty="0" smtClean="0"/>
          </a:p>
          <a:p>
            <a:pPr>
              <a:buFont typeface="Wingdings" pitchFamily="2" charset="2"/>
              <a:buChar char="Ø"/>
            </a:pPr>
            <a:r>
              <a:rPr lang="en-US" sz="2000" dirty="0" smtClean="0"/>
              <a:t>It has a purpose</a:t>
            </a:r>
            <a:endParaRPr lang="fi-FI" sz="2000" dirty="0" smtClean="0"/>
          </a:p>
          <a:p>
            <a:pPr>
              <a:buFont typeface="Wingdings" pitchFamily="2" charset="2"/>
              <a:buChar char="Ø"/>
            </a:pPr>
            <a:r>
              <a:rPr lang="en-US" sz="2000" dirty="0" smtClean="0"/>
              <a:t>It has a degree of permanence</a:t>
            </a:r>
            <a:endParaRPr lang="fi-FI" sz="2000" dirty="0" smtClean="0"/>
          </a:p>
          <a:p>
            <a:pPr>
              <a:buFont typeface="Wingdings" pitchFamily="2" charset="2"/>
              <a:buChar char="Ø"/>
            </a:pPr>
            <a:r>
              <a:rPr lang="en-US" sz="2000" dirty="0" smtClean="0"/>
              <a:t>It has been defined as being of particular interest</a:t>
            </a:r>
            <a:endParaRPr lang="fi-FI" sz="2000" dirty="0"/>
          </a:p>
        </p:txBody>
      </p:sp>
      <p:sp>
        <p:nvSpPr>
          <p:cNvPr id="6" name="Content Placeholder 5"/>
          <p:cNvSpPr>
            <a:spLocks noGrp="1"/>
          </p:cNvSpPr>
          <p:nvPr>
            <p:ph sz="quarter" idx="10"/>
          </p:nvPr>
        </p:nvSpPr>
        <p:spPr/>
        <p:txBody>
          <a:bodyPr/>
          <a:lstStyle/>
          <a:p>
            <a:r>
              <a:rPr lang="en-US" dirty="0" smtClean="0"/>
              <a:t>A System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19</a:t>
            </a:fld>
            <a:endParaRPr lang="en-US"/>
          </a:p>
        </p:txBody>
      </p:sp>
      <p:graphicFrame>
        <p:nvGraphicFramePr>
          <p:cNvPr id="20482" name="Object 2"/>
          <p:cNvGraphicFramePr>
            <a:graphicFrameLocks noChangeAspect="1"/>
          </p:cNvGraphicFramePr>
          <p:nvPr/>
        </p:nvGraphicFramePr>
        <p:xfrm>
          <a:off x="1524000" y="1447800"/>
          <a:ext cx="5892800" cy="1676400"/>
        </p:xfrm>
        <a:graphic>
          <a:graphicData uri="http://schemas.openxmlformats.org/presentationml/2006/ole">
            <mc:AlternateContent xmlns:mc="http://schemas.openxmlformats.org/markup-compatibility/2006">
              <mc:Choice xmlns:v="urn:schemas-microsoft-com:vml" Requires="v">
                <p:oleObj spid="_x0000_s1051" name="CorelDRAW" r:id="rId4" imgW="4377960" imgH="1065960" progId="">
                  <p:embed/>
                </p:oleObj>
              </mc:Choice>
              <mc:Fallback>
                <p:oleObj name="CorelDRAW" r:id="rId4" imgW="4377960" imgH="10659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447800"/>
                        <a:ext cx="5892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3"/>
          <p:cNvSpPr txBox="1">
            <a:spLocks noChangeArrowheads="1"/>
          </p:cNvSpPr>
          <p:nvPr/>
        </p:nvSpPr>
        <p:spPr bwMode="auto">
          <a:xfrm>
            <a:off x="0" y="3276600"/>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000" indent="-342000">
              <a:spcBef>
                <a:spcPts val="576"/>
              </a:spcBef>
            </a:pPr>
            <a:r>
              <a:rPr lang="en-IN" sz="1100" b="1" i="1" dirty="0" smtClean="0"/>
              <a:t>	(Source</a:t>
            </a:r>
            <a:r>
              <a:rPr lang="en-IN" sz="1200" b="1" i="1" dirty="0" smtClean="0"/>
              <a:t>: P. A. </a:t>
            </a:r>
            <a:r>
              <a:rPr lang="en-IN" sz="1200" b="1" i="1" dirty="0" err="1" smtClean="0"/>
              <a:t>Laplante</a:t>
            </a:r>
            <a:r>
              <a:rPr lang="en-IN" sz="1200" b="1" i="1" dirty="0" smtClean="0"/>
              <a:t> &amp; S. J. </a:t>
            </a:r>
            <a:r>
              <a:rPr lang="en-IN" sz="1200" b="1" i="1" dirty="0" err="1" smtClean="0"/>
              <a:t>Ovaska</a:t>
            </a:r>
            <a:r>
              <a:rPr lang="en-IN" sz="1200" b="1" i="1" dirty="0" smtClean="0"/>
              <a:t>, Real-Time Systems Design and Analysis: Tools for the Practitioner, Wiley, 4th edition)</a:t>
            </a:r>
            <a:endParaRPr lang="en-US" sz="1200" b="1" i="1" dirty="0" smtClean="0"/>
          </a:p>
        </p:txBody>
      </p:sp>
    </p:spTree>
    <p:extLst>
      <p:ext uri="{BB962C8B-B14F-4D97-AF65-F5344CB8AC3E}">
        <p14:creationId xmlns:p14="http://schemas.microsoft.com/office/powerpoint/2010/main" val="165239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253841-6694-4766-AC53-2F56BE23019D}" type="slidenum">
              <a:rPr lang="en-US" smtClean="0"/>
              <a:t>2</a:t>
            </a:fld>
            <a:endParaRPr lang="en-US"/>
          </a:p>
        </p:txBody>
      </p:sp>
      <p:pic>
        <p:nvPicPr>
          <p:cNvPr id="4" name="Picture 2" descr="https://tr3.cbsistatic.com/hub/i/2017/11/14/6ab1e64a-50bd-43a5-b78c-cd0eadc6de32/13f50ed73e3ff208460eb6ed7f2b6bcc/00-3-apollo-coders-03.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922" y="-5687"/>
            <a:ext cx="9151583" cy="68636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tr3.cbsistatic.com/hub/i/2017/11/14/3d0092c1-02fa-4be8-ad99-a7540c33e9df/8df197b8a867fa1075d5e216e5140f72/16-apollo-13-computer.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6322474" y="3800658"/>
            <a:ext cx="2858827" cy="30891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tr4.cbsistatic.com/hub/i/2017/11/14/1ea5df94-a7a7-4b82-8cdd-b2a9ec54262e/a98e2ca911aea3ff5558de8e6113ac61/8-rttc.jpg"/>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r="-398"/>
          <a:stretch/>
        </p:blipFill>
        <p:spPr bwMode="auto">
          <a:xfrm>
            <a:off x="0" y="0"/>
            <a:ext cx="3369858"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File:Margaret Hamilton - restoration.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359241" y="30707"/>
            <a:ext cx="2816225" cy="34998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158" y="2743200"/>
            <a:ext cx="3397993" cy="4214327"/>
          </a:xfrm>
          <a:prstGeom prst="rect">
            <a:avLst/>
          </a:prstGeom>
        </p:spPr>
      </p:pic>
      <p:sp>
        <p:nvSpPr>
          <p:cNvPr id="10" name="Title 4"/>
          <p:cNvSpPr>
            <a:spLocks noGrp="1"/>
          </p:cNvSpPr>
          <p:nvPr>
            <p:ph type="title"/>
          </p:nvPr>
        </p:nvSpPr>
        <p:spPr>
          <a:xfrm>
            <a:off x="26158" y="1858370"/>
            <a:ext cx="3343700" cy="1066019"/>
          </a:xfrm>
          <a:solidFill>
            <a:schemeClr val="tx1"/>
          </a:solidFill>
        </p:spPr>
        <p:txBody>
          <a:bodyPr>
            <a:noAutofit/>
          </a:bodyPr>
          <a:lstStyle/>
          <a:p>
            <a:pPr algn="r"/>
            <a:r>
              <a:rPr lang="en-US" sz="2000" i="1" dirty="0" smtClean="0">
                <a:solidFill>
                  <a:schemeClr val="bg1"/>
                </a:solidFill>
                <a:latin typeface="+mj-lt"/>
              </a:rPr>
              <a:t>Welcome To</a:t>
            </a:r>
            <a:br>
              <a:rPr lang="en-US" sz="2000" i="1" dirty="0" smtClean="0">
                <a:solidFill>
                  <a:schemeClr val="bg1"/>
                </a:solidFill>
                <a:latin typeface="+mj-lt"/>
              </a:rPr>
            </a:br>
            <a:r>
              <a:rPr lang="en-US" sz="2200" dirty="0" smtClean="0">
                <a:solidFill>
                  <a:schemeClr val="tx2">
                    <a:lumMod val="40000"/>
                    <a:lumOff val="60000"/>
                  </a:schemeClr>
                </a:solidFill>
                <a:latin typeface="+mj-lt"/>
              </a:rPr>
              <a:t>BITS ZG553: Real Time Systems</a:t>
            </a:r>
            <a:r>
              <a:rPr lang="en-US" sz="2000" dirty="0" smtClean="0">
                <a:solidFill>
                  <a:schemeClr val="bg1"/>
                </a:solidFill>
                <a:latin typeface="+mj-lt"/>
              </a:rPr>
              <a:t/>
            </a:r>
            <a:br>
              <a:rPr lang="en-US" sz="2000" dirty="0" smtClean="0">
                <a:solidFill>
                  <a:schemeClr val="bg1"/>
                </a:solidFill>
                <a:latin typeface="+mj-lt"/>
              </a:rPr>
            </a:br>
            <a:r>
              <a:rPr lang="en-US" sz="1800" i="1" dirty="0" smtClean="0">
                <a:solidFill>
                  <a:schemeClr val="bg1"/>
                </a:solidFill>
                <a:latin typeface="+mj-lt"/>
              </a:rPr>
              <a:t>- K G Krishna</a:t>
            </a:r>
            <a:endParaRPr lang="en-US" sz="2000" i="1" dirty="0">
              <a:solidFill>
                <a:schemeClr val="bg1"/>
              </a:solidFill>
              <a:latin typeface="+mj-lt"/>
            </a:endParaRPr>
          </a:p>
        </p:txBody>
      </p:sp>
    </p:spTree>
    <p:extLst>
      <p:ext uri="{BB962C8B-B14F-4D97-AF65-F5344CB8AC3E}">
        <p14:creationId xmlns:p14="http://schemas.microsoft.com/office/powerpoint/2010/main" val="3110176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828800"/>
            <a:ext cx="8229600" cy="1600200"/>
          </a:xfrm>
        </p:spPr>
        <p:txBody>
          <a:bodyPr>
            <a:normAutofit/>
          </a:bodyPr>
          <a:lstStyle/>
          <a:p>
            <a:pPr>
              <a:buFont typeface="Wingdings" pitchFamily="2" charset="2"/>
              <a:buChar char="Ø"/>
            </a:pPr>
            <a:r>
              <a:rPr lang="en-US" sz="2000" dirty="0" smtClean="0"/>
              <a:t>Inputs are </a:t>
            </a:r>
            <a:r>
              <a:rPr lang="en-US" sz="2000" i="1" dirty="0" smtClean="0"/>
              <a:t>excitations</a:t>
            </a:r>
            <a:r>
              <a:rPr lang="en-US" sz="2000" dirty="0" smtClean="0"/>
              <a:t> and outputs are corresponding </a:t>
            </a:r>
            <a:r>
              <a:rPr lang="en-US" sz="2000" i="1" dirty="0" smtClean="0"/>
              <a:t>responses</a:t>
            </a:r>
          </a:p>
          <a:p>
            <a:pPr>
              <a:buFont typeface="Wingdings" pitchFamily="2" charset="2"/>
              <a:buChar char="Ø"/>
            </a:pPr>
            <a:r>
              <a:rPr lang="en-US" sz="2000" dirty="0" smtClean="0"/>
              <a:t>Inputs and outputs may be digital or analog</a:t>
            </a:r>
          </a:p>
          <a:p>
            <a:pPr>
              <a:buFont typeface="Wingdings" pitchFamily="2" charset="2"/>
              <a:buChar char="Ø"/>
            </a:pPr>
            <a:r>
              <a:rPr lang="en-US" sz="2000" dirty="0" smtClean="0"/>
              <a:t>Inputs are associated with sensors, cameras, etc.</a:t>
            </a:r>
          </a:p>
          <a:p>
            <a:pPr>
              <a:buFont typeface="Wingdings" pitchFamily="2" charset="2"/>
              <a:buChar char="Ø"/>
            </a:pPr>
            <a:r>
              <a:rPr lang="en-US" sz="2000" dirty="0" smtClean="0"/>
              <a:t>Outputs with actuators, displays, etc.</a:t>
            </a:r>
          </a:p>
        </p:txBody>
      </p:sp>
      <p:sp>
        <p:nvSpPr>
          <p:cNvPr id="6" name="Content Placeholder 5"/>
          <p:cNvSpPr>
            <a:spLocks noGrp="1"/>
          </p:cNvSpPr>
          <p:nvPr>
            <p:ph sz="quarter" idx="10"/>
          </p:nvPr>
        </p:nvSpPr>
        <p:spPr/>
        <p:txBody>
          <a:bodyPr/>
          <a:lstStyle/>
          <a:p>
            <a:r>
              <a:rPr lang="en-US" dirty="0" smtClean="0"/>
              <a:t>Example: A Real-Time Control System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20</a:t>
            </a:fld>
            <a:endParaRPr lang="en-US"/>
          </a:p>
        </p:txBody>
      </p:sp>
      <p:graphicFrame>
        <p:nvGraphicFramePr>
          <p:cNvPr id="21507" name="Object 3"/>
          <p:cNvGraphicFramePr>
            <a:graphicFrameLocks noChangeAspect="1"/>
          </p:cNvGraphicFramePr>
          <p:nvPr/>
        </p:nvGraphicFramePr>
        <p:xfrm>
          <a:off x="1917700" y="4038600"/>
          <a:ext cx="5295900" cy="1828800"/>
        </p:xfrm>
        <a:graphic>
          <a:graphicData uri="http://schemas.openxmlformats.org/presentationml/2006/ole">
            <mc:AlternateContent xmlns:mc="http://schemas.openxmlformats.org/markup-compatibility/2006">
              <mc:Choice xmlns:v="urn:schemas-microsoft-com:vml" Requires="v">
                <p:oleObj spid="_x0000_s2075" name="CorelDRAW" r:id="rId4" imgW="3934440" imgH="1256760" progId="">
                  <p:embed/>
                </p:oleObj>
              </mc:Choice>
              <mc:Fallback>
                <p:oleObj name="CorelDRAW" r:id="rId4" imgW="3934440" imgH="1256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7700" y="4038600"/>
                        <a:ext cx="52959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3"/>
          <p:cNvSpPr txBox="1">
            <a:spLocks noChangeArrowheads="1"/>
          </p:cNvSpPr>
          <p:nvPr/>
        </p:nvSpPr>
        <p:spPr bwMode="auto">
          <a:xfrm>
            <a:off x="0" y="6019800"/>
            <a:ext cx="914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000" indent="-342000">
              <a:spcBef>
                <a:spcPts val="576"/>
              </a:spcBef>
            </a:pPr>
            <a:r>
              <a:rPr lang="en-IN" sz="1100" b="1" i="1" dirty="0" smtClean="0"/>
              <a:t>	Source</a:t>
            </a:r>
            <a:r>
              <a:rPr lang="en-IN" sz="1200" b="1" i="1" dirty="0" smtClean="0"/>
              <a:t>: P. A. </a:t>
            </a:r>
            <a:r>
              <a:rPr lang="en-IN" sz="1200" b="1" i="1" dirty="0" err="1" smtClean="0"/>
              <a:t>Laplante</a:t>
            </a:r>
            <a:r>
              <a:rPr lang="en-IN" sz="1200" b="1" i="1" dirty="0" smtClean="0"/>
              <a:t> &amp; S. J. </a:t>
            </a:r>
            <a:r>
              <a:rPr lang="en-IN" sz="1200" b="1" i="1" dirty="0" err="1" smtClean="0"/>
              <a:t>Ovaska</a:t>
            </a:r>
            <a:r>
              <a:rPr lang="en-IN" sz="1200" b="1" i="1" dirty="0" smtClean="0"/>
              <a:t>, Real-Time Systems Design and Analysis: Tools for the Practitioner, Wiley, 4th edition</a:t>
            </a:r>
            <a:endParaRPr lang="en-US" sz="1200" b="1" i="1" dirty="0" smtClean="0"/>
          </a:p>
        </p:txBody>
      </p:sp>
    </p:spTree>
    <p:extLst>
      <p:ext uri="{BB962C8B-B14F-4D97-AF65-F5344CB8AC3E}">
        <p14:creationId xmlns:p14="http://schemas.microsoft.com/office/powerpoint/2010/main" val="3135023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altLang="en-AU" dirty="0" smtClean="0"/>
              <a:t>Feedback Control Loop </a:t>
            </a:r>
            <a:r>
              <a:rPr lang="en-AU" altLang="en-AU" dirty="0" err="1" smtClean="0"/>
              <a:t>pseudocode</a:t>
            </a:r>
            <a:r>
              <a:rPr lang="en-AU" altLang="en-AU" dirty="0" smtClean="0"/>
              <a:t>:</a:t>
            </a:r>
          </a:p>
          <a:p>
            <a:endParaRPr lang="en-AU" altLang="en-AU" dirty="0" smtClean="0"/>
          </a:p>
          <a:p>
            <a:r>
              <a:rPr lang="en-AU" altLang="en-AU" sz="1800" dirty="0" smtClean="0">
                <a:latin typeface="Courier New" pitchFamily="49" charset="0"/>
                <a:cs typeface="Courier New" pitchFamily="49" charset="0"/>
              </a:rPr>
              <a:t>set timer to interrupt periodically with period ‘T’</a:t>
            </a:r>
          </a:p>
          <a:p>
            <a:r>
              <a:rPr lang="en-AU" altLang="en-AU" sz="1800" dirty="0" smtClean="0">
                <a:latin typeface="Courier New" pitchFamily="49" charset="0"/>
                <a:cs typeface="Courier New" pitchFamily="49" charset="0"/>
              </a:rPr>
              <a:t>at each timer interrupt do</a:t>
            </a:r>
          </a:p>
          <a:p>
            <a:r>
              <a:rPr lang="en-AU" altLang="en-AU" sz="1800" dirty="0" smtClean="0">
                <a:latin typeface="Courier New" pitchFamily="49" charset="0"/>
                <a:cs typeface="Courier New" pitchFamily="49" charset="0"/>
              </a:rPr>
              <a:t>{</a:t>
            </a:r>
          </a:p>
          <a:p>
            <a:pPr lvl="1">
              <a:buNone/>
            </a:pPr>
            <a:r>
              <a:rPr lang="en-AU" altLang="en-AU" sz="1800" dirty="0" smtClean="0">
                <a:latin typeface="Courier New" pitchFamily="49" charset="0"/>
                <a:cs typeface="Courier New" pitchFamily="49" charset="0"/>
              </a:rPr>
              <a:t>do analogue-to-digital conversion to get ‘y’</a:t>
            </a:r>
          </a:p>
          <a:p>
            <a:pPr lvl="1">
              <a:buNone/>
            </a:pPr>
            <a:r>
              <a:rPr lang="en-AU" altLang="en-AU" sz="1800" dirty="0" smtClean="0">
                <a:latin typeface="Courier New" pitchFamily="49" charset="0"/>
                <a:cs typeface="Courier New" pitchFamily="49" charset="0"/>
              </a:rPr>
              <a:t>compute control output ‘u’</a:t>
            </a:r>
          </a:p>
          <a:p>
            <a:pPr lvl="1">
              <a:buNone/>
            </a:pPr>
            <a:r>
              <a:rPr lang="en-AU" altLang="en-AU" sz="1800" dirty="0" smtClean="0">
                <a:latin typeface="Courier New" pitchFamily="49" charset="0"/>
                <a:cs typeface="Courier New" pitchFamily="49" charset="0"/>
              </a:rPr>
              <a:t>do digital-to-analogue conversion </a:t>
            </a:r>
          </a:p>
          <a:p>
            <a:r>
              <a:rPr lang="en-AU" altLang="en-AU" sz="1800" dirty="0" smtClean="0">
                <a:latin typeface="Courier New" pitchFamily="49" charset="0"/>
                <a:cs typeface="Courier New" pitchFamily="49" charset="0"/>
              </a:rPr>
              <a:t>}</a:t>
            </a:r>
            <a:endParaRPr lang="en-AU" altLang="en-AU" sz="1800" dirty="0">
              <a:latin typeface="Courier New" pitchFamily="49" charset="0"/>
              <a:cs typeface="Courier New" pitchFamily="49" charset="0"/>
            </a:endParaRPr>
          </a:p>
        </p:txBody>
      </p:sp>
      <p:sp>
        <p:nvSpPr>
          <p:cNvPr id="6" name="Content Placeholder 5"/>
          <p:cNvSpPr>
            <a:spLocks noGrp="1"/>
          </p:cNvSpPr>
          <p:nvPr>
            <p:ph sz="quarter" idx="10"/>
          </p:nvPr>
        </p:nvSpPr>
        <p:spPr/>
        <p:txBody>
          <a:bodyPr/>
          <a:lstStyle/>
          <a:p>
            <a:r>
              <a:rPr lang="en-US" dirty="0" smtClean="0"/>
              <a:t>Sample Data System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5666741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1"/>
            <a:ext cx="8610600" cy="5181600"/>
          </a:xfrm>
        </p:spPr>
        <p:txBody>
          <a:bodyPr>
            <a:normAutofit fontScale="70000" lnSpcReduction="20000"/>
          </a:bodyPr>
          <a:lstStyle/>
          <a:p>
            <a:pPr>
              <a:lnSpc>
                <a:spcPct val="120000"/>
              </a:lnSpc>
            </a:pPr>
            <a:r>
              <a:rPr lang="en-AU" altLang="en-AU" sz="1800" u="sng" dirty="0" smtClean="0"/>
              <a:t>Determining the Sampling Rate</a:t>
            </a:r>
          </a:p>
          <a:p>
            <a:pPr>
              <a:lnSpc>
                <a:spcPct val="120000"/>
              </a:lnSpc>
            </a:pPr>
            <a:endParaRPr lang="en-AU" altLang="en-AU" sz="1800" dirty="0" smtClean="0"/>
          </a:p>
          <a:p>
            <a:pPr>
              <a:lnSpc>
                <a:spcPct val="120000"/>
              </a:lnSpc>
            </a:pPr>
            <a:r>
              <a:rPr lang="en-AU" altLang="en-AU" sz="1800" dirty="0" smtClean="0"/>
              <a:t>	Sampling time interval = T</a:t>
            </a:r>
          </a:p>
          <a:p>
            <a:pPr>
              <a:lnSpc>
                <a:spcPct val="120000"/>
              </a:lnSpc>
            </a:pPr>
            <a:endParaRPr lang="en-AU" altLang="en-AU" sz="1800" dirty="0" smtClean="0"/>
          </a:p>
          <a:p>
            <a:pPr>
              <a:lnSpc>
                <a:spcPct val="120000"/>
              </a:lnSpc>
            </a:pPr>
            <a:r>
              <a:rPr lang="en-AU" altLang="en-AU" sz="1800" dirty="0" smtClean="0"/>
              <a:t>	</a:t>
            </a:r>
            <a:r>
              <a:rPr lang="en-AU" altLang="en-AU" sz="1800" dirty="0" smtClean="0">
                <a:solidFill>
                  <a:srgbClr val="0000CC"/>
                </a:solidFill>
              </a:rPr>
              <a:t>In general, the faster a system can and must respond to changes, the faster the input to the actuator varies, hence the shorter the sampling period should be.</a:t>
            </a:r>
          </a:p>
          <a:p>
            <a:pPr>
              <a:lnSpc>
                <a:spcPct val="120000"/>
              </a:lnSpc>
            </a:pPr>
            <a:endParaRPr lang="en-AU" altLang="en-AU" sz="1800" dirty="0" smtClean="0"/>
          </a:p>
          <a:p>
            <a:pPr>
              <a:lnSpc>
                <a:spcPct val="120000"/>
              </a:lnSpc>
            </a:pPr>
            <a:r>
              <a:rPr lang="en-AU" altLang="en-AU" sz="1800" dirty="0" smtClean="0"/>
              <a:t>	We can measure the responsiveness of the system by its </a:t>
            </a:r>
            <a:r>
              <a:rPr lang="en-AU" altLang="en-AU" sz="1800" i="1" dirty="0" smtClean="0">
                <a:solidFill>
                  <a:srgbClr val="0000CC"/>
                </a:solidFill>
              </a:rPr>
              <a:t>rise time</a:t>
            </a:r>
            <a:r>
              <a:rPr lang="en-AU" altLang="en-AU" sz="1800" dirty="0" smtClean="0">
                <a:solidFill>
                  <a:srgbClr val="0000CC"/>
                </a:solidFill>
              </a:rPr>
              <a:t> </a:t>
            </a:r>
            <a:r>
              <a:rPr lang="en-AU" altLang="en-AU" sz="1800" b="1" dirty="0" smtClean="0">
                <a:solidFill>
                  <a:srgbClr val="0000CC"/>
                </a:solidFill>
              </a:rPr>
              <a:t>R</a:t>
            </a:r>
            <a:r>
              <a:rPr lang="en-AU" altLang="en-AU" sz="1800" dirty="0" smtClean="0">
                <a:solidFill>
                  <a:srgbClr val="0000CC"/>
                </a:solidFill>
              </a:rPr>
              <a:t>.</a:t>
            </a:r>
          </a:p>
          <a:p>
            <a:pPr>
              <a:lnSpc>
                <a:spcPct val="120000"/>
              </a:lnSpc>
            </a:pPr>
            <a:endParaRPr lang="en-AU" altLang="en-AU" sz="1800" dirty="0" smtClean="0"/>
          </a:p>
          <a:p>
            <a:pPr>
              <a:lnSpc>
                <a:spcPct val="120000"/>
              </a:lnSpc>
            </a:pPr>
            <a:r>
              <a:rPr lang="en-AU" altLang="en-AU" sz="1800" dirty="0" smtClean="0"/>
              <a:t>	R is the time it takes to get close to its final state after the input changes.</a:t>
            </a:r>
          </a:p>
          <a:p>
            <a:pPr>
              <a:lnSpc>
                <a:spcPct val="120000"/>
              </a:lnSpc>
            </a:pPr>
            <a:endParaRPr lang="en-AU" altLang="en-AU" sz="1800" dirty="0" smtClean="0"/>
          </a:p>
          <a:p>
            <a:pPr>
              <a:lnSpc>
                <a:spcPct val="120000"/>
              </a:lnSpc>
            </a:pPr>
            <a:r>
              <a:rPr lang="en-AU" altLang="en-AU" sz="1800" dirty="0" smtClean="0">
                <a:solidFill>
                  <a:srgbClr val="0000CC"/>
                </a:solidFill>
              </a:rPr>
              <a:t>	Typically the ratio R/T of rise time to sampling period should be between 10 and 20 in order to give a smooth response</a:t>
            </a:r>
            <a:r>
              <a:rPr lang="en-AU" altLang="en-AU" sz="1800" dirty="0" smtClean="0">
                <a:solidFill>
                  <a:srgbClr val="002060"/>
                </a:solidFill>
              </a:rPr>
              <a:t>.</a:t>
            </a:r>
          </a:p>
          <a:p>
            <a:pPr>
              <a:lnSpc>
                <a:spcPct val="120000"/>
              </a:lnSpc>
            </a:pPr>
            <a:endParaRPr lang="en-AU" altLang="en-AU" sz="1800" dirty="0" smtClean="0">
              <a:solidFill>
                <a:srgbClr val="002060"/>
              </a:solidFill>
            </a:endParaRPr>
          </a:p>
          <a:p>
            <a:pPr>
              <a:lnSpc>
                <a:spcPct val="120000"/>
              </a:lnSpc>
            </a:pPr>
            <a:r>
              <a:rPr lang="en-AU" altLang="en-AU" sz="1800" dirty="0" smtClean="0"/>
              <a:t>	One can also consider this in terms of </a:t>
            </a:r>
            <a:r>
              <a:rPr lang="en-AU" altLang="en-AU" sz="1800" dirty="0" smtClean="0">
                <a:solidFill>
                  <a:srgbClr val="0000CC"/>
                </a:solidFill>
              </a:rPr>
              <a:t>bandwidth </a:t>
            </a:r>
            <a:r>
              <a:rPr lang="en-AU" altLang="en-AU" sz="1800" dirty="0" smtClean="0">
                <a:solidFill>
                  <a:srgbClr val="0000CC"/>
                </a:solidFill>
                <a:latin typeface="Symbol" charset="2"/>
              </a:rPr>
              <a:t>w</a:t>
            </a:r>
            <a:r>
              <a:rPr lang="en-AU" altLang="en-AU" sz="1800" dirty="0" smtClean="0"/>
              <a:t> which is approximately </a:t>
            </a:r>
            <a:r>
              <a:rPr lang="en-AU" altLang="en-AU" sz="1800" dirty="0" smtClean="0">
                <a:solidFill>
                  <a:srgbClr val="0000CC"/>
                </a:solidFill>
              </a:rPr>
              <a:t>1/2R Hz</a:t>
            </a:r>
            <a:r>
              <a:rPr lang="en-AU" altLang="en-AU" sz="1800" dirty="0" smtClean="0"/>
              <a:t>.  </a:t>
            </a:r>
          </a:p>
          <a:p>
            <a:pPr>
              <a:lnSpc>
                <a:spcPct val="120000"/>
              </a:lnSpc>
            </a:pPr>
            <a:endParaRPr lang="en-AU" altLang="en-AU" sz="1800" dirty="0" smtClean="0">
              <a:solidFill>
                <a:srgbClr val="0000CC"/>
              </a:solidFill>
            </a:endParaRPr>
          </a:p>
          <a:p>
            <a:pPr>
              <a:lnSpc>
                <a:spcPct val="120000"/>
              </a:lnSpc>
            </a:pPr>
            <a:r>
              <a:rPr lang="en-AU" altLang="en-AU" sz="1800" dirty="0" smtClean="0">
                <a:solidFill>
                  <a:srgbClr val="0000CC"/>
                </a:solidFill>
              </a:rPr>
              <a:t>	</a:t>
            </a:r>
            <a:r>
              <a:rPr lang="en-AU" altLang="en-AU" sz="2100" b="1" dirty="0" smtClean="0">
                <a:solidFill>
                  <a:srgbClr val="0000CC"/>
                </a:solidFill>
              </a:rPr>
              <a:t>The </a:t>
            </a:r>
            <a:r>
              <a:rPr lang="en-AU" altLang="en-AU" sz="2100" b="1" dirty="0" err="1" smtClean="0">
                <a:solidFill>
                  <a:srgbClr val="0000CC"/>
                </a:solidFill>
              </a:rPr>
              <a:t>Nyquist</a:t>
            </a:r>
            <a:r>
              <a:rPr lang="en-AU" altLang="en-AU" sz="2100" b="1" dirty="0" smtClean="0">
                <a:solidFill>
                  <a:srgbClr val="0000CC"/>
                </a:solidFill>
              </a:rPr>
              <a:t> sampling theorem says that any time-continuous signal of bandwidth </a:t>
            </a:r>
            <a:r>
              <a:rPr lang="en-AU" altLang="en-AU" sz="2100" b="1" dirty="0" smtClean="0">
                <a:solidFill>
                  <a:srgbClr val="0000CC"/>
                </a:solidFill>
                <a:latin typeface="Symbol" charset="2"/>
              </a:rPr>
              <a:t>w</a:t>
            </a:r>
            <a:r>
              <a:rPr lang="en-AU" altLang="en-AU" sz="2100" b="1" dirty="0" smtClean="0">
                <a:solidFill>
                  <a:srgbClr val="0000CC"/>
                </a:solidFill>
              </a:rPr>
              <a:t> can be reproduced faithfully from its sampled values only if the sampling rate is at least 2 </a:t>
            </a:r>
            <a:r>
              <a:rPr lang="en-AU" altLang="en-AU" sz="2100" b="1" dirty="0" smtClean="0">
                <a:solidFill>
                  <a:srgbClr val="0000CC"/>
                </a:solidFill>
                <a:latin typeface="Symbol" charset="2"/>
              </a:rPr>
              <a:t>w</a:t>
            </a:r>
            <a:r>
              <a:rPr lang="en-AU" altLang="en-AU" sz="2100" b="1" dirty="0" smtClean="0">
                <a:solidFill>
                  <a:srgbClr val="0000CC"/>
                </a:solidFill>
              </a:rPr>
              <a:t>.</a:t>
            </a:r>
          </a:p>
          <a:p>
            <a:pPr>
              <a:lnSpc>
                <a:spcPct val="120000"/>
              </a:lnSpc>
            </a:pPr>
            <a:endParaRPr lang="en-AU" altLang="en-AU" sz="1800" dirty="0" smtClean="0"/>
          </a:p>
          <a:p>
            <a:pPr>
              <a:lnSpc>
                <a:spcPct val="120000"/>
              </a:lnSpc>
            </a:pPr>
            <a:r>
              <a:rPr lang="en-AU" altLang="en-AU" sz="1800" dirty="0" smtClean="0"/>
              <a:t>	Recommended sampling rate is </a:t>
            </a:r>
            <a:r>
              <a:rPr lang="en-AU" altLang="en-AU" sz="1800" b="1" dirty="0" smtClean="0">
                <a:solidFill>
                  <a:srgbClr val="0000CC"/>
                </a:solidFill>
              </a:rPr>
              <a:t>20 to 40 times the bandwidth </a:t>
            </a:r>
            <a:r>
              <a:rPr lang="en-AU" altLang="en-AU" sz="1800" b="1" dirty="0" smtClean="0">
                <a:solidFill>
                  <a:srgbClr val="0000CC"/>
                </a:solidFill>
                <a:latin typeface="Symbol" charset="2"/>
              </a:rPr>
              <a:t>w</a:t>
            </a:r>
            <a:r>
              <a:rPr lang="en-AU" altLang="en-AU" sz="1800" b="1" dirty="0" smtClean="0">
                <a:solidFill>
                  <a:srgbClr val="0000CC"/>
                </a:solidFill>
              </a:rPr>
              <a:t>.</a:t>
            </a:r>
          </a:p>
          <a:p>
            <a:pPr>
              <a:lnSpc>
                <a:spcPct val="120000"/>
              </a:lnSpc>
            </a:pPr>
            <a:endParaRPr lang="en-AU" altLang="en-AU" sz="1800" dirty="0" smtClean="0">
              <a:solidFill>
                <a:srgbClr val="0000CC"/>
              </a:solidFill>
            </a:endParaRPr>
          </a:p>
          <a:p>
            <a:pPr>
              <a:lnSpc>
                <a:spcPct val="120000"/>
              </a:lnSpc>
            </a:pPr>
            <a:endParaRPr lang="en-AU" altLang="en-AU" sz="1800" dirty="0" smtClean="0">
              <a:solidFill>
                <a:srgbClr val="002060"/>
              </a:solidFill>
            </a:endParaRPr>
          </a:p>
          <a:p>
            <a:pPr>
              <a:lnSpc>
                <a:spcPct val="120000"/>
              </a:lnSpc>
            </a:pPr>
            <a:endParaRPr lang="en-AU" altLang="en-AU" sz="1800" dirty="0" smtClean="0"/>
          </a:p>
        </p:txBody>
      </p:sp>
      <p:sp>
        <p:nvSpPr>
          <p:cNvPr id="6" name="Content Placeholder 5"/>
          <p:cNvSpPr>
            <a:spLocks noGrp="1"/>
          </p:cNvSpPr>
          <p:nvPr>
            <p:ph sz="quarter" idx="10"/>
          </p:nvPr>
        </p:nvSpPr>
        <p:spPr/>
        <p:txBody>
          <a:bodyPr/>
          <a:lstStyle/>
          <a:p>
            <a:r>
              <a:rPr lang="en-US" dirty="0" smtClean="0"/>
              <a:t>Sample Data System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52650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458200" cy="4906963"/>
          </a:xfrm>
        </p:spPr>
        <p:txBody>
          <a:bodyPr>
            <a:normAutofit fontScale="92500" lnSpcReduction="10000"/>
          </a:bodyPr>
          <a:lstStyle/>
          <a:p>
            <a:r>
              <a:rPr lang="en-AU" altLang="en-AU" sz="1800" u="sng" dirty="0" err="1" smtClean="0"/>
              <a:t>Multirate</a:t>
            </a:r>
            <a:r>
              <a:rPr lang="en-AU" altLang="en-AU" sz="1800" u="sng" dirty="0" smtClean="0"/>
              <a:t> System</a:t>
            </a:r>
          </a:p>
          <a:p>
            <a:endParaRPr lang="en-AU" altLang="en-AU" sz="1800" dirty="0" smtClean="0"/>
          </a:p>
          <a:p>
            <a:pPr>
              <a:buFont typeface="Wingdings" pitchFamily="2" charset="2"/>
              <a:buChar char="q"/>
            </a:pPr>
            <a:r>
              <a:rPr lang="en-AU" altLang="en-AU" sz="1600" dirty="0" smtClean="0"/>
              <a:t>A system typically has state defined by multiple state variables. e.g. rotation speed, temperature, fuel consumption, etc. of an engine.</a:t>
            </a:r>
          </a:p>
          <a:p>
            <a:pPr>
              <a:buFont typeface="Wingdings" pitchFamily="2" charset="2"/>
              <a:buChar char="q"/>
            </a:pPr>
            <a:r>
              <a:rPr lang="en-AU" altLang="en-AU" sz="1600" dirty="0" smtClean="0"/>
              <a:t>The state is monitored by multiple sensors and controlled by multiple actuators.</a:t>
            </a:r>
          </a:p>
          <a:p>
            <a:pPr>
              <a:buFont typeface="Wingdings" pitchFamily="2" charset="2"/>
              <a:buChar char="q"/>
            </a:pPr>
            <a:r>
              <a:rPr lang="en-AU" altLang="en-AU" sz="1600" dirty="0" smtClean="0"/>
              <a:t>Hence there are multiple sampling rates, one for each state variable.</a:t>
            </a:r>
          </a:p>
          <a:p>
            <a:pPr>
              <a:buFont typeface="Wingdings" pitchFamily="2" charset="2"/>
              <a:buChar char="q"/>
            </a:pPr>
            <a:r>
              <a:rPr lang="en-AU" altLang="en-AU" sz="1600" dirty="0" smtClean="0">
                <a:solidFill>
                  <a:srgbClr val="0000CC"/>
                </a:solidFill>
              </a:rPr>
              <a:t>A system with multiple sampling rates is called a </a:t>
            </a:r>
            <a:r>
              <a:rPr lang="en-AU" altLang="en-AU" sz="1600" dirty="0" err="1" smtClean="0">
                <a:solidFill>
                  <a:srgbClr val="0000CC"/>
                </a:solidFill>
              </a:rPr>
              <a:t>multirate</a:t>
            </a:r>
            <a:r>
              <a:rPr lang="en-AU" altLang="en-AU" sz="1600" dirty="0" smtClean="0">
                <a:solidFill>
                  <a:srgbClr val="0000CC"/>
                </a:solidFill>
              </a:rPr>
              <a:t> system</a:t>
            </a:r>
            <a:r>
              <a:rPr lang="en-AU" altLang="en-AU" sz="1600" dirty="0" smtClean="0"/>
              <a:t>.</a:t>
            </a:r>
          </a:p>
          <a:p>
            <a:endParaRPr lang="en-AU" altLang="en-AU" sz="1800" u="sng" dirty="0" smtClean="0">
              <a:solidFill>
                <a:srgbClr val="0000CC"/>
              </a:solidFill>
            </a:endParaRPr>
          </a:p>
          <a:p>
            <a:r>
              <a:rPr lang="en-AU" altLang="en-AU" sz="1800" u="sng" dirty="0" smtClean="0"/>
              <a:t>Determining Sampling Rate for a </a:t>
            </a:r>
            <a:r>
              <a:rPr lang="en-AU" altLang="en-AU" sz="1800" u="sng" dirty="0" err="1" smtClean="0"/>
              <a:t>Multirate</a:t>
            </a:r>
            <a:r>
              <a:rPr lang="en-AU" altLang="en-AU" sz="1800" u="sng" dirty="0" smtClean="0"/>
              <a:t> System</a:t>
            </a:r>
          </a:p>
          <a:p>
            <a:endParaRPr lang="en-AU" altLang="en-AU" sz="1800" dirty="0" smtClean="0">
              <a:solidFill>
                <a:srgbClr val="002060"/>
              </a:solidFill>
            </a:endParaRPr>
          </a:p>
          <a:p>
            <a:pPr>
              <a:buFont typeface="Wingdings" pitchFamily="2" charset="2"/>
              <a:buChar char="q"/>
            </a:pPr>
            <a:r>
              <a:rPr lang="en-AU" altLang="en-AU" sz="1800" dirty="0" smtClean="0"/>
              <a:t>Fastest sample rate is the choice ?</a:t>
            </a:r>
          </a:p>
          <a:p>
            <a:pPr>
              <a:buFont typeface="Wingdings" pitchFamily="2" charset="2"/>
              <a:buChar char="q"/>
            </a:pPr>
            <a:r>
              <a:rPr lang="en-AU" altLang="en-AU" sz="1800" dirty="0" smtClean="0"/>
              <a:t>Usually longer sampling period is an integer multiple of every shorter sampling period</a:t>
            </a:r>
          </a:p>
          <a:p>
            <a:pPr>
              <a:buFont typeface="Wingdings" pitchFamily="2" charset="2"/>
              <a:buChar char="q"/>
            </a:pPr>
            <a:r>
              <a:rPr lang="en-AU" altLang="en-AU" sz="1800" dirty="0" smtClean="0">
                <a:solidFill>
                  <a:srgbClr val="0000CC"/>
                </a:solidFill>
              </a:rPr>
              <a:t>Design is done in iterative way</a:t>
            </a:r>
          </a:p>
          <a:p>
            <a:pPr lvl="1"/>
            <a:r>
              <a:rPr lang="en-AU" altLang="en-AU" sz="1400" dirty="0" smtClean="0"/>
              <a:t>Select the fastest sampling rate controller assuming it is independent of other controller. Integrate it with the plant</a:t>
            </a:r>
          </a:p>
          <a:p>
            <a:pPr lvl="1"/>
            <a:r>
              <a:rPr lang="en-AU" altLang="en-AU" sz="1400" dirty="0" smtClean="0"/>
              <a:t>Select the next fastest one and integrate. Continue till the slowest sampling rate controller is integrated</a:t>
            </a:r>
          </a:p>
          <a:p>
            <a:pPr lvl="1"/>
            <a:r>
              <a:rPr lang="en-AU" altLang="en-AU" sz="1400" dirty="0" smtClean="0"/>
              <a:t>Correct the error, aroused due to the assumption that the first one is independent of others</a:t>
            </a:r>
          </a:p>
        </p:txBody>
      </p:sp>
      <p:sp>
        <p:nvSpPr>
          <p:cNvPr id="6" name="Content Placeholder 5"/>
          <p:cNvSpPr>
            <a:spLocks noGrp="1"/>
          </p:cNvSpPr>
          <p:nvPr>
            <p:ph sz="quarter" idx="10"/>
          </p:nvPr>
        </p:nvSpPr>
        <p:spPr/>
        <p:txBody>
          <a:bodyPr/>
          <a:lstStyle/>
          <a:p>
            <a:r>
              <a:rPr lang="en-US" dirty="0" smtClean="0"/>
              <a:t>Sample Data System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3418584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610600" cy="4525963"/>
          </a:xfrm>
        </p:spPr>
        <p:txBody>
          <a:bodyPr>
            <a:normAutofit/>
          </a:bodyPr>
          <a:lstStyle/>
          <a:p>
            <a:r>
              <a:rPr lang="en-AU" altLang="en-AU" sz="1600" dirty="0" smtClean="0">
                <a:latin typeface="Courier New" pitchFamily="49" charset="0"/>
                <a:cs typeface="Courier New" pitchFamily="49" charset="0"/>
              </a:rPr>
              <a:t>Set timer to interrupt periodically with period ‘T’</a:t>
            </a:r>
          </a:p>
          <a:p>
            <a:r>
              <a:rPr lang="en-AU" altLang="en-AU" sz="1600" dirty="0" smtClean="0">
                <a:latin typeface="Courier New" pitchFamily="49" charset="0"/>
                <a:cs typeface="Courier New" pitchFamily="49" charset="0"/>
              </a:rPr>
              <a:t>At each timer interrupt do</a:t>
            </a:r>
          </a:p>
          <a:p>
            <a:r>
              <a:rPr lang="en-AU" altLang="en-AU" sz="1600" dirty="0" smtClean="0">
                <a:latin typeface="Courier New" pitchFamily="49" charset="0"/>
                <a:cs typeface="Courier New" pitchFamily="49" charset="0"/>
              </a:rPr>
              <a:t>{</a:t>
            </a:r>
          </a:p>
          <a:p>
            <a:pPr lvl="1">
              <a:buNone/>
            </a:pPr>
            <a:r>
              <a:rPr lang="en-AU" altLang="en-AU" dirty="0" smtClean="0">
                <a:latin typeface="Courier New" pitchFamily="49" charset="0"/>
                <a:cs typeface="Courier New" pitchFamily="49" charset="0"/>
              </a:rPr>
              <a:t>Sample and digitize sensor readings;</a:t>
            </a:r>
          </a:p>
          <a:p>
            <a:pPr lvl="1">
              <a:buNone/>
            </a:pPr>
            <a:r>
              <a:rPr lang="en-AU" altLang="en-AU" dirty="0" smtClean="0">
                <a:latin typeface="Courier New" pitchFamily="49" charset="0"/>
                <a:cs typeface="Courier New" pitchFamily="49" charset="0"/>
              </a:rPr>
              <a:t>Compute control output from measured and state-variable values;</a:t>
            </a:r>
          </a:p>
          <a:p>
            <a:pPr lvl="1">
              <a:buNone/>
            </a:pPr>
            <a:r>
              <a:rPr lang="en-AU" altLang="en-AU" dirty="0" smtClean="0">
                <a:latin typeface="Courier New" pitchFamily="49" charset="0"/>
                <a:cs typeface="Courier New" pitchFamily="49" charset="0"/>
              </a:rPr>
              <a:t>Convert control output to analogue form;</a:t>
            </a:r>
          </a:p>
          <a:p>
            <a:pPr lvl="1">
              <a:buNone/>
            </a:pPr>
            <a:r>
              <a:rPr lang="en-AU" altLang="en-AU" dirty="0" smtClean="0">
                <a:latin typeface="Courier New" pitchFamily="49" charset="0"/>
                <a:cs typeface="Courier New" pitchFamily="49" charset="0"/>
              </a:rPr>
              <a:t>Estimate and update system parameters;</a:t>
            </a:r>
          </a:p>
          <a:p>
            <a:pPr lvl="1">
              <a:buNone/>
            </a:pPr>
            <a:r>
              <a:rPr lang="en-AU" altLang="en-AU" dirty="0" smtClean="0">
                <a:latin typeface="Courier New" pitchFamily="49" charset="0"/>
                <a:cs typeface="Courier New" pitchFamily="49" charset="0"/>
              </a:rPr>
              <a:t>Compute and update state variables;</a:t>
            </a:r>
          </a:p>
          <a:p>
            <a:r>
              <a:rPr lang="en-AU" altLang="en-AU" sz="1600" dirty="0" smtClean="0">
                <a:latin typeface="Courier New" pitchFamily="49" charset="0"/>
                <a:cs typeface="Courier New" pitchFamily="49" charset="0"/>
              </a:rPr>
              <a:t>}</a:t>
            </a:r>
            <a:endParaRPr lang="en-AU" altLang="en-AU" sz="1600" dirty="0">
              <a:latin typeface="Courier New" pitchFamily="49" charset="0"/>
              <a:cs typeface="Courier New" pitchFamily="49" charset="0"/>
            </a:endParaRPr>
          </a:p>
        </p:txBody>
      </p:sp>
      <p:sp>
        <p:nvSpPr>
          <p:cNvPr id="6" name="Content Placeholder 5"/>
          <p:cNvSpPr>
            <a:spLocks noGrp="1"/>
          </p:cNvSpPr>
          <p:nvPr>
            <p:ph sz="quarter" idx="10"/>
          </p:nvPr>
        </p:nvSpPr>
        <p:spPr/>
        <p:txBody>
          <a:bodyPr/>
          <a:lstStyle/>
          <a:p>
            <a:r>
              <a:rPr lang="en-US" dirty="0" smtClean="0"/>
              <a:t>A More Complex Control Law Computation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147696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686800" cy="5105400"/>
          </a:xfrm>
        </p:spPr>
        <p:txBody>
          <a:bodyPr>
            <a:normAutofit fontScale="77500" lnSpcReduction="20000"/>
          </a:bodyPr>
          <a:lstStyle/>
          <a:p>
            <a:pPr>
              <a:lnSpc>
                <a:spcPct val="120000"/>
              </a:lnSpc>
            </a:pPr>
            <a:r>
              <a:rPr lang="en-AU" altLang="en-AU" i="1" dirty="0" smtClean="0"/>
              <a:t>	Controllers in a complex systems are typically organised hierarchically.</a:t>
            </a:r>
          </a:p>
          <a:p>
            <a:pPr>
              <a:lnSpc>
                <a:spcPct val="120000"/>
              </a:lnSpc>
            </a:pPr>
            <a:r>
              <a:rPr lang="en-US" b="1" u="sng" dirty="0" smtClean="0"/>
              <a:t>Example – Air Traffic Control System</a:t>
            </a:r>
            <a:endParaRPr lang="en-AU" altLang="en-AU" b="1" u="sng" dirty="0" smtClean="0"/>
          </a:p>
          <a:p>
            <a:pPr>
              <a:lnSpc>
                <a:spcPct val="120000"/>
              </a:lnSpc>
              <a:buFont typeface="Wingdings" pitchFamily="2" charset="2"/>
              <a:buChar char="Ø"/>
            </a:pPr>
            <a:r>
              <a:rPr lang="en-AU" altLang="en-AU" dirty="0" smtClean="0"/>
              <a:t>The air-traffic control system is at the highest level.</a:t>
            </a:r>
          </a:p>
          <a:p>
            <a:pPr lvl="1">
              <a:lnSpc>
                <a:spcPct val="120000"/>
              </a:lnSpc>
              <a:buFont typeface="Wingdings" pitchFamily="2" charset="2"/>
              <a:buChar char="§"/>
            </a:pPr>
            <a:r>
              <a:rPr lang="en-AU" altLang="en-AU" sz="1800" dirty="0" smtClean="0"/>
              <a:t>Regulates the flow of flights to the destination</a:t>
            </a:r>
          </a:p>
          <a:p>
            <a:pPr lvl="1">
              <a:lnSpc>
                <a:spcPct val="120000"/>
              </a:lnSpc>
              <a:buFont typeface="Wingdings" pitchFamily="2" charset="2"/>
              <a:buChar char="§"/>
            </a:pPr>
            <a:r>
              <a:rPr lang="en-AU" altLang="en-AU" sz="1800" dirty="0" smtClean="0">
                <a:solidFill>
                  <a:srgbClr val="0000CC"/>
                </a:solidFill>
              </a:rPr>
              <a:t>Does by assigning each aircraft an arrival time at each metering fix (a geographical point) en route to the destination</a:t>
            </a:r>
          </a:p>
          <a:p>
            <a:pPr lvl="1">
              <a:lnSpc>
                <a:spcPct val="120000"/>
              </a:lnSpc>
              <a:buFont typeface="Wingdings" pitchFamily="2" charset="2"/>
              <a:buChar char="§"/>
            </a:pPr>
            <a:r>
              <a:rPr lang="en-AU" altLang="en-AU" sz="1800" dirty="0" smtClean="0"/>
              <a:t>Assigned arrival time to the next metering fix is the reference for the on board flight management system</a:t>
            </a:r>
          </a:p>
          <a:p>
            <a:pPr>
              <a:lnSpc>
                <a:spcPct val="120000"/>
              </a:lnSpc>
              <a:buFont typeface="Wingdings" pitchFamily="2" charset="2"/>
              <a:buChar char="Ø"/>
            </a:pPr>
            <a:r>
              <a:rPr lang="en-AU" altLang="en-AU" dirty="0" smtClean="0"/>
              <a:t>The on-board flight management system chooses the flight paths etc. and sets parameters for the lower level controllers.</a:t>
            </a:r>
          </a:p>
          <a:p>
            <a:pPr lvl="1">
              <a:lnSpc>
                <a:spcPct val="120000"/>
              </a:lnSpc>
              <a:buFont typeface="Wingdings" pitchFamily="2" charset="2"/>
              <a:buChar char="Ø"/>
            </a:pPr>
            <a:r>
              <a:rPr lang="en-AU" altLang="en-AU" sz="1800" dirty="0" smtClean="0">
                <a:solidFill>
                  <a:srgbClr val="0000CC"/>
                </a:solidFill>
              </a:rPr>
              <a:t>It has to optimize the flight path based on certain constraints</a:t>
            </a:r>
          </a:p>
          <a:p>
            <a:pPr lvl="1">
              <a:lnSpc>
                <a:spcPct val="120000"/>
              </a:lnSpc>
              <a:buFont typeface="Wingdings" pitchFamily="2" charset="2"/>
              <a:buChar char="Ø"/>
            </a:pPr>
            <a:r>
              <a:rPr lang="en-AU" altLang="en-AU" sz="1800" dirty="0" smtClean="0"/>
              <a:t>Constrains include the ones imposed by the flight characteristics such as maximum and minimum allowed cruise speeds and decent/accent rates.</a:t>
            </a:r>
          </a:p>
          <a:p>
            <a:pPr lvl="1">
              <a:lnSpc>
                <a:spcPct val="120000"/>
              </a:lnSpc>
              <a:buFont typeface="Wingdings" pitchFamily="2" charset="2"/>
              <a:buChar char="Ø"/>
            </a:pPr>
            <a:r>
              <a:rPr lang="en-AU" altLang="en-AU" sz="1800" dirty="0" smtClean="0"/>
              <a:t>Another constraint is the cost i.e. Fuel consumption. A most desirable path is the most fuel efficient path.</a:t>
            </a:r>
          </a:p>
          <a:p>
            <a:pPr lvl="1">
              <a:lnSpc>
                <a:spcPct val="120000"/>
              </a:lnSpc>
              <a:buFont typeface="Wingdings" pitchFamily="2" charset="2"/>
              <a:buChar char="Ø"/>
            </a:pPr>
            <a:r>
              <a:rPr lang="en-AU" altLang="en-AU" sz="1800" dirty="0" smtClean="0"/>
              <a:t>When the flight is late, it should try to bring the aircraft to the next metering fix in the shortest time.</a:t>
            </a:r>
          </a:p>
          <a:p>
            <a:pPr>
              <a:lnSpc>
                <a:spcPct val="120000"/>
              </a:lnSpc>
              <a:buFont typeface="Wingdings" pitchFamily="2" charset="2"/>
              <a:buChar char="Ø"/>
            </a:pPr>
            <a:r>
              <a:rPr lang="en-AU" altLang="en-AU" dirty="0" smtClean="0"/>
              <a:t>The flight controller at the lowest level handles cruise speed, turn radius, ascend/descend rates etc.</a:t>
            </a:r>
            <a:endParaRPr lang="en-AU" altLang="en-AU" dirty="0"/>
          </a:p>
        </p:txBody>
      </p:sp>
      <p:sp>
        <p:nvSpPr>
          <p:cNvPr id="6" name="Content Placeholder 5"/>
          <p:cNvSpPr>
            <a:spLocks noGrp="1"/>
          </p:cNvSpPr>
          <p:nvPr>
            <p:ph sz="quarter" idx="10"/>
          </p:nvPr>
        </p:nvSpPr>
        <p:spPr/>
        <p:txBody>
          <a:bodyPr/>
          <a:lstStyle/>
          <a:p>
            <a:r>
              <a:rPr lang="en-US" dirty="0" smtClean="0"/>
              <a:t>Controller Hierarchy</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550541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686800" cy="5105400"/>
          </a:xfrm>
        </p:spPr>
        <p:txBody>
          <a:bodyPr>
            <a:normAutofit/>
          </a:bodyPr>
          <a:lstStyle/>
          <a:p>
            <a:r>
              <a:rPr lang="en-US" b="1" u="sng" dirty="0" smtClean="0"/>
              <a:t>Air Traffic Control System</a:t>
            </a:r>
            <a:endParaRPr lang="en-AU" altLang="en-AU" b="1" u="sng" dirty="0" smtClean="0"/>
          </a:p>
          <a:p>
            <a:pPr>
              <a:buFont typeface="Wingdings" pitchFamily="2" charset="2"/>
              <a:buChar char="Ø"/>
            </a:pPr>
            <a:r>
              <a:rPr lang="en-AU" altLang="en-AU" dirty="0" smtClean="0"/>
              <a:t>Real Time Command and Control Operation</a:t>
            </a:r>
          </a:p>
          <a:p>
            <a:pPr lvl="1">
              <a:buFont typeface="Wingdings" pitchFamily="2" charset="2"/>
              <a:buChar char="§"/>
            </a:pPr>
            <a:r>
              <a:rPr lang="en-AU" altLang="en-AU" dirty="0" smtClean="0"/>
              <a:t>ATC gathers information on the state of each aircraft via one or more active radars. </a:t>
            </a:r>
          </a:p>
          <a:p>
            <a:pPr lvl="1">
              <a:buFont typeface="Wingdings" pitchFamily="2" charset="2"/>
              <a:buChar char="§"/>
            </a:pPr>
            <a:r>
              <a:rPr lang="en-AU" altLang="en-AU" dirty="0" smtClean="0"/>
              <a:t>Such radars interrogates the aircrafts periodically and the aircraft responds with its state variables such as identifiers, position, altitude, heading etc.</a:t>
            </a:r>
          </a:p>
          <a:p>
            <a:pPr lvl="1">
              <a:buFont typeface="Wingdings" pitchFamily="2" charset="2"/>
              <a:buChar char="§"/>
            </a:pPr>
            <a:r>
              <a:rPr lang="en-AU" altLang="en-AU" dirty="0" smtClean="0"/>
              <a:t>ATC stores the information received from the aircrafts in a database.</a:t>
            </a:r>
          </a:p>
          <a:p>
            <a:pPr lvl="1">
              <a:buFont typeface="Wingdings" pitchFamily="2" charset="2"/>
              <a:buChar char="§"/>
            </a:pPr>
            <a:r>
              <a:rPr lang="en-AU" altLang="en-AU" dirty="0" smtClean="0"/>
              <a:t>This information is processed by the processors.</a:t>
            </a:r>
          </a:p>
          <a:p>
            <a:pPr lvl="1">
              <a:buFont typeface="Wingdings" pitchFamily="2" charset="2"/>
              <a:buChar char="§"/>
            </a:pPr>
            <a:r>
              <a:rPr lang="en-AU" altLang="en-AU" dirty="0" smtClean="0"/>
              <a:t>At the same time the surveillance system continuously </a:t>
            </a:r>
            <a:r>
              <a:rPr lang="en-AU" altLang="en-AU" dirty="0" err="1" smtClean="0"/>
              <a:t>analyzes</a:t>
            </a:r>
            <a:r>
              <a:rPr lang="en-AU" altLang="en-AU" dirty="0" smtClean="0"/>
              <a:t> the scenario and alerts the operators whenever there is a possibility of collision. </a:t>
            </a:r>
          </a:p>
        </p:txBody>
      </p:sp>
      <p:sp>
        <p:nvSpPr>
          <p:cNvPr id="6" name="Content Placeholder 5"/>
          <p:cNvSpPr>
            <a:spLocks noGrp="1"/>
          </p:cNvSpPr>
          <p:nvPr>
            <p:ph sz="quarter" idx="10"/>
          </p:nvPr>
        </p:nvSpPr>
        <p:spPr/>
        <p:txBody>
          <a:bodyPr/>
          <a:lstStyle/>
          <a:p>
            <a:r>
              <a:rPr lang="en-US" dirty="0" smtClean="0"/>
              <a:t>Controller Hierarchy</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48630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839200" cy="5181600"/>
          </a:xfrm>
        </p:spPr>
        <p:txBody>
          <a:bodyPr>
            <a:normAutofit fontScale="70000" lnSpcReduction="20000"/>
          </a:bodyPr>
          <a:lstStyle/>
          <a:p>
            <a:pPr>
              <a:lnSpc>
                <a:spcPct val="120000"/>
              </a:lnSpc>
              <a:buFont typeface="Wingdings" pitchFamily="2" charset="2"/>
              <a:buChar char="Ø"/>
            </a:pPr>
            <a:r>
              <a:rPr lang="en-IN" sz="2300" dirty="0" smtClean="0"/>
              <a:t>Refers to diverse spectrum from stock price information system to track record databases</a:t>
            </a:r>
          </a:p>
          <a:p>
            <a:pPr>
              <a:lnSpc>
                <a:spcPct val="120000"/>
              </a:lnSpc>
              <a:buFont typeface="Wingdings" pitchFamily="2" charset="2"/>
              <a:buChar char="Ø"/>
            </a:pPr>
            <a:r>
              <a:rPr lang="en-IN" sz="2300" dirty="0" smtClean="0"/>
              <a:t>Real-time data is perishable (in contrast with non-real time data such as pay-roll database)</a:t>
            </a:r>
          </a:p>
          <a:p>
            <a:pPr>
              <a:lnSpc>
                <a:spcPct val="120000"/>
              </a:lnSpc>
              <a:buFont typeface="Wingdings" pitchFamily="2" charset="2"/>
              <a:buChar char="Ø"/>
            </a:pPr>
            <a:r>
              <a:rPr lang="en-AU" altLang="en-AU" sz="2300" dirty="0" smtClean="0"/>
              <a:t>The </a:t>
            </a:r>
            <a:r>
              <a:rPr lang="en-AU" altLang="en-AU" sz="2300" dirty="0" smtClean="0">
                <a:solidFill>
                  <a:srgbClr val="0000CC"/>
                </a:solidFill>
              </a:rPr>
              <a:t>age of an object </a:t>
            </a:r>
            <a:r>
              <a:rPr lang="en-AU" altLang="en-AU" sz="2300" dirty="0" smtClean="0"/>
              <a:t>measures how up-to-date the information is. It is the </a:t>
            </a:r>
            <a:r>
              <a:rPr lang="en-AU" altLang="en-AU" sz="2300" dirty="0" smtClean="0">
                <a:solidFill>
                  <a:srgbClr val="0000CC"/>
                </a:solidFill>
              </a:rPr>
              <a:t>length of the time since the instant of its last update.</a:t>
            </a:r>
          </a:p>
          <a:p>
            <a:pPr>
              <a:lnSpc>
                <a:spcPct val="120000"/>
              </a:lnSpc>
              <a:buFont typeface="Wingdings" pitchFamily="2" charset="2"/>
              <a:buChar char="Ø"/>
            </a:pPr>
            <a:r>
              <a:rPr lang="en-AU" altLang="en-AU" sz="2300" dirty="0" smtClean="0"/>
              <a:t>The age of an object whose value is computed from other objects is equal to that of the oldest of those objects.</a:t>
            </a:r>
          </a:p>
          <a:p>
            <a:pPr>
              <a:lnSpc>
                <a:spcPct val="120000"/>
              </a:lnSpc>
              <a:buFont typeface="Wingdings" pitchFamily="2" charset="2"/>
              <a:buChar char="Ø"/>
            </a:pPr>
            <a:r>
              <a:rPr lang="en-AU" altLang="en-AU" sz="2300" b="1" dirty="0" smtClean="0"/>
              <a:t>Absolute Temporal Consistency</a:t>
            </a:r>
          </a:p>
          <a:p>
            <a:pPr lvl="1">
              <a:lnSpc>
                <a:spcPct val="120000"/>
              </a:lnSpc>
              <a:buFont typeface="Courier New" panose="02070309020205020404" pitchFamily="49" charset="0"/>
              <a:buChar char="o"/>
            </a:pPr>
            <a:r>
              <a:rPr lang="en-AU" altLang="en-AU" sz="2600" dirty="0" smtClean="0"/>
              <a:t>A set of data objects is said to be absolutely </a:t>
            </a:r>
            <a:r>
              <a:rPr lang="en-AU" altLang="en-AU" sz="2600" u="sng" dirty="0" smtClean="0"/>
              <a:t>temporally consistent if the maximum age in the set is no greater than a certain threshold.</a:t>
            </a:r>
          </a:p>
          <a:p>
            <a:pPr lvl="1">
              <a:lnSpc>
                <a:spcPct val="120000"/>
              </a:lnSpc>
              <a:buNone/>
            </a:pPr>
            <a:endParaRPr lang="en-IN" sz="1700" dirty="0" smtClean="0"/>
          </a:p>
          <a:p>
            <a:pPr lvl="1">
              <a:lnSpc>
                <a:spcPct val="120000"/>
              </a:lnSpc>
              <a:buNone/>
            </a:pPr>
            <a:r>
              <a:rPr lang="en-IN" sz="1700" dirty="0" smtClean="0"/>
              <a:t>Examples:</a:t>
            </a:r>
          </a:p>
          <a:p>
            <a:pPr lvl="1">
              <a:lnSpc>
                <a:spcPct val="120000"/>
              </a:lnSpc>
              <a:buNone/>
            </a:pPr>
            <a:r>
              <a:rPr lang="en-IN" sz="1700" dirty="0" smtClean="0"/>
              <a:t> </a:t>
            </a:r>
            <a:r>
              <a:rPr lang="en-IN" sz="2000" dirty="0" smtClean="0"/>
              <a:t>A fighter jet and the targets it tracks move at supersonic speeds, so the information on where they are must be is less than 50 </a:t>
            </a:r>
            <a:r>
              <a:rPr lang="en-IN" sz="2000" dirty="0" err="1" smtClean="0"/>
              <a:t>ms</a:t>
            </a:r>
            <a:r>
              <a:rPr lang="en-IN" sz="2000" dirty="0" smtClean="0"/>
              <a:t>.</a:t>
            </a:r>
          </a:p>
          <a:p>
            <a:pPr lvl="1">
              <a:lnSpc>
                <a:spcPct val="120000"/>
              </a:lnSpc>
              <a:buFont typeface="Courier New" panose="02070309020205020404" pitchFamily="49" charset="0"/>
              <a:buChar char="o"/>
            </a:pPr>
            <a:r>
              <a:rPr lang="en-IN" sz="2000" dirty="0" smtClean="0"/>
              <a:t>An air traffic control system monitors commercial aircrafts at subsonic speed, hence the absolute temporal consistency threshold for it is much larger</a:t>
            </a:r>
          </a:p>
          <a:p>
            <a:pPr>
              <a:lnSpc>
                <a:spcPct val="120000"/>
              </a:lnSpc>
              <a:buFont typeface="Wingdings" pitchFamily="2" charset="2"/>
              <a:buChar char="Ø"/>
            </a:pPr>
            <a:r>
              <a:rPr lang="en-AU" altLang="en-AU" sz="2300" b="1" dirty="0" smtClean="0"/>
              <a:t>Relative Temporal Consistency</a:t>
            </a:r>
          </a:p>
          <a:p>
            <a:pPr lvl="1">
              <a:lnSpc>
                <a:spcPct val="120000"/>
              </a:lnSpc>
              <a:buFont typeface="Courier New" panose="02070309020205020404" pitchFamily="49" charset="0"/>
              <a:buChar char="o"/>
            </a:pPr>
            <a:r>
              <a:rPr lang="en-AU" altLang="en-AU" sz="1700" dirty="0" smtClean="0"/>
              <a:t>A set of data objects is said to be relatively temporally consistent if the maximum difference in ages of the objects in the set is no greater than the relative consistency threshold  used by the application.</a:t>
            </a:r>
          </a:p>
          <a:p>
            <a:pPr>
              <a:lnSpc>
                <a:spcPct val="120000"/>
              </a:lnSpc>
            </a:pPr>
            <a:endParaRPr lang="en-AU" altLang="en-AU" dirty="0" smtClean="0"/>
          </a:p>
        </p:txBody>
      </p:sp>
      <p:sp>
        <p:nvSpPr>
          <p:cNvPr id="6" name="Content Placeholder 5"/>
          <p:cNvSpPr>
            <a:spLocks noGrp="1"/>
          </p:cNvSpPr>
          <p:nvPr>
            <p:ph sz="quarter" idx="10"/>
          </p:nvPr>
        </p:nvSpPr>
        <p:spPr/>
        <p:txBody>
          <a:bodyPr/>
          <a:lstStyle/>
          <a:p>
            <a:r>
              <a:rPr lang="en-US" dirty="0" smtClean="0"/>
              <a:t>Real Time Application – Real Time Database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91739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4906963"/>
          </a:xfrm>
        </p:spPr>
        <p:txBody>
          <a:bodyPr>
            <a:normAutofit/>
          </a:bodyPr>
          <a:lstStyle/>
          <a:p>
            <a:pPr>
              <a:buFont typeface="Wingdings" pitchFamily="2" charset="2"/>
              <a:buChar char="q"/>
            </a:pPr>
            <a:r>
              <a:rPr lang="en-AU" altLang="en-AU" sz="2000" b="1" dirty="0" smtClean="0"/>
              <a:t>MPEG Compression / Decompression</a:t>
            </a:r>
          </a:p>
          <a:p>
            <a:pPr lvl="1">
              <a:buFont typeface="Wingdings" pitchFamily="2" charset="2"/>
              <a:buChar char="Ø"/>
            </a:pPr>
            <a:r>
              <a:rPr lang="en-AU" altLang="en-AU" sz="1400" dirty="0" smtClean="0"/>
              <a:t>Motion Estimation</a:t>
            </a:r>
          </a:p>
          <a:p>
            <a:pPr lvl="1">
              <a:buFont typeface="Wingdings" pitchFamily="2" charset="2"/>
              <a:buChar char="Ø"/>
            </a:pPr>
            <a:r>
              <a:rPr lang="en-AU" altLang="en-AU" sz="1400" dirty="0" smtClean="0"/>
              <a:t>Discrete Cosine Transform / Inverse Discrete Cosine Transform</a:t>
            </a:r>
          </a:p>
          <a:p>
            <a:pPr lvl="1">
              <a:buFont typeface="Wingdings" pitchFamily="2" charset="2"/>
              <a:buChar char="Ø"/>
            </a:pPr>
            <a:r>
              <a:rPr lang="en-AU" altLang="en-AU" sz="1400" dirty="0" smtClean="0"/>
              <a:t>Huffman Encoding / Decoding</a:t>
            </a:r>
          </a:p>
          <a:p>
            <a:pPr>
              <a:buFont typeface="Wingdings" pitchFamily="2" charset="2"/>
              <a:buChar char="q"/>
            </a:pPr>
            <a:r>
              <a:rPr lang="en-AU" altLang="en-AU" sz="2000" b="1" dirty="0" smtClean="0"/>
              <a:t>Real Time Characteristics</a:t>
            </a:r>
          </a:p>
          <a:p>
            <a:pPr lvl="1">
              <a:buFont typeface="Wingdings" pitchFamily="2" charset="2"/>
              <a:buChar char="Ø"/>
            </a:pPr>
            <a:r>
              <a:rPr lang="en-AU" altLang="en-AU" sz="1400" dirty="0" smtClean="0"/>
              <a:t>SD Video requires 30 frames per sec, HD video requires 60 frames per sec</a:t>
            </a:r>
          </a:p>
          <a:p>
            <a:pPr lvl="1">
              <a:buFont typeface="Wingdings" pitchFamily="2" charset="2"/>
              <a:buChar char="Ø"/>
            </a:pPr>
            <a:r>
              <a:rPr lang="en-AU" altLang="en-AU" sz="1400" dirty="0" smtClean="0"/>
              <a:t>Lower frame-rates are fine for applications like video conferencing</a:t>
            </a:r>
          </a:p>
          <a:p>
            <a:pPr lvl="1">
              <a:buFont typeface="Wingdings" pitchFamily="2" charset="2"/>
              <a:buChar char="Ø"/>
            </a:pPr>
            <a:r>
              <a:rPr lang="en-AU" altLang="en-AU" sz="1400" dirty="0" smtClean="0"/>
              <a:t>DCT/IDCT, Motion Estimation and Compensation and Huffman Encoding / Decoding are computation intensive.</a:t>
            </a:r>
          </a:p>
          <a:p>
            <a:pPr lvl="1">
              <a:buFont typeface="Wingdings" pitchFamily="2" charset="2"/>
              <a:buChar char="Ø"/>
            </a:pPr>
            <a:r>
              <a:rPr lang="en-AU" altLang="en-AU" sz="1400" dirty="0" smtClean="0"/>
              <a:t>Computation need to be done per frame basis.</a:t>
            </a:r>
          </a:p>
          <a:p>
            <a:pPr lvl="1">
              <a:buFont typeface="Wingdings" pitchFamily="2" charset="2"/>
              <a:buChar char="Ø"/>
            </a:pPr>
            <a:r>
              <a:rPr lang="en-AU" altLang="en-AU" sz="1400" dirty="0" smtClean="0"/>
              <a:t>Lip-sync between Audio and Video also need to be performed.</a:t>
            </a:r>
          </a:p>
          <a:p>
            <a:pPr lvl="1">
              <a:buFont typeface="Wingdings" pitchFamily="2" charset="2"/>
              <a:buChar char="Ø"/>
            </a:pPr>
            <a:r>
              <a:rPr lang="en-AU" altLang="en-AU" sz="1400" dirty="0" err="1" smtClean="0"/>
              <a:t>Muxing</a:t>
            </a:r>
            <a:r>
              <a:rPr lang="en-AU" altLang="en-AU" sz="1400" dirty="0" smtClean="0"/>
              <a:t> / </a:t>
            </a:r>
            <a:r>
              <a:rPr lang="en-AU" altLang="en-AU" sz="1400" dirty="0" err="1" smtClean="0"/>
              <a:t>Demuxing</a:t>
            </a:r>
            <a:r>
              <a:rPr lang="en-AU" altLang="en-AU" sz="1400" dirty="0" smtClean="0"/>
              <a:t> also add to the computation.</a:t>
            </a:r>
          </a:p>
          <a:p>
            <a:pPr lvl="1">
              <a:buNone/>
            </a:pPr>
            <a:endParaRPr lang="en-AU" altLang="en-AU" sz="1200" b="1" dirty="0" smtClean="0">
              <a:solidFill>
                <a:srgbClr val="0000CC"/>
              </a:solidFill>
            </a:endParaRPr>
          </a:p>
          <a:p>
            <a:pPr lvl="1">
              <a:buFont typeface="Wingdings" pitchFamily="2" charset="2"/>
              <a:buChar char="q"/>
            </a:pPr>
            <a:endParaRPr lang="en-AU" altLang="en-AU" sz="1200" b="1" dirty="0" smtClean="0"/>
          </a:p>
        </p:txBody>
      </p:sp>
      <p:sp>
        <p:nvSpPr>
          <p:cNvPr id="6" name="Content Placeholder 5"/>
          <p:cNvSpPr>
            <a:spLocks noGrp="1"/>
          </p:cNvSpPr>
          <p:nvPr>
            <p:ph sz="quarter" idx="10"/>
          </p:nvPr>
        </p:nvSpPr>
        <p:spPr/>
        <p:txBody>
          <a:bodyPr/>
          <a:lstStyle/>
          <a:p>
            <a:r>
              <a:rPr lang="en-US" dirty="0" smtClean="0"/>
              <a:t>Real Time Application – Multimedia Systems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04798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9387"/>
            <a:ext cx="8763000" cy="4906963"/>
          </a:xfrm>
        </p:spPr>
        <p:txBody>
          <a:bodyPr>
            <a:noAutofit/>
          </a:bodyPr>
          <a:lstStyle/>
          <a:p>
            <a:pPr>
              <a:buFont typeface="Wingdings" pitchFamily="2" charset="2"/>
              <a:buChar char="q"/>
            </a:pPr>
            <a:r>
              <a:rPr lang="en-AU" altLang="en-AU" sz="1400" b="1" dirty="0" smtClean="0"/>
              <a:t>Purely cyclic</a:t>
            </a:r>
            <a:r>
              <a:rPr lang="en-AU" altLang="en-AU" sz="1400" dirty="0" smtClean="0"/>
              <a:t>	</a:t>
            </a:r>
          </a:p>
          <a:p>
            <a:pPr lvl="1">
              <a:buFont typeface="Wingdings" pitchFamily="2" charset="2"/>
              <a:buChar char="§"/>
            </a:pPr>
            <a:r>
              <a:rPr lang="en-AU" altLang="en-AU" sz="1400" dirty="0" smtClean="0"/>
              <a:t>Every task executes periodically.  Even I/O operations are polled.  </a:t>
            </a:r>
          </a:p>
          <a:p>
            <a:pPr lvl="1">
              <a:buFont typeface="Wingdings" pitchFamily="2" charset="2"/>
              <a:buChar char="§"/>
            </a:pPr>
            <a:r>
              <a:rPr lang="en-AU" altLang="en-AU" sz="1400" dirty="0" smtClean="0"/>
              <a:t>Demands on resources do not vary significantly from period to period.</a:t>
            </a:r>
          </a:p>
          <a:p>
            <a:pPr lvl="1">
              <a:buFont typeface="Wingdings" pitchFamily="2" charset="2"/>
              <a:buChar char="§"/>
            </a:pPr>
            <a:r>
              <a:rPr lang="en-AU" altLang="en-AU" sz="1400" dirty="0" smtClean="0"/>
              <a:t>Example: </a:t>
            </a:r>
            <a:r>
              <a:rPr lang="en-AU" altLang="en-AU" sz="1400" dirty="0" smtClean="0">
                <a:solidFill>
                  <a:srgbClr val="0000CC"/>
                </a:solidFill>
              </a:rPr>
              <a:t>Real-time monitors</a:t>
            </a:r>
          </a:p>
          <a:p>
            <a:pPr>
              <a:buFont typeface="Wingdings" pitchFamily="2" charset="2"/>
              <a:buChar char="q"/>
            </a:pPr>
            <a:endParaRPr lang="en-AU" altLang="en-AU" sz="1400" dirty="0" smtClean="0"/>
          </a:p>
          <a:p>
            <a:pPr>
              <a:buFont typeface="Wingdings" pitchFamily="2" charset="2"/>
              <a:buChar char="q"/>
            </a:pPr>
            <a:r>
              <a:rPr lang="en-AU" altLang="en-AU" sz="1400" b="1" dirty="0" smtClean="0"/>
              <a:t>Mostly cyclic</a:t>
            </a:r>
          </a:p>
          <a:p>
            <a:pPr lvl="1">
              <a:buFont typeface="Wingdings" pitchFamily="2" charset="2"/>
              <a:buChar char="§"/>
            </a:pPr>
            <a:r>
              <a:rPr lang="en-AU" altLang="en-AU" sz="1400" dirty="0" smtClean="0"/>
              <a:t>Most tasks execute periodically.  </a:t>
            </a:r>
          </a:p>
          <a:p>
            <a:pPr lvl="1">
              <a:buFont typeface="Wingdings" pitchFamily="2" charset="2"/>
              <a:buChar char="§"/>
            </a:pPr>
            <a:r>
              <a:rPr lang="en-AU" altLang="en-AU" sz="1400" dirty="0" smtClean="0"/>
              <a:t>The system can also respond to some external events asynchronously.</a:t>
            </a:r>
          </a:p>
          <a:p>
            <a:pPr lvl="1">
              <a:buFont typeface="Wingdings" pitchFamily="2" charset="2"/>
              <a:buChar char="§"/>
            </a:pPr>
            <a:r>
              <a:rPr lang="en-AU" altLang="en-AU" sz="1400" dirty="0" smtClean="0"/>
              <a:t>Example: </a:t>
            </a:r>
            <a:r>
              <a:rPr lang="en-AU" altLang="en-AU" sz="1400" dirty="0" smtClean="0">
                <a:solidFill>
                  <a:srgbClr val="0000CC"/>
                </a:solidFill>
              </a:rPr>
              <a:t>Process control systems</a:t>
            </a:r>
          </a:p>
          <a:p>
            <a:pPr>
              <a:buFont typeface="Wingdings" pitchFamily="2" charset="2"/>
              <a:buChar char="q"/>
            </a:pPr>
            <a:endParaRPr lang="en-AU" altLang="en-AU" sz="1400" dirty="0" smtClean="0"/>
          </a:p>
          <a:p>
            <a:pPr>
              <a:buFont typeface="Wingdings" pitchFamily="2" charset="2"/>
              <a:buChar char="q"/>
            </a:pPr>
            <a:r>
              <a:rPr lang="en-AU" altLang="en-AU" sz="1400" b="1" dirty="0" smtClean="0"/>
              <a:t>Asynchronous and somewhat predictable</a:t>
            </a:r>
            <a:endParaRPr lang="en-AU" altLang="en-AU" sz="1400" dirty="0" smtClean="0"/>
          </a:p>
          <a:p>
            <a:pPr lvl="1">
              <a:buFont typeface="Wingdings" pitchFamily="2" charset="2"/>
              <a:buChar char="§"/>
            </a:pPr>
            <a:r>
              <a:rPr lang="en-AU" altLang="en-AU" sz="1400" dirty="0" smtClean="0"/>
              <a:t>Most tasks are not periodic. </a:t>
            </a:r>
          </a:p>
          <a:p>
            <a:pPr lvl="1">
              <a:buFont typeface="Wingdings" pitchFamily="2" charset="2"/>
              <a:buChar char="§"/>
            </a:pPr>
            <a:r>
              <a:rPr lang="en-AU" altLang="en-AU" sz="1400" dirty="0" smtClean="0"/>
              <a:t>Duration between executions of a task may vary considerably or the resource requirements may vary.  Variations have bounded ranges or known statistics.</a:t>
            </a:r>
          </a:p>
          <a:p>
            <a:pPr lvl="1">
              <a:buFont typeface="Wingdings" pitchFamily="2" charset="2"/>
              <a:buChar char="§"/>
            </a:pPr>
            <a:r>
              <a:rPr lang="en-AU" altLang="en-AU" sz="1400" dirty="0" smtClean="0"/>
              <a:t>Example: </a:t>
            </a:r>
            <a:r>
              <a:rPr lang="en-AU" altLang="en-AU" sz="1400" dirty="0" smtClean="0">
                <a:solidFill>
                  <a:srgbClr val="0000CC"/>
                </a:solidFill>
              </a:rPr>
              <a:t>Multimedia systems, Radar signal processing</a:t>
            </a:r>
          </a:p>
          <a:p>
            <a:pPr lvl="1">
              <a:buNone/>
            </a:pPr>
            <a:endParaRPr lang="en-AU" altLang="en-AU" sz="1400" dirty="0" smtClean="0"/>
          </a:p>
          <a:p>
            <a:pPr>
              <a:buFont typeface="Wingdings" pitchFamily="2" charset="2"/>
              <a:buChar char="q"/>
            </a:pPr>
            <a:r>
              <a:rPr lang="en-AU" altLang="en-AU" sz="1400" b="1" dirty="0" smtClean="0"/>
              <a:t>Asynchronous and unpredictable</a:t>
            </a:r>
          </a:p>
          <a:p>
            <a:pPr lvl="1">
              <a:buFont typeface="Wingdings" pitchFamily="2" charset="2"/>
              <a:buChar char="§"/>
            </a:pPr>
            <a:r>
              <a:rPr lang="en-AU" altLang="en-AU" sz="1400" dirty="0" smtClean="0"/>
              <a:t>Systems which react to asynchronous events and have tasks with high run-time complexity.</a:t>
            </a:r>
          </a:p>
          <a:p>
            <a:pPr lvl="1">
              <a:buFont typeface="Wingdings" pitchFamily="2" charset="2"/>
              <a:buChar char="§"/>
            </a:pPr>
            <a:r>
              <a:rPr lang="en-AU" altLang="en-AU" sz="1400" dirty="0" smtClean="0"/>
              <a:t>Example: </a:t>
            </a:r>
            <a:r>
              <a:rPr lang="en-AU" altLang="en-AU" sz="1400" dirty="0" smtClean="0">
                <a:solidFill>
                  <a:srgbClr val="0000CC"/>
                </a:solidFill>
              </a:rPr>
              <a:t>Intelligent real-time control system</a:t>
            </a:r>
          </a:p>
        </p:txBody>
      </p:sp>
      <p:sp>
        <p:nvSpPr>
          <p:cNvPr id="6" name="Content Placeholder 5"/>
          <p:cNvSpPr>
            <a:spLocks noGrp="1"/>
          </p:cNvSpPr>
          <p:nvPr>
            <p:ph sz="quarter" idx="10"/>
          </p:nvPr>
        </p:nvSpPr>
        <p:spPr/>
        <p:txBody>
          <a:bodyPr/>
          <a:lstStyle/>
          <a:p>
            <a:r>
              <a:rPr lang="en-US" dirty="0" smtClean="0"/>
              <a:t>Types of Real Time Systems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290454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IN" dirty="0" smtClean="0"/>
              <a:t>Text Book / References</a:t>
            </a:r>
            <a:endParaRPr lang="en-IN" dirty="0"/>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3</a:t>
            </a:fld>
            <a:endParaRPr lang="en-US" dirty="0"/>
          </a:p>
        </p:txBody>
      </p:sp>
      <p:pic>
        <p:nvPicPr>
          <p:cNvPr id="5122" name="Picture 2" descr="https://images-na.ssl-images-amazon.com/images/I/51IN%2BfOSwEL._SX332_BO1,204,203,200_.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 y="1631058"/>
            <a:ext cx="290720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iu, Jane W.S., Real Time Systems, Pearson Education, 20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1431" y="1631058"/>
            <a:ext cx="3153936" cy="4253552"/>
          </a:xfrm>
          <a:prstGeom prst="rect">
            <a:avLst/>
          </a:prstGeom>
          <a:noFill/>
          <a:extLst>
            <a:ext uri="{909E8E84-426E-40DD-AFC4-6F175D3DCCD1}">
              <a14:hiddenFill xmlns:a14="http://schemas.microsoft.com/office/drawing/2010/main">
                <a:solidFill>
                  <a:srgbClr val="FFFFFF"/>
                </a:solidFill>
              </a14:hiddenFill>
            </a:ext>
          </a:extLst>
        </p:spPr>
      </p:pic>
      <p:sp>
        <p:nvSpPr>
          <p:cNvPr id="6" name="విషయ స్థాన సంగ్రహకం 3"/>
          <p:cNvSpPr txBox="1">
            <a:spLocks/>
          </p:cNvSpPr>
          <p:nvPr/>
        </p:nvSpPr>
        <p:spPr>
          <a:xfrm>
            <a:off x="5486400" y="1345176"/>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Text Book (T1) </a:t>
            </a:r>
            <a:endParaRPr lang="en-IN" sz="1600" b="1" dirty="0"/>
          </a:p>
        </p:txBody>
      </p:sp>
      <p:sp>
        <p:nvSpPr>
          <p:cNvPr id="7" name="విషయ స్థాన సంగ్రహకం 3"/>
          <p:cNvSpPr txBox="1">
            <a:spLocks/>
          </p:cNvSpPr>
          <p:nvPr/>
        </p:nvSpPr>
        <p:spPr>
          <a:xfrm>
            <a:off x="1225002" y="1334374"/>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Reference (R1) </a:t>
            </a:r>
            <a:endParaRPr lang="en-IN" sz="1600" b="1" dirty="0"/>
          </a:p>
        </p:txBody>
      </p:sp>
      <p:sp>
        <p:nvSpPr>
          <p:cNvPr id="8" name="పాఠంపెట్టె 7"/>
          <p:cNvSpPr txBox="1"/>
          <p:nvPr/>
        </p:nvSpPr>
        <p:spPr>
          <a:xfrm>
            <a:off x="685800" y="5993080"/>
            <a:ext cx="7302608" cy="492443"/>
          </a:xfrm>
          <a:prstGeom prst="rect">
            <a:avLst/>
          </a:prstGeom>
          <a:noFill/>
        </p:spPr>
        <p:txBody>
          <a:bodyPr wrap="square" rtlCol="0">
            <a:spAutoFit/>
          </a:bodyPr>
          <a:lstStyle/>
          <a:p>
            <a:r>
              <a:rPr lang="en-IN" sz="1300" i="1" dirty="0" smtClean="0">
                <a:latin typeface="Arial Narrow" panose="020B0606020202030204" pitchFamily="34" charset="0"/>
              </a:rPr>
              <a:t>Note</a:t>
            </a:r>
            <a:r>
              <a:rPr lang="en-IN" sz="1300" dirty="0" smtClean="0">
                <a:latin typeface="Arial Narrow" panose="020B0606020202030204" pitchFamily="34" charset="0"/>
              </a:rPr>
              <a:t>: As the above two books focus on theoretical treatment of the subject, </a:t>
            </a:r>
            <a:r>
              <a:rPr lang="en-IN" sz="1300" u="sng" dirty="0" smtClean="0">
                <a:latin typeface="Arial Narrow" panose="020B0606020202030204" pitchFamily="34" charset="0"/>
              </a:rPr>
              <a:t>Students are strongly advised to refer to web sources / MOOCs videos / library within their own organizations for more practical understanding of the topics.  </a:t>
            </a:r>
            <a:endParaRPr lang="en-IN" sz="1300" u="sng" dirty="0">
              <a:latin typeface="Arial Narrow" panose="020B0606020202030204" pitchFamily="34" charset="0"/>
            </a:endParaRPr>
          </a:p>
        </p:txBody>
      </p:sp>
    </p:spTree>
    <p:extLst>
      <p:ext uri="{BB962C8B-B14F-4D97-AF65-F5344CB8AC3E}">
        <p14:creationId xmlns:p14="http://schemas.microsoft.com/office/powerpoint/2010/main" val="34613475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5059363"/>
          </a:xfrm>
        </p:spPr>
        <p:txBody>
          <a:bodyPr>
            <a:normAutofit fontScale="77500" lnSpcReduction="20000"/>
          </a:bodyPr>
          <a:lstStyle/>
          <a:p>
            <a:pPr>
              <a:lnSpc>
                <a:spcPct val="120000"/>
              </a:lnSpc>
              <a:buFont typeface="Wingdings" pitchFamily="2" charset="2"/>
              <a:buChar char="q"/>
            </a:pPr>
            <a:r>
              <a:rPr lang="en-IN" dirty="0" smtClean="0"/>
              <a:t>Soft Real Time System</a:t>
            </a:r>
          </a:p>
          <a:p>
            <a:pPr lvl="1">
              <a:lnSpc>
                <a:spcPct val="120000"/>
              </a:lnSpc>
              <a:buFont typeface="Arial" pitchFamily="34" charset="0"/>
              <a:buChar char="•"/>
            </a:pPr>
            <a:r>
              <a:rPr lang="en-IN" dirty="0" smtClean="0"/>
              <a:t>A soft real-time system is one in which performance is degraded but not destroyed by failure to meet response-time constraints.</a:t>
            </a:r>
          </a:p>
          <a:p>
            <a:pPr lvl="1">
              <a:lnSpc>
                <a:spcPct val="120000"/>
              </a:lnSpc>
              <a:buFont typeface="Arial" pitchFamily="34" charset="0"/>
              <a:buChar char="•"/>
            </a:pPr>
            <a:r>
              <a:rPr lang="en-IN" dirty="0" smtClean="0"/>
              <a:t>User requires only a demonstration that the system always meet some </a:t>
            </a:r>
            <a:r>
              <a:rPr lang="en-IN" i="1" dirty="0" smtClean="0"/>
              <a:t>statistical constraints</a:t>
            </a:r>
            <a:r>
              <a:rPr lang="en-IN" dirty="0" smtClean="0"/>
              <a:t>. </a:t>
            </a:r>
          </a:p>
          <a:p>
            <a:pPr lvl="1">
              <a:lnSpc>
                <a:spcPct val="120000"/>
              </a:lnSpc>
              <a:buFont typeface="Arial" pitchFamily="34" charset="0"/>
              <a:buChar char="•"/>
            </a:pPr>
            <a:r>
              <a:rPr lang="en-IN" dirty="0" smtClean="0"/>
              <a:t>Best effort service</a:t>
            </a:r>
          </a:p>
          <a:p>
            <a:pPr lvl="1">
              <a:lnSpc>
                <a:spcPct val="120000"/>
              </a:lnSpc>
              <a:buFont typeface="Arial" pitchFamily="34" charset="0"/>
              <a:buChar char="•"/>
            </a:pPr>
            <a:r>
              <a:rPr lang="en-IN" dirty="0" smtClean="0"/>
              <a:t>Example: Multimedia system</a:t>
            </a:r>
          </a:p>
          <a:p>
            <a:pPr>
              <a:lnSpc>
                <a:spcPct val="120000"/>
              </a:lnSpc>
              <a:buFont typeface="Arial" pitchFamily="34" charset="0"/>
              <a:buChar char="•"/>
            </a:pPr>
            <a:endParaRPr lang="en-IN" dirty="0" smtClean="0"/>
          </a:p>
          <a:p>
            <a:pPr>
              <a:lnSpc>
                <a:spcPct val="120000"/>
              </a:lnSpc>
              <a:buFont typeface="Wingdings" pitchFamily="2" charset="2"/>
              <a:buChar char="q"/>
            </a:pPr>
            <a:r>
              <a:rPr lang="en-IN" dirty="0" smtClean="0"/>
              <a:t>Hard Real Time System</a:t>
            </a:r>
          </a:p>
          <a:p>
            <a:pPr lvl="1">
              <a:lnSpc>
                <a:spcPct val="120000"/>
              </a:lnSpc>
              <a:buFont typeface="Arial" pitchFamily="34" charset="0"/>
              <a:buChar char="•"/>
            </a:pPr>
            <a:r>
              <a:rPr lang="en-IN" dirty="0" smtClean="0"/>
              <a:t>A  hard real-time system is one in which failure to meet a single deadline may lead to complete and catastrophic system failure</a:t>
            </a:r>
          </a:p>
          <a:p>
            <a:pPr lvl="1">
              <a:lnSpc>
                <a:spcPct val="120000"/>
              </a:lnSpc>
              <a:buFont typeface="Arial" pitchFamily="34" charset="0"/>
              <a:buChar char="•"/>
            </a:pPr>
            <a:r>
              <a:rPr lang="en-IN" dirty="0" smtClean="0"/>
              <a:t>User requires validation that the system always meet the </a:t>
            </a:r>
            <a:r>
              <a:rPr lang="en-IN" i="1" dirty="0" smtClean="0"/>
              <a:t>timing constraint</a:t>
            </a:r>
            <a:r>
              <a:rPr lang="en-IN" dirty="0" smtClean="0"/>
              <a:t>. (validation means demonstration by a provably correct and efficient procedure)</a:t>
            </a:r>
          </a:p>
          <a:p>
            <a:pPr lvl="1">
              <a:lnSpc>
                <a:spcPct val="120000"/>
              </a:lnSpc>
              <a:buFont typeface="Arial" pitchFamily="34" charset="0"/>
              <a:buChar char="•"/>
            </a:pPr>
            <a:r>
              <a:rPr lang="en-IN" dirty="0" smtClean="0"/>
              <a:t>Guaranteed service</a:t>
            </a:r>
          </a:p>
          <a:p>
            <a:pPr lvl="1">
              <a:lnSpc>
                <a:spcPct val="120000"/>
              </a:lnSpc>
              <a:buFont typeface="Arial" pitchFamily="34" charset="0"/>
              <a:buChar char="•"/>
            </a:pPr>
            <a:r>
              <a:rPr lang="en-IN" dirty="0" smtClean="0"/>
              <a:t>Example: </a:t>
            </a:r>
            <a:r>
              <a:rPr lang="en-US" dirty="0" smtClean="0"/>
              <a:t>Avionics weapons delivery system</a:t>
            </a:r>
          </a:p>
          <a:p>
            <a:pPr lvl="1">
              <a:lnSpc>
                <a:spcPct val="120000"/>
              </a:lnSpc>
              <a:buNone/>
            </a:pPr>
            <a:endParaRPr lang="en-US" dirty="0" smtClean="0"/>
          </a:p>
          <a:p>
            <a:pPr>
              <a:lnSpc>
                <a:spcPct val="120000"/>
              </a:lnSpc>
              <a:buFont typeface="Wingdings" pitchFamily="2" charset="2"/>
              <a:buChar char="q"/>
            </a:pPr>
            <a:r>
              <a:rPr lang="en-IN" i="1" dirty="0" smtClean="0">
                <a:solidFill>
                  <a:schemeClr val="bg2">
                    <a:lumMod val="50000"/>
                  </a:schemeClr>
                </a:solidFill>
              </a:rPr>
              <a:t>Firm Real Time System</a:t>
            </a:r>
          </a:p>
          <a:p>
            <a:pPr lvl="1">
              <a:lnSpc>
                <a:spcPct val="120000"/>
              </a:lnSpc>
              <a:buFont typeface="Arial" pitchFamily="34" charset="0"/>
              <a:buChar char="•"/>
            </a:pPr>
            <a:r>
              <a:rPr lang="en-IN" dirty="0" smtClean="0">
                <a:solidFill>
                  <a:schemeClr val="bg2">
                    <a:lumMod val="50000"/>
                  </a:schemeClr>
                </a:solidFill>
              </a:rPr>
              <a:t>A  firm real-time system is one in which failure to meet a single deadline will not lead to total system failure, but missing more than few may  lead to complete and catastrophic system failure</a:t>
            </a:r>
          </a:p>
          <a:p>
            <a:pPr lvl="1">
              <a:lnSpc>
                <a:spcPct val="120000"/>
              </a:lnSpc>
              <a:buFont typeface="Arial" pitchFamily="34" charset="0"/>
              <a:buChar char="•"/>
            </a:pPr>
            <a:r>
              <a:rPr lang="en-IN" dirty="0" smtClean="0">
                <a:solidFill>
                  <a:schemeClr val="bg2">
                    <a:lumMod val="50000"/>
                  </a:schemeClr>
                </a:solidFill>
              </a:rPr>
              <a:t>Example: </a:t>
            </a:r>
            <a:r>
              <a:rPr lang="en-US" dirty="0" smtClean="0">
                <a:solidFill>
                  <a:schemeClr val="bg2">
                    <a:lumMod val="50000"/>
                  </a:schemeClr>
                </a:solidFill>
              </a:rPr>
              <a:t>Navigation controller for an autonomous weed-killer robot</a:t>
            </a:r>
          </a:p>
          <a:p>
            <a:pPr lvl="1">
              <a:lnSpc>
                <a:spcPct val="120000"/>
              </a:lnSpc>
              <a:buNone/>
            </a:pPr>
            <a:r>
              <a:rPr lang="en-US" dirty="0" smtClean="0">
                <a:solidFill>
                  <a:schemeClr val="bg2">
                    <a:lumMod val="50000"/>
                  </a:schemeClr>
                </a:solidFill>
              </a:rPr>
              <a:t>		</a:t>
            </a:r>
            <a:r>
              <a:rPr lang="en-US" u="sng" dirty="0" smtClean="0">
                <a:solidFill>
                  <a:schemeClr val="bg2">
                    <a:lumMod val="50000"/>
                  </a:schemeClr>
                </a:solidFill>
              </a:rPr>
              <a:t>(In most of the texts, Firm </a:t>
            </a:r>
            <a:r>
              <a:rPr lang="en-US" u="sng" dirty="0" err="1" smtClean="0">
                <a:solidFill>
                  <a:schemeClr val="bg2">
                    <a:lumMod val="50000"/>
                  </a:schemeClr>
                </a:solidFill>
              </a:rPr>
              <a:t>Realtime</a:t>
            </a:r>
            <a:r>
              <a:rPr lang="en-US" u="sng" dirty="0" smtClean="0">
                <a:solidFill>
                  <a:schemeClr val="bg2">
                    <a:lumMod val="50000"/>
                  </a:schemeClr>
                </a:solidFill>
              </a:rPr>
              <a:t> Systems are not mentioned)</a:t>
            </a:r>
            <a:endParaRPr lang="en-IN" u="sng" dirty="0" smtClean="0">
              <a:solidFill>
                <a:schemeClr val="bg2">
                  <a:lumMod val="50000"/>
                </a:schemeClr>
              </a:solidFill>
            </a:endParaRPr>
          </a:p>
          <a:p>
            <a:pPr>
              <a:buFont typeface="Arial" pitchFamily="34" charset="0"/>
              <a:buChar char="•"/>
            </a:pPr>
            <a:endParaRPr lang="en-IN" dirty="0" smtClean="0"/>
          </a:p>
          <a:p>
            <a:pPr>
              <a:buFont typeface="Arial" pitchFamily="34" charset="0"/>
              <a:buChar char="•"/>
            </a:pPr>
            <a:endParaRPr lang="en-IN" dirty="0"/>
          </a:p>
        </p:txBody>
      </p:sp>
      <p:sp>
        <p:nvSpPr>
          <p:cNvPr id="6" name="Content Placeholder 5"/>
          <p:cNvSpPr>
            <a:spLocks noGrp="1"/>
          </p:cNvSpPr>
          <p:nvPr>
            <p:ph sz="quarter" idx="10"/>
          </p:nvPr>
        </p:nvSpPr>
        <p:spPr>
          <a:xfrm>
            <a:off x="228600" y="331503"/>
            <a:ext cx="6705600" cy="1143000"/>
          </a:xfrm>
        </p:spPr>
        <p:txBody>
          <a:bodyPr/>
          <a:lstStyle/>
          <a:p>
            <a:r>
              <a:rPr lang="en-US" dirty="0" smtClean="0"/>
              <a:t>Soft &amp; Hard Real Time Systems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52414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pPr>
            <a:r>
              <a:rPr lang="en-US" sz="1800" dirty="0" smtClean="0">
                <a:solidFill>
                  <a:srgbClr val="0000CC"/>
                </a:solidFill>
              </a:rPr>
              <a:t>Job</a:t>
            </a:r>
            <a:r>
              <a:rPr lang="en-US" sz="1800" dirty="0" smtClean="0"/>
              <a:t>: Each unit of work that is scheduled and executed by the system is a </a:t>
            </a:r>
            <a:r>
              <a:rPr lang="en-US" sz="1800" dirty="0" smtClean="0">
                <a:solidFill>
                  <a:srgbClr val="0000CC"/>
                </a:solidFill>
              </a:rPr>
              <a:t>job</a:t>
            </a:r>
            <a:r>
              <a:rPr lang="en-US" sz="1800" dirty="0" smtClean="0"/>
              <a:t>.</a:t>
            </a:r>
          </a:p>
          <a:p>
            <a:pPr marL="0" indent="0" algn="just">
              <a:lnSpc>
                <a:spcPct val="150000"/>
              </a:lnSpc>
            </a:pPr>
            <a:r>
              <a:rPr lang="en-US" sz="1800" dirty="0" smtClean="0">
                <a:solidFill>
                  <a:srgbClr val="0000CC"/>
                </a:solidFill>
              </a:rPr>
              <a:t>Task</a:t>
            </a:r>
            <a:r>
              <a:rPr lang="en-US" sz="1800" dirty="0" smtClean="0"/>
              <a:t>: A </a:t>
            </a:r>
            <a:r>
              <a:rPr lang="en-US" sz="1800" u="sng" dirty="0" smtClean="0"/>
              <a:t>set of related jobs </a:t>
            </a:r>
            <a:r>
              <a:rPr lang="en-US" sz="1800" dirty="0" smtClean="0"/>
              <a:t>which jointly provide some system function is a </a:t>
            </a:r>
            <a:r>
              <a:rPr lang="en-US" sz="1800" dirty="0" smtClean="0">
                <a:solidFill>
                  <a:srgbClr val="0000CC"/>
                </a:solidFill>
              </a:rPr>
              <a:t>task</a:t>
            </a:r>
            <a:r>
              <a:rPr lang="en-US" sz="1800" dirty="0" smtClean="0"/>
              <a:t>.</a:t>
            </a:r>
          </a:p>
          <a:p>
            <a:pPr marL="0" indent="0" algn="just">
              <a:lnSpc>
                <a:spcPct val="150000"/>
              </a:lnSpc>
            </a:pPr>
            <a:endParaRPr lang="en-US" sz="1800" dirty="0" smtClean="0"/>
          </a:p>
          <a:p>
            <a:pPr marL="0" indent="0" algn="just">
              <a:lnSpc>
                <a:spcPct val="150000"/>
              </a:lnSpc>
            </a:pPr>
            <a:r>
              <a:rPr lang="en-US" sz="1800" dirty="0" smtClean="0"/>
              <a:t>Example:</a:t>
            </a:r>
          </a:p>
          <a:p>
            <a:pPr marL="0" indent="0" algn="just">
              <a:lnSpc>
                <a:spcPct val="150000"/>
              </a:lnSpc>
            </a:pPr>
            <a:r>
              <a:rPr lang="en-US" sz="1800" dirty="0" smtClean="0"/>
              <a:t>Computation of FFT of sensor data at a particular time instance, sending a data packet are examples of job.</a:t>
            </a:r>
          </a:p>
          <a:p>
            <a:pPr marL="0" indent="0" algn="just">
              <a:lnSpc>
                <a:spcPct val="150000"/>
              </a:lnSpc>
            </a:pPr>
            <a:r>
              <a:rPr lang="en-US" sz="1800" dirty="0" smtClean="0"/>
              <a:t>Whereas the function of sending data packets is an example of a task.</a:t>
            </a:r>
          </a:p>
          <a:p>
            <a:pPr marL="0" indent="0" algn="just">
              <a:lnSpc>
                <a:spcPct val="150000"/>
              </a:lnSpc>
            </a:pPr>
            <a:endParaRPr lang="en-US" sz="1800" dirty="0" smtClean="0"/>
          </a:p>
          <a:p>
            <a:pPr marL="0" indent="0" algn="just">
              <a:lnSpc>
                <a:spcPct val="150000"/>
              </a:lnSpc>
            </a:pPr>
            <a:endParaRPr lang="en-US" sz="1800" dirty="0" smtClean="0">
              <a:solidFill>
                <a:srgbClr val="0000CC"/>
              </a:solidFill>
            </a:endParaRPr>
          </a:p>
        </p:txBody>
      </p:sp>
      <p:sp>
        <p:nvSpPr>
          <p:cNvPr id="6" name="Content Placeholder 5"/>
          <p:cNvSpPr>
            <a:spLocks noGrp="1"/>
          </p:cNvSpPr>
          <p:nvPr>
            <p:ph sz="quarter" idx="10"/>
          </p:nvPr>
        </p:nvSpPr>
        <p:spPr/>
        <p:txBody>
          <a:bodyPr/>
          <a:lstStyle/>
          <a:p>
            <a:r>
              <a:rPr lang="en-US" dirty="0" smtClean="0"/>
              <a:t>Jobs and Tasks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2856715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pPr>
            <a:r>
              <a:rPr lang="en-US" sz="1800" dirty="0" smtClean="0"/>
              <a:t>The jobs are executed by </a:t>
            </a:r>
            <a:r>
              <a:rPr lang="en-US" sz="1800" dirty="0" smtClean="0">
                <a:solidFill>
                  <a:srgbClr val="0000CC"/>
                </a:solidFill>
              </a:rPr>
              <a:t>operating systems</a:t>
            </a:r>
            <a:r>
              <a:rPr lang="en-US" sz="1800" dirty="0" smtClean="0"/>
              <a:t>.</a:t>
            </a:r>
          </a:p>
          <a:p>
            <a:pPr marL="0" indent="0" algn="just">
              <a:lnSpc>
                <a:spcPct val="150000"/>
              </a:lnSpc>
            </a:pPr>
            <a:r>
              <a:rPr lang="en-US" sz="1800" dirty="0" smtClean="0"/>
              <a:t>Each job requires some resource to execute such as a CPU, a Network, a Disk etc.</a:t>
            </a:r>
          </a:p>
          <a:p>
            <a:pPr marL="0" indent="0" algn="just">
              <a:lnSpc>
                <a:spcPct val="150000"/>
              </a:lnSpc>
            </a:pPr>
            <a:endParaRPr lang="en-US" sz="1800" dirty="0" smtClean="0"/>
          </a:p>
          <a:p>
            <a:pPr marL="0" indent="0" algn="just">
              <a:lnSpc>
                <a:spcPct val="150000"/>
              </a:lnSpc>
            </a:pPr>
            <a:r>
              <a:rPr lang="en-US" sz="1800" dirty="0" smtClean="0"/>
              <a:t>In Queuing Theory, these are called </a:t>
            </a:r>
            <a:r>
              <a:rPr lang="en-US" sz="1800" dirty="0" smtClean="0">
                <a:solidFill>
                  <a:srgbClr val="0000CC"/>
                </a:solidFill>
              </a:rPr>
              <a:t>Servers.</a:t>
            </a:r>
            <a:endParaRPr lang="en-US" sz="1800" dirty="0" smtClean="0"/>
          </a:p>
          <a:p>
            <a:pPr marL="0" indent="0" algn="just">
              <a:lnSpc>
                <a:spcPct val="150000"/>
              </a:lnSpc>
            </a:pPr>
            <a:r>
              <a:rPr lang="en-US" sz="1800" dirty="0" smtClean="0"/>
              <a:t>In Operating Systems literature, these are called </a:t>
            </a:r>
            <a:r>
              <a:rPr lang="en-US" sz="1800" dirty="0" smtClean="0">
                <a:solidFill>
                  <a:srgbClr val="0000CC"/>
                </a:solidFill>
              </a:rPr>
              <a:t>Active Resources</a:t>
            </a:r>
            <a:r>
              <a:rPr lang="en-US" sz="1800" dirty="0" smtClean="0"/>
              <a:t>.</a:t>
            </a:r>
          </a:p>
          <a:p>
            <a:pPr marL="0" indent="0" algn="just">
              <a:lnSpc>
                <a:spcPct val="150000"/>
              </a:lnSpc>
            </a:pPr>
            <a:r>
              <a:rPr lang="en-US" sz="1800" dirty="0" smtClean="0"/>
              <a:t>Here we will call them </a:t>
            </a:r>
            <a:r>
              <a:rPr lang="en-US" sz="1800" dirty="0" smtClean="0">
                <a:solidFill>
                  <a:srgbClr val="0000CC"/>
                </a:solidFill>
              </a:rPr>
              <a:t>Processors</a:t>
            </a:r>
            <a:r>
              <a:rPr lang="en-US" sz="1800" dirty="0" smtClean="0"/>
              <a:t>.</a:t>
            </a:r>
          </a:p>
        </p:txBody>
      </p:sp>
      <p:sp>
        <p:nvSpPr>
          <p:cNvPr id="6" name="Content Placeholder 5"/>
          <p:cNvSpPr>
            <a:spLocks noGrp="1"/>
          </p:cNvSpPr>
          <p:nvPr>
            <p:ph sz="quarter" idx="10"/>
          </p:nvPr>
        </p:nvSpPr>
        <p:spPr>
          <a:xfrm>
            <a:off x="127379" y="398060"/>
            <a:ext cx="7010400" cy="1143000"/>
          </a:xfrm>
        </p:spPr>
        <p:txBody>
          <a:bodyPr/>
          <a:lstStyle/>
          <a:p>
            <a:r>
              <a:rPr lang="en-US" dirty="0" smtClean="0"/>
              <a:t>{Processors, Servers, Resources}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9954246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pPr>
            <a:r>
              <a:rPr lang="en-IN" sz="1800" dirty="0" smtClean="0">
                <a:solidFill>
                  <a:srgbClr val="0000CC"/>
                </a:solidFill>
              </a:rPr>
              <a:t>Release time</a:t>
            </a:r>
            <a:r>
              <a:rPr lang="en-IN" sz="1800" dirty="0" smtClean="0"/>
              <a:t> of a job is the instance of time at which the job becomes available for execution.</a:t>
            </a:r>
          </a:p>
          <a:p>
            <a:pPr marL="0" indent="0" algn="just">
              <a:lnSpc>
                <a:spcPct val="150000"/>
              </a:lnSpc>
            </a:pPr>
            <a:endParaRPr lang="en-IN" sz="1800" dirty="0" smtClean="0">
              <a:solidFill>
                <a:srgbClr val="0000CC"/>
              </a:solidFill>
            </a:endParaRPr>
          </a:p>
          <a:p>
            <a:pPr marL="0" indent="0" algn="just">
              <a:lnSpc>
                <a:spcPct val="150000"/>
              </a:lnSpc>
            </a:pPr>
            <a:r>
              <a:rPr lang="en-IN" sz="1800" dirty="0" smtClean="0">
                <a:solidFill>
                  <a:srgbClr val="0000CC"/>
                </a:solidFill>
              </a:rPr>
              <a:t>Deadline</a:t>
            </a:r>
            <a:r>
              <a:rPr lang="en-IN" sz="1800" dirty="0" smtClean="0"/>
              <a:t> of a job is the instant of time by which its execution is required to be completed.</a:t>
            </a:r>
          </a:p>
          <a:p>
            <a:pPr marL="0" indent="0" algn="just">
              <a:lnSpc>
                <a:spcPct val="150000"/>
              </a:lnSpc>
            </a:pPr>
            <a:endParaRPr lang="en-IN" sz="1800" dirty="0" smtClean="0"/>
          </a:p>
          <a:p>
            <a:pPr marL="0" indent="0" algn="just">
              <a:lnSpc>
                <a:spcPct val="150000"/>
              </a:lnSpc>
            </a:pPr>
            <a:r>
              <a:rPr lang="en-IN" sz="1800" dirty="0" smtClean="0"/>
              <a:t>It is also called </a:t>
            </a:r>
            <a:r>
              <a:rPr lang="en-IN" sz="1800" dirty="0" smtClean="0">
                <a:solidFill>
                  <a:srgbClr val="0000CC"/>
                </a:solidFill>
              </a:rPr>
              <a:t>Absolute Deadline</a:t>
            </a:r>
            <a:r>
              <a:rPr lang="en-IN" sz="1800" dirty="0" smtClean="0"/>
              <a:t>.</a:t>
            </a:r>
          </a:p>
          <a:p>
            <a:pPr marL="0" indent="0" algn="just">
              <a:lnSpc>
                <a:spcPct val="150000"/>
              </a:lnSpc>
            </a:pPr>
            <a:endParaRPr lang="en-IN" sz="1800" dirty="0" smtClean="0"/>
          </a:p>
          <a:p>
            <a:pPr marL="0" indent="0" algn="just">
              <a:lnSpc>
                <a:spcPct val="150000"/>
              </a:lnSpc>
            </a:pPr>
            <a:r>
              <a:rPr lang="en-IN" sz="1800" i="1" dirty="0" smtClean="0">
                <a:solidFill>
                  <a:srgbClr val="0000CC"/>
                </a:solidFill>
              </a:rPr>
              <a:t>Relative Deadline</a:t>
            </a:r>
            <a:r>
              <a:rPr lang="en-IN" sz="1800" i="1" dirty="0" smtClean="0"/>
              <a:t> = Absolute Deadline – Release time</a:t>
            </a:r>
            <a:r>
              <a:rPr lang="en-IN" sz="1800" dirty="0" smtClean="0"/>
              <a:t>.</a:t>
            </a:r>
          </a:p>
          <a:p>
            <a:pPr marL="0" indent="0" algn="just">
              <a:lnSpc>
                <a:spcPct val="150000"/>
              </a:lnSpc>
            </a:pPr>
            <a:endParaRPr lang="en-US" sz="1800" dirty="0" smtClean="0">
              <a:solidFill>
                <a:srgbClr val="0000CC"/>
              </a:solidFill>
            </a:endParaRPr>
          </a:p>
        </p:txBody>
      </p:sp>
      <p:sp>
        <p:nvSpPr>
          <p:cNvPr id="6" name="Content Placeholder 5"/>
          <p:cNvSpPr>
            <a:spLocks noGrp="1"/>
          </p:cNvSpPr>
          <p:nvPr>
            <p:ph sz="quarter" idx="10"/>
          </p:nvPr>
        </p:nvSpPr>
        <p:spPr/>
        <p:txBody>
          <a:bodyPr/>
          <a:lstStyle/>
          <a:p>
            <a:r>
              <a:rPr lang="en-US" dirty="0" smtClean="0"/>
              <a:t>Release Time and Deadline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383615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257800"/>
          </a:xfrm>
        </p:spPr>
        <p:txBody>
          <a:bodyPr>
            <a:normAutofit fontScale="62500" lnSpcReduction="20000"/>
          </a:bodyPr>
          <a:lstStyle/>
          <a:p>
            <a:r>
              <a:rPr lang="en-IN" dirty="0" smtClean="0"/>
              <a:t>	</a:t>
            </a:r>
            <a:r>
              <a:rPr lang="en-IN" u="sng" dirty="0" smtClean="0"/>
              <a:t>A system which monitors and controls several furnaces</a:t>
            </a:r>
          </a:p>
          <a:p>
            <a:r>
              <a:rPr lang="en-IN" dirty="0" smtClean="0"/>
              <a:t>	</a:t>
            </a:r>
          </a:p>
          <a:p>
            <a:r>
              <a:rPr lang="en-IN" dirty="0" smtClean="0">
                <a:latin typeface="+mn-lt"/>
              </a:rPr>
              <a:t>	At the beginning, the system is initialized and starts execution (time 0 ms).</a:t>
            </a:r>
          </a:p>
          <a:p>
            <a:r>
              <a:rPr lang="en-IN" dirty="0" smtClean="0">
                <a:latin typeface="+mn-lt"/>
              </a:rPr>
              <a:t>	The system samples and reads each temperature sensor every 100 </a:t>
            </a:r>
            <a:r>
              <a:rPr lang="en-IN" dirty="0" err="1" smtClean="0">
                <a:latin typeface="+mn-lt"/>
              </a:rPr>
              <a:t>ms.</a:t>
            </a:r>
            <a:endParaRPr lang="en-IN" dirty="0" smtClean="0">
              <a:latin typeface="+mn-lt"/>
            </a:endParaRPr>
          </a:p>
          <a:p>
            <a:r>
              <a:rPr lang="en-IN" dirty="0" smtClean="0">
                <a:latin typeface="+mn-lt"/>
              </a:rPr>
              <a:t>	The system computes the control law of each furnace every 100 </a:t>
            </a:r>
            <a:r>
              <a:rPr lang="en-IN" dirty="0" err="1" smtClean="0">
                <a:latin typeface="+mn-lt"/>
              </a:rPr>
              <a:t>ms.</a:t>
            </a:r>
            <a:endParaRPr lang="en-IN" dirty="0" smtClean="0">
              <a:latin typeface="+mn-lt"/>
            </a:endParaRPr>
          </a:p>
          <a:p>
            <a:endParaRPr lang="en-IN" dirty="0" smtClean="0">
              <a:latin typeface="+mn-lt"/>
            </a:endParaRPr>
          </a:p>
          <a:p>
            <a:r>
              <a:rPr lang="en-IN" dirty="0" smtClean="0">
                <a:latin typeface="+mn-lt"/>
              </a:rPr>
              <a:t>	Each of the control law computation is a </a:t>
            </a:r>
            <a:r>
              <a:rPr lang="en-IN" dirty="0" smtClean="0">
                <a:solidFill>
                  <a:srgbClr val="0000CC"/>
                </a:solidFill>
                <a:latin typeface="+mn-lt"/>
              </a:rPr>
              <a:t>job</a:t>
            </a:r>
            <a:r>
              <a:rPr lang="en-IN" dirty="0" smtClean="0">
                <a:latin typeface="+mn-lt"/>
              </a:rPr>
              <a:t>, say </a:t>
            </a:r>
            <a:r>
              <a:rPr lang="en-IN" i="1" dirty="0" err="1" smtClean="0">
                <a:solidFill>
                  <a:srgbClr val="0000CC"/>
                </a:solidFill>
                <a:latin typeface="+mn-lt"/>
              </a:rPr>
              <a:t>J</a:t>
            </a:r>
            <a:r>
              <a:rPr lang="en-IN" i="1" baseline="-25000" dirty="0" err="1" smtClean="0">
                <a:solidFill>
                  <a:srgbClr val="0000CC"/>
                </a:solidFill>
                <a:latin typeface="+mn-lt"/>
              </a:rPr>
              <a:t>k</a:t>
            </a:r>
            <a:r>
              <a:rPr lang="en-IN" i="1" dirty="0" smtClean="0">
                <a:solidFill>
                  <a:srgbClr val="0000CC"/>
                </a:solidFill>
                <a:latin typeface="+mn-lt"/>
              </a:rPr>
              <a:t>, k = 0, 1, 2, ….</a:t>
            </a:r>
          </a:p>
          <a:p>
            <a:r>
              <a:rPr lang="en-IN" dirty="0" smtClean="0">
                <a:latin typeface="+mn-lt"/>
              </a:rPr>
              <a:t>	The function of control law computation all the time is a </a:t>
            </a:r>
            <a:r>
              <a:rPr lang="en-IN" dirty="0" smtClean="0">
                <a:solidFill>
                  <a:srgbClr val="0000CC"/>
                </a:solidFill>
                <a:latin typeface="+mn-lt"/>
              </a:rPr>
              <a:t>task</a:t>
            </a:r>
            <a:r>
              <a:rPr lang="en-IN" dirty="0" smtClean="0">
                <a:latin typeface="+mn-lt"/>
              </a:rPr>
              <a:t>.</a:t>
            </a:r>
          </a:p>
          <a:p>
            <a:endParaRPr lang="en-IN" dirty="0" smtClean="0">
              <a:latin typeface="+mn-lt"/>
            </a:endParaRPr>
          </a:p>
          <a:p>
            <a:r>
              <a:rPr lang="en-IN" dirty="0" smtClean="0">
                <a:latin typeface="+mn-lt"/>
              </a:rPr>
              <a:t>	The first control law computation started at 20 </a:t>
            </a:r>
            <a:r>
              <a:rPr lang="en-IN" dirty="0" err="1" smtClean="0">
                <a:latin typeface="+mn-lt"/>
              </a:rPr>
              <a:t>ms.</a:t>
            </a:r>
            <a:endParaRPr lang="en-IN" dirty="0" smtClean="0">
              <a:latin typeface="+mn-lt"/>
            </a:endParaRPr>
          </a:p>
          <a:p>
            <a:endParaRPr lang="en-IN" dirty="0" smtClean="0">
              <a:latin typeface="+mn-lt"/>
            </a:endParaRPr>
          </a:p>
          <a:p>
            <a:r>
              <a:rPr lang="en-IN" dirty="0" smtClean="0">
                <a:latin typeface="+mn-lt"/>
              </a:rPr>
              <a:t>	So, release time of first job, </a:t>
            </a:r>
            <a:r>
              <a:rPr lang="en-IN" i="1" dirty="0" smtClean="0">
                <a:solidFill>
                  <a:srgbClr val="0000CC"/>
                </a:solidFill>
                <a:latin typeface="+mn-lt"/>
              </a:rPr>
              <a:t>r</a:t>
            </a:r>
            <a:r>
              <a:rPr lang="en-IN" i="1" baseline="-25000" dirty="0" smtClean="0">
                <a:solidFill>
                  <a:srgbClr val="0000CC"/>
                </a:solidFill>
                <a:latin typeface="+mn-lt"/>
              </a:rPr>
              <a:t>0</a:t>
            </a:r>
            <a:r>
              <a:rPr lang="en-IN" i="1" dirty="0" smtClean="0">
                <a:solidFill>
                  <a:srgbClr val="0000CC"/>
                </a:solidFill>
                <a:latin typeface="+mn-lt"/>
              </a:rPr>
              <a:t> = 20 ms</a:t>
            </a:r>
          </a:p>
          <a:p>
            <a:endParaRPr lang="en-IN" dirty="0" smtClean="0">
              <a:latin typeface="+mn-lt"/>
            </a:endParaRPr>
          </a:p>
          <a:p>
            <a:r>
              <a:rPr lang="en-IN" dirty="0" smtClean="0">
                <a:latin typeface="+mn-lt"/>
              </a:rPr>
              <a:t>	Subsequent release times: </a:t>
            </a:r>
            <a:r>
              <a:rPr lang="en-IN" i="1" dirty="0" smtClean="0">
                <a:solidFill>
                  <a:srgbClr val="0000CC"/>
                </a:solidFill>
                <a:latin typeface="+mn-lt"/>
              </a:rPr>
              <a:t>120 ms, 220 ms, …</a:t>
            </a:r>
          </a:p>
          <a:p>
            <a:endParaRPr lang="en-IN" dirty="0" smtClean="0">
              <a:latin typeface="+mn-lt"/>
            </a:endParaRPr>
          </a:p>
          <a:p>
            <a:r>
              <a:rPr lang="en-IN" dirty="0" smtClean="0">
                <a:latin typeface="+mn-lt"/>
              </a:rPr>
              <a:t>	So release time of </a:t>
            </a:r>
            <a:r>
              <a:rPr lang="en-IN" i="1" dirty="0" err="1" smtClean="0">
                <a:solidFill>
                  <a:srgbClr val="0000CC"/>
                </a:solidFill>
                <a:latin typeface="+mn-lt"/>
              </a:rPr>
              <a:t>k</a:t>
            </a:r>
            <a:r>
              <a:rPr lang="en-IN" dirty="0" err="1" smtClean="0">
                <a:latin typeface="+mn-lt"/>
              </a:rPr>
              <a:t>th</a:t>
            </a:r>
            <a:r>
              <a:rPr lang="en-IN" dirty="0" smtClean="0">
                <a:latin typeface="+mn-lt"/>
              </a:rPr>
              <a:t> job </a:t>
            </a:r>
            <a:r>
              <a:rPr lang="en-IN" i="1" dirty="0" err="1" smtClean="0">
                <a:solidFill>
                  <a:srgbClr val="0000CC"/>
                </a:solidFill>
                <a:latin typeface="+mn-lt"/>
              </a:rPr>
              <a:t>r</a:t>
            </a:r>
            <a:r>
              <a:rPr lang="en-IN" i="1" baseline="-25000" dirty="0" err="1" smtClean="0">
                <a:solidFill>
                  <a:srgbClr val="0000CC"/>
                </a:solidFill>
                <a:latin typeface="+mn-lt"/>
              </a:rPr>
              <a:t>k</a:t>
            </a:r>
            <a:r>
              <a:rPr lang="en-IN" i="1" dirty="0" smtClean="0">
                <a:solidFill>
                  <a:srgbClr val="0000CC"/>
                </a:solidFill>
                <a:latin typeface="+mn-lt"/>
              </a:rPr>
              <a:t> = (20 + 100 * k) ms</a:t>
            </a:r>
          </a:p>
          <a:p>
            <a:endParaRPr lang="en-IN" dirty="0" smtClean="0">
              <a:latin typeface="+mn-lt"/>
            </a:endParaRPr>
          </a:p>
          <a:p>
            <a:r>
              <a:rPr lang="en-IN" dirty="0" smtClean="0">
                <a:latin typeface="+mn-lt"/>
              </a:rPr>
              <a:t>	If each job needs to be completed within</a:t>
            </a:r>
            <a:r>
              <a:rPr lang="en-IN" i="1" dirty="0" smtClean="0">
                <a:solidFill>
                  <a:srgbClr val="0000CC"/>
                </a:solidFill>
                <a:latin typeface="+mn-lt"/>
              </a:rPr>
              <a:t> 70 ms, </a:t>
            </a:r>
            <a:r>
              <a:rPr lang="en-IN" dirty="0" smtClean="0">
                <a:latin typeface="+mn-lt"/>
              </a:rPr>
              <a:t>then the absolute deadlines of the jobs:</a:t>
            </a:r>
            <a:r>
              <a:rPr lang="en-IN" i="1" dirty="0" smtClean="0">
                <a:solidFill>
                  <a:srgbClr val="0000CC"/>
                </a:solidFill>
                <a:latin typeface="+mn-lt"/>
              </a:rPr>
              <a:t> 90 ms, 190 ms, 290 ms, …</a:t>
            </a:r>
          </a:p>
          <a:p>
            <a:r>
              <a:rPr lang="en-IN" dirty="0" smtClean="0">
                <a:latin typeface="+mn-lt"/>
              </a:rPr>
              <a:t>	</a:t>
            </a:r>
          </a:p>
          <a:p>
            <a:r>
              <a:rPr lang="en-IN" dirty="0" smtClean="0">
                <a:latin typeface="+mn-lt"/>
              </a:rPr>
              <a:t>	Relative deadline</a:t>
            </a:r>
            <a:r>
              <a:rPr lang="en-IN" i="1" dirty="0" smtClean="0">
                <a:solidFill>
                  <a:srgbClr val="0000CC"/>
                </a:solidFill>
                <a:latin typeface="+mn-lt"/>
              </a:rPr>
              <a:t> </a:t>
            </a:r>
            <a:r>
              <a:rPr lang="en-IN" i="1" dirty="0" err="1" smtClean="0">
                <a:solidFill>
                  <a:srgbClr val="0000CC"/>
                </a:solidFill>
                <a:latin typeface="+mn-lt"/>
              </a:rPr>
              <a:t>D</a:t>
            </a:r>
            <a:r>
              <a:rPr lang="en-IN" i="1" baseline="-25000" dirty="0" err="1" smtClean="0">
                <a:solidFill>
                  <a:srgbClr val="0000CC"/>
                </a:solidFill>
                <a:latin typeface="+mn-lt"/>
              </a:rPr>
              <a:t>k</a:t>
            </a:r>
            <a:r>
              <a:rPr lang="en-IN" i="1" baseline="-25000" dirty="0" smtClean="0">
                <a:solidFill>
                  <a:srgbClr val="0000CC"/>
                </a:solidFill>
                <a:latin typeface="+mn-lt"/>
              </a:rPr>
              <a:t> </a:t>
            </a:r>
            <a:r>
              <a:rPr lang="en-IN" i="1" dirty="0" smtClean="0">
                <a:solidFill>
                  <a:srgbClr val="0000CC"/>
                </a:solidFill>
                <a:latin typeface="+mn-lt"/>
              </a:rPr>
              <a:t>= 70 ms</a:t>
            </a:r>
          </a:p>
        </p:txBody>
      </p:sp>
      <p:sp>
        <p:nvSpPr>
          <p:cNvPr id="6" name="Content Placeholder 5"/>
          <p:cNvSpPr>
            <a:spLocks noGrp="1"/>
          </p:cNvSpPr>
          <p:nvPr>
            <p:ph sz="quarter" idx="10"/>
          </p:nvPr>
        </p:nvSpPr>
        <p:spPr/>
        <p:txBody>
          <a:bodyPr/>
          <a:lstStyle/>
          <a:p>
            <a:r>
              <a:rPr lang="en-US" dirty="0" smtClean="0"/>
              <a:t>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5459710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pPr>
            <a:r>
              <a:rPr lang="en-US" sz="1800" dirty="0" smtClean="0"/>
              <a:t>The time between the presentation of a set of inputs to a system and the realization of the required behavior, including the availability of all associated outputs, is called the </a:t>
            </a:r>
            <a:r>
              <a:rPr lang="en-US" sz="1800" dirty="0" smtClean="0">
                <a:solidFill>
                  <a:srgbClr val="0000CC"/>
                </a:solidFill>
              </a:rPr>
              <a:t>response time of the system</a:t>
            </a:r>
          </a:p>
          <a:p>
            <a:pPr marL="0" indent="0" algn="just">
              <a:lnSpc>
                <a:spcPct val="150000"/>
              </a:lnSpc>
            </a:pPr>
            <a:endParaRPr lang="en-US" sz="1800" dirty="0" smtClean="0"/>
          </a:p>
          <a:p>
            <a:pPr marL="0" indent="0" algn="just">
              <a:lnSpc>
                <a:spcPct val="150000"/>
              </a:lnSpc>
            </a:pPr>
            <a:r>
              <a:rPr lang="en-US" sz="1800" dirty="0" smtClean="0"/>
              <a:t>In other words</a:t>
            </a:r>
            <a:r>
              <a:rPr lang="en-US" sz="1800" dirty="0" smtClean="0">
                <a:solidFill>
                  <a:srgbClr val="0000CC"/>
                </a:solidFill>
              </a:rPr>
              <a:t>, </a:t>
            </a:r>
            <a:r>
              <a:rPr lang="en-US" sz="1800" b="1" dirty="0" smtClean="0">
                <a:solidFill>
                  <a:srgbClr val="0000CC"/>
                </a:solidFill>
              </a:rPr>
              <a:t>Response time </a:t>
            </a:r>
            <a:r>
              <a:rPr lang="en-US" sz="1800" dirty="0" smtClean="0">
                <a:solidFill>
                  <a:srgbClr val="0000CC"/>
                </a:solidFill>
              </a:rPr>
              <a:t>is the length of the time from the release time of the job and the time instance when it completes.</a:t>
            </a:r>
          </a:p>
          <a:p>
            <a:pPr marL="0" indent="0" algn="just">
              <a:lnSpc>
                <a:spcPct val="150000"/>
              </a:lnSpc>
            </a:pPr>
            <a:endParaRPr lang="en-US" sz="1800" dirty="0" smtClean="0">
              <a:solidFill>
                <a:srgbClr val="0000CC"/>
              </a:solidFill>
            </a:endParaRPr>
          </a:p>
          <a:p>
            <a:pPr marL="0" indent="0" algn="just">
              <a:lnSpc>
                <a:spcPct val="150000"/>
              </a:lnSpc>
            </a:pPr>
            <a:r>
              <a:rPr lang="en-US" sz="1800" dirty="0" smtClean="0"/>
              <a:t>So </a:t>
            </a:r>
            <a:r>
              <a:rPr lang="en-US" sz="1800" dirty="0" smtClean="0">
                <a:solidFill>
                  <a:srgbClr val="0000CC"/>
                </a:solidFill>
              </a:rPr>
              <a:t>Relative Deadline is the maximum allowable Response Time</a:t>
            </a:r>
            <a:r>
              <a:rPr lang="en-US" sz="1800" dirty="0" smtClean="0"/>
              <a:t>.</a:t>
            </a:r>
          </a:p>
        </p:txBody>
      </p:sp>
      <p:sp>
        <p:nvSpPr>
          <p:cNvPr id="6" name="Content Placeholder 5"/>
          <p:cNvSpPr>
            <a:spLocks noGrp="1"/>
          </p:cNvSpPr>
          <p:nvPr>
            <p:ph sz="quarter" idx="10"/>
          </p:nvPr>
        </p:nvSpPr>
        <p:spPr/>
        <p:txBody>
          <a:bodyPr/>
          <a:lstStyle/>
          <a:p>
            <a:r>
              <a:rPr lang="en-US" dirty="0" smtClean="0"/>
              <a:t>Response Time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8813294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pPr>
            <a:r>
              <a:rPr lang="en-US" sz="1800" dirty="0" smtClean="0">
                <a:solidFill>
                  <a:srgbClr val="0000CC"/>
                </a:solidFill>
              </a:rPr>
              <a:t>Real Time Punctuality </a:t>
            </a:r>
            <a:r>
              <a:rPr lang="en-US" sz="1800" dirty="0" smtClean="0"/>
              <a:t>means every response time has an average value </a:t>
            </a:r>
            <a:r>
              <a:rPr lang="en-US" sz="1800" dirty="0" smtClean="0">
                <a:solidFill>
                  <a:srgbClr val="0000CC"/>
                </a:solidFill>
              </a:rPr>
              <a:t>t</a:t>
            </a:r>
            <a:r>
              <a:rPr lang="en-US" sz="1800" baseline="-25000" dirty="0" smtClean="0">
                <a:solidFill>
                  <a:srgbClr val="0000CC"/>
                </a:solidFill>
              </a:rPr>
              <a:t>R</a:t>
            </a:r>
            <a:r>
              <a:rPr lang="en-US" sz="1800" dirty="0" smtClean="0"/>
              <a:t> with upper and lower bounds of </a:t>
            </a:r>
            <a:r>
              <a:rPr lang="en-US" sz="1800" dirty="0" smtClean="0">
                <a:solidFill>
                  <a:srgbClr val="0000CC"/>
                </a:solidFill>
              </a:rPr>
              <a:t>(t</a:t>
            </a:r>
            <a:r>
              <a:rPr lang="en-US" sz="1800" baseline="-25000" dirty="0" smtClean="0">
                <a:solidFill>
                  <a:srgbClr val="0000CC"/>
                </a:solidFill>
              </a:rPr>
              <a:t>R</a:t>
            </a:r>
            <a:r>
              <a:rPr lang="en-US" sz="1800" dirty="0" smtClean="0">
                <a:solidFill>
                  <a:srgbClr val="0000CC"/>
                </a:solidFill>
              </a:rPr>
              <a:t> + Ɛ</a:t>
            </a:r>
            <a:r>
              <a:rPr lang="en-US" sz="1800" baseline="-25000" dirty="0" smtClean="0">
                <a:solidFill>
                  <a:srgbClr val="0000CC"/>
                </a:solidFill>
              </a:rPr>
              <a:t>U</a:t>
            </a:r>
            <a:r>
              <a:rPr lang="en-US" sz="1800" dirty="0" smtClean="0">
                <a:solidFill>
                  <a:srgbClr val="0000CC"/>
                </a:solidFill>
              </a:rPr>
              <a:t>) </a:t>
            </a:r>
            <a:r>
              <a:rPr lang="en-US" sz="1800" dirty="0" smtClean="0"/>
              <a:t>and </a:t>
            </a:r>
            <a:r>
              <a:rPr lang="en-US" sz="1800" dirty="0" smtClean="0">
                <a:solidFill>
                  <a:srgbClr val="0000CC"/>
                </a:solidFill>
              </a:rPr>
              <a:t>(t</a:t>
            </a:r>
            <a:r>
              <a:rPr lang="en-US" sz="1800" baseline="-25000" dirty="0" smtClean="0">
                <a:solidFill>
                  <a:srgbClr val="0000CC"/>
                </a:solidFill>
              </a:rPr>
              <a:t>R</a:t>
            </a:r>
            <a:r>
              <a:rPr lang="en-US" sz="1800" dirty="0" smtClean="0">
                <a:solidFill>
                  <a:srgbClr val="0000CC"/>
                </a:solidFill>
              </a:rPr>
              <a:t> – Ɛ</a:t>
            </a:r>
            <a:r>
              <a:rPr lang="en-US" sz="1800" baseline="-25000" dirty="0" smtClean="0">
                <a:solidFill>
                  <a:srgbClr val="0000CC"/>
                </a:solidFill>
              </a:rPr>
              <a:t>L</a:t>
            </a:r>
            <a:r>
              <a:rPr lang="en-US" sz="1800" dirty="0" smtClean="0">
                <a:solidFill>
                  <a:srgbClr val="0000CC"/>
                </a:solidFill>
              </a:rPr>
              <a:t>) </a:t>
            </a:r>
            <a:r>
              <a:rPr lang="en-US" sz="1800" dirty="0" smtClean="0"/>
              <a:t>with </a:t>
            </a:r>
            <a:r>
              <a:rPr lang="en-US" sz="1800" dirty="0" smtClean="0">
                <a:solidFill>
                  <a:srgbClr val="0000CC"/>
                </a:solidFill>
              </a:rPr>
              <a:t>Ɛ</a:t>
            </a:r>
            <a:r>
              <a:rPr lang="en-US" sz="1800" baseline="-25000" dirty="0" smtClean="0">
                <a:solidFill>
                  <a:srgbClr val="0000CC"/>
                </a:solidFill>
              </a:rPr>
              <a:t>U</a:t>
            </a:r>
            <a:r>
              <a:rPr lang="en-US" sz="1800" dirty="0" smtClean="0">
                <a:solidFill>
                  <a:srgbClr val="0000CC"/>
                </a:solidFill>
              </a:rPr>
              <a:t>, Ɛ</a:t>
            </a:r>
            <a:r>
              <a:rPr lang="en-US" sz="1800" baseline="-25000" dirty="0" smtClean="0">
                <a:solidFill>
                  <a:srgbClr val="0000CC"/>
                </a:solidFill>
              </a:rPr>
              <a:t>L </a:t>
            </a:r>
            <a:r>
              <a:rPr lang="en-US" sz="1800" dirty="0" smtClean="0">
                <a:solidFill>
                  <a:srgbClr val="0000CC"/>
                </a:solidFill>
              </a:rPr>
              <a:t> -&gt; 0</a:t>
            </a:r>
            <a:r>
              <a:rPr lang="en-US" sz="1800" baseline="30000" dirty="0" smtClean="0">
                <a:solidFill>
                  <a:srgbClr val="0000CC"/>
                </a:solidFill>
              </a:rPr>
              <a:t>+</a:t>
            </a:r>
            <a:r>
              <a:rPr lang="en-US" sz="1800" dirty="0" smtClean="0"/>
              <a:t>.</a:t>
            </a:r>
          </a:p>
          <a:p>
            <a:pPr marL="0" indent="0" algn="just">
              <a:lnSpc>
                <a:spcPct val="150000"/>
              </a:lnSpc>
            </a:pPr>
            <a:endParaRPr lang="en-US" sz="1800" dirty="0" smtClean="0"/>
          </a:p>
          <a:p>
            <a:pPr marL="0" indent="0" algn="just">
              <a:lnSpc>
                <a:spcPct val="150000"/>
              </a:lnSpc>
            </a:pPr>
            <a:r>
              <a:rPr lang="en-US" sz="1800" dirty="0" smtClean="0"/>
              <a:t>In all practical situations, </a:t>
            </a:r>
            <a:r>
              <a:rPr lang="en-US" sz="1800" dirty="0" smtClean="0">
                <a:solidFill>
                  <a:srgbClr val="0000CC"/>
                </a:solidFill>
              </a:rPr>
              <a:t>Ɛ</a:t>
            </a:r>
            <a:r>
              <a:rPr lang="en-US" sz="1800" baseline="-25000" dirty="0" smtClean="0">
                <a:solidFill>
                  <a:srgbClr val="0000CC"/>
                </a:solidFill>
              </a:rPr>
              <a:t>U</a:t>
            </a:r>
            <a:r>
              <a:rPr lang="en-US" sz="1800" dirty="0" smtClean="0">
                <a:solidFill>
                  <a:srgbClr val="0000CC"/>
                </a:solidFill>
              </a:rPr>
              <a:t>, Ɛ</a:t>
            </a:r>
            <a:r>
              <a:rPr lang="en-US" sz="1800" baseline="-25000" dirty="0" smtClean="0">
                <a:solidFill>
                  <a:srgbClr val="0000CC"/>
                </a:solidFill>
              </a:rPr>
              <a:t>L </a:t>
            </a:r>
            <a:r>
              <a:rPr lang="en-US" sz="1800" dirty="0" smtClean="0">
                <a:solidFill>
                  <a:srgbClr val="0000CC"/>
                </a:solidFill>
              </a:rPr>
              <a:t> ≠ 0.</a:t>
            </a:r>
          </a:p>
          <a:p>
            <a:pPr marL="0" indent="0" algn="just">
              <a:lnSpc>
                <a:spcPct val="150000"/>
              </a:lnSpc>
            </a:pPr>
            <a:endParaRPr lang="en-US" sz="1800" baseline="30000" dirty="0" smtClean="0">
              <a:solidFill>
                <a:srgbClr val="0000CC"/>
              </a:solidFill>
            </a:endParaRPr>
          </a:p>
          <a:p>
            <a:pPr marL="0" indent="0" algn="just">
              <a:lnSpc>
                <a:spcPct val="150000"/>
              </a:lnSpc>
            </a:pPr>
            <a:r>
              <a:rPr lang="en-US" sz="1800" dirty="0" smtClean="0"/>
              <a:t>It is due to the propagation delays and  cumulative latencies in both hardware and software components. </a:t>
            </a:r>
          </a:p>
          <a:p>
            <a:pPr marL="0" indent="0" algn="just">
              <a:lnSpc>
                <a:spcPct val="150000"/>
              </a:lnSpc>
            </a:pPr>
            <a:endParaRPr lang="en-US" sz="1800" dirty="0" smtClean="0"/>
          </a:p>
          <a:p>
            <a:pPr marL="0" indent="0" algn="just">
              <a:lnSpc>
                <a:spcPct val="150000"/>
              </a:lnSpc>
            </a:pPr>
            <a:r>
              <a:rPr lang="en-US" sz="1800" dirty="0" smtClean="0"/>
              <a:t>So the response time will have jitter within the interval [</a:t>
            </a:r>
            <a:r>
              <a:rPr lang="en-US" sz="1800" dirty="0" smtClean="0">
                <a:solidFill>
                  <a:srgbClr val="0000CC"/>
                </a:solidFill>
              </a:rPr>
              <a:t>–Ɛ</a:t>
            </a:r>
            <a:r>
              <a:rPr lang="en-US" sz="1800" baseline="-25000" dirty="0" smtClean="0">
                <a:solidFill>
                  <a:srgbClr val="0000CC"/>
                </a:solidFill>
              </a:rPr>
              <a:t>L</a:t>
            </a:r>
            <a:r>
              <a:rPr lang="en-US" sz="1800" dirty="0" smtClean="0"/>
              <a:t> , </a:t>
            </a:r>
            <a:r>
              <a:rPr lang="en-US" sz="1800" dirty="0" smtClean="0">
                <a:solidFill>
                  <a:srgbClr val="0000CC"/>
                </a:solidFill>
              </a:rPr>
              <a:t>+Ɛ</a:t>
            </a:r>
            <a:r>
              <a:rPr lang="en-US" sz="1800" baseline="-25000" dirty="0" smtClean="0">
                <a:solidFill>
                  <a:srgbClr val="0000CC"/>
                </a:solidFill>
              </a:rPr>
              <a:t>U</a:t>
            </a:r>
            <a:r>
              <a:rPr lang="en-US" sz="1800" dirty="0" smtClean="0"/>
              <a:t>].</a:t>
            </a:r>
          </a:p>
        </p:txBody>
      </p:sp>
      <p:sp>
        <p:nvSpPr>
          <p:cNvPr id="6" name="Content Placeholder 5"/>
          <p:cNvSpPr>
            <a:spLocks noGrp="1"/>
          </p:cNvSpPr>
          <p:nvPr>
            <p:ph sz="quarter" idx="10"/>
          </p:nvPr>
        </p:nvSpPr>
        <p:spPr/>
        <p:txBody>
          <a:bodyPr/>
          <a:lstStyle/>
          <a:p>
            <a:r>
              <a:rPr lang="en-US" dirty="0" smtClean="0"/>
              <a:t>Real-Time Punctuality</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9083597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944563"/>
          </a:xfrm>
        </p:spPr>
        <p:txBody>
          <a:bodyPr>
            <a:normAutofit/>
          </a:bodyPr>
          <a:lstStyle/>
          <a:p>
            <a:pPr marL="0" indent="0" algn="just">
              <a:lnSpc>
                <a:spcPct val="150000"/>
              </a:lnSpc>
            </a:pPr>
            <a:r>
              <a:rPr lang="en-US" sz="1800" dirty="0" smtClean="0"/>
              <a:t>For the </a:t>
            </a:r>
            <a:r>
              <a:rPr lang="en-US" sz="1800" dirty="0" smtClean="0">
                <a:solidFill>
                  <a:srgbClr val="0000CC"/>
                </a:solidFill>
              </a:rPr>
              <a:t>door reopening operation of an elevator system</a:t>
            </a:r>
            <a:r>
              <a:rPr lang="en-US" sz="1800" dirty="0" smtClean="0"/>
              <a:t>, individual response times of the component involved are following.</a:t>
            </a:r>
          </a:p>
        </p:txBody>
      </p:sp>
      <p:sp>
        <p:nvSpPr>
          <p:cNvPr id="6" name="Content Placeholder 5"/>
          <p:cNvSpPr>
            <a:spLocks noGrp="1"/>
          </p:cNvSpPr>
          <p:nvPr>
            <p:ph sz="quarter" idx="10"/>
          </p:nvPr>
        </p:nvSpPr>
        <p:spPr/>
        <p:txBody>
          <a:bodyPr/>
          <a:lstStyle/>
          <a:p>
            <a:r>
              <a:rPr lang="en-US" dirty="0" smtClean="0"/>
              <a:t>Response Time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37</a:t>
            </a:fld>
            <a:endParaRPr lang="en-US"/>
          </a:p>
        </p:txBody>
      </p:sp>
      <p:graphicFrame>
        <p:nvGraphicFramePr>
          <p:cNvPr id="7" name="Table 6"/>
          <p:cNvGraphicFramePr>
            <a:graphicFrameLocks noGrp="1"/>
          </p:cNvGraphicFramePr>
          <p:nvPr/>
        </p:nvGraphicFramePr>
        <p:xfrm>
          <a:off x="838200" y="2509520"/>
          <a:ext cx="7086600" cy="2595880"/>
        </p:xfrm>
        <a:graphic>
          <a:graphicData uri="http://schemas.openxmlformats.org/drawingml/2006/table">
            <a:tbl>
              <a:tblPr firstRow="1" bandRow="1">
                <a:tableStyleId>{5C22544A-7EE6-4342-B048-85BDC9FD1C3A}</a:tableStyleId>
              </a:tblPr>
              <a:tblGrid>
                <a:gridCol w="2362200"/>
                <a:gridCol w="2362200"/>
                <a:gridCol w="2362200"/>
              </a:tblGrid>
              <a:tr h="370840">
                <a:tc>
                  <a:txBody>
                    <a:bodyPr/>
                    <a:lstStyle/>
                    <a:p>
                      <a:r>
                        <a:rPr lang="en-IN" dirty="0" smtClean="0"/>
                        <a:t>Components</a:t>
                      </a:r>
                      <a:endParaRPr lang="en-IN" dirty="0"/>
                    </a:p>
                  </a:txBody>
                  <a:tcPr/>
                </a:tc>
                <a:tc>
                  <a:txBody>
                    <a:bodyPr/>
                    <a:lstStyle/>
                    <a:p>
                      <a:r>
                        <a:rPr lang="en-IN" dirty="0" smtClean="0"/>
                        <a:t>Min Response Time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Max Response Time</a:t>
                      </a:r>
                      <a:endParaRPr lang="en-IN" dirty="0"/>
                    </a:p>
                  </a:txBody>
                  <a:tcPr/>
                </a:tc>
              </a:tr>
              <a:tr h="370840">
                <a:tc>
                  <a:txBody>
                    <a:bodyPr/>
                    <a:lstStyle/>
                    <a:p>
                      <a:r>
                        <a:rPr lang="en-IN" dirty="0" smtClean="0"/>
                        <a:t>Sensor</a:t>
                      </a:r>
                      <a:endParaRPr lang="en-IN" dirty="0"/>
                    </a:p>
                  </a:txBody>
                  <a:tcPr/>
                </a:tc>
                <a:tc>
                  <a:txBody>
                    <a:bodyPr/>
                    <a:lstStyle/>
                    <a:p>
                      <a:r>
                        <a:rPr lang="en-IN" dirty="0" smtClean="0"/>
                        <a:t>5 ms</a:t>
                      </a:r>
                      <a:endParaRPr lang="en-IN" dirty="0"/>
                    </a:p>
                  </a:txBody>
                  <a:tcPr/>
                </a:tc>
                <a:tc>
                  <a:txBody>
                    <a:bodyPr/>
                    <a:lstStyle/>
                    <a:p>
                      <a:r>
                        <a:rPr lang="en-IN" dirty="0" smtClean="0"/>
                        <a:t>15 ms</a:t>
                      </a:r>
                      <a:endParaRPr lang="en-IN" dirty="0"/>
                    </a:p>
                  </a:txBody>
                  <a:tcPr/>
                </a:tc>
              </a:tr>
              <a:tr h="370840">
                <a:tc>
                  <a:txBody>
                    <a:bodyPr/>
                    <a:lstStyle/>
                    <a:p>
                      <a:r>
                        <a:rPr lang="en-IN" dirty="0" smtClean="0"/>
                        <a:t>Hardware</a:t>
                      </a:r>
                      <a:endParaRPr lang="en-IN" dirty="0"/>
                    </a:p>
                  </a:txBody>
                  <a:tcPr/>
                </a:tc>
                <a:tc>
                  <a:txBody>
                    <a:bodyPr/>
                    <a:lstStyle/>
                    <a:p>
                      <a:r>
                        <a:rPr lang="en-IN" dirty="0" smtClean="0"/>
                        <a:t>1 </a:t>
                      </a:r>
                      <a:r>
                        <a:rPr lang="el-GR" dirty="0" smtClean="0"/>
                        <a:t>μ</a:t>
                      </a:r>
                      <a:r>
                        <a:rPr lang="en-IN" dirty="0" smtClean="0"/>
                        <a:t>s</a:t>
                      </a:r>
                      <a:endParaRPr lang="en-IN" dirty="0"/>
                    </a:p>
                  </a:txBody>
                  <a:tcPr/>
                </a:tc>
                <a:tc>
                  <a:txBody>
                    <a:bodyPr/>
                    <a:lstStyle/>
                    <a:p>
                      <a:r>
                        <a:rPr lang="en-IN" dirty="0" smtClean="0"/>
                        <a:t>2 </a:t>
                      </a:r>
                      <a:r>
                        <a:rPr lang="el-GR" dirty="0" smtClean="0"/>
                        <a:t>μ</a:t>
                      </a:r>
                      <a:r>
                        <a:rPr lang="en-IN" dirty="0" smtClean="0"/>
                        <a:t>s</a:t>
                      </a:r>
                      <a:endParaRPr lang="en-IN" dirty="0"/>
                    </a:p>
                  </a:txBody>
                  <a:tcPr/>
                </a:tc>
              </a:tr>
              <a:tr h="370840">
                <a:tc>
                  <a:txBody>
                    <a:bodyPr/>
                    <a:lstStyle/>
                    <a:p>
                      <a:r>
                        <a:rPr lang="en-IN" dirty="0" smtClean="0"/>
                        <a:t>System Software</a:t>
                      </a:r>
                      <a:endParaRPr lang="en-IN" dirty="0"/>
                    </a:p>
                  </a:txBody>
                  <a:tcPr/>
                </a:tc>
                <a:tc>
                  <a:txBody>
                    <a:bodyPr/>
                    <a:lstStyle/>
                    <a:p>
                      <a:r>
                        <a:rPr lang="en-IN" dirty="0" smtClean="0"/>
                        <a:t>16 </a:t>
                      </a:r>
                      <a:r>
                        <a:rPr lang="el-GR" dirty="0" smtClean="0"/>
                        <a:t>μ</a:t>
                      </a:r>
                      <a:r>
                        <a:rPr lang="en-IN" dirty="0" smtClean="0"/>
                        <a:t>s</a:t>
                      </a:r>
                      <a:endParaRPr lang="en-IN" dirty="0"/>
                    </a:p>
                  </a:txBody>
                  <a:tcPr/>
                </a:tc>
                <a:tc>
                  <a:txBody>
                    <a:bodyPr/>
                    <a:lstStyle/>
                    <a:p>
                      <a:r>
                        <a:rPr lang="en-IN" dirty="0" smtClean="0"/>
                        <a:t>48 </a:t>
                      </a:r>
                      <a:r>
                        <a:rPr lang="el-GR" dirty="0" smtClean="0"/>
                        <a:t>μ</a:t>
                      </a:r>
                      <a:r>
                        <a:rPr lang="en-IN" dirty="0" smtClean="0"/>
                        <a:t>s</a:t>
                      </a:r>
                      <a:endParaRPr lang="en-IN" dirty="0"/>
                    </a:p>
                  </a:txBody>
                  <a:tcPr/>
                </a:tc>
              </a:tr>
              <a:tr h="370840">
                <a:tc>
                  <a:txBody>
                    <a:bodyPr/>
                    <a:lstStyle/>
                    <a:p>
                      <a:r>
                        <a:rPr lang="en-IN" dirty="0" smtClean="0"/>
                        <a:t>Application Software</a:t>
                      </a:r>
                      <a:endParaRPr lang="en-IN" dirty="0"/>
                    </a:p>
                  </a:txBody>
                  <a:tcPr/>
                </a:tc>
                <a:tc>
                  <a:txBody>
                    <a:bodyPr/>
                    <a:lstStyle/>
                    <a:p>
                      <a:r>
                        <a:rPr lang="en-IN" dirty="0" smtClean="0"/>
                        <a:t>0.5 </a:t>
                      </a:r>
                      <a:r>
                        <a:rPr lang="el-GR" dirty="0" smtClean="0"/>
                        <a:t>μ</a:t>
                      </a:r>
                      <a:r>
                        <a:rPr lang="en-IN" dirty="0" smtClean="0"/>
                        <a:t>s</a:t>
                      </a:r>
                      <a:endParaRPr lang="en-IN" dirty="0"/>
                    </a:p>
                  </a:txBody>
                  <a:tcPr/>
                </a:tc>
                <a:tc>
                  <a:txBody>
                    <a:bodyPr/>
                    <a:lstStyle/>
                    <a:p>
                      <a:r>
                        <a:rPr lang="en-IN" dirty="0" smtClean="0"/>
                        <a:t>0.5 </a:t>
                      </a:r>
                      <a:r>
                        <a:rPr lang="el-GR" dirty="0" smtClean="0"/>
                        <a:t>μ</a:t>
                      </a:r>
                      <a:r>
                        <a:rPr lang="en-IN" dirty="0" smtClean="0"/>
                        <a:t>s</a:t>
                      </a:r>
                      <a:endParaRPr lang="en-IN" dirty="0"/>
                    </a:p>
                  </a:txBody>
                  <a:tcPr/>
                </a:tc>
              </a:tr>
              <a:tr h="370840">
                <a:tc>
                  <a:txBody>
                    <a:bodyPr/>
                    <a:lstStyle/>
                    <a:p>
                      <a:r>
                        <a:rPr lang="en-IN" dirty="0" smtClean="0"/>
                        <a:t>Door drive</a:t>
                      </a:r>
                      <a:endParaRPr lang="en-IN" dirty="0"/>
                    </a:p>
                  </a:txBody>
                  <a:tcPr/>
                </a:tc>
                <a:tc>
                  <a:txBody>
                    <a:bodyPr/>
                    <a:lstStyle/>
                    <a:p>
                      <a:r>
                        <a:rPr lang="en-IN" dirty="0" smtClean="0"/>
                        <a:t>300 ms</a:t>
                      </a:r>
                      <a:endParaRPr lang="en-IN" dirty="0"/>
                    </a:p>
                  </a:txBody>
                  <a:tcPr/>
                </a:tc>
                <a:tc>
                  <a:txBody>
                    <a:bodyPr/>
                    <a:lstStyle/>
                    <a:p>
                      <a:r>
                        <a:rPr lang="en-IN" dirty="0" smtClean="0"/>
                        <a:t>500 ms</a:t>
                      </a:r>
                      <a:endParaRPr lang="en-IN" dirty="0"/>
                    </a:p>
                  </a:txBody>
                  <a:tcPr/>
                </a:tc>
              </a:tr>
              <a:tr h="370840">
                <a:tc>
                  <a:txBody>
                    <a:bodyPr/>
                    <a:lstStyle/>
                    <a:p>
                      <a:r>
                        <a:rPr lang="en-IN" b="1" dirty="0" smtClean="0">
                          <a:solidFill>
                            <a:srgbClr val="0000CC"/>
                          </a:solidFill>
                        </a:rPr>
                        <a:t>Total</a:t>
                      </a:r>
                      <a:endParaRPr lang="en-IN" b="1" dirty="0">
                        <a:solidFill>
                          <a:srgbClr val="0000CC"/>
                        </a:solidFill>
                      </a:endParaRPr>
                    </a:p>
                  </a:txBody>
                  <a:tcPr/>
                </a:tc>
                <a:tc>
                  <a:txBody>
                    <a:bodyPr/>
                    <a:lstStyle/>
                    <a:p>
                      <a:r>
                        <a:rPr lang="en-IN" b="1" dirty="0" smtClean="0">
                          <a:solidFill>
                            <a:srgbClr val="0000CC"/>
                          </a:solidFill>
                        </a:rPr>
                        <a:t>305 ms</a:t>
                      </a:r>
                      <a:endParaRPr lang="en-IN" b="1" dirty="0">
                        <a:solidFill>
                          <a:srgbClr val="0000CC"/>
                        </a:solidFill>
                      </a:endParaRPr>
                    </a:p>
                  </a:txBody>
                  <a:tcPr/>
                </a:tc>
                <a:tc>
                  <a:txBody>
                    <a:bodyPr/>
                    <a:lstStyle/>
                    <a:p>
                      <a:r>
                        <a:rPr lang="en-IN" b="1" dirty="0" smtClean="0">
                          <a:solidFill>
                            <a:srgbClr val="0000CC"/>
                          </a:solidFill>
                        </a:rPr>
                        <a:t>515 ms</a:t>
                      </a:r>
                      <a:endParaRPr lang="en-IN" b="1" dirty="0">
                        <a:solidFill>
                          <a:srgbClr val="0000CC"/>
                        </a:solidFill>
                      </a:endParaRPr>
                    </a:p>
                  </a:txBody>
                  <a:tcPr/>
                </a:tc>
              </a:tr>
            </a:tbl>
          </a:graphicData>
        </a:graphic>
      </p:graphicFrame>
      <p:sp>
        <p:nvSpPr>
          <p:cNvPr id="8" name="Content Placeholder 2"/>
          <p:cNvSpPr txBox="1">
            <a:spLocks/>
          </p:cNvSpPr>
          <p:nvPr/>
        </p:nvSpPr>
        <p:spPr bwMode="auto">
          <a:xfrm>
            <a:off x="381000" y="5151437"/>
            <a:ext cx="8229600" cy="94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0" marR="0" lvl="0" indent="0" algn="just" defTabSz="914400" rtl="0" eaLnBrk="1" fontAlgn="auto" latinLnBrk="0" hangingPunct="1">
              <a:lnSpc>
                <a:spcPct val="150000"/>
              </a:lnSpc>
              <a:spcBef>
                <a:spcPct val="20000"/>
              </a:spcBef>
              <a:spcAft>
                <a:spcPts val="0"/>
              </a:spcAft>
              <a:buClr>
                <a:srgbClr val="101141"/>
              </a:buClr>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Please</a:t>
            </a:r>
            <a:r>
              <a:rPr kumimoji="0" lang="en-US" sz="1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note that overall response time is dominated by the response time of the door drive.</a:t>
            </a:r>
            <a:endPar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885044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5059363"/>
          </a:xfrm>
        </p:spPr>
        <p:txBody>
          <a:bodyPr>
            <a:normAutofit fontScale="92500" lnSpcReduction="20000"/>
          </a:bodyPr>
          <a:lstStyle/>
          <a:p>
            <a:pPr marL="0" indent="0">
              <a:lnSpc>
                <a:spcPct val="150000"/>
              </a:lnSpc>
            </a:pPr>
            <a:r>
              <a:rPr lang="en-US" sz="1800" b="1" u="sng" dirty="0" smtClean="0"/>
              <a:t>Hard and Soft Deadlines</a:t>
            </a:r>
          </a:p>
          <a:p>
            <a:pPr marL="400050" lvl="1" indent="0">
              <a:lnSpc>
                <a:spcPct val="150000"/>
              </a:lnSpc>
              <a:buFont typeface="Wingdings" pitchFamily="2" charset="2"/>
              <a:buChar char="Ø"/>
            </a:pPr>
            <a:r>
              <a:rPr lang="en-US" sz="1500" dirty="0" smtClean="0"/>
              <a:t>A timing constraint or deadline is </a:t>
            </a:r>
            <a:r>
              <a:rPr lang="en-US" sz="1500" dirty="0" smtClean="0">
                <a:solidFill>
                  <a:srgbClr val="0000CC"/>
                </a:solidFill>
              </a:rPr>
              <a:t>hard</a:t>
            </a:r>
            <a:r>
              <a:rPr lang="en-US" sz="1500" dirty="0" smtClean="0"/>
              <a:t>, if the failure to meet it is considered to be a fatal fault.</a:t>
            </a:r>
          </a:p>
          <a:p>
            <a:pPr marL="400050" lvl="1" indent="0">
              <a:lnSpc>
                <a:spcPct val="150000"/>
              </a:lnSpc>
              <a:buFont typeface="Wingdings" pitchFamily="2" charset="2"/>
              <a:buChar char="Ø"/>
            </a:pPr>
            <a:r>
              <a:rPr lang="en-US" sz="1500" dirty="0" smtClean="0"/>
              <a:t>A late completion of a job that has a </a:t>
            </a:r>
            <a:r>
              <a:rPr lang="en-US" sz="1500" dirty="0" smtClean="0">
                <a:solidFill>
                  <a:srgbClr val="0000CC"/>
                </a:solidFill>
              </a:rPr>
              <a:t>soft deadline </a:t>
            </a:r>
            <a:r>
              <a:rPr lang="en-US" sz="1500" dirty="0" smtClean="0"/>
              <a:t>is undesirable. However, few misses of soft deadline don’t cause serious harm.</a:t>
            </a:r>
          </a:p>
          <a:p>
            <a:pPr marL="0" indent="0">
              <a:lnSpc>
                <a:spcPct val="150000"/>
              </a:lnSpc>
            </a:pPr>
            <a:r>
              <a:rPr lang="en-US" sz="1800" b="1" u="sng" dirty="0" smtClean="0"/>
              <a:t>Tardiness</a:t>
            </a:r>
          </a:p>
          <a:p>
            <a:pPr marL="400050" lvl="1" indent="0">
              <a:lnSpc>
                <a:spcPct val="150000"/>
              </a:lnSpc>
              <a:buFont typeface="Wingdings" pitchFamily="2" charset="2"/>
              <a:buChar char="Ø"/>
            </a:pPr>
            <a:r>
              <a:rPr lang="en-US" sz="1500" dirty="0" smtClean="0"/>
              <a:t>The </a:t>
            </a:r>
            <a:r>
              <a:rPr lang="en-US" sz="1500" dirty="0" smtClean="0">
                <a:solidFill>
                  <a:srgbClr val="0000CC"/>
                </a:solidFill>
              </a:rPr>
              <a:t>tardiness</a:t>
            </a:r>
            <a:r>
              <a:rPr lang="en-US" sz="1500" dirty="0" smtClean="0"/>
              <a:t> of a job measures how late it completes respective to its deadline.</a:t>
            </a:r>
          </a:p>
          <a:p>
            <a:pPr marL="400050" lvl="1" indent="0">
              <a:lnSpc>
                <a:spcPct val="150000"/>
              </a:lnSpc>
              <a:buFont typeface="Wingdings" pitchFamily="2" charset="2"/>
              <a:buChar char="Ø"/>
            </a:pPr>
            <a:r>
              <a:rPr lang="en-US" sz="1500" dirty="0" smtClean="0"/>
              <a:t>Tardiness is 0, if it completes at or before the deadline</a:t>
            </a:r>
          </a:p>
          <a:p>
            <a:pPr marL="400050" lvl="1" indent="0">
              <a:lnSpc>
                <a:spcPct val="150000"/>
              </a:lnSpc>
              <a:buFont typeface="Wingdings" pitchFamily="2" charset="2"/>
              <a:buChar char="Ø"/>
            </a:pPr>
            <a:r>
              <a:rPr lang="en-US" sz="1500" dirty="0" smtClean="0"/>
              <a:t>Tardiness is positive and is equal to the difference between its completion time and the deadline, if the job completes after the deadline.</a:t>
            </a:r>
          </a:p>
          <a:p>
            <a:pPr marL="0" indent="0">
              <a:lnSpc>
                <a:spcPct val="150000"/>
              </a:lnSpc>
            </a:pPr>
            <a:r>
              <a:rPr lang="en-US" sz="1800" b="1" u="sng" dirty="0" smtClean="0"/>
              <a:t>Usefulness</a:t>
            </a:r>
          </a:p>
          <a:p>
            <a:pPr marL="400050" lvl="1" indent="0">
              <a:lnSpc>
                <a:spcPct val="150000"/>
              </a:lnSpc>
              <a:buFont typeface="Wingdings" pitchFamily="2" charset="2"/>
              <a:buChar char="Ø"/>
            </a:pPr>
            <a:r>
              <a:rPr lang="en-US" sz="1500" dirty="0" smtClean="0">
                <a:solidFill>
                  <a:srgbClr val="0000CC"/>
                </a:solidFill>
              </a:rPr>
              <a:t>Usefulness</a:t>
            </a:r>
            <a:r>
              <a:rPr lang="en-US" sz="1500" dirty="0" smtClean="0"/>
              <a:t> of a hard real-time job falls off abruptly and becomes negative when its tardiness becomes positive.</a:t>
            </a:r>
          </a:p>
          <a:p>
            <a:pPr marL="400050" lvl="1" indent="0">
              <a:lnSpc>
                <a:spcPct val="150000"/>
              </a:lnSpc>
              <a:buFont typeface="Wingdings" pitchFamily="2" charset="2"/>
              <a:buChar char="Ø"/>
            </a:pPr>
            <a:r>
              <a:rPr lang="en-US" sz="1500" dirty="0" smtClean="0"/>
              <a:t>Usefulness of a soft real-time job decreases as the tardiness increases.</a:t>
            </a:r>
          </a:p>
          <a:p>
            <a:pPr marL="400050" lvl="1" indent="0">
              <a:lnSpc>
                <a:spcPct val="150000"/>
              </a:lnSpc>
              <a:buFont typeface="Wingdings" pitchFamily="2" charset="2"/>
              <a:buChar char="Ø"/>
            </a:pPr>
            <a:r>
              <a:rPr lang="en-US" sz="1500" dirty="0" smtClean="0"/>
              <a:t>The deadline of a job is softer if its usefulness decreases at slower rate as its tardiness increases.</a:t>
            </a:r>
          </a:p>
          <a:p>
            <a:pPr marL="0" indent="0">
              <a:lnSpc>
                <a:spcPct val="150000"/>
              </a:lnSpc>
            </a:pPr>
            <a:endParaRPr lang="en-US" sz="1800" dirty="0" smtClean="0"/>
          </a:p>
          <a:p>
            <a:pPr marL="0" indent="0">
              <a:lnSpc>
                <a:spcPct val="150000"/>
              </a:lnSpc>
            </a:pPr>
            <a:endParaRPr lang="en-US" sz="1800" dirty="0" smtClean="0"/>
          </a:p>
        </p:txBody>
      </p:sp>
      <p:sp>
        <p:nvSpPr>
          <p:cNvPr id="6" name="Content Placeholder 5"/>
          <p:cNvSpPr>
            <a:spLocks noGrp="1"/>
          </p:cNvSpPr>
          <p:nvPr>
            <p:ph sz="quarter" idx="10"/>
          </p:nvPr>
        </p:nvSpPr>
        <p:spPr/>
        <p:txBody>
          <a:bodyPr/>
          <a:lstStyle/>
          <a:p>
            <a:r>
              <a:rPr lang="en-US" dirty="0" smtClean="0"/>
              <a:t>Some Other Definitions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5329144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5059363"/>
          </a:xfrm>
        </p:spPr>
        <p:txBody>
          <a:bodyPr>
            <a:normAutofit fontScale="85000" lnSpcReduction="10000"/>
          </a:bodyPr>
          <a:lstStyle/>
          <a:p>
            <a:pPr>
              <a:lnSpc>
                <a:spcPct val="120000"/>
              </a:lnSpc>
              <a:buFont typeface="Wingdings" pitchFamily="2" charset="2"/>
              <a:buChar char="Ø"/>
            </a:pPr>
            <a:r>
              <a:rPr lang="en-US" dirty="0" smtClean="0">
                <a:solidFill>
                  <a:srgbClr val="0000CC"/>
                </a:solidFill>
              </a:rPr>
              <a:t>Real-time systems are synonymous with “fast” systems</a:t>
            </a:r>
          </a:p>
          <a:p>
            <a:pPr lvl="1">
              <a:lnSpc>
                <a:spcPct val="120000"/>
              </a:lnSpc>
              <a:buFont typeface="Wingdings" pitchFamily="2" charset="2"/>
              <a:buChar char="Ø"/>
            </a:pPr>
            <a:r>
              <a:rPr lang="en-US" dirty="0" smtClean="0"/>
              <a:t>Many (but not all) hard real-time systems deal with deadlines in the tens of milliseconds</a:t>
            </a:r>
          </a:p>
          <a:p>
            <a:pPr>
              <a:lnSpc>
                <a:spcPct val="120000"/>
              </a:lnSpc>
              <a:buFont typeface="Wingdings" pitchFamily="2" charset="2"/>
              <a:buChar char="Ø"/>
            </a:pPr>
            <a:r>
              <a:rPr lang="en-US" dirty="0" smtClean="0">
                <a:solidFill>
                  <a:srgbClr val="0000CC"/>
                </a:solidFill>
              </a:rPr>
              <a:t>There are universal, widely accepted methodologies for real-time systems specification and design</a:t>
            </a:r>
          </a:p>
          <a:p>
            <a:pPr lvl="1">
              <a:lnSpc>
                <a:spcPct val="120000"/>
              </a:lnSpc>
              <a:buFont typeface="Wingdings" pitchFamily="2" charset="2"/>
              <a:buChar char="Ø"/>
            </a:pPr>
            <a:r>
              <a:rPr lang="en-US" dirty="0" smtClean="0"/>
              <a:t>There is still no methodology available that answers all of the challenges of real-time specification and design all the time and for all applications</a:t>
            </a:r>
          </a:p>
          <a:p>
            <a:pPr>
              <a:lnSpc>
                <a:spcPct val="120000"/>
              </a:lnSpc>
              <a:buFont typeface="Wingdings" pitchFamily="2" charset="2"/>
              <a:buChar char="Ø"/>
            </a:pPr>
            <a:r>
              <a:rPr lang="en-US" dirty="0" smtClean="0">
                <a:solidFill>
                  <a:srgbClr val="0000CC"/>
                </a:solidFill>
              </a:rPr>
              <a:t>There is no more a need to build a real-time operating system, because many commercial products exist</a:t>
            </a:r>
          </a:p>
          <a:p>
            <a:pPr lvl="1">
              <a:lnSpc>
                <a:spcPct val="120000"/>
              </a:lnSpc>
              <a:buFont typeface="Wingdings" pitchFamily="2" charset="2"/>
              <a:buChar char="Ø"/>
            </a:pPr>
            <a:r>
              <a:rPr lang="en-US" dirty="0" smtClean="0"/>
              <a:t>Commercial solutions have certainly their  place, but choosing when to use an off-the-shelf solution and choosing the right one are continuing challenges</a:t>
            </a:r>
          </a:p>
          <a:p>
            <a:pPr>
              <a:lnSpc>
                <a:spcPct val="120000"/>
              </a:lnSpc>
              <a:buFont typeface="Wingdings" pitchFamily="2" charset="2"/>
              <a:buChar char="Ø"/>
            </a:pPr>
            <a:r>
              <a:rPr lang="en-US" dirty="0" smtClean="0">
                <a:solidFill>
                  <a:srgbClr val="0000CC"/>
                </a:solidFill>
              </a:rPr>
              <a:t>Rate-monotonic analysis has solved “the real-time problem”</a:t>
            </a:r>
          </a:p>
          <a:p>
            <a:pPr lvl="1">
              <a:lnSpc>
                <a:spcPct val="120000"/>
              </a:lnSpc>
              <a:buFont typeface="Wingdings" pitchFamily="2" charset="2"/>
              <a:buChar char="Ø"/>
            </a:pPr>
            <a:r>
              <a:rPr lang="en-US" dirty="0" smtClean="0"/>
              <a:t>While rate-monotonic systems provide guidance in the design of real-time systems, and while there is theory surrounding them, they are not a panacea</a:t>
            </a:r>
          </a:p>
          <a:p>
            <a:pPr>
              <a:lnSpc>
                <a:spcPct val="120000"/>
              </a:lnSpc>
              <a:buFont typeface="Wingdings" pitchFamily="2" charset="2"/>
              <a:buChar char="Ø"/>
            </a:pPr>
            <a:r>
              <a:rPr lang="en-US" dirty="0" smtClean="0">
                <a:solidFill>
                  <a:srgbClr val="0000CC"/>
                </a:solidFill>
              </a:rPr>
              <a:t>The study of real-time systems is mostly about scheduling theory</a:t>
            </a:r>
          </a:p>
          <a:p>
            <a:pPr lvl="1">
              <a:lnSpc>
                <a:spcPct val="120000"/>
              </a:lnSpc>
              <a:buFont typeface="Wingdings" pitchFamily="2" charset="2"/>
              <a:buChar char="Ø"/>
            </a:pPr>
            <a:r>
              <a:rPr lang="en-US" dirty="0" smtClean="0"/>
              <a:t>While it is scholarly to study scheduling theory, most published results require impractical simplifications and clairvoyance in order to make the theory work</a:t>
            </a:r>
            <a:endParaRPr lang="en-US" dirty="0"/>
          </a:p>
        </p:txBody>
      </p:sp>
      <p:sp>
        <p:nvSpPr>
          <p:cNvPr id="6" name="Content Placeholder 5"/>
          <p:cNvSpPr>
            <a:spLocks noGrp="1"/>
          </p:cNvSpPr>
          <p:nvPr>
            <p:ph sz="quarter" idx="10"/>
          </p:nvPr>
        </p:nvSpPr>
        <p:spPr/>
        <p:txBody>
          <a:bodyPr/>
          <a:lstStyle/>
          <a:p>
            <a:r>
              <a:rPr lang="fi-FI" dirty="0" smtClean="0"/>
              <a:t>Real Time Systems: </a:t>
            </a:r>
          </a:p>
          <a:p>
            <a:r>
              <a:rPr lang="fi-FI" b="0" dirty="0" smtClean="0"/>
              <a:t>Usual Misconceptions</a:t>
            </a:r>
            <a:endParaRPr lang="en-US" b="0"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788776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457200" y="152400"/>
            <a:ext cx="5486400" cy="1143000"/>
          </a:xfrm>
        </p:spPr>
        <p:txBody>
          <a:bodyPr/>
          <a:lstStyle/>
          <a:p>
            <a:r>
              <a:rPr lang="en-IN" dirty="0" smtClean="0"/>
              <a:t>Excellent MOOCs Videos</a:t>
            </a:r>
          </a:p>
          <a:p>
            <a:r>
              <a:rPr lang="en-IN" sz="2800" b="0" dirty="0" smtClean="0"/>
              <a:t>(Coursera, </a:t>
            </a:r>
            <a:r>
              <a:rPr lang="en-IN" sz="2800" b="0" dirty="0" err="1" smtClean="0"/>
              <a:t>edX</a:t>
            </a:r>
            <a:r>
              <a:rPr lang="en-IN" sz="2800" b="0" dirty="0" smtClean="0"/>
              <a:t>,…)</a:t>
            </a:r>
            <a:endParaRPr lang="en-IN" sz="2800" b="0" dirty="0"/>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4</a:t>
            </a:fld>
            <a:endParaRPr lang="en-US" dirty="0"/>
          </a:p>
        </p:txBody>
      </p:sp>
      <p:pic>
        <p:nvPicPr>
          <p:cNvPr id="4" name="చిత్రం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1600200"/>
            <a:ext cx="7400765" cy="4540860"/>
          </a:xfrm>
          <a:prstGeom prst="rect">
            <a:avLst/>
          </a:prstGeom>
        </p:spPr>
      </p:pic>
    </p:spTree>
    <p:extLst>
      <p:ext uri="{BB962C8B-B14F-4D97-AF65-F5344CB8AC3E}">
        <p14:creationId xmlns:p14="http://schemas.microsoft.com/office/powerpoint/2010/main" val="27104612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274" y="402609"/>
            <a:ext cx="8610600" cy="1143000"/>
          </a:xfrm>
        </p:spPr>
        <p:txBody>
          <a:bodyPr>
            <a:noAutofit/>
          </a:bodyPr>
          <a:lstStyle/>
          <a:p>
            <a:r>
              <a:rPr lang="fi-FI" sz="3200" dirty="0" smtClean="0"/>
              <a:t>Supporting Discplines for </a:t>
            </a:r>
            <a:r>
              <a:rPr lang="en-US" sz="3200" dirty="0" smtClean="0"/>
              <a:t>“Real-Time</a:t>
            </a:r>
            <a:r>
              <a:rPr lang="en-US" sz="3200" dirty="0"/>
              <a:t> </a:t>
            </a:r>
            <a:r>
              <a:rPr lang="en-US" sz="3200" dirty="0" smtClean="0"/>
              <a:t>Systems”</a:t>
            </a:r>
            <a:endParaRPr lang="en-US" sz="3200"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40</a:t>
            </a:fld>
            <a:endParaRPr lang="en-US"/>
          </a:p>
        </p:txBody>
      </p:sp>
      <p:graphicFrame>
        <p:nvGraphicFramePr>
          <p:cNvPr id="22530" name="Object 2"/>
          <p:cNvGraphicFramePr>
            <a:graphicFrameLocks noChangeAspect="1"/>
          </p:cNvGraphicFramePr>
          <p:nvPr/>
        </p:nvGraphicFramePr>
        <p:xfrm>
          <a:off x="1092200" y="1447800"/>
          <a:ext cx="6934200" cy="4521200"/>
        </p:xfrm>
        <a:graphic>
          <a:graphicData uri="http://schemas.openxmlformats.org/presentationml/2006/ole">
            <mc:AlternateContent xmlns:mc="http://schemas.openxmlformats.org/markup-compatibility/2006">
              <mc:Choice xmlns:v="urn:schemas-microsoft-com:vml" Requires="v">
                <p:oleObj spid="_x0000_s4123" name="CorelDRAW" r:id="rId4" imgW="5154840" imgH="3360960" progId="">
                  <p:embed/>
                </p:oleObj>
              </mc:Choice>
              <mc:Fallback>
                <p:oleObj name="CorelDRAW" r:id="rId4" imgW="5154840" imgH="33609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200" y="1447800"/>
                        <a:ext cx="6934200" cy="452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3"/>
          <p:cNvSpPr txBox="1">
            <a:spLocks noChangeArrowheads="1"/>
          </p:cNvSpPr>
          <p:nvPr/>
        </p:nvSpPr>
        <p:spPr bwMode="auto">
          <a:xfrm>
            <a:off x="0" y="6019800"/>
            <a:ext cx="914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000" indent="-342000">
              <a:spcBef>
                <a:spcPts val="576"/>
              </a:spcBef>
            </a:pPr>
            <a:r>
              <a:rPr lang="en-IN" sz="1100" b="1" i="1" dirty="0" smtClean="0"/>
              <a:t>	Source</a:t>
            </a:r>
            <a:r>
              <a:rPr lang="en-IN" sz="1200" b="1" i="1" dirty="0" smtClean="0"/>
              <a:t>: P. A. </a:t>
            </a:r>
            <a:r>
              <a:rPr lang="en-IN" sz="1200" b="1" i="1" dirty="0" err="1" smtClean="0"/>
              <a:t>Laplante</a:t>
            </a:r>
            <a:r>
              <a:rPr lang="en-IN" sz="1200" b="1" i="1" dirty="0" smtClean="0"/>
              <a:t> &amp; S. J. </a:t>
            </a:r>
            <a:r>
              <a:rPr lang="en-IN" sz="1200" b="1" i="1" dirty="0" err="1" smtClean="0"/>
              <a:t>Ovaska</a:t>
            </a:r>
            <a:r>
              <a:rPr lang="en-IN" sz="1200" b="1" i="1" dirty="0" smtClean="0"/>
              <a:t>, Real-Time Systems Design and Analysis: Tools for the Practitioner, Wiley, 4th edition</a:t>
            </a:r>
            <a:endParaRPr lang="en-US" sz="1200" b="1" i="1" dirty="0" smtClean="0"/>
          </a:p>
        </p:txBody>
      </p:sp>
    </p:spTree>
    <p:extLst>
      <p:ext uri="{BB962C8B-B14F-4D97-AF65-F5344CB8AC3E}">
        <p14:creationId xmlns:p14="http://schemas.microsoft.com/office/powerpoint/2010/main" val="5825539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971800" y="2743200"/>
            <a:ext cx="6324600" cy="1143000"/>
          </a:xfrm>
        </p:spPr>
        <p:txBody>
          <a:bodyPr>
            <a:normAutofit/>
          </a:bodyPr>
          <a:lstStyle/>
          <a:p>
            <a:r>
              <a:rPr lang="en-IN" sz="3200" dirty="0" smtClean="0"/>
              <a:t>Any Questions?</a:t>
            </a:r>
            <a:endParaRPr lang="en-IN" sz="3200" dirty="0"/>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41</a:t>
            </a:fld>
            <a:endParaRPr lang="en-US" dirty="0"/>
          </a:p>
        </p:txBody>
      </p:sp>
      <p:sp>
        <p:nvSpPr>
          <p:cNvPr id="4" name="పాఠంపెట్టె 3"/>
          <p:cNvSpPr txBox="1"/>
          <p:nvPr/>
        </p:nvSpPr>
        <p:spPr>
          <a:xfrm>
            <a:off x="3352800" y="1752600"/>
            <a:ext cx="2000676" cy="584775"/>
          </a:xfrm>
          <a:prstGeom prst="rect">
            <a:avLst/>
          </a:prstGeom>
          <a:noFill/>
        </p:spPr>
        <p:txBody>
          <a:bodyPr wrap="none" rtlCol="0">
            <a:spAutoFit/>
          </a:bodyPr>
          <a:lstStyle/>
          <a:p>
            <a:r>
              <a:rPr lang="en-IN" sz="3200" dirty="0" smtClean="0"/>
              <a:t>Thank You.</a:t>
            </a:r>
            <a:endParaRPr lang="en-IN" sz="3200" dirty="0"/>
          </a:p>
        </p:txBody>
      </p:sp>
    </p:spTree>
    <p:extLst>
      <p:ext uri="{BB962C8B-B14F-4D97-AF65-F5344CB8AC3E}">
        <p14:creationId xmlns:p14="http://schemas.microsoft.com/office/powerpoint/2010/main" val="4084081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76200" y="304800"/>
            <a:ext cx="7315200" cy="1143000"/>
          </a:xfrm>
        </p:spPr>
        <p:txBody>
          <a:bodyPr/>
          <a:lstStyle/>
          <a:p>
            <a:r>
              <a:rPr lang="en-IN" b="0" dirty="0" smtClean="0"/>
              <a:t>RTS Primer – For Light Reading </a:t>
            </a:r>
            <a:endParaRPr lang="en-IN" b="0" dirty="0"/>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5</a:t>
            </a:fld>
            <a:endParaRPr lang="en-US" dirty="0"/>
          </a:p>
        </p:txBody>
      </p:sp>
      <p:pic>
        <p:nvPicPr>
          <p:cNvPr id="5122" name="Picture 2" descr="Image result for Real Time Concepts for Embedded System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64284"/>
            <a:ext cx="3705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968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6</a:t>
            </a:fld>
            <a:endParaRPr lang="en-US" dirty="0"/>
          </a:p>
        </p:txBody>
      </p:sp>
      <p:sp>
        <p:nvSpPr>
          <p:cNvPr id="4" name="Content Placeholder 1"/>
          <p:cNvSpPr>
            <a:spLocks noGrp="1"/>
          </p:cNvSpPr>
          <p:nvPr>
            <p:ph sz="quarter" idx="10"/>
          </p:nvPr>
        </p:nvSpPr>
        <p:spPr>
          <a:xfrm>
            <a:off x="0" y="4446251"/>
            <a:ext cx="8709546" cy="1169987"/>
          </a:xfrm>
        </p:spPr>
        <p:txBody>
          <a:bodyPr/>
          <a:lstStyle/>
          <a:p>
            <a:pPr algn="r"/>
            <a:r>
              <a:rPr lang="en-US" sz="3200" dirty="0" smtClean="0"/>
              <a:t>L-1: Real Time Systems – An Introduction</a:t>
            </a:r>
          </a:p>
          <a:p>
            <a:pPr algn="r"/>
            <a:r>
              <a:rPr lang="en-US" sz="2000" b="0" dirty="0" smtClean="0"/>
              <a:t>Ref: R1/ [Informal Discussion]</a:t>
            </a:r>
            <a:endParaRPr lang="en-US" sz="2000" b="0" dirty="0"/>
          </a:p>
        </p:txBody>
      </p:sp>
      <p:sp>
        <p:nvSpPr>
          <p:cNvPr id="5" name="పాఠంపెట్టె 4"/>
          <p:cNvSpPr txBox="1"/>
          <p:nvPr/>
        </p:nvSpPr>
        <p:spPr>
          <a:xfrm>
            <a:off x="19929" y="5608262"/>
            <a:ext cx="8960893" cy="738664"/>
          </a:xfrm>
          <a:prstGeom prst="rect">
            <a:avLst/>
          </a:prstGeom>
          <a:noFill/>
        </p:spPr>
        <p:txBody>
          <a:bodyPr wrap="square" rtlCol="0">
            <a:spAutoFit/>
          </a:bodyPr>
          <a:lstStyle/>
          <a:p>
            <a:r>
              <a:rPr lang="en-IN" sz="1400" b="1" dirty="0" smtClean="0">
                <a:latin typeface="Arial Narrow" panose="020B0606020202030204" pitchFamily="34" charset="0"/>
              </a:rPr>
              <a:t>Note</a:t>
            </a:r>
            <a:r>
              <a:rPr lang="en-IN" sz="1400" dirty="0" smtClean="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400" b="1" u="sng" dirty="0" smtClean="0">
                <a:latin typeface="Arial Narrow" panose="020B0606020202030204" pitchFamily="34" charset="0"/>
              </a:rPr>
              <a:t>PLEASE DO NOT PRINT PPTs</a:t>
            </a:r>
            <a:r>
              <a:rPr lang="en-IN" sz="1400" dirty="0" smtClean="0">
                <a:latin typeface="Arial Narrow" panose="020B0606020202030204" pitchFamily="34" charset="0"/>
              </a:rPr>
              <a:t>, Save the Environment!</a:t>
            </a:r>
            <a:endParaRPr lang="en-IN" sz="1400" dirty="0">
              <a:latin typeface="Arial Narrow" panose="020B0606020202030204" pitchFamily="34" charset="0"/>
            </a:endParaRPr>
          </a:p>
        </p:txBody>
      </p:sp>
      <p:sp>
        <p:nvSpPr>
          <p:cNvPr id="2" name="పాఠంపెట్టె 1"/>
          <p:cNvSpPr txBox="1"/>
          <p:nvPr/>
        </p:nvSpPr>
        <p:spPr>
          <a:xfrm>
            <a:off x="0" y="6496050"/>
            <a:ext cx="6362639" cy="246221"/>
          </a:xfrm>
          <a:prstGeom prst="rect">
            <a:avLst/>
          </a:prstGeom>
          <a:noFill/>
        </p:spPr>
        <p:txBody>
          <a:bodyPr wrap="none" rtlCol="0">
            <a:spAutoFit/>
          </a:bodyPr>
          <a:lstStyle/>
          <a:p>
            <a:r>
              <a:rPr lang="en-IN" sz="1000" dirty="0" smtClean="0"/>
              <a:t>Source PPT Courtesy: Some of the contents of this PPT is sourced from Presentations by Prof K R </a:t>
            </a:r>
            <a:r>
              <a:rPr lang="en-IN" sz="1000" dirty="0" err="1" smtClean="0"/>
              <a:t>Anupa</a:t>
            </a:r>
            <a:r>
              <a:rPr lang="en-IN" sz="1000" dirty="0" smtClean="0"/>
              <a:t>, BITS-Pilani, Goa</a:t>
            </a:r>
            <a:endParaRPr lang="en-IN" sz="1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00000"/>
              </a:lnSpc>
              <a:buFont typeface="Wingdings" panose="05000000000000000000" pitchFamily="2" charset="2"/>
              <a:buChar char="§"/>
            </a:pPr>
            <a:r>
              <a:rPr lang="en-US" dirty="0"/>
              <a:t>Correctness = Logical Result of Computation + Time at which result is produced</a:t>
            </a:r>
          </a:p>
          <a:p>
            <a:pPr>
              <a:lnSpc>
                <a:spcPct val="100000"/>
              </a:lnSpc>
              <a:buFont typeface="Wingdings" panose="05000000000000000000" pitchFamily="2" charset="2"/>
              <a:buChar char="§"/>
            </a:pPr>
            <a:r>
              <a:rPr lang="en-US" dirty="0"/>
              <a:t>Usually part of a larger cyber-physical system</a:t>
            </a:r>
          </a:p>
          <a:p>
            <a:pPr>
              <a:lnSpc>
                <a:spcPct val="100000"/>
              </a:lnSpc>
              <a:buFont typeface="Wingdings" panose="05000000000000000000" pitchFamily="2" charset="2"/>
              <a:buChar char="§"/>
            </a:pPr>
            <a:r>
              <a:rPr lang="en-US" dirty="0">
                <a:sym typeface="Symbol" panose="05050102010706020507" pitchFamily="18" charset="2"/>
              </a:rPr>
              <a:t>Response Time – Time between presentation of inputs and the realization of the required behavior.</a:t>
            </a:r>
          </a:p>
          <a:p>
            <a:pPr>
              <a:lnSpc>
                <a:spcPct val="100000"/>
              </a:lnSpc>
              <a:buFont typeface="Wingdings" panose="05000000000000000000" pitchFamily="2" charset="2"/>
              <a:buChar char="§"/>
            </a:pPr>
            <a:r>
              <a:rPr lang="en-US" dirty="0">
                <a:sym typeface="Symbol" panose="05050102010706020507" pitchFamily="18" charset="2"/>
              </a:rPr>
              <a:t>How Punctual ?? / How Fast ?? – System Specifications</a:t>
            </a:r>
            <a:endParaRPr lang="en-US" dirty="0"/>
          </a:p>
          <a:p>
            <a:pPr>
              <a:lnSpc>
                <a:spcPct val="100000"/>
              </a:lnSpc>
            </a:pPr>
            <a:endParaRPr lang="en-US" dirty="0"/>
          </a:p>
        </p:txBody>
      </p:sp>
      <p:sp>
        <p:nvSpPr>
          <p:cNvPr id="2" name="Title 1"/>
          <p:cNvSpPr>
            <a:spLocks noGrp="1"/>
          </p:cNvSpPr>
          <p:nvPr>
            <p:ph type="title" idx="4294967295"/>
          </p:nvPr>
        </p:nvSpPr>
        <p:spPr>
          <a:xfrm>
            <a:off x="328684" y="152400"/>
            <a:ext cx="8229600" cy="1143000"/>
          </a:xfrm>
        </p:spPr>
        <p:txBody>
          <a:bodyPr/>
          <a:lstStyle/>
          <a:p>
            <a:r>
              <a:rPr lang="en-US" dirty="0"/>
              <a:t>Real Time Computing</a:t>
            </a:r>
          </a:p>
        </p:txBody>
      </p:sp>
    </p:spTree>
    <p:extLst>
      <p:ext uri="{BB962C8B-B14F-4D97-AF65-F5344CB8AC3E}">
        <p14:creationId xmlns:p14="http://schemas.microsoft.com/office/powerpoint/2010/main" val="276805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342900" lvl="1">
              <a:lnSpc>
                <a:spcPct val="100000"/>
              </a:lnSpc>
              <a:buFont typeface="Arial" panose="020B0604020202020204" pitchFamily="34" charset="0"/>
              <a:buChar char="•"/>
            </a:pPr>
            <a:r>
              <a:rPr lang="en-US" sz="2400" dirty="0"/>
              <a:t>System satisfies bounded </a:t>
            </a:r>
            <a:r>
              <a:rPr lang="en-US" sz="2400" i="1" dirty="0">
                <a:solidFill>
                  <a:srgbClr val="FF0000"/>
                </a:solidFill>
              </a:rPr>
              <a:t>Response Time</a:t>
            </a:r>
            <a:r>
              <a:rPr lang="en-US" sz="2400" dirty="0">
                <a:solidFill>
                  <a:schemeClr val="tx1"/>
                </a:solidFill>
              </a:rPr>
              <a:t> constraint</a:t>
            </a:r>
          </a:p>
          <a:p>
            <a:pPr marL="342900" lvl="1">
              <a:lnSpc>
                <a:spcPct val="100000"/>
              </a:lnSpc>
              <a:buFont typeface="Arial" panose="020B0604020202020204" pitchFamily="34" charset="0"/>
              <a:buChar char="•"/>
            </a:pPr>
            <a:r>
              <a:rPr lang="en-US" sz="2400" dirty="0">
                <a:solidFill>
                  <a:schemeClr val="tx1"/>
                </a:solidFill>
              </a:rPr>
              <a:t>Severe Consequence </a:t>
            </a:r>
          </a:p>
          <a:p>
            <a:pPr marL="342900" lvl="1">
              <a:lnSpc>
                <a:spcPct val="100000"/>
              </a:lnSpc>
              <a:buFont typeface="Arial" panose="020B0604020202020204" pitchFamily="34" charset="0"/>
              <a:buChar char="•"/>
            </a:pPr>
            <a:r>
              <a:rPr lang="en-US" sz="2400" dirty="0">
                <a:solidFill>
                  <a:srgbClr val="00B050"/>
                </a:solidFill>
              </a:rPr>
              <a:t>Is this always failure ??? </a:t>
            </a:r>
          </a:p>
          <a:p>
            <a:pPr marL="342900" lvl="1">
              <a:lnSpc>
                <a:spcPct val="100000"/>
              </a:lnSpc>
              <a:buFont typeface="Arial" panose="020B0604020202020204" pitchFamily="34" charset="0"/>
              <a:buChar char="•"/>
            </a:pPr>
            <a:r>
              <a:rPr lang="en-US" sz="2400" dirty="0">
                <a:solidFill>
                  <a:schemeClr val="bg2">
                    <a:lumMod val="10000"/>
                  </a:schemeClr>
                </a:solidFill>
              </a:rPr>
              <a:t>Safe/ Reliable</a:t>
            </a:r>
          </a:p>
          <a:p>
            <a:pPr marL="342900" lvl="1">
              <a:lnSpc>
                <a:spcPct val="100000"/>
              </a:lnSpc>
              <a:buFont typeface="Arial" panose="020B0604020202020204" pitchFamily="34" charset="0"/>
              <a:buChar char="•"/>
            </a:pPr>
            <a:r>
              <a:rPr lang="en-US" sz="2400" dirty="0">
                <a:solidFill>
                  <a:schemeClr val="tx1"/>
                </a:solidFill>
              </a:rPr>
              <a:t>RTS are mostly embedded/ reactive</a:t>
            </a:r>
          </a:p>
          <a:p>
            <a:pPr marL="342900" lvl="1">
              <a:lnSpc>
                <a:spcPct val="100000"/>
              </a:lnSpc>
              <a:buFont typeface="Arial" panose="020B0604020202020204" pitchFamily="34" charset="0"/>
              <a:buChar char="•"/>
            </a:pPr>
            <a:r>
              <a:rPr lang="en-US" sz="2400" dirty="0">
                <a:solidFill>
                  <a:schemeClr val="tx1"/>
                </a:solidFill>
              </a:rPr>
              <a:t>Concurrency</a:t>
            </a:r>
          </a:p>
          <a:p>
            <a:pPr marL="342900" lvl="1">
              <a:lnSpc>
                <a:spcPct val="100000"/>
              </a:lnSpc>
              <a:buFont typeface="Arial" panose="020B0604020202020204" pitchFamily="34" charset="0"/>
              <a:buChar char="•"/>
            </a:pPr>
            <a:r>
              <a:rPr lang="en-US" sz="2400" dirty="0">
                <a:solidFill>
                  <a:schemeClr val="tx1"/>
                </a:solidFill>
              </a:rPr>
              <a:t>Distributed</a:t>
            </a:r>
          </a:p>
          <a:p>
            <a:pPr marL="342900" lvl="1">
              <a:lnSpc>
                <a:spcPct val="100000"/>
              </a:lnSpc>
              <a:buFont typeface="Arial" panose="020B0604020202020204" pitchFamily="34" charset="0"/>
              <a:buChar char="•"/>
            </a:pPr>
            <a:r>
              <a:rPr lang="en-US" sz="2400" dirty="0">
                <a:solidFill>
                  <a:srgbClr val="0070C0"/>
                </a:solidFill>
              </a:rPr>
              <a:t>Every Practical System is real time</a:t>
            </a:r>
          </a:p>
        </p:txBody>
      </p:sp>
      <p:sp>
        <p:nvSpPr>
          <p:cNvPr id="2" name="Title 1"/>
          <p:cNvSpPr>
            <a:spLocks noGrp="1"/>
          </p:cNvSpPr>
          <p:nvPr>
            <p:ph type="title" idx="4294967295"/>
          </p:nvPr>
        </p:nvSpPr>
        <p:spPr>
          <a:xfrm>
            <a:off x="609600" y="228600"/>
            <a:ext cx="8229600" cy="1143000"/>
          </a:xfrm>
        </p:spPr>
        <p:txBody>
          <a:bodyPr/>
          <a:lstStyle/>
          <a:p>
            <a:r>
              <a:rPr lang="en-US" dirty="0"/>
              <a:t>RTS</a:t>
            </a:r>
          </a:p>
        </p:txBody>
      </p:sp>
    </p:spTree>
    <p:extLst>
      <p:ext uri="{BB962C8B-B14F-4D97-AF65-F5344CB8AC3E}">
        <p14:creationId xmlns:p14="http://schemas.microsoft.com/office/powerpoint/2010/main" val="64281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Vs Soft</a:t>
            </a:r>
          </a:p>
        </p:txBody>
      </p:sp>
      <p:sp>
        <p:nvSpPr>
          <p:cNvPr id="3" name="Content Placeholder 2"/>
          <p:cNvSpPr>
            <a:spLocks noGrp="1"/>
          </p:cNvSpPr>
          <p:nvPr>
            <p:ph idx="1"/>
          </p:nvPr>
        </p:nvSpPr>
        <p:spPr/>
        <p:txBody>
          <a:bodyPr>
            <a:normAutofit fontScale="92500" lnSpcReduction="20000"/>
          </a:bodyPr>
          <a:lstStyle/>
          <a:p>
            <a:pPr marL="457200" indent="-457200">
              <a:buFont typeface="Courier New" panose="02070309020205020404" pitchFamily="49" charset="0"/>
              <a:buChar char="o"/>
              <a:tabLst>
                <a:tab pos="457200" algn="l"/>
              </a:tabLst>
            </a:pPr>
            <a:r>
              <a:rPr lang="en-US" dirty="0"/>
              <a:t>Soft RTS - Performance is </a:t>
            </a:r>
            <a:r>
              <a:rPr lang="en-US" dirty="0">
                <a:solidFill>
                  <a:srgbClr val="FF0000"/>
                </a:solidFill>
              </a:rPr>
              <a:t>degraded but not destroyed</a:t>
            </a:r>
            <a:r>
              <a:rPr lang="en-US" dirty="0"/>
              <a:t> by failure to meet deadlines (response time requirements)</a:t>
            </a:r>
          </a:p>
          <a:p>
            <a:pPr marL="457200" indent="-457200">
              <a:buFont typeface="Courier New" panose="02070309020205020404" pitchFamily="49" charset="0"/>
              <a:buChar char="o"/>
              <a:tabLst>
                <a:tab pos="457200" algn="l"/>
              </a:tabLst>
            </a:pPr>
            <a:r>
              <a:rPr lang="en-US" dirty="0"/>
              <a:t>Hard RTS – Even a </a:t>
            </a:r>
            <a:r>
              <a:rPr lang="en-US" dirty="0">
                <a:solidFill>
                  <a:srgbClr val="FF0000"/>
                </a:solidFill>
              </a:rPr>
              <a:t>single deadline missed</a:t>
            </a:r>
            <a:r>
              <a:rPr lang="en-US" dirty="0"/>
              <a:t> will be </a:t>
            </a:r>
            <a:r>
              <a:rPr lang="en-US" dirty="0">
                <a:solidFill>
                  <a:srgbClr val="FF0000"/>
                </a:solidFill>
              </a:rPr>
              <a:t>catastrophic or complete failure</a:t>
            </a:r>
          </a:p>
          <a:p>
            <a:pPr marL="457200" indent="-457200">
              <a:buFont typeface="Symbol" panose="05050102010706020507" pitchFamily="18" charset="2"/>
              <a:buChar char=""/>
              <a:tabLst>
                <a:tab pos="457200" algn="l"/>
              </a:tabLst>
            </a:pPr>
            <a:r>
              <a:rPr lang="en-US" dirty="0">
                <a:solidFill>
                  <a:schemeClr val="accent1">
                    <a:lumMod val="75000"/>
                  </a:schemeClr>
                </a:solidFill>
              </a:rPr>
              <a:t>Missile Launching System</a:t>
            </a:r>
          </a:p>
          <a:p>
            <a:pPr marL="457200" indent="-457200">
              <a:buFont typeface="Symbol" panose="05050102010706020507" pitchFamily="18" charset="2"/>
              <a:buChar char=""/>
              <a:tabLst>
                <a:tab pos="457200" algn="l"/>
              </a:tabLst>
            </a:pPr>
            <a:r>
              <a:rPr lang="en-US" dirty="0">
                <a:solidFill>
                  <a:schemeClr val="accent1">
                    <a:lumMod val="75000"/>
                  </a:schemeClr>
                </a:solidFill>
              </a:rPr>
              <a:t>Video Games</a:t>
            </a:r>
          </a:p>
          <a:p>
            <a:pPr marL="457200" indent="-457200">
              <a:buFont typeface="Symbol" panose="05050102010706020507" pitchFamily="18" charset="2"/>
              <a:buChar char=""/>
              <a:tabLst>
                <a:tab pos="457200" algn="l"/>
              </a:tabLst>
            </a:pPr>
            <a:r>
              <a:rPr lang="en-US" dirty="0">
                <a:solidFill>
                  <a:schemeClr val="accent1">
                    <a:lumMod val="75000"/>
                  </a:schemeClr>
                </a:solidFill>
              </a:rPr>
              <a:t>Weed killing robot</a:t>
            </a:r>
          </a:p>
          <a:p>
            <a:pPr marL="457200" indent="-457200">
              <a:buFont typeface="Courier New" panose="02070309020205020404" pitchFamily="49" charset="0"/>
              <a:buChar char="o"/>
              <a:tabLst>
                <a:tab pos="457200" algn="l"/>
              </a:tabLst>
            </a:pPr>
            <a:r>
              <a:rPr lang="en-US" dirty="0"/>
              <a:t>Firm RTS – </a:t>
            </a:r>
            <a:r>
              <a:rPr lang="en-US" dirty="0">
                <a:solidFill>
                  <a:srgbClr val="FF0000"/>
                </a:solidFill>
              </a:rPr>
              <a:t>&gt; N deadlines missed</a:t>
            </a:r>
            <a:r>
              <a:rPr lang="en-US" dirty="0"/>
              <a:t> – complete failure.</a:t>
            </a:r>
          </a:p>
          <a:p>
            <a:pPr marL="0" indent="0">
              <a:buNone/>
              <a:tabLst>
                <a:tab pos="457200" algn="l"/>
              </a:tabLst>
            </a:pPr>
            <a:endParaRPr lang="en-US" dirty="0"/>
          </a:p>
        </p:txBody>
      </p:sp>
    </p:spTree>
    <p:extLst>
      <p:ext uri="{BB962C8B-B14F-4D97-AF65-F5344CB8AC3E}">
        <p14:creationId xmlns:p14="http://schemas.microsoft.com/office/powerpoint/2010/main" val="103343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1067</TotalTime>
  <Words>2460</Words>
  <Application>Microsoft Office PowerPoint</Application>
  <PresentationFormat>On-screen Show (4:3)</PresentationFormat>
  <Paragraphs>489</Paragraphs>
  <Slides>41</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Arial Narrow</vt:lpstr>
      <vt:lpstr>Calibri</vt:lpstr>
      <vt:lpstr>Courier New</vt:lpstr>
      <vt:lpstr>Symbol</vt:lpstr>
      <vt:lpstr>Wingdings</vt:lpstr>
      <vt:lpstr>Office Theme</vt:lpstr>
      <vt:lpstr>CorelDRAW</vt:lpstr>
      <vt:lpstr>BITS ZG553: Real Time Systems</vt:lpstr>
      <vt:lpstr>Welcome To BITS ZG553: Real Time Systems - K G Krishna</vt:lpstr>
      <vt:lpstr>PowerPoint Presentation</vt:lpstr>
      <vt:lpstr>PowerPoint Presentation</vt:lpstr>
      <vt:lpstr>PowerPoint Presentation</vt:lpstr>
      <vt:lpstr>PowerPoint Presentation</vt:lpstr>
      <vt:lpstr>Real Time Computing</vt:lpstr>
      <vt:lpstr>RTS</vt:lpstr>
      <vt:lpstr>Hard Vs Soft</vt:lpstr>
      <vt:lpstr>Where deadlines come from?</vt:lpstr>
      <vt:lpstr>Structure of a RTS</vt:lpstr>
      <vt:lpstr>Tasks</vt:lpstr>
      <vt:lpstr>In terms of Speed</vt:lpstr>
      <vt:lpstr>Where do deadlines come from:</vt:lpstr>
      <vt:lpstr>Real – Time Punctuality</vt:lpstr>
      <vt:lpstr>Issues in RTS</vt:lpstr>
      <vt:lpstr>Hard Vs Soft</vt:lpstr>
      <vt:lpstr>Where deadlines come from?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కోనేరు గోపాలకృష్ణ</cp:lastModifiedBy>
  <cp:revision>79</cp:revision>
  <dcterms:created xsi:type="dcterms:W3CDTF">2011-09-14T09:42:05Z</dcterms:created>
  <dcterms:modified xsi:type="dcterms:W3CDTF">2019-07-20T11:17:20Z</dcterms:modified>
</cp:coreProperties>
</file>