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9" r:id="rId3"/>
    <p:sldId id="487" r:id="rId4"/>
    <p:sldId id="489" r:id="rId5"/>
    <p:sldId id="491" r:id="rId6"/>
    <p:sldId id="493" r:id="rId7"/>
    <p:sldId id="494" r:id="rId8"/>
    <p:sldId id="496" r:id="rId9"/>
    <p:sldId id="497" r:id="rId10"/>
    <p:sldId id="499" r:id="rId11"/>
    <p:sldId id="500" r:id="rId12"/>
    <p:sldId id="501" r:id="rId13"/>
    <p:sldId id="503" r:id="rId14"/>
    <p:sldId id="504" r:id="rId15"/>
    <p:sldId id="5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6/27/2012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6144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6246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6349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6656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2486-69C0-4649-BCA7-1D8558E2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Wednesday, June 27,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Wednesday, June 27,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Performance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Worst Case </a:t>
            </a:r>
            <a:r>
              <a:rPr lang="en-US" sz="2800" dirty="0" smtClean="0"/>
              <a:t>– O(h </a:t>
            </a:r>
            <a:r>
              <a:rPr lang="en-US" sz="2800" dirty="0" err="1" smtClean="0"/>
              <a:t>logd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where d is the maximum number of children of any node</a:t>
            </a:r>
          </a:p>
          <a:p>
            <a:r>
              <a:rPr lang="en-US" sz="2800" dirty="0" smtClean="0"/>
              <a:t>If d is constant, then running time is O(h)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Prime Goal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Try to keep h as small as possible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2486-69C0-4649-BCA7-1D8558E243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86502" cy="796908"/>
          </a:xfrm>
        </p:spPr>
        <p:txBody>
          <a:bodyPr/>
          <a:lstStyle/>
          <a:p>
            <a:pPr algn="l"/>
            <a:r>
              <a:rPr lang="en-US" sz="4000" dirty="0" smtClean="0"/>
              <a:t>(2, 4) or (2, 3, 4) Trees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(2, 4) tree is a multi-way search tree with the following two properties: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Size property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2800" dirty="0" smtClean="0"/>
              <a:t>Nodes </a:t>
            </a:r>
            <a:r>
              <a:rPr lang="en-US" sz="2800" dirty="0" smtClean="0"/>
              <a:t>may contain 1, 2 or 3 </a:t>
            </a:r>
            <a:r>
              <a:rPr lang="en-US" sz="2800" dirty="0" smtClean="0"/>
              <a:t>items &amp; a </a:t>
            </a:r>
            <a:r>
              <a:rPr lang="en-US" sz="2800" dirty="0" smtClean="0"/>
              <a:t>node with </a:t>
            </a:r>
            <a:r>
              <a:rPr lang="en-US" sz="2800" dirty="0" smtClean="0"/>
              <a:t>k</a:t>
            </a:r>
          </a:p>
          <a:p>
            <a:pPr>
              <a:buNone/>
            </a:pPr>
            <a:r>
              <a:rPr lang="en-US" sz="2800" dirty="0" smtClean="0"/>
              <a:t>items </a:t>
            </a:r>
            <a:r>
              <a:rPr lang="en-US" sz="2800" dirty="0" smtClean="0"/>
              <a:t>has k + 1 </a:t>
            </a:r>
            <a:r>
              <a:rPr lang="en-US" sz="2800" dirty="0" smtClean="0"/>
              <a:t>children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Depth property:</a:t>
            </a:r>
          </a:p>
          <a:p>
            <a:pPr>
              <a:buNone/>
            </a:pPr>
            <a:r>
              <a:rPr lang="en-US" sz="2800" dirty="0" smtClean="0"/>
              <a:t>All the external nodes have same depth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2486-69C0-4649-BCA7-1D8558E243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Example</a:t>
            </a:r>
          </a:p>
        </p:txBody>
      </p:sp>
      <p:sp>
        <p:nvSpPr>
          <p:cNvPr id="32771" name="Rectangle 1027"/>
          <p:cNvSpPr>
            <a:spLocks noChangeArrowheads="1"/>
          </p:cNvSpPr>
          <p:nvPr/>
        </p:nvSpPr>
        <p:spPr bwMode="auto">
          <a:xfrm>
            <a:off x="3200400" y="2667000"/>
            <a:ext cx="1752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10    45</a:t>
            </a:r>
          </a:p>
        </p:txBody>
      </p:sp>
      <p:sp>
        <p:nvSpPr>
          <p:cNvPr id="32772" name="Rectangle 1028"/>
          <p:cNvSpPr>
            <a:spLocks noChangeArrowheads="1"/>
          </p:cNvSpPr>
          <p:nvPr/>
        </p:nvSpPr>
        <p:spPr bwMode="auto">
          <a:xfrm>
            <a:off x="762000" y="3937000"/>
            <a:ext cx="762000" cy="4238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Times"/>
              </a:rPr>
              <a:t>3  8</a:t>
            </a:r>
          </a:p>
        </p:txBody>
      </p:sp>
      <p:sp>
        <p:nvSpPr>
          <p:cNvPr id="32773" name="Rectangle 1029"/>
          <p:cNvSpPr>
            <a:spLocks noChangeArrowheads="1"/>
          </p:cNvSpPr>
          <p:nvPr/>
        </p:nvSpPr>
        <p:spPr bwMode="auto">
          <a:xfrm>
            <a:off x="3200400" y="3886200"/>
            <a:ext cx="914400" cy="304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25  38</a:t>
            </a:r>
          </a:p>
        </p:txBody>
      </p:sp>
      <p:sp>
        <p:nvSpPr>
          <p:cNvPr id="32774" name="Rectangle 1030"/>
          <p:cNvSpPr>
            <a:spLocks noChangeArrowheads="1"/>
          </p:cNvSpPr>
          <p:nvPr/>
        </p:nvSpPr>
        <p:spPr bwMode="auto">
          <a:xfrm>
            <a:off x="6477000" y="3733800"/>
            <a:ext cx="1752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70  90  100</a:t>
            </a:r>
          </a:p>
        </p:txBody>
      </p:sp>
      <p:sp>
        <p:nvSpPr>
          <p:cNvPr id="32775" name="Line 1031"/>
          <p:cNvSpPr>
            <a:spLocks noChangeShapeType="1"/>
          </p:cNvSpPr>
          <p:nvPr/>
        </p:nvSpPr>
        <p:spPr bwMode="auto">
          <a:xfrm flipH="1">
            <a:off x="1676400" y="3124200"/>
            <a:ext cx="152400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>
            <a:off x="3733800" y="3124200"/>
            <a:ext cx="0" cy="762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>
            <a:off x="4953000" y="3124200"/>
            <a:ext cx="220980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Height of (2, 4)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Result: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 multi-way search tree storing n items has n + 1</a:t>
            </a:r>
          </a:p>
          <a:p>
            <a:pPr>
              <a:buNone/>
            </a:pPr>
            <a:r>
              <a:rPr lang="en-US" dirty="0" smtClean="0"/>
              <a:t>external nodes.</a:t>
            </a:r>
          </a:p>
          <a:p>
            <a:pPr>
              <a:buFontTx/>
              <a:buChar char="-"/>
            </a:pPr>
            <a:r>
              <a:rPr lang="en-US" sz="2800" dirty="0" smtClean="0"/>
              <a:t>Can be proved by induction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Main Result :</a:t>
            </a:r>
          </a:p>
          <a:p>
            <a:pPr>
              <a:buNone/>
            </a:pPr>
            <a:r>
              <a:rPr lang="en-US" dirty="0" smtClean="0"/>
              <a:t>Height of a (2, 4) tree storing n items is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Let h be the height of (2, 4) tree T storing n items.</a:t>
            </a:r>
          </a:p>
          <a:p>
            <a:pPr>
              <a:buNone/>
            </a:pPr>
            <a:r>
              <a:rPr lang="en-US" sz="2800" dirty="0" smtClean="0"/>
              <a:t>Then the number of external nodes in T is at most </a:t>
            </a:r>
            <a:r>
              <a:rPr lang="en-US" sz="2800" dirty="0" smtClean="0"/>
              <a:t>4</a:t>
            </a:r>
            <a:r>
              <a:rPr lang="en-US" sz="2800" baseline="30000" dirty="0" smtClean="0"/>
              <a:t>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&amp; </a:t>
            </a:r>
            <a:r>
              <a:rPr lang="en-US" sz="2800" dirty="0" smtClean="0"/>
              <a:t>the number of external nodes in T is at </a:t>
            </a:r>
            <a:r>
              <a:rPr lang="en-US" sz="2800" dirty="0" smtClean="0"/>
              <a:t>least 2</a:t>
            </a:r>
            <a:r>
              <a:rPr lang="en-US" sz="2800" baseline="30000" dirty="0" smtClean="0"/>
              <a:t>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Therefore,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n +1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4</a:t>
            </a:r>
            <a:r>
              <a:rPr lang="en-US" baseline="30000" dirty="0" smtClean="0"/>
              <a:t>h</a:t>
            </a:r>
          </a:p>
          <a:p>
            <a:pPr>
              <a:buNone/>
            </a:pPr>
            <a:r>
              <a:rPr lang="en-US" sz="2800" dirty="0" smtClean="0"/>
              <a:t>Taking logarithm in base 2, we get that </a:t>
            </a:r>
          </a:p>
          <a:p>
            <a:pPr>
              <a:buNone/>
            </a:pPr>
            <a:r>
              <a:rPr lang="en-US" sz="2800" dirty="0" smtClean="0"/>
              <a:t>h </a:t>
            </a:r>
            <a:r>
              <a:rPr lang="en-US" sz="2800" dirty="0" smtClean="0">
                <a:sym typeface="Symbol"/>
              </a:rPr>
              <a:t> log(n+1) and log(n+1)  2h, which proves the result.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214290"/>
            <a:ext cx="5748350" cy="833422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Deletion </a:t>
            </a:r>
            <a:r>
              <a:rPr lang="en-GB" sz="4000" dirty="0" smtClean="0"/>
              <a:t>in an AVL Tree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924800" cy="1600200"/>
          </a:xfrm>
        </p:spPr>
        <p:txBody>
          <a:bodyPr/>
          <a:lstStyle/>
          <a:p>
            <a:pPr>
              <a:lnSpc>
                <a:spcPct val="8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Removal begins as in a binary search tree, which means the node removed will become an empty external node. Its parent, w, may cause an imbalance.</a:t>
            </a:r>
          </a:p>
          <a:p>
            <a:pPr>
              <a:lnSpc>
                <a:spcPct val="8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Example: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47888" y="2927350"/>
            <a:ext cx="2741612" cy="2754313"/>
            <a:chOff x="1353" y="1844"/>
            <a:chExt cx="1727" cy="17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7" y="1844"/>
              <a:ext cx="281" cy="253"/>
              <a:chOff x="1927" y="1844"/>
              <a:chExt cx="281" cy="253"/>
            </a:xfrm>
          </p:grpSpPr>
          <p:sp>
            <p:nvSpPr>
              <p:cNvPr id="12398" name="Oval 5"/>
              <p:cNvSpPr>
                <a:spLocks noChangeArrowheads="1"/>
              </p:cNvSpPr>
              <p:nvPr/>
            </p:nvSpPr>
            <p:spPr bwMode="auto">
              <a:xfrm>
                <a:off x="1927" y="184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6"/>
              <p:cNvSpPr>
                <a:spLocks noChangeArrowheads="1"/>
              </p:cNvSpPr>
              <p:nvPr/>
            </p:nvSpPr>
            <p:spPr bwMode="auto">
              <a:xfrm>
                <a:off x="1969" y="188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44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405" y="2228"/>
              <a:ext cx="281" cy="253"/>
              <a:chOff x="1405" y="2228"/>
              <a:chExt cx="281" cy="253"/>
            </a:xfrm>
          </p:grpSpPr>
          <p:sp>
            <p:nvSpPr>
              <p:cNvPr id="12396" name="Oval 8"/>
              <p:cNvSpPr>
                <a:spLocks noChangeArrowheads="1"/>
              </p:cNvSpPr>
              <p:nvPr/>
            </p:nvSpPr>
            <p:spPr bwMode="auto">
              <a:xfrm>
                <a:off x="1405" y="2228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AutoShape 9"/>
              <p:cNvSpPr>
                <a:spLocks noChangeArrowheads="1"/>
              </p:cNvSpPr>
              <p:nvPr/>
            </p:nvSpPr>
            <p:spPr bwMode="auto">
              <a:xfrm>
                <a:off x="1447" y="2266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17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657" y="2660"/>
              <a:ext cx="281" cy="253"/>
              <a:chOff x="2657" y="2660"/>
              <a:chExt cx="281" cy="253"/>
            </a:xfrm>
          </p:grpSpPr>
          <p:sp>
            <p:nvSpPr>
              <p:cNvPr id="12394" name="Oval 11"/>
              <p:cNvSpPr>
                <a:spLocks noChangeArrowheads="1"/>
              </p:cNvSpPr>
              <p:nvPr/>
            </p:nvSpPr>
            <p:spPr bwMode="auto">
              <a:xfrm>
                <a:off x="2657" y="2660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5" name="AutoShape 12"/>
              <p:cNvSpPr>
                <a:spLocks noChangeArrowheads="1"/>
              </p:cNvSpPr>
              <p:nvPr/>
            </p:nvSpPr>
            <p:spPr bwMode="auto">
              <a:xfrm>
                <a:off x="2699" y="2698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78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537" y="2660"/>
              <a:ext cx="281" cy="253"/>
              <a:chOff x="1537" y="2660"/>
              <a:chExt cx="281" cy="253"/>
            </a:xfrm>
          </p:grpSpPr>
          <p:sp>
            <p:nvSpPr>
              <p:cNvPr id="12392" name="Oval 14"/>
              <p:cNvSpPr>
                <a:spLocks noChangeArrowheads="1"/>
              </p:cNvSpPr>
              <p:nvPr/>
            </p:nvSpPr>
            <p:spPr bwMode="auto">
              <a:xfrm>
                <a:off x="1537" y="2660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AutoShape 15"/>
              <p:cNvSpPr>
                <a:spLocks noChangeArrowheads="1"/>
              </p:cNvSpPr>
              <p:nvPr/>
            </p:nvSpPr>
            <p:spPr bwMode="auto">
              <a:xfrm>
                <a:off x="1579" y="2698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32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149" y="2660"/>
              <a:ext cx="281" cy="253"/>
              <a:chOff x="2149" y="2660"/>
              <a:chExt cx="281" cy="253"/>
            </a:xfrm>
          </p:grpSpPr>
          <p:sp>
            <p:nvSpPr>
              <p:cNvPr id="12390" name="Oval 17"/>
              <p:cNvSpPr>
                <a:spLocks noChangeArrowheads="1"/>
              </p:cNvSpPr>
              <p:nvPr/>
            </p:nvSpPr>
            <p:spPr bwMode="auto">
              <a:xfrm>
                <a:off x="2149" y="2660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1" name="AutoShape 18"/>
              <p:cNvSpPr>
                <a:spLocks noChangeArrowheads="1"/>
              </p:cNvSpPr>
              <p:nvPr/>
            </p:nvSpPr>
            <p:spPr bwMode="auto">
              <a:xfrm>
                <a:off x="2191" y="2698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50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785" y="3084"/>
              <a:ext cx="281" cy="253"/>
              <a:chOff x="2785" y="3084"/>
              <a:chExt cx="281" cy="253"/>
            </a:xfrm>
          </p:grpSpPr>
          <p:sp>
            <p:nvSpPr>
              <p:cNvPr id="12388" name="Oval 20"/>
              <p:cNvSpPr>
                <a:spLocks noChangeArrowheads="1"/>
              </p:cNvSpPr>
              <p:nvPr/>
            </p:nvSpPr>
            <p:spPr bwMode="auto">
              <a:xfrm>
                <a:off x="2785" y="308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AutoShape 21"/>
              <p:cNvSpPr>
                <a:spLocks noChangeArrowheads="1"/>
              </p:cNvSpPr>
              <p:nvPr/>
            </p:nvSpPr>
            <p:spPr bwMode="auto">
              <a:xfrm>
                <a:off x="2827" y="312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88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927" y="3092"/>
              <a:ext cx="281" cy="253"/>
              <a:chOff x="1927" y="3092"/>
              <a:chExt cx="281" cy="253"/>
            </a:xfrm>
          </p:grpSpPr>
          <p:sp>
            <p:nvSpPr>
              <p:cNvPr id="12386" name="Oval 23"/>
              <p:cNvSpPr>
                <a:spLocks noChangeArrowheads="1"/>
              </p:cNvSpPr>
              <p:nvPr/>
            </p:nvSpPr>
            <p:spPr bwMode="auto">
              <a:xfrm>
                <a:off x="1927" y="309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AutoShape 24"/>
              <p:cNvSpPr>
                <a:spLocks noChangeArrowheads="1"/>
              </p:cNvSpPr>
              <p:nvPr/>
            </p:nvSpPr>
            <p:spPr bwMode="auto">
              <a:xfrm>
                <a:off x="1969" y="313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48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407" y="2228"/>
              <a:ext cx="281" cy="253"/>
              <a:chOff x="2407" y="2228"/>
              <a:chExt cx="281" cy="253"/>
            </a:xfrm>
          </p:grpSpPr>
          <p:sp>
            <p:nvSpPr>
              <p:cNvPr id="12384" name="Oval 26"/>
              <p:cNvSpPr>
                <a:spLocks noChangeArrowheads="1"/>
              </p:cNvSpPr>
              <p:nvPr/>
            </p:nvSpPr>
            <p:spPr bwMode="auto">
              <a:xfrm>
                <a:off x="2407" y="2228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5" name="AutoShape 27"/>
              <p:cNvSpPr>
                <a:spLocks noChangeArrowheads="1"/>
              </p:cNvSpPr>
              <p:nvPr/>
            </p:nvSpPr>
            <p:spPr bwMode="auto">
              <a:xfrm>
                <a:off x="2449" y="2266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62</a:t>
                </a:r>
              </a:p>
            </p:txBody>
          </p:sp>
        </p:grpSp>
        <p:sp>
          <p:nvSpPr>
            <p:cNvPr id="12353" name="AutoShape 28"/>
            <p:cNvSpPr>
              <a:spLocks noChangeArrowheads="1"/>
            </p:cNvSpPr>
            <p:nvPr/>
          </p:nvSpPr>
          <p:spPr bwMode="auto">
            <a:xfrm>
              <a:off x="1353" y="2620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AutoShape 29"/>
            <p:cNvSpPr>
              <a:spLocks noChangeArrowheads="1"/>
            </p:cNvSpPr>
            <p:nvPr/>
          </p:nvSpPr>
          <p:spPr bwMode="auto">
            <a:xfrm>
              <a:off x="1545" y="3052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AutoShape 30"/>
            <p:cNvSpPr>
              <a:spLocks noChangeArrowheads="1"/>
            </p:cNvSpPr>
            <p:nvPr/>
          </p:nvSpPr>
          <p:spPr bwMode="auto">
            <a:xfrm>
              <a:off x="1737" y="3052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AutoShape 31"/>
            <p:cNvSpPr>
              <a:spLocks noChangeArrowheads="1"/>
            </p:cNvSpPr>
            <p:nvPr/>
          </p:nvSpPr>
          <p:spPr bwMode="auto">
            <a:xfrm>
              <a:off x="1929" y="348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AutoShape 32"/>
            <p:cNvSpPr>
              <a:spLocks noChangeArrowheads="1"/>
            </p:cNvSpPr>
            <p:nvPr/>
          </p:nvSpPr>
          <p:spPr bwMode="auto">
            <a:xfrm>
              <a:off x="2121" y="348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AutoShape 33"/>
            <p:cNvSpPr>
              <a:spLocks noChangeArrowheads="1"/>
            </p:cNvSpPr>
            <p:nvPr/>
          </p:nvSpPr>
          <p:spPr bwMode="auto">
            <a:xfrm>
              <a:off x="2601" y="3092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AutoShape 34"/>
            <p:cNvSpPr>
              <a:spLocks noChangeArrowheads="1"/>
            </p:cNvSpPr>
            <p:nvPr/>
          </p:nvSpPr>
          <p:spPr bwMode="auto">
            <a:xfrm>
              <a:off x="2793" y="347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0" name="AutoShape 35"/>
            <p:cNvSpPr>
              <a:spLocks noChangeArrowheads="1"/>
            </p:cNvSpPr>
            <p:nvPr/>
          </p:nvSpPr>
          <p:spPr bwMode="auto">
            <a:xfrm>
              <a:off x="2985" y="347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61" name="AutoShape 36"/>
            <p:cNvCxnSpPr>
              <a:cxnSpLocks noChangeShapeType="1"/>
              <a:stCxn id="12398" idx="2"/>
              <a:endCxn id="12396" idx="0"/>
            </p:cNvCxnSpPr>
            <p:nvPr/>
          </p:nvCxnSpPr>
          <p:spPr bwMode="auto">
            <a:xfrm flipH="1">
              <a:off x="1546" y="2098"/>
              <a:ext cx="522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2" name="AutoShape 37"/>
            <p:cNvCxnSpPr>
              <a:cxnSpLocks noChangeShapeType="1"/>
              <a:stCxn id="12396" idx="2"/>
              <a:endCxn id="12353" idx="0"/>
            </p:cNvCxnSpPr>
            <p:nvPr/>
          </p:nvCxnSpPr>
          <p:spPr bwMode="auto">
            <a:xfrm flipH="1">
              <a:off x="1401" y="2482"/>
              <a:ext cx="144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3" name="AutoShape 38"/>
            <p:cNvCxnSpPr>
              <a:cxnSpLocks noChangeShapeType="1"/>
              <a:stCxn id="12396" idx="2"/>
              <a:endCxn id="12392" idx="0"/>
            </p:cNvCxnSpPr>
            <p:nvPr/>
          </p:nvCxnSpPr>
          <p:spPr bwMode="auto">
            <a:xfrm>
              <a:off x="1546" y="2482"/>
              <a:ext cx="13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4" name="AutoShape 39"/>
            <p:cNvCxnSpPr>
              <a:cxnSpLocks noChangeShapeType="1"/>
              <a:stCxn id="12398" idx="2"/>
              <a:endCxn id="12384" idx="0"/>
            </p:cNvCxnSpPr>
            <p:nvPr/>
          </p:nvCxnSpPr>
          <p:spPr bwMode="auto">
            <a:xfrm>
              <a:off x="2068" y="2098"/>
              <a:ext cx="480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5" name="AutoShape 40"/>
            <p:cNvCxnSpPr>
              <a:cxnSpLocks noChangeShapeType="1"/>
              <a:stCxn id="12394" idx="0"/>
              <a:endCxn id="12384" idx="2"/>
            </p:cNvCxnSpPr>
            <p:nvPr/>
          </p:nvCxnSpPr>
          <p:spPr bwMode="auto">
            <a:xfrm flipH="1" flipV="1">
              <a:off x="2548" y="2482"/>
              <a:ext cx="250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6" name="AutoShape 41"/>
            <p:cNvCxnSpPr>
              <a:cxnSpLocks noChangeShapeType="1"/>
              <a:stCxn id="12394" idx="2"/>
              <a:endCxn id="12388" idx="0"/>
            </p:cNvCxnSpPr>
            <p:nvPr/>
          </p:nvCxnSpPr>
          <p:spPr bwMode="auto">
            <a:xfrm>
              <a:off x="2798" y="2914"/>
              <a:ext cx="128" cy="17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7" name="AutoShape 42"/>
            <p:cNvCxnSpPr>
              <a:cxnSpLocks noChangeShapeType="1"/>
              <a:stCxn id="12390" idx="2"/>
              <a:endCxn id="12386" idx="0"/>
            </p:cNvCxnSpPr>
            <p:nvPr/>
          </p:nvCxnSpPr>
          <p:spPr bwMode="auto">
            <a:xfrm flipH="1">
              <a:off x="2068" y="2914"/>
              <a:ext cx="22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8" name="AutoShape 43"/>
            <p:cNvCxnSpPr>
              <a:cxnSpLocks noChangeShapeType="1"/>
              <a:stCxn id="12392" idx="2"/>
              <a:endCxn id="12354" idx="0"/>
            </p:cNvCxnSpPr>
            <p:nvPr/>
          </p:nvCxnSpPr>
          <p:spPr bwMode="auto">
            <a:xfrm flipH="1">
              <a:off x="1593" y="2914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69" name="AutoShape 44"/>
            <p:cNvCxnSpPr>
              <a:cxnSpLocks noChangeShapeType="1"/>
              <a:stCxn id="12392" idx="2"/>
              <a:endCxn id="12355" idx="0"/>
            </p:cNvCxnSpPr>
            <p:nvPr/>
          </p:nvCxnSpPr>
          <p:spPr bwMode="auto">
            <a:xfrm>
              <a:off x="1678" y="2914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0" name="AutoShape 45"/>
            <p:cNvCxnSpPr>
              <a:cxnSpLocks noChangeShapeType="1"/>
              <a:stCxn id="12386" idx="2"/>
              <a:endCxn id="12356" idx="0"/>
            </p:cNvCxnSpPr>
            <p:nvPr/>
          </p:nvCxnSpPr>
          <p:spPr bwMode="auto">
            <a:xfrm flipH="1">
              <a:off x="1977" y="3346"/>
              <a:ext cx="90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1" name="AutoShape 46"/>
            <p:cNvCxnSpPr>
              <a:cxnSpLocks noChangeShapeType="1"/>
              <a:stCxn id="12386" idx="2"/>
              <a:endCxn id="12357" idx="0"/>
            </p:cNvCxnSpPr>
            <p:nvPr/>
          </p:nvCxnSpPr>
          <p:spPr bwMode="auto">
            <a:xfrm>
              <a:off x="2068" y="3346"/>
              <a:ext cx="10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2" name="AutoShape 47"/>
            <p:cNvCxnSpPr>
              <a:cxnSpLocks noChangeShapeType="1"/>
              <a:stCxn id="12390" idx="2"/>
              <a:endCxn id="12382" idx="0"/>
            </p:cNvCxnSpPr>
            <p:nvPr/>
          </p:nvCxnSpPr>
          <p:spPr bwMode="auto">
            <a:xfrm>
              <a:off x="2290" y="2914"/>
              <a:ext cx="124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3" name="AutoShape 48"/>
            <p:cNvCxnSpPr>
              <a:cxnSpLocks noChangeShapeType="1"/>
              <a:stCxn id="12394" idx="2"/>
              <a:endCxn id="12358" idx="0"/>
            </p:cNvCxnSpPr>
            <p:nvPr/>
          </p:nvCxnSpPr>
          <p:spPr bwMode="auto">
            <a:xfrm flipH="1">
              <a:off x="2649" y="2914"/>
              <a:ext cx="149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4" name="AutoShape 49"/>
            <p:cNvCxnSpPr>
              <a:cxnSpLocks noChangeShapeType="1"/>
              <a:stCxn id="12390" idx="0"/>
              <a:endCxn id="12384" idx="2"/>
            </p:cNvCxnSpPr>
            <p:nvPr/>
          </p:nvCxnSpPr>
          <p:spPr bwMode="auto">
            <a:xfrm flipV="1">
              <a:off x="2290" y="2482"/>
              <a:ext cx="258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5" name="AutoShape 50"/>
            <p:cNvCxnSpPr>
              <a:cxnSpLocks noChangeShapeType="1"/>
              <a:stCxn id="12388" idx="2"/>
              <a:endCxn id="12359" idx="0"/>
            </p:cNvCxnSpPr>
            <p:nvPr/>
          </p:nvCxnSpPr>
          <p:spPr bwMode="auto">
            <a:xfrm flipH="1">
              <a:off x="2841" y="3338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76" name="AutoShape 51"/>
            <p:cNvCxnSpPr>
              <a:cxnSpLocks noChangeShapeType="1"/>
              <a:stCxn id="12388" idx="2"/>
              <a:endCxn id="12360" idx="0"/>
            </p:cNvCxnSpPr>
            <p:nvPr/>
          </p:nvCxnSpPr>
          <p:spPr bwMode="auto">
            <a:xfrm>
              <a:off x="2926" y="3338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273" y="3092"/>
              <a:ext cx="281" cy="253"/>
              <a:chOff x="2273" y="3092"/>
              <a:chExt cx="281" cy="253"/>
            </a:xfrm>
          </p:grpSpPr>
          <p:sp>
            <p:nvSpPr>
              <p:cNvPr id="12382" name="Oval 53"/>
              <p:cNvSpPr>
                <a:spLocks noChangeArrowheads="1"/>
              </p:cNvSpPr>
              <p:nvPr/>
            </p:nvSpPr>
            <p:spPr bwMode="auto">
              <a:xfrm>
                <a:off x="2273" y="309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3" name="AutoShape 54"/>
              <p:cNvSpPr>
                <a:spLocks noChangeArrowheads="1"/>
              </p:cNvSpPr>
              <p:nvPr/>
            </p:nvSpPr>
            <p:spPr bwMode="auto">
              <a:xfrm>
                <a:off x="2315" y="313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54</a:t>
                </a:r>
              </a:p>
            </p:txBody>
          </p:sp>
        </p:grpSp>
        <p:sp>
          <p:nvSpPr>
            <p:cNvPr id="12378" name="AutoShape 55"/>
            <p:cNvSpPr>
              <a:spLocks noChangeArrowheads="1"/>
            </p:cNvSpPr>
            <p:nvPr/>
          </p:nvSpPr>
          <p:spPr bwMode="auto">
            <a:xfrm>
              <a:off x="2275" y="348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AutoShape 56"/>
            <p:cNvSpPr>
              <a:spLocks noChangeArrowheads="1"/>
            </p:cNvSpPr>
            <p:nvPr/>
          </p:nvSpPr>
          <p:spPr bwMode="auto">
            <a:xfrm>
              <a:off x="2467" y="348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80" name="AutoShape 57"/>
            <p:cNvCxnSpPr>
              <a:cxnSpLocks noChangeShapeType="1"/>
              <a:stCxn id="12382" idx="2"/>
              <a:endCxn id="12378" idx="0"/>
            </p:cNvCxnSpPr>
            <p:nvPr/>
          </p:nvCxnSpPr>
          <p:spPr bwMode="auto">
            <a:xfrm flipH="1">
              <a:off x="2323" y="3346"/>
              <a:ext cx="9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81" name="AutoShape 58"/>
            <p:cNvCxnSpPr>
              <a:cxnSpLocks noChangeShapeType="1"/>
              <a:stCxn id="12382" idx="2"/>
              <a:endCxn id="12379" idx="0"/>
            </p:cNvCxnSpPr>
            <p:nvPr/>
          </p:nvCxnSpPr>
          <p:spPr bwMode="auto">
            <a:xfrm>
              <a:off x="2414" y="3346"/>
              <a:ext cx="10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6107113" y="2927350"/>
            <a:ext cx="446087" cy="401638"/>
            <a:chOff x="3847" y="1844"/>
            <a:chExt cx="281" cy="253"/>
          </a:xfrm>
        </p:grpSpPr>
        <p:sp>
          <p:nvSpPr>
            <p:cNvPr id="12343" name="Oval 60"/>
            <p:cNvSpPr>
              <a:spLocks noChangeArrowheads="1"/>
            </p:cNvSpPr>
            <p:nvPr/>
          </p:nvSpPr>
          <p:spPr bwMode="auto">
            <a:xfrm>
              <a:off x="3847" y="184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AutoShape 61"/>
            <p:cNvSpPr>
              <a:spLocks noChangeArrowheads="1"/>
            </p:cNvSpPr>
            <p:nvPr/>
          </p:nvSpPr>
          <p:spPr bwMode="auto">
            <a:xfrm>
              <a:off x="3889" y="188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44</a:t>
              </a:r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5573713" y="3536950"/>
            <a:ext cx="446087" cy="401638"/>
            <a:chOff x="3511" y="2228"/>
            <a:chExt cx="281" cy="253"/>
          </a:xfrm>
        </p:grpSpPr>
        <p:sp>
          <p:nvSpPr>
            <p:cNvPr id="12341" name="Oval 63"/>
            <p:cNvSpPr>
              <a:spLocks noChangeArrowheads="1"/>
            </p:cNvSpPr>
            <p:nvPr/>
          </p:nvSpPr>
          <p:spPr bwMode="auto">
            <a:xfrm>
              <a:off x="3511" y="2228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AutoShape 64"/>
            <p:cNvSpPr>
              <a:spLocks noChangeArrowheads="1"/>
            </p:cNvSpPr>
            <p:nvPr/>
          </p:nvSpPr>
          <p:spPr bwMode="auto">
            <a:xfrm>
              <a:off x="3553" y="2266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17</a:t>
              </a: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7113588" y="4222750"/>
            <a:ext cx="446087" cy="401638"/>
            <a:chOff x="4481" y="2660"/>
            <a:chExt cx="281" cy="253"/>
          </a:xfrm>
        </p:grpSpPr>
        <p:sp>
          <p:nvSpPr>
            <p:cNvPr id="12339" name="Oval 66"/>
            <p:cNvSpPr>
              <a:spLocks noChangeArrowheads="1"/>
            </p:cNvSpPr>
            <p:nvPr/>
          </p:nvSpPr>
          <p:spPr bwMode="auto">
            <a:xfrm>
              <a:off x="4481" y="2660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AutoShape 67"/>
            <p:cNvSpPr>
              <a:spLocks noChangeArrowheads="1"/>
            </p:cNvSpPr>
            <p:nvPr/>
          </p:nvSpPr>
          <p:spPr bwMode="auto">
            <a:xfrm>
              <a:off x="4523" y="2698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78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6307138" y="4222750"/>
            <a:ext cx="446087" cy="401638"/>
            <a:chOff x="3973" y="2660"/>
            <a:chExt cx="281" cy="253"/>
          </a:xfrm>
        </p:grpSpPr>
        <p:sp>
          <p:nvSpPr>
            <p:cNvPr id="12337" name="Oval 69"/>
            <p:cNvSpPr>
              <a:spLocks noChangeArrowheads="1"/>
            </p:cNvSpPr>
            <p:nvPr/>
          </p:nvSpPr>
          <p:spPr bwMode="auto">
            <a:xfrm>
              <a:off x="3973" y="2660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AutoShape 70"/>
            <p:cNvSpPr>
              <a:spLocks noChangeArrowheads="1"/>
            </p:cNvSpPr>
            <p:nvPr/>
          </p:nvSpPr>
          <p:spPr bwMode="auto">
            <a:xfrm>
              <a:off x="4015" y="2698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50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7316788" y="4895850"/>
            <a:ext cx="446087" cy="401638"/>
            <a:chOff x="4609" y="3084"/>
            <a:chExt cx="281" cy="253"/>
          </a:xfrm>
        </p:grpSpPr>
        <p:sp>
          <p:nvSpPr>
            <p:cNvPr id="12335" name="Oval 72"/>
            <p:cNvSpPr>
              <a:spLocks noChangeArrowheads="1"/>
            </p:cNvSpPr>
            <p:nvPr/>
          </p:nvSpPr>
          <p:spPr bwMode="auto">
            <a:xfrm>
              <a:off x="4609" y="308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AutoShape 73"/>
            <p:cNvSpPr>
              <a:spLocks noChangeArrowheads="1"/>
            </p:cNvSpPr>
            <p:nvPr/>
          </p:nvSpPr>
          <p:spPr bwMode="auto">
            <a:xfrm>
              <a:off x="4651" y="312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88</a:t>
              </a:r>
            </a:p>
          </p:txBody>
        </p:sp>
      </p:grpSp>
      <p:grpSp>
        <p:nvGrpSpPr>
          <p:cNvPr id="17" name="Group 74"/>
          <p:cNvGrpSpPr>
            <a:grpSpLocks/>
          </p:cNvGrpSpPr>
          <p:nvPr/>
        </p:nvGrpSpPr>
        <p:grpSpPr bwMode="auto">
          <a:xfrm>
            <a:off x="5954713" y="4908550"/>
            <a:ext cx="446087" cy="401638"/>
            <a:chOff x="3751" y="3092"/>
            <a:chExt cx="281" cy="253"/>
          </a:xfrm>
        </p:grpSpPr>
        <p:sp>
          <p:nvSpPr>
            <p:cNvPr id="12333" name="Oval 75"/>
            <p:cNvSpPr>
              <a:spLocks noChangeArrowheads="1"/>
            </p:cNvSpPr>
            <p:nvPr/>
          </p:nvSpPr>
          <p:spPr bwMode="auto">
            <a:xfrm>
              <a:off x="3751" y="3092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AutoShape 76"/>
            <p:cNvSpPr>
              <a:spLocks noChangeArrowheads="1"/>
            </p:cNvSpPr>
            <p:nvPr/>
          </p:nvSpPr>
          <p:spPr bwMode="auto">
            <a:xfrm>
              <a:off x="3793" y="3130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48</a:t>
              </a:r>
            </a:p>
          </p:txBody>
        </p: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6716713" y="3536950"/>
            <a:ext cx="446087" cy="401638"/>
            <a:chOff x="4231" y="2228"/>
            <a:chExt cx="281" cy="253"/>
          </a:xfrm>
        </p:grpSpPr>
        <p:sp>
          <p:nvSpPr>
            <p:cNvPr id="12331" name="Oval 78"/>
            <p:cNvSpPr>
              <a:spLocks noChangeArrowheads="1"/>
            </p:cNvSpPr>
            <p:nvPr/>
          </p:nvSpPr>
          <p:spPr bwMode="auto">
            <a:xfrm>
              <a:off x="4231" y="2228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AutoShape 79"/>
            <p:cNvSpPr>
              <a:spLocks noChangeArrowheads="1"/>
            </p:cNvSpPr>
            <p:nvPr/>
          </p:nvSpPr>
          <p:spPr bwMode="auto">
            <a:xfrm>
              <a:off x="4273" y="2266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62</a:t>
              </a:r>
            </a:p>
          </p:txBody>
        </p:sp>
      </p:grpSp>
      <p:sp>
        <p:nvSpPr>
          <p:cNvPr id="12300" name="AutoShape 80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81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82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83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84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85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86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7" name="AutoShape 87"/>
          <p:cNvCxnSpPr>
            <a:cxnSpLocks noChangeShapeType="1"/>
            <a:stCxn id="12343" idx="2"/>
            <a:endCxn id="12341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08" name="AutoShape 88"/>
          <p:cNvCxnSpPr>
            <a:cxnSpLocks noChangeShapeType="1"/>
            <a:stCxn id="12341" idx="2"/>
            <a:endCxn id="12300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09" name="AutoShape 89"/>
          <p:cNvCxnSpPr>
            <a:cxnSpLocks noChangeShapeType="1"/>
            <a:stCxn id="12341" idx="2"/>
            <a:endCxn id="12301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0" name="AutoShape 90"/>
          <p:cNvCxnSpPr>
            <a:cxnSpLocks noChangeShapeType="1"/>
            <a:stCxn id="12343" idx="2"/>
            <a:endCxn id="12331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1" name="AutoShape 91"/>
          <p:cNvCxnSpPr>
            <a:cxnSpLocks noChangeShapeType="1"/>
            <a:stCxn id="12339" idx="0"/>
            <a:endCxn id="12331" idx="2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2" name="AutoShape 92"/>
          <p:cNvCxnSpPr>
            <a:cxnSpLocks noChangeShapeType="1"/>
            <a:stCxn id="12339" idx="2"/>
            <a:endCxn id="12335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3" name="AutoShape 93"/>
          <p:cNvCxnSpPr>
            <a:cxnSpLocks noChangeShapeType="1"/>
            <a:stCxn id="12337" idx="2"/>
            <a:endCxn id="12333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4" name="AutoShape 94"/>
          <p:cNvCxnSpPr>
            <a:cxnSpLocks noChangeShapeType="1"/>
            <a:stCxn id="12333" idx="2"/>
            <a:endCxn id="12302" idx="0"/>
          </p:cNvCxnSpPr>
          <p:nvPr/>
        </p:nvCxnSpPr>
        <p:spPr bwMode="auto">
          <a:xfrm flipH="1">
            <a:off x="6034088" y="5311775"/>
            <a:ext cx="142875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5" name="AutoShape 95"/>
          <p:cNvCxnSpPr>
            <a:cxnSpLocks noChangeShapeType="1"/>
            <a:stCxn id="12333" idx="2"/>
            <a:endCxn id="12303" idx="0"/>
          </p:cNvCxnSpPr>
          <p:nvPr/>
        </p:nvCxnSpPr>
        <p:spPr bwMode="auto">
          <a:xfrm>
            <a:off x="6178550" y="5311775"/>
            <a:ext cx="161925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6" name="AutoShape 96"/>
          <p:cNvCxnSpPr>
            <a:cxnSpLocks noChangeShapeType="1"/>
            <a:stCxn id="12337" idx="2"/>
            <a:endCxn id="12329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7" name="AutoShape 97"/>
          <p:cNvCxnSpPr>
            <a:cxnSpLocks noChangeShapeType="1"/>
            <a:stCxn id="12339" idx="2"/>
            <a:endCxn id="12304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8" name="AutoShape 98"/>
          <p:cNvCxnSpPr>
            <a:cxnSpLocks noChangeShapeType="1"/>
            <a:stCxn id="12337" idx="0"/>
            <a:endCxn id="12331" idx="2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19" name="AutoShape 99"/>
          <p:cNvCxnSpPr>
            <a:cxnSpLocks noChangeShapeType="1"/>
            <a:stCxn id="12335" idx="2"/>
            <a:endCxn id="12305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20" name="AutoShape 100"/>
          <p:cNvCxnSpPr>
            <a:cxnSpLocks noChangeShapeType="1"/>
            <a:stCxn id="12335" idx="2"/>
            <a:endCxn id="12306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6503988" y="4908550"/>
            <a:ext cx="446087" cy="401638"/>
            <a:chOff x="4097" y="3092"/>
            <a:chExt cx="281" cy="253"/>
          </a:xfrm>
        </p:grpSpPr>
        <p:sp>
          <p:nvSpPr>
            <p:cNvPr id="12329" name="Oval 102"/>
            <p:cNvSpPr>
              <a:spLocks noChangeArrowheads="1"/>
            </p:cNvSpPr>
            <p:nvPr/>
          </p:nvSpPr>
          <p:spPr bwMode="auto">
            <a:xfrm>
              <a:off x="4097" y="3092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AutoShape 103"/>
            <p:cNvSpPr>
              <a:spLocks noChangeArrowheads="1"/>
            </p:cNvSpPr>
            <p:nvPr/>
          </p:nvSpPr>
          <p:spPr bwMode="auto">
            <a:xfrm>
              <a:off x="4139" y="3130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54</a:t>
              </a:r>
            </a:p>
          </p:txBody>
        </p:sp>
      </p:grpSp>
      <p:sp>
        <p:nvSpPr>
          <p:cNvPr id="12322" name="AutoShape 104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AutoShape 105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24" name="AutoShape 106"/>
          <p:cNvCxnSpPr>
            <a:cxnSpLocks noChangeShapeType="1"/>
            <a:stCxn id="12329" idx="2"/>
            <a:endCxn id="12322" idx="0"/>
          </p:cNvCxnSpPr>
          <p:nvPr/>
        </p:nvCxnSpPr>
        <p:spPr bwMode="auto">
          <a:xfrm flipH="1">
            <a:off x="6583363" y="5311775"/>
            <a:ext cx="142875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25" name="AutoShape 107"/>
          <p:cNvCxnSpPr>
            <a:cxnSpLocks noChangeShapeType="1"/>
            <a:stCxn id="12329" idx="2"/>
            <a:endCxn id="12323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sp>
        <p:nvSpPr>
          <p:cNvPr id="12326" name="AutoShape 108"/>
          <p:cNvSpPr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40458C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/>
              <a:t>before deletion of 32</a:t>
            </a:r>
          </a:p>
        </p:txBody>
      </p:sp>
      <p:sp>
        <p:nvSpPr>
          <p:cNvPr id="12327" name="AutoShape 109"/>
          <p:cNvSpPr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40458C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/>
              <a:t>after deletion</a:t>
            </a:r>
          </a:p>
        </p:txBody>
      </p:sp>
      <p:sp>
        <p:nvSpPr>
          <p:cNvPr id="12328" name="Line 110"/>
          <p:cNvSpPr>
            <a:spLocks noChangeShapeType="1"/>
          </p:cNvSpPr>
          <p:nvPr/>
        </p:nvSpPr>
        <p:spPr bwMode="auto">
          <a:xfrm>
            <a:off x="4572000" y="3352800"/>
            <a:ext cx="762000" cy="1588"/>
          </a:xfrm>
          <a:prstGeom prst="line">
            <a:avLst/>
          </a:prstGeom>
          <a:noFill/>
          <a:ln w="57240">
            <a:solidFill>
              <a:srgbClr val="40458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Deletion in an AVL Tree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696200" cy="4038600"/>
          </a:xfrm>
        </p:spPr>
        <p:txBody>
          <a:bodyPr/>
          <a:lstStyle/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Let </a:t>
            </a:r>
            <a:r>
              <a:rPr lang="en-GB" sz="2400" i="1" smtClean="0">
                <a:solidFill>
                  <a:srgbClr val="FF3045"/>
                </a:solidFill>
              </a:rPr>
              <a:t>z</a:t>
            </a:r>
            <a:r>
              <a:rPr lang="en-GB" sz="2400" smtClean="0"/>
              <a:t> be the </a:t>
            </a:r>
            <a:r>
              <a:rPr lang="en-GB" sz="2400" smtClean="0">
                <a:solidFill>
                  <a:srgbClr val="FF3045"/>
                </a:solidFill>
              </a:rPr>
              <a:t>first unbalanced</a:t>
            </a:r>
            <a:r>
              <a:rPr lang="en-GB" sz="2400" smtClean="0"/>
              <a:t> node encountered while travelling up the tree from w. Also, 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let </a:t>
            </a:r>
            <a:r>
              <a:rPr lang="en-GB" sz="2400" i="1" smtClean="0">
                <a:solidFill>
                  <a:srgbClr val="BE2D00"/>
                </a:solidFill>
              </a:rPr>
              <a:t>y</a:t>
            </a:r>
            <a:r>
              <a:rPr lang="en-GB" sz="2400" smtClean="0"/>
              <a:t> be the child of z with the larger height,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let </a:t>
            </a:r>
            <a:r>
              <a:rPr lang="en-GB" sz="2400" i="1" smtClean="0">
                <a:solidFill>
                  <a:srgbClr val="BE2D00"/>
                </a:solidFill>
              </a:rPr>
              <a:t>x</a:t>
            </a:r>
            <a:r>
              <a:rPr lang="en-GB" sz="2400" smtClean="0"/>
              <a:t> be the child of y defined as follows;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If one of the children of y is taller than the other, choose x as the taller child of y.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If both children of y have the same height, select x be the child of y on the same side as y (i.e., if y is the left child of z, then x is the left child of y; and if y is the right child of z then x is the right child of y.)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"/>
          <p:cNvSpPr>
            <a:spLocks noChangeArrowheads="1"/>
          </p:cNvSpPr>
          <p:nvPr/>
        </p:nvSpPr>
        <p:spPr bwMode="auto">
          <a:xfrm>
            <a:off x="7391400" y="4800600"/>
            <a:ext cx="914400" cy="992188"/>
          </a:xfrm>
          <a:custGeom>
            <a:avLst/>
            <a:gdLst>
              <a:gd name="T0" fmla="*/ 164332986 w 2542"/>
              <a:gd name="T1" fmla="*/ 0 h 2754"/>
              <a:gd name="T2" fmla="*/ 328795470 w 2542"/>
              <a:gd name="T3" fmla="*/ 357327429 h 2754"/>
              <a:gd name="T4" fmla="*/ 0 w 2542"/>
              <a:gd name="T5" fmla="*/ 357327429 h 2754"/>
              <a:gd name="T6" fmla="*/ 164332986 w 2542"/>
              <a:gd name="T7" fmla="*/ 0 h 2754"/>
              <a:gd name="T8" fmla="*/ 0 60000 65536"/>
              <a:gd name="T9" fmla="*/ 0 60000 65536"/>
              <a:gd name="T10" fmla="*/ 0 60000 65536"/>
              <a:gd name="T11" fmla="*/ 0 60000 65536"/>
              <a:gd name="T12" fmla="*/ 0 w 2542"/>
              <a:gd name="T13" fmla="*/ 0 h 2754"/>
              <a:gd name="T14" fmla="*/ 2542 w 2542"/>
              <a:gd name="T15" fmla="*/ 2754 h 2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2" h="2754">
                <a:moveTo>
                  <a:pt x="1270" y="0"/>
                </a:moveTo>
                <a:lnTo>
                  <a:pt x="2541" y="2753"/>
                </a:lnTo>
                <a:lnTo>
                  <a:pt x="0" y="2753"/>
                </a:lnTo>
                <a:lnTo>
                  <a:pt x="1270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2"/>
          <p:cNvSpPr>
            <a:spLocks noChangeArrowheads="1"/>
          </p:cNvSpPr>
          <p:nvPr/>
        </p:nvSpPr>
        <p:spPr bwMode="auto">
          <a:xfrm>
            <a:off x="7162800" y="4800600"/>
            <a:ext cx="457200" cy="381000"/>
          </a:xfrm>
          <a:custGeom>
            <a:avLst/>
            <a:gdLst>
              <a:gd name="T0" fmla="*/ 82166493 w 1271"/>
              <a:gd name="T1" fmla="*/ 0 h 1060"/>
              <a:gd name="T2" fmla="*/ 164332986 w 1271"/>
              <a:gd name="T3" fmla="*/ 136815285 h 1060"/>
              <a:gd name="T4" fmla="*/ 0 w 1271"/>
              <a:gd name="T5" fmla="*/ 136815285 h 1060"/>
              <a:gd name="T6" fmla="*/ 82166493 w 1271"/>
              <a:gd name="T7" fmla="*/ 0 h 1060"/>
              <a:gd name="T8" fmla="*/ 0 60000 65536"/>
              <a:gd name="T9" fmla="*/ 0 60000 65536"/>
              <a:gd name="T10" fmla="*/ 0 60000 65536"/>
              <a:gd name="T11" fmla="*/ 0 60000 65536"/>
              <a:gd name="T12" fmla="*/ 0 w 1271"/>
              <a:gd name="T13" fmla="*/ 0 h 1060"/>
              <a:gd name="T14" fmla="*/ 1271 w 1271"/>
              <a:gd name="T15" fmla="*/ 1060 h 10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1" h="1060">
                <a:moveTo>
                  <a:pt x="635" y="0"/>
                </a:moveTo>
                <a:lnTo>
                  <a:pt x="1270" y="1059"/>
                </a:lnTo>
                <a:lnTo>
                  <a:pt x="0" y="1059"/>
                </a:lnTo>
                <a:lnTo>
                  <a:pt x="635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172200" y="4876800"/>
            <a:ext cx="1295400" cy="1447800"/>
          </a:xfrm>
          <a:custGeom>
            <a:avLst/>
            <a:gdLst>
              <a:gd name="T0" fmla="*/ 233064047 w 3599"/>
              <a:gd name="T1" fmla="*/ 0 h 4023"/>
              <a:gd name="T2" fmla="*/ 466128093 w 3599"/>
              <a:gd name="T3" fmla="*/ 520905754 h 4023"/>
              <a:gd name="T4" fmla="*/ 0 w 3599"/>
              <a:gd name="T5" fmla="*/ 520905754 h 4023"/>
              <a:gd name="T6" fmla="*/ 233064047 w 3599"/>
              <a:gd name="T7" fmla="*/ 0 h 4023"/>
              <a:gd name="T8" fmla="*/ 0 60000 65536"/>
              <a:gd name="T9" fmla="*/ 0 60000 65536"/>
              <a:gd name="T10" fmla="*/ 0 60000 65536"/>
              <a:gd name="T11" fmla="*/ 0 60000 65536"/>
              <a:gd name="T12" fmla="*/ 0 w 3599"/>
              <a:gd name="T13" fmla="*/ 0 h 4023"/>
              <a:gd name="T14" fmla="*/ 3599 w 3599"/>
              <a:gd name="T15" fmla="*/ 4023 h 40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99" h="4023">
                <a:moveTo>
                  <a:pt x="1799" y="0"/>
                </a:moveTo>
                <a:lnTo>
                  <a:pt x="3598" y="4022"/>
                </a:lnTo>
                <a:lnTo>
                  <a:pt x="0" y="4022"/>
                </a:lnTo>
                <a:lnTo>
                  <a:pt x="1799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4"/>
          <p:cNvSpPr>
            <a:spLocks noChangeArrowheads="1"/>
          </p:cNvSpPr>
          <p:nvPr/>
        </p:nvSpPr>
        <p:spPr bwMode="auto">
          <a:xfrm>
            <a:off x="5410200" y="4800600"/>
            <a:ext cx="914400" cy="992188"/>
          </a:xfrm>
          <a:custGeom>
            <a:avLst/>
            <a:gdLst>
              <a:gd name="T0" fmla="*/ 164332986 w 2542"/>
              <a:gd name="T1" fmla="*/ 0 h 2754"/>
              <a:gd name="T2" fmla="*/ 328795470 w 2542"/>
              <a:gd name="T3" fmla="*/ 357327429 h 2754"/>
              <a:gd name="T4" fmla="*/ 0 w 2542"/>
              <a:gd name="T5" fmla="*/ 357327429 h 2754"/>
              <a:gd name="T6" fmla="*/ 164332986 w 2542"/>
              <a:gd name="T7" fmla="*/ 0 h 2754"/>
              <a:gd name="T8" fmla="*/ 0 60000 65536"/>
              <a:gd name="T9" fmla="*/ 0 60000 65536"/>
              <a:gd name="T10" fmla="*/ 0 60000 65536"/>
              <a:gd name="T11" fmla="*/ 0 60000 65536"/>
              <a:gd name="T12" fmla="*/ 0 w 2542"/>
              <a:gd name="T13" fmla="*/ 0 h 2754"/>
              <a:gd name="T14" fmla="*/ 2542 w 2542"/>
              <a:gd name="T15" fmla="*/ 2754 h 2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2" h="2754">
                <a:moveTo>
                  <a:pt x="1270" y="0"/>
                </a:moveTo>
                <a:lnTo>
                  <a:pt x="2541" y="2753"/>
                </a:lnTo>
                <a:lnTo>
                  <a:pt x="0" y="2753"/>
                </a:lnTo>
                <a:lnTo>
                  <a:pt x="1270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5"/>
          <p:cNvSpPr>
            <a:spLocks noChangeArrowheads="1"/>
          </p:cNvSpPr>
          <p:nvPr/>
        </p:nvSpPr>
        <p:spPr bwMode="auto">
          <a:xfrm>
            <a:off x="3276600" y="5562600"/>
            <a:ext cx="914400" cy="990600"/>
          </a:xfrm>
          <a:custGeom>
            <a:avLst/>
            <a:gdLst>
              <a:gd name="T0" fmla="*/ 164332986 w 2542"/>
              <a:gd name="T1" fmla="*/ 0 h 2753"/>
              <a:gd name="T2" fmla="*/ 328795470 w 2542"/>
              <a:gd name="T3" fmla="*/ 356313710 h 2753"/>
              <a:gd name="T4" fmla="*/ 0 w 2542"/>
              <a:gd name="T5" fmla="*/ 356313710 h 2753"/>
              <a:gd name="T6" fmla="*/ 164332986 w 2542"/>
              <a:gd name="T7" fmla="*/ 0 h 2753"/>
              <a:gd name="T8" fmla="*/ 0 60000 65536"/>
              <a:gd name="T9" fmla="*/ 0 60000 65536"/>
              <a:gd name="T10" fmla="*/ 0 60000 65536"/>
              <a:gd name="T11" fmla="*/ 0 60000 65536"/>
              <a:gd name="T12" fmla="*/ 0 w 2542"/>
              <a:gd name="T13" fmla="*/ 0 h 2753"/>
              <a:gd name="T14" fmla="*/ 2542 w 2542"/>
              <a:gd name="T15" fmla="*/ 2753 h 27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2" h="2753">
                <a:moveTo>
                  <a:pt x="1270" y="0"/>
                </a:moveTo>
                <a:lnTo>
                  <a:pt x="2541" y="2752"/>
                </a:lnTo>
                <a:lnTo>
                  <a:pt x="0" y="2752"/>
                </a:lnTo>
                <a:lnTo>
                  <a:pt x="1270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6"/>
          <p:cNvSpPr>
            <a:spLocks noChangeArrowheads="1"/>
          </p:cNvSpPr>
          <p:nvPr/>
        </p:nvSpPr>
        <p:spPr bwMode="auto">
          <a:xfrm>
            <a:off x="3048000" y="5562600"/>
            <a:ext cx="457200" cy="381000"/>
          </a:xfrm>
          <a:custGeom>
            <a:avLst/>
            <a:gdLst>
              <a:gd name="T0" fmla="*/ 82166493 w 1271"/>
              <a:gd name="T1" fmla="*/ 0 h 1060"/>
              <a:gd name="T2" fmla="*/ 164332986 w 1271"/>
              <a:gd name="T3" fmla="*/ 136815285 h 1060"/>
              <a:gd name="T4" fmla="*/ 0 w 1271"/>
              <a:gd name="T5" fmla="*/ 136815285 h 1060"/>
              <a:gd name="T6" fmla="*/ 82166493 w 1271"/>
              <a:gd name="T7" fmla="*/ 0 h 1060"/>
              <a:gd name="T8" fmla="*/ 0 60000 65536"/>
              <a:gd name="T9" fmla="*/ 0 60000 65536"/>
              <a:gd name="T10" fmla="*/ 0 60000 65536"/>
              <a:gd name="T11" fmla="*/ 0 60000 65536"/>
              <a:gd name="T12" fmla="*/ 0 w 1271"/>
              <a:gd name="T13" fmla="*/ 0 h 1060"/>
              <a:gd name="T14" fmla="*/ 1271 w 1271"/>
              <a:gd name="T15" fmla="*/ 1060 h 10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1" h="1060">
                <a:moveTo>
                  <a:pt x="635" y="0"/>
                </a:moveTo>
                <a:lnTo>
                  <a:pt x="1270" y="1059"/>
                </a:lnTo>
                <a:lnTo>
                  <a:pt x="0" y="1059"/>
                </a:lnTo>
                <a:lnTo>
                  <a:pt x="635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7"/>
          <p:cNvSpPr>
            <a:spLocks noChangeArrowheads="1"/>
          </p:cNvSpPr>
          <p:nvPr/>
        </p:nvSpPr>
        <p:spPr bwMode="auto">
          <a:xfrm>
            <a:off x="1905000" y="5105400"/>
            <a:ext cx="1295400" cy="1447800"/>
          </a:xfrm>
          <a:custGeom>
            <a:avLst/>
            <a:gdLst>
              <a:gd name="T0" fmla="*/ 233064047 w 3599"/>
              <a:gd name="T1" fmla="*/ 0 h 4023"/>
              <a:gd name="T2" fmla="*/ 466128093 w 3599"/>
              <a:gd name="T3" fmla="*/ 520905754 h 4023"/>
              <a:gd name="T4" fmla="*/ 0 w 3599"/>
              <a:gd name="T5" fmla="*/ 520905754 h 4023"/>
              <a:gd name="T6" fmla="*/ 233064047 w 3599"/>
              <a:gd name="T7" fmla="*/ 0 h 4023"/>
              <a:gd name="T8" fmla="*/ 0 60000 65536"/>
              <a:gd name="T9" fmla="*/ 0 60000 65536"/>
              <a:gd name="T10" fmla="*/ 0 60000 65536"/>
              <a:gd name="T11" fmla="*/ 0 60000 65536"/>
              <a:gd name="T12" fmla="*/ 0 w 3599"/>
              <a:gd name="T13" fmla="*/ 0 h 4023"/>
              <a:gd name="T14" fmla="*/ 3599 w 3599"/>
              <a:gd name="T15" fmla="*/ 4023 h 40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99" h="4023">
                <a:moveTo>
                  <a:pt x="1799" y="0"/>
                </a:moveTo>
                <a:lnTo>
                  <a:pt x="3598" y="4022"/>
                </a:lnTo>
                <a:lnTo>
                  <a:pt x="0" y="4022"/>
                </a:lnTo>
                <a:lnTo>
                  <a:pt x="1799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8"/>
          <p:cNvSpPr>
            <a:spLocks noChangeArrowheads="1"/>
          </p:cNvSpPr>
          <p:nvPr/>
        </p:nvSpPr>
        <p:spPr bwMode="auto">
          <a:xfrm>
            <a:off x="1447800" y="4343400"/>
            <a:ext cx="914400" cy="992188"/>
          </a:xfrm>
          <a:custGeom>
            <a:avLst/>
            <a:gdLst>
              <a:gd name="T0" fmla="*/ 164332986 w 2542"/>
              <a:gd name="T1" fmla="*/ 0 h 2754"/>
              <a:gd name="T2" fmla="*/ 328795470 w 2542"/>
              <a:gd name="T3" fmla="*/ 357327429 h 2754"/>
              <a:gd name="T4" fmla="*/ 0 w 2542"/>
              <a:gd name="T5" fmla="*/ 357327429 h 2754"/>
              <a:gd name="T6" fmla="*/ 164332986 w 2542"/>
              <a:gd name="T7" fmla="*/ 0 h 2754"/>
              <a:gd name="T8" fmla="*/ 0 60000 65536"/>
              <a:gd name="T9" fmla="*/ 0 60000 65536"/>
              <a:gd name="T10" fmla="*/ 0 60000 65536"/>
              <a:gd name="T11" fmla="*/ 0 60000 65536"/>
              <a:gd name="T12" fmla="*/ 0 w 2542"/>
              <a:gd name="T13" fmla="*/ 0 h 2754"/>
              <a:gd name="T14" fmla="*/ 2542 w 2542"/>
              <a:gd name="T15" fmla="*/ 2754 h 2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2" h="2754">
                <a:moveTo>
                  <a:pt x="1270" y="0"/>
                </a:moveTo>
                <a:lnTo>
                  <a:pt x="2541" y="2753"/>
                </a:lnTo>
                <a:lnTo>
                  <a:pt x="0" y="2753"/>
                </a:lnTo>
                <a:lnTo>
                  <a:pt x="1270" y="0"/>
                </a:lnTo>
              </a:path>
            </a:pathLst>
          </a:custGeom>
          <a:noFill/>
          <a:ln w="19080">
            <a:solidFill>
              <a:srgbClr val="40458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/>
              <a:t>Trinode</a:t>
            </a:r>
            <a:r>
              <a:rPr lang="en-GB" sz="4000" dirty="0" smtClean="0"/>
              <a:t> Restructuring</a:t>
            </a:r>
            <a:endParaRPr lang="en-GB" sz="4000" dirty="0" smtClean="0"/>
          </a:p>
        </p:txBody>
      </p:sp>
      <p:sp>
        <p:nvSpPr>
          <p:cNvPr id="14347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696200" cy="2438400"/>
          </a:xfrm>
        </p:spPr>
        <p:txBody>
          <a:bodyPr/>
          <a:lstStyle/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We perform </a:t>
            </a:r>
            <a:r>
              <a:rPr lang="en-GB" sz="2400" dirty="0" smtClean="0">
                <a:solidFill>
                  <a:srgbClr val="24A63E"/>
                </a:solidFill>
              </a:rPr>
              <a:t>restructure</a:t>
            </a:r>
            <a:r>
              <a:rPr lang="en-GB" sz="2400" dirty="0" smtClean="0"/>
              <a:t>(x) to restore balance at z.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As this restructuring may upset the balance of another node higher in the tree, </a:t>
            </a:r>
            <a:r>
              <a:rPr lang="en-GB" sz="2400" dirty="0" smtClean="0">
                <a:solidFill>
                  <a:srgbClr val="24A834"/>
                </a:solidFill>
              </a:rPr>
              <a:t>we must continue checking for balance until the root of T is reached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46313" y="3810000"/>
            <a:ext cx="446087" cy="401638"/>
            <a:chOff x="1415" y="2400"/>
            <a:chExt cx="281" cy="253"/>
          </a:xfrm>
        </p:grpSpPr>
        <p:sp>
          <p:nvSpPr>
            <p:cNvPr id="14453" name="Oval 12"/>
            <p:cNvSpPr>
              <a:spLocks noChangeArrowheads="1"/>
            </p:cNvSpPr>
            <p:nvPr/>
          </p:nvSpPr>
          <p:spPr bwMode="auto">
            <a:xfrm>
              <a:off x="1415" y="2400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AutoShape 13"/>
            <p:cNvSpPr>
              <a:spLocks noChangeArrowheads="1"/>
            </p:cNvSpPr>
            <p:nvPr/>
          </p:nvSpPr>
          <p:spPr bwMode="auto">
            <a:xfrm>
              <a:off x="1457" y="2438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44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12913" y="4419600"/>
            <a:ext cx="446087" cy="401638"/>
            <a:chOff x="1079" y="2784"/>
            <a:chExt cx="281" cy="253"/>
          </a:xfrm>
        </p:grpSpPr>
        <p:sp>
          <p:nvSpPr>
            <p:cNvPr id="14451" name="Oval 15"/>
            <p:cNvSpPr>
              <a:spLocks noChangeArrowheads="1"/>
            </p:cNvSpPr>
            <p:nvPr/>
          </p:nvSpPr>
          <p:spPr bwMode="auto">
            <a:xfrm>
              <a:off x="1079" y="278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AutoShape 16"/>
            <p:cNvSpPr>
              <a:spLocks noChangeArrowheads="1"/>
            </p:cNvSpPr>
            <p:nvPr/>
          </p:nvSpPr>
          <p:spPr bwMode="auto">
            <a:xfrm>
              <a:off x="1121" y="282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17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52788" y="5105400"/>
            <a:ext cx="446087" cy="401638"/>
            <a:chOff x="2049" y="3216"/>
            <a:chExt cx="281" cy="253"/>
          </a:xfrm>
        </p:grpSpPr>
        <p:sp>
          <p:nvSpPr>
            <p:cNvPr id="14449" name="Oval 18"/>
            <p:cNvSpPr>
              <a:spLocks noChangeArrowheads="1"/>
            </p:cNvSpPr>
            <p:nvPr/>
          </p:nvSpPr>
          <p:spPr bwMode="auto">
            <a:xfrm>
              <a:off x="2049" y="3216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AutoShape 19"/>
            <p:cNvSpPr>
              <a:spLocks noChangeArrowheads="1"/>
            </p:cNvSpPr>
            <p:nvPr/>
          </p:nvSpPr>
          <p:spPr bwMode="auto">
            <a:xfrm>
              <a:off x="2091" y="3254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78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446338" y="5105400"/>
            <a:ext cx="446087" cy="401638"/>
            <a:chOff x="1541" y="3216"/>
            <a:chExt cx="281" cy="253"/>
          </a:xfrm>
        </p:grpSpPr>
        <p:sp>
          <p:nvSpPr>
            <p:cNvPr id="14447" name="Oval 21"/>
            <p:cNvSpPr>
              <a:spLocks noChangeArrowheads="1"/>
            </p:cNvSpPr>
            <p:nvPr/>
          </p:nvSpPr>
          <p:spPr bwMode="auto">
            <a:xfrm>
              <a:off x="1541" y="3216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AutoShape 22"/>
            <p:cNvSpPr>
              <a:spLocks noChangeArrowheads="1"/>
            </p:cNvSpPr>
            <p:nvPr/>
          </p:nvSpPr>
          <p:spPr bwMode="auto">
            <a:xfrm>
              <a:off x="1583" y="3254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50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455988" y="5778500"/>
            <a:ext cx="446087" cy="401638"/>
            <a:chOff x="2177" y="3640"/>
            <a:chExt cx="281" cy="253"/>
          </a:xfrm>
        </p:grpSpPr>
        <p:sp>
          <p:nvSpPr>
            <p:cNvPr id="14445" name="Oval 24"/>
            <p:cNvSpPr>
              <a:spLocks noChangeArrowheads="1"/>
            </p:cNvSpPr>
            <p:nvPr/>
          </p:nvSpPr>
          <p:spPr bwMode="auto">
            <a:xfrm>
              <a:off x="2177" y="3640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AutoShape 25"/>
            <p:cNvSpPr>
              <a:spLocks noChangeArrowheads="1"/>
            </p:cNvSpPr>
            <p:nvPr/>
          </p:nvSpPr>
          <p:spPr bwMode="auto">
            <a:xfrm>
              <a:off x="2219" y="3678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88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093913" y="5791200"/>
            <a:ext cx="446087" cy="401638"/>
            <a:chOff x="1319" y="3648"/>
            <a:chExt cx="281" cy="253"/>
          </a:xfrm>
        </p:grpSpPr>
        <p:sp>
          <p:nvSpPr>
            <p:cNvPr id="14443" name="Oval 27"/>
            <p:cNvSpPr>
              <a:spLocks noChangeArrowheads="1"/>
            </p:cNvSpPr>
            <p:nvPr/>
          </p:nvSpPr>
          <p:spPr bwMode="auto">
            <a:xfrm>
              <a:off x="1319" y="3648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AutoShape 28"/>
            <p:cNvSpPr>
              <a:spLocks noChangeArrowheads="1"/>
            </p:cNvSpPr>
            <p:nvPr/>
          </p:nvSpPr>
          <p:spPr bwMode="auto">
            <a:xfrm>
              <a:off x="1361" y="3686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48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855913" y="4419600"/>
            <a:ext cx="446087" cy="401638"/>
            <a:chOff x="1799" y="2784"/>
            <a:chExt cx="281" cy="253"/>
          </a:xfrm>
        </p:grpSpPr>
        <p:sp>
          <p:nvSpPr>
            <p:cNvPr id="14441" name="Oval 30"/>
            <p:cNvSpPr>
              <a:spLocks noChangeArrowheads="1"/>
            </p:cNvSpPr>
            <p:nvPr/>
          </p:nvSpPr>
          <p:spPr bwMode="auto">
            <a:xfrm>
              <a:off x="1799" y="278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AutoShape 31"/>
            <p:cNvSpPr>
              <a:spLocks noChangeArrowheads="1"/>
            </p:cNvSpPr>
            <p:nvPr/>
          </p:nvSpPr>
          <p:spPr bwMode="auto">
            <a:xfrm>
              <a:off x="1841" y="282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62</a:t>
              </a:r>
            </a:p>
          </p:txBody>
        </p:sp>
      </p:grpSp>
      <p:sp>
        <p:nvSpPr>
          <p:cNvPr id="14355" name="AutoShape 32"/>
          <p:cNvSpPr>
            <a:spLocks noChangeArrowheads="1"/>
          </p:cNvSpPr>
          <p:nvPr/>
        </p:nvSpPr>
        <p:spPr bwMode="auto">
          <a:xfrm>
            <a:off x="1706563" y="50419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33"/>
          <p:cNvSpPr>
            <a:spLocks noChangeArrowheads="1"/>
          </p:cNvSpPr>
          <p:nvPr/>
        </p:nvSpPr>
        <p:spPr bwMode="auto">
          <a:xfrm>
            <a:off x="2011363" y="50419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34"/>
          <p:cNvSpPr>
            <a:spLocks noChangeArrowheads="1"/>
          </p:cNvSpPr>
          <p:nvPr/>
        </p:nvSpPr>
        <p:spPr bwMode="auto">
          <a:xfrm>
            <a:off x="2097088" y="64135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35"/>
          <p:cNvSpPr>
            <a:spLocks noChangeArrowheads="1"/>
          </p:cNvSpPr>
          <p:nvPr/>
        </p:nvSpPr>
        <p:spPr bwMode="auto">
          <a:xfrm>
            <a:off x="2401888" y="64135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36"/>
          <p:cNvSpPr>
            <a:spLocks noChangeArrowheads="1"/>
          </p:cNvSpPr>
          <p:nvPr/>
        </p:nvSpPr>
        <p:spPr bwMode="auto">
          <a:xfrm>
            <a:off x="3163888" y="57912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37"/>
          <p:cNvSpPr>
            <a:spLocks noChangeArrowheads="1"/>
          </p:cNvSpPr>
          <p:nvPr/>
        </p:nvSpPr>
        <p:spPr bwMode="auto">
          <a:xfrm>
            <a:off x="3468688" y="6400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38"/>
          <p:cNvSpPr>
            <a:spLocks noChangeArrowheads="1"/>
          </p:cNvSpPr>
          <p:nvPr/>
        </p:nvSpPr>
        <p:spPr bwMode="auto">
          <a:xfrm>
            <a:off x="3773488" y="64008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2" name="AutoShape 39"/>
          <p:cNvCxnSpPr>
            <a:cxnSpLocks noChangeShapeType="1"/>
            <a:stCxn id="14453" idx="2"/>
            <a:endCxn id="14451" idx="0"/>
          </p:cNvCxnSpPr>
          <p:nvPr/>
        </p:nvCxnSpPr>
        <p:spPr bwMode="auto">
          <a:xfrm flipH="1">
            <a:off x="1936750" y="4213225"/>
            <a:ext cx="533400" cy="2063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3" name="AutoShape 40"/>
          <p:cNvCxnSpPr>
            <a:cxnSpLocks noChangeShapeType="1"/>
            <a:stCxn id="14451" idx="2"/>
            <a:endCxn id="14355" idx="0"/>
          </p:cNvCxnSpPr>
          <p:nvPr/>
        </p:nvCxnSpPr>
        <p:spPr bwMode="auto">
          <a:xfrm flipH="1">
            <a:off x="1782763" y="4822825"/>
            <a:ext cx="153987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4" name="AutoShape 41"/>
          <p:cNvCxnSpPr>
            <a:cxnSpLocks noChangeShapeType="1"/>
            <a:stCxn id="14451" idx="2"/>
            <a:endCxn id="14356" idx="0"/>
          </p:cNvCxnSpPr>
          <p:nvPr/>
        </p:nvCxnSpPr>
        <p:spPr bwMode="auto">
          <a:xfrm>
            <a:off x="1936750" y="4822825"/>
            <a:ext cx="150813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5" name="AutoShape 42"/>
          <p:cNvCxnSpPr>
            <a:cxnSpLocks noChangeShapeType="1"/>
            <a:stCxn id="14453" idx="2"/>
            <a:endCxn id="14441" idx="0"/>
          </p:cNvCxnSpPr>
          <p:nvPr/>
        </p:nvCxnSpPr>
        <p:spPr bwMode="auto">
          <a:xfrm>
            <a:off x="2470150" y="4213225"/>
            <a:ext cx="609600" cy="2063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6" name="AutoShape 43"/>
          <p:cNvCxnSpPr>
            <a:cxnSpLocks noChangeShapeType="1"/>
            <a:stCxn id="14449" idx="0"/>
            <a:endCxn id="14441" idx="2"/>
          </p:cNvCxnSpPr>
          <p:nvPr/>
        </p:nvCxnSpPr>
        <p:spPr bwMode="auto">
          <a:xfrm flipH="1" flipV="1">
            <a:off x="3079750" y="4822825"/>
            <a:ext cx="39687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7" name="AutoShape 44"/>
          <p:cNvCxnSpPr>
            <a:cxnSpLocks noChangeShapeType="1"/>
            <a:stCxn id="14449" idx="2"/>
            <a:endCxn id="14445" idx="0"/>
          </p:cNvCxnSpPr>
          <p:nvPr/>
        </p:nvCxnSpPr>
        <p:spPr bwMode="auto">
          <a:xfrm>
            <a:off x="3476625" y="5508625"/>
            <a:ext cx="203200" cy="2698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8" name="AutoShape 45"/>
          <p:cNvCxnSpPr>
            <a:cxnSpLocks noChangeShapeType="1"/>
            <a:stCxn id="14447" idx="2"/>
            <a:endCxn id="14443" idx="0"/>
          </p:cNvCxnSpPr>
          <p:nvPr/>
        </p:nvCxnSpPr>
        <p:spPr bwMode="auto">
          <a:xfrm flipH="1">
            <a:off x="2317750" y="5508625"/>
            <a:ext cx="35242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69" name="AutoShape 46"/>
          <p:cNvCxnSpPr>
            <a:cxnSpLocks noChangeShapeType="1"/>
            <a:stCxn id="14443" idx="2"/>
            <a:endCxn id="14357" idx="0"/>
          </p:cNvCxnSpPr>
          <p:nvPr/>
        </p:nvCxnSpPr>
        <p:spPr bwMode="auto">
          <a:xfrm flipH="1">
            <a:off x="2173288" y="6194425"/>
            <a:ext cx="142875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0" name="AutoShape 47"/>
          <p:cNvCxnSpPr>
            <a:cxnSpLocks noChangeShapeType="1"/>
            <a:stCxn id="14443" idx="2"/>
            <a:endCxn id="14358" idx="0"/>
          </p:cNvCxnSpPr>
          <p:nvPr/>
        </p:nvCxnSpPr>
        <p:spPr bwMode="auto">
          <a:xfrm>
            <a:off x="2317750" y="6194425"/>
            <a:ext cx="1603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1" name="AutoShape 48"/>
          <p:cNvCxnSpPr>
            <a:cxnSpLocks noChangeShapeType="1"/>
            <a:stCxn id="14447" idx="2"/>
            <a:endCxn id="14439" idx="0"/>
          </p:cNvCxnSpPr>
          <p:nvPr/>
        </p:nvCxnSpPr>
        <p:spPr bwMode="auto">
          <a:xfrm>
            <a:off x="2670175" y="5508625"/>
            <a:ext cx="196850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2" name="AutoShape 49"/>
          <p:cNvCxnSpPr>
            <a:cxnSpLocks noChangeShapeType="1"/>
            <a:stCxn id="14449" idx="2"/>
            <a:endCxn id="14359" idx="0"/>
          </p:cNvCxnSpPr>
          <p:nvPr/>
        </p:nvCxnSpPr>
        <p:spPr bwMode="auto">
          <a:xfrm flipH="1">
            <a:off x="3240088" y="5508625"/>
            <a:ext cx="236537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3" name="AutoShape 50"/>
          <p:cNvCxnSpPr>
            <a:cxnSpLocks noChangeShapeType="1"/>
            <a:stCxn id="14447" idx="0"/>
            <a:endCxn id="14441" idx="2"/>
          </p:cNvCxnSpPr>
          <p:nvPr/>
        </p:nvCxnSpPr>
        <p:spPr bwMode="auto">
          <a:xfrm flipV="1">
            <a:off x="2670175" y="4822825"/>
            <a:ext cx="40957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4" name="AutoShape 51"/>
          <p:cNvCxnSpPr>
            <a:cxnSpLocks noChangeShapeType="1"/>
            <a:stCxn id="14445" idx="2"/>
            <a:endCxn id="14360" idx="0"/>
          </p:cNvCxnSpPr>
          <p:nvPr/>
        </p:nvCxnSpPr>
        <p:spPr bwMode="auto">
          <a:xfrm flipH="1">
            <a:off x="3544888" y="6181725"/>
            <a:ext cx="134937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75" name="AutoShape 52"/>
          <p:cNvCxnSpPr>
            <a:cxnSpLocks noChangeShapeType="1"/>
            <a:stCxn id="14445" idx="2"/>
            <a:endCxn id="14361" idx="0"/>
          </p:cNvCxnSpPr>
          <p:nvPr/>
        </p:nvCxnSpPr>
        <p:spPr bwMode="auto">
          <a:xfrm>
            <a:off x="3679825" y="6181725"/>
            <a:ext cx="169863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643188" y="5791200"/>
            <a:ext cx="446087" cy="401638"/>
            <a:chOff x="1665" y="3648"/>
            <a:chExt cx="281" cy="253"/>
          </a:xfrm>
        </p:grpSpPr>
        <p:sp>
          <p:nvSpPr>
            <p:cNvPr id="14439" name="Oval 54"/>
            <p:cNvSpPr>
              <a:spLocks noChangeArrowheads="1"/>
            </p:cNvSpPr>
            <p:nvPr/>
          </p:nvSpPr>
          <p:spPr bwMode="auto">
            <a:xfrm>
              <a:off x="1665" y="3648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AutoShape 55"/>
            <p:cNvSpPr>
              <a:spLocks noChangeArrowheads="1"/>
            </p:cNvSpPr>
            <p:nvPr/>
          </p:nvSpPr>
          <p:spPr bwMode="auto">
            <a:xfrm>
              <a:off x="1707" y="3686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54</a:t>
              </a:r>
            </a:p>
          </p:txBody>
        </p:sp>
      </p:grpSp>
      <p:sp>
        <p:nvSpPr>
          <p:cNvPr id="14377" name="AutoShape 56"/>
          <p:cNvSpPr>
            <a:spLocks noChangeArrowheads="1"/>
          </p:cNvSpPr>
          <p:nvPr/>
        </p:nvSpPr>
        <p:spPr bwMode="auto">
          <a:xfrm>
            <a:off x="2646363" y="64135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AutoShape 57"/>
          <p:cNvSpPr>
            <a:spLocks noChangeArrowheads="1"/>
          </p:cNvSpPr>
          <p:nvPr/>
        </p:nvSpPr>
        <p:spPr bwMode="auto">
          <a:xfrm>
            <a:off x="2951163" y="64135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9" name="AutoShape 58"/>
          <p:cNvCxnSpPr>
            <a:cxnSpLocks noChangeShapeType="1"/>
            <a:stCxn id="14439" idx="2"/>
            <a:endCxn id="14377" idx="0"/>
          </p:cNvCxnSpPr>
          <p:nvPr/>
        </p:nvCxnSpPr>
        <p:spPr bwMode="auto">
          <a:xfrm flipH="1">
            <a:off x="2722563" y="6194425"/>
            <a:ext cx="144462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380" name="AutoShape 59"/>
          <p:cNvCxnSpPr>
            <a:cxnSpLocks noChangeShapeType="1"/>
            <a:stCxn id="14439" idx="2"/>
            <a:endCxn id="14378" idx="0"/>
          </p:cNvCxnSpPr>
          <p:nvPr/>
        </p:nvCxnSpPr>
        <p:spPr bwMode="auto">
          <a:xfrm>
            <a:off x="2867025" y="6194425"/>
            <a:ext cx="1603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381" name="AutoShape 60"/>
          <p:cNvSpPr>
            <a:spLocks noChangeArrowheads="1"/>
          </p:cNvSpPr>
          <p:nvPr/>
        </p:nvSpPr>
        <p:spPr bwMode="auto">
          <a:xfrm>
            <a:off x="1219200" y="4451350"/>
            <a:ext cx="312738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w</a:t>
            </a:r>
          </a:p>
        </p:txBody>
      </p:sp>
      <p:sp>
        <p:nvSpPr>
          <p:cNvPr id="14382" name="AutoShape 61"/>
          <p:cNvSpPr>
            <a:spLocks noChangeArrowheads="1"/>
          </p:cNvSpPr>
          <p:nvPr/>
        </p:nvSpPr>
        <p:spPr bwMode="auto">
          <a:xfrm>
            <a:off x="4068763" y="5118100"/>
            <a:ext cx="452437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c=x</a:t>
            </a:r>
          </a:p>
        </p:txBody>
      </p:sp>
      <p:sp>
        <p:nvSpPr>
          <p:cNvPr id="14383" name="AutoShape 62"/>
          <p:cNvSpPr>
            <a:spLocks noChangeArrowheads="1"/>
          </p:cNvSpPr>
          <p:nvPr/>
        </p:nvSpPr>
        <p:spPr bwMode="auto">
          <a:xfrm>
            <a:off x="3652838" y="4460875"/>
            <a:ext cx="461962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b=y</a:t>
            </a:r>
          </a:p>
        </p:txBody>
      </p:sp>
      <p:sp>
        <p:nvSpPr>
          <p:cNvPr id="14384" name="AutoShape 63"/>
          <p:cNvSpPr>
            <a:spLocks noChangeArrowheads="1"/>
          </p:cNvSpPr>
          <p:nvPr/>
        </p:nvSpPr>
        <p:spPr bwMode="auto">
          <a:xfrm>
            <a:off x="1535113" y="3832225"/>
            <a:ext cx="442912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a=z</a:t>
            </a:r>
          </a:p>
        </p:txBody>
      </p:sp>
      <p:sp>
        <p:nvSpPr>
          <p:cNvPr id="14385" name="Line 64"/>
          <p:cNvSpPr>
            <a:spLocks noChangeShapeType="1"/>
          </p:cNvSpPr>
          <p:nvPr/>
        </p:nvSpPr>
        <p:spPr bwMode="auto">
          <a:xfrm>
            <a:off x="1944688" y="3994150"/>
            <a:ext cx="304800" cy="1588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Line 65"/>
          <p:cNvSpPr>
            <a:spLocks noChangeShapeType="1"/>
          </p:cNvSpPr>
          <p:nvPr/>
        </p:nvSpPr>
        <p:spPr bwMode="auto">
          <a:xfrm>
            <a:off x="1476375" y="4613275"/>
            <a:ext cx="228600" cy="1588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Line 66"/>
          <p:cNvSpPr>
            <a:spLocks noChangeShapeType="1"/>
          </p:cNvSpPr>
          <p:nvPr/>
        </p:nvSpPr>
        <p:spPr bwMode="auto">
          <a:xfrm flipH="1">
            <a:off x="3314700" y="4622800"/>
            <a:ext cx="384175" cy="1588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Line 67"/>
          <p:cNvSpPr>
            <a:spLocks noChangeShapeType="1"/>
          </p:cNvSpPr>
          <p:nvPr/>
        </p:nvSpPr>
        <p:spPr bwMode="auto">
          <a:xfrm flipH="1">
            <a:off x="3724275" y="5280025"/>
            <a:ext cx="384175" cy="1588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6178550" y="4254500"/>
            <a:ext cx="446088" cy="401638"/>
            <a:chOff x="3892" y="2680"/>
            <a:chExt cx="281" cy="253"/>
          </a:xfrm>
        </p:grpSpPr>
        <p:sp>
          <p:nvSpPr>
            <p:cNvPr id="14437" name="Oval 69"/>
            <p:cNvSpPr>
              <a:spLocks noChangeArrowheads="1"/>
            </p:cNvSpPr>
            <p:nvPr/>
          </p:nvSpPr>
          <p:spPr bwMode="auto">
            <a:xfrm>
              <a:off x="3892" y="2680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AutoShape 70"/>
            <p:cNvSpPr>
              <a:spLocks noChangeArrowheads="1"/>
            </p:cNvSpPr>
            <p:nvPr/>
          </p:nvSpPr>
          <p:spPr bwMode="auto">
            <a:xfrm>
              <a:off x="3934" y="2718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44</a:t>
              </a: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721350" y="4940300"/>
            <a:ext cx="446088" cy="401638"/>
            <a:chOff x="3604" y="3112"/>
            <a:chExt cx="281" cy="253"/>
          </a:xfrm>
        </p:grpSpPr>
        <p:sp>
          <p:nvSpPr>
            <p:cNvPr id="14435" name="Oval 72"/>
            <p:cNvSpPr>
              <a:spLocks noChangeArrowheads="1"/>
            </p:cNvSpPr>
            <p:nvPr/>
          </p:nvSpPr>
          <p:spPr bwMode="auto">
            <a:xfrm>
              <a:off x="3604" y="3112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6" name="AutoShape 73"/>
            <p:cNvSpPr>
              <a:spLocks noChangeArrowheads="1"/>
            </p:cNvSpPr>
            <p:nvPr/>
          </p:nvSpPr>
          <p:spPr bwMode="auto">
            <a:xfrm>
              <a:off x="3646" y="3150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17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7397750" y="4267200"/>
            <a:ext cx="446088" cy="401638"/>
            <a:chOff x="4660" y="2688"/>
            <a:chExt cx="281" cy="253"/>
          </a:xfrm>
        </p:grpSpPr>
        <p:sp>
          <p:nvSpPr>
            <p:cNvPr id="14433" name="Oval 75"/>
            <p:cNvSpPr>
              <a:spLocks noChangeArrowheads="1"/>
            </p:cNvSpPr>
            <p:nvPr/>
          </p:nvSpPr>
          <p:spPr bwMode="auto">
            <a:xfrm>
              <a:off x="4660" y="2688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4" name="AutoShape 76"/>
            <p:cNvSpPr>
              <a:spLocks noChangeArrowheads="1"/>
            </p:cNvSpPr>
            <p:nvPr/>
          </p:nvSpPr>
          <p:spPr bwMode="auto">
            <a:xfrm>
              <a:off x="4702" y="2726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78</a:t>
              </a:r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6669088" y="4940300"/>
            <a:ext cx="446087" cy="401638"/>
            <a:chOff x="4201" y="3112"/>
            <a:chExt cx="281" cy="253"/>
          </a:xfrm>
        </p:grpSpPr>
        <p:sp>
          <p:nvSpPr>
            <p:cNvPr id="14431" name="Oval 78"/>
            <p:cNvSpPr>
              <a:spLocks noChangeArrowheads="1"/>
            </p:cNvSpPr>
            <p:nvPr/>
          </p:nvSpPr>
          <p:spPr bwMode="auto">
            <a:xfrm>
              <a:off x="4201" y="3112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2" name="AutoShape 79"/>
            <p:cNvSpPr>
              <a:spLocks noChangeArrowheads="1"/>
            </p:cNvSpPr>
            <p:nvPr/>
          </p:nvSpPr>
          <p:spPr bwMode="auto">
            <a:xfrm>
              <a:off x="4243" y="3150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50</a:t>
              </a:r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7600950" y="4940300"/>
            <a:ext cx="446088" cy="401638"/>
            <a:chOff x="4788" y="3112"/>
            <a:chExt cx="281" cy="253"/>
          </a:xfrm>
        </p:grpSpPr>
        <p:sp>
          <p:nvSpPr>
            <p:cNvPr id="14429" name="Oval 81"/>
            <p:cNvSpPr>
              <a:spLocks noChangeArrowheads="1"/>
            </p:cNvSpPr>
            <p:nvPr/>
          </p:nvSpPr>
          <p:spPr bwMode="auto">
            <a:xfrm>
              <a:off x="4788" y="3112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0" name="AutoShape 82"/>
            <p:cNvSpPr>
              <a:spLocks noChangeArrowheads="1"/>
            </p:cNvSpPr>
            <p:nvPr/>
          </p:nvSpPr>
          <p:spPr bwMode="auto">
            <a:xfrm>
              <a:off x="4830" y="3150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88</a:t>
              </a:r>
            </a:p>
          </p:txBody>
        </p:sp>
      </p:grp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6316663" y="5626100"/>
            <a:ext cx="446087" cy="401638"/>
            <a:chOff x="3979" y="3544"/>
            <a:chExt cx="281" cy="253"/>
          </a:xfrm>
        </p:grpSpPr>
        <p:sp>
          <p:nvSpPr>
            <p:cNvPr id="14427" name="Oval 84"/>
            <p:cNvSpPr>
              <a:spLocks noChangeArrowheads="1"/>
            </p:cNvSpPr>
            <p:nvPr/>
          </p:nvSpPr>
          <p:spPr bwMode="auto">
            <a:xfrm>
              <a:off x="3979" y="354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8" name="AutoShape 85"/>
            <p:cNvSpPr>
              <a:spLocks noChangeArrowheads="1"/>
            </p:cNvSpPr>
            <p:nvPr/>
          </p:nvSpPr>
          <p:spPr bwMode="auto">
            <a:xfrm>
              <a:off x="4021" y="358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48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6772275" y="3657600"/>
            <a:ext cx="446088" cy="401638"/>
            <a:chOff x="4266" y="2304"/>
            <a:chExt cx="281" cy="253"/>
          </a:xfrm>
        </p:grpSpPr>
        <p:sp>
          <p:nvSpPr>
            <p:cNvPr id="14425" name="Oval 87"/>
            <p:cNvSpPr>
              <a:spLocks noChangeArrowheads="1"/>
            </p:cNvSpPr>
            <p:nvPr/>
          </p:nvSpPr>
          <p:spPr bwMode="auto">
            <a:xfrm>
              <a:off x="4266" y="230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6" name="AutoShape 88"/>
            <p:cNvSpPr>
              <a:spLocks noChangeArrowheads="1"/>
            </p:cNvSpPr>
            <p:nvPr/>
          </p:nvSpPr>
          <p:spPr bwMode="auto">
            <a:xfrm>
              <a:off x="4308" y="234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62</a:t>
              </a:r>
            </a:p>
          </p:txBody>
        </p:sp>
      </p:grpSp>
      <p:sp>
        <p:nvSpPr>
          <p:cNvPr id="14396" name="AutoShape 89"/>
          <p:cNvSpPr>
            <a:spLocks noChangeArrowheads="1"/>
          </p:cNvSpPr>
          <p:nvPr/>
        </p:nvSpPr>
        <p:spPr bwMode="auto">
          <a:xfrm>
            <a:off x="5715000" y="5562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AutoShape 90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AutoShape 91"/>
          <p:cNvSpPr>
            <a:spLocks noChangeArrowheads="1"/>
          </p:cNvSpPr>
          <p:nvPr/>
        </p:nvSpPr>
        <p:spPr bwMode="auto">
          <a:xfrm>
            <a:off x="6319838" y="6248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AutoShape 92"/>
          <p:cNvSpPr>
            <a:spLocks noChangeArrowheads="1"/>
          </p:cNvSpPr>
          <p:nvPr/>
        </p:nvSpPr>
        <p:spPr bwMode="auto">
          <a:xfrm>
            <a:off x="6624638" y="6248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AutoShape 93"/>
          <p:cNvSpPr>
            <a:spLocks noChangeArrowheads="1"/>
          </p:cNvSpPr>
          <p:nvPr/>
        </p:nvSpPr>
        <p:spPr bwMode="auto">
          <a:xfrm>
            <a:off x="7308850" y="49530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AutoShape 94"/>
          <p:cNvSpPr>
            <a:spLocks noChangeArrowheads="1"/>
          </p:cNvSpPr>
          <p:nvPr/>
        </p:nvSpPr>
        <p:spPr bwMode="auto">
          <a:xfrm>
            <a:off x="7613650" y="5562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AutoShape 95"/>
          <p:cNvSpPr>
            <a:spLocks noChangeArrowheads="1"/>
          </p:cNvSpPr>
          <p:nvPr/>
        </p:nvSpPr>
        <p:spPr bwMode="auto">
          <a:xfrm>
            <a:off x="7918450" y="55626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03" name="AutoShape 96"/>
          <p:cNvCxnSpPr>
            <a:cxnSpLocks noChangeShapeType="1"/>
            <a:stCxn id="14437" idx="2"/>
            <a:endCxn id="14435" idx="0"/>
          </p:cNvCxnSpPr>
          <p:nvPr/>
        </p:nvCxnSpPr>
        <p:spPr bwMode="auto">
          <a:xfrm flipH="1">
            <a:off x="5945188" y="4657725"/>
            <a:ext cx="457200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4" name="AutoShape 97"/>
          <p:cNvCxnSpPr>
            <a:cxnSpLocks noChangeShapeType="1"/>
            <a:stCxn id="14435" idx="2"/>
            <a:endCxn id="14396" idx="0"/>
          </p:cNvCxnSpPr>
          <p:nvPr/>
        </p:nvCxnSpPr>
        <p:spPr bwMode="auto">
          <a:xfrm flipH="1">
            <a:off x="5791200" y="5343525"/>
            <a:ext cx="15398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5" name="AutoShape 98"/>
          <p:cNvCxnSpPr>
            <a:cxnSpLocks noChangeShapeType="1"/>
            <a:stCxn id="14435" idx="2"/>
            <a:endCxn id="14397" idx="0"/>
          </p:cNvCxnSpPr>
          <p:nvPr/>
        </p:nvCxnSpPr>
        <p:spPr bwMode="auto">
          <a:xfrm>
            <a:off x="5945188" y="5343525"/>
            <a:ext cx="150812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6" name="AutoShape 99"/>
          <p:cNvCxnSpPr>
            <a:cxnSpLocks noChangeShapeType="1"/>
            <a:stCxn id="14437" idx="0"/>
            <a:endCxn id="14425" idx="2"/>
          </p:cNvCxnSpPr>
          <p:nvPr/>
        </p:nvCxnSpPr>
        <p:spPr bwMode="auto">
          <a:xfrm flipV="1">
            <a:off x="6402388" y="4060825"/>
            <a:ext cx="593725" cy="1936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7" name="AutoShape 100"/>
          <p:cNvCxnSpPr>
            <a:cxnSpLocks noChangeShapeType="1"/>
            <a:stCxn id="14433" idx="0"/>
            <a:endCxn id="14425" idx="2"/>
          </p:cNvCxnSpPr>
          <p:nvPr/>
        </p:nvCxnSpPr>
        <p:spPr bwMode="auto">
          <a:xfrm flipH="1" flipV="1">
            <a:off x="6996113" y="4060825"/>
            <a:ext cx="625475" cy="2063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8" name="AutoShape 101"/>
          <p:cNvCxnSpPr>
            <a:cxnSpLocks noChangeShapeType="1"/>
            <a:stCxn id="14433" idx="2"/>
            <a:endCxn id="14429" idx="0"/>
          </p:cNvCxnSpPr>
          <p:nvPr/>
        </p:nvCxnSpPr>
        <p:spPr bwMode="auto">
          <a:xfrm>
            <a:off x="7621588" y="4670425"/>
            <a:ext cx="203200" cy="2698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09" name="AutoShape 102"/>
          <p:cNvCxnSpPr>
            <a:cxnSpLocks noChangeShapeType="1"/>
            <a:stCxn id="14431" idx="2"/>
            <a:endCxn id="14427" idx="0"/>
          </p:cNvCxnSpPr>
          <p:nvPr/>
        </p:nvCxnSpPr>
        <p:spPr bwMode="auto">
          <a:xfrm flipH="1">
            <a:off x="6540500" y="5343525"/>
            <a:ext cx="352425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0" name="AutoShape 103"/>
          <p:cNvCxnSpPr>
            <a:cxnSpLocks noChangeShapeType="1"/>
            <a:stCxn id="14427" idx="2"/>
            <a:endCxn id="14398" idx="0"/>
          </p:cNvCxnSpPr>
          <p:nvPr/>
        </p:nvCxnSpPr>
        <p:spPr bwMode="auto">
          <a:xfrm flipH="1">
            <a:off x="6396038" y="6029325"/>
            <a:ext cx="144462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1" name="AutoShape 104"/>
          <p:cNvCxnSpPr>
            <a:cxnSpLocks noChangeShapeType="1"/>
            <a:stCxn id="14427" idx="2"/>
            <a:endCxn id="14399" idx="0"/>
          </p:cNvCxnSpPr>
          <p:nvPr/>
        </p:nvCxnSpPr>
        <p:spPr bwMode="auto">
          <a:xfrm>
            <a:off x="6540500" y="6029325"/>
            <a:ext cx="1603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2" name="AutoShape 105"/>
          <p:cNvCxnSpPr>
            <a:cxnSpLocks noChangeShapeType="1"/>
            <a:stCxn id="14431" idx="2"/>
            <a:endCxn id="14423" idx="0"/>
          </p:cNvCxnSpPr>
          <p:nvPr/>
        </p:nvCxnSpPr>
        <p:spPr bwMode="auto">
          <a:xfrm>
            <a:off x="6892925" y="5343525"/>
            <a:ext cx="196850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3" name="AutoShape 106"/>
          <p:cNvCxnSpPr>
            <a:cxnSpLocks noChangeShapeType="1"/>
            <a:stCxn id="14433" idx="2"/>
            <a:endCxn id="14400" idx="0"/>
          </p:cNvCxnSpPr>
          <p:nvPr/>
        </p:nvCxnSpPr>
        <p:spPr bwMode="auto">
          <a:xfrm flipH="1">
            <a:off x="7385050" y="4670425"/>
            <a:ext cx="236538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4" name="AutoShape 107"/>
          <p:cNvCxnSpPr>
            <a:cxnSpLocks noChangeShapeType="1"/>
            <a:stCxn id="14431" idx="0"/>
            <a:endCxn id="14437" idx="2"/>
          </p:cNvCxnSpPr>
          <p:nvPr/>
        </p:nvCxnSpPr>
        <p:spPr bwMode="auto">
          <a:xfrm flipH="1" flipV="1">
            <a:off x="6402388" y="4657725"/>
            <a:ext cx="490537" cy="2825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5" name="AutoShape 108"/>
          <p:cNvCxnSpPr>
            <a:cxnSpLocks noChangeShapeType="1"/>
            <a:stCxn id="14429" idx="2"/>
            <a:endCxn id="14401" idx="0"/>
          </p:cNvCxnSpPr>
          <p:nvPr/>
        </p:nvCxnSpPr>
        <p:spPr bwMode="auto">
          <a:xfrm flipH="1">
            <a:off x="7689850" y="5343525"/>
            <a:ext cx="1349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16" name="AutoShape 109"/>
          <p:cNvCxnSpPr>
            <a:cxnSpLocks noChangeShapeType="1"/>
            <a:stCxn id="14429" idx="2"/>
            <a:endCxn id="14402" idx="0"/>
          </p:cNvCxnSpPr>
          <p:nvPr/>
        </p:nvCxnSpPr>
        <p:spPr bwMode="auto">
          <a:xfrm>
            <a:off x="7824788" y="5343525"/>
            <a:ext cx="169862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17" name="Group 110"/>
          <p:cNvGrpSpPr>
            <a:grpSpLocks/>
          </p:cNvGrpSpPr>
          <p:nvPr/>
        </p:nvGrpSpPr>
        <p:grpSpPr bwMode="auto">
          <a:xfrm>
            <a:off x="6865938" y="5626100"/>
            <a:ext cx="446087" cy="401638"/>
            <a:chOff x="4325" y="3544"/>
            <a:chExt cx="281" cy="253"/>
          </a:xfrm>
        </p:grpSpPr>
        <p:sp>
          <p:nvSpPr>
            <p:cNvPr id="14423" name="Oval 111"/>
            <p:cNvSpPr>
              <a:spLocks noChangeArrowheads="1"/>
            </p:cNvSpPr>
            <p:nvPr/>
          </p:nvSpPr>
          <p:spPr bwMode="auto">
            <a:xfrm>
              <a:off x="4325" y="3544"/>
              <a:ext cx="282" cy="254"/>
            </a:xfrm>
            <a:prstGeom prst="ellipse">
              <a:avLst/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AutoShape 112"/>
            <p:cNvSpPr>
              <a:spLocks noChangeArrowheads="1"/>
            </p:cNvSpPr>
            <p:nvPr/>
          </p:nvSpPr>
          <p:spPr bwMode="auto">
            <a:xfrm>
              <a:off x="4367" y="3582"/>
              <a:ext cx="199" cy="179"/>
            </a:xfrm>
            <a:prstGeom prst="roundRect">
              <a:avLst>
                <a:gd name="adj" fmla="val 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Clr>
                  <a:srgbClr val="40458C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/>
                <a:t>54</a:t>
              </a:r>
            </a:p>
          </p:txBody>
        </p:sp>
      </p:grpSp>
      <p:sp>
        <p:nvSpPr>
          <p:cNvPr id="14418" name="AutoShape 113"/>
          <p:cNvSpPr>
            <a:spLocks noChangeArrowheads="1"/>
          </p:cNvSpPr>
          <p:nvPr/>
        </p:nvSpPr>
        <p:spPr bwMode="auto">
          <a:xfrm>
            <a:off x="6869113" y="6248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AutoShape 114"/>
          <p:cNvSpPr>
            <a:spLocks noChangeArrowheads="1"/>
          </p:cNvSpPr>
          <p:nvPr/>
        </p:nvSpPr>
        <p:spPr bwMode="auto">
          <a:xfrm>
            <a:off x="7173913" y="6248400"/>
            <a:ext cx="152400" cy="152400"/>
          </a:xfrm>
          <a:prstGeom prst="roundRect">
            <a:avLst>
              <a:gd name="adj" fmla="val 1042"/>
            </a:avLst>
          </a:prstGeom>
          <a:solidFill>
            <a:srgbClr val="ECD882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20" name="AutoShape 115"/>
          <p:cNvCxnSpPr>
            <a:cxnSpLocks noChangeShapeType="1"/>
            <a:stCxn id="14423" idx="2"/>
            <a:endCxn id="14418" idx="0"/>
          </p:cNvCxnSpPr>
          <p:nvPr/>
        </p:nvCxnSpPr>
        <p:spPr bwMode="auto">
          <a:xfrm flipH="1">
            <a:off x="6945313" y="6029325"/>
            <a:ext cx="144462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421" name="AutoShape 116"/>
          <p:cNvCxnSpPr>
            <a:cxnSpLocks noChangeShapeType="1"/>
            <a:stCxn id="14423" idx="2"/>
            <a:endCxn id="14419" idx="0"/>
          </p:cNvCxnSpPr>
          <p:nvPr/>
        </p:nvCxnSpPr>
        <p:spPr bwMode="auto">
          <a:xfrm>
            <a:off x="7089775" y="6029325"/>
            <a:ext cx="160338" cy="21907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422" name="Line 117"/>
          <p:cNvSpPr>
            <a:spLocks noChangeShapeType="1"/>
          </p:cNvSpPr>
          <p:nvPr/>
        </p:nvSpPr>
        <p:spPr bwMode="auto">
          <a:xfrm>
            <a:off x="4572000" y="4876800"/>
            <a:ext cx="762000" cy="1588"/>
          </a:xfrm>
          <a:prstGeom prst="line">
            <a:avLst/>
          </a:prstGeom>
          <a:noFill/>
          <a:ln w="57240">
            <a:solidFill>
              <a:srgbClr val="40458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44291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Deletion  - Example</a:t>
            </a:r>
            <a:endParaRPr lang="en-US" altLang="ja-JP" sz="40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428992" y="307181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b="1" dirty="0"/>
              <a:t>Delete 4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286116" y="2928934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357818" y="4572008"/>
            <a:ext cx="2770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sz="2000" b="1" dirty="0"/>
              <a:t>Imbalance at 3</a:t>
            </a:r>
          </a:p>
          <a:p>
            <a:r>
              <a:rPr lang="en-US" altLang="ja-JP" sz="2000" b="1" dirty="0"/>
              <a:t>Perform rotation with 2</a:t>
            </a:r>
          </a:p>
        </p:txBody>
      </p:sp>
      <p:pic>
        <p:nvPicPr>
          <p:cNvPr id="15371" name="Picture 11" descr="C:\asami\CS146\deletion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2971800" cy="2439988"/>
          </a:xfrm>
          <a:prstGeom prst="rect">
            <a:avLst/>
          </a:prstGeom>
          <a:noFill/>
        </p:spPr>
      </p:pic>
      <p:pic>
        <p:nvPicPr>
          <p:cNvPr id="15372" name="Picture 12" descr="C:\asami\CS146\deletion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928802"/>
            <a:ext cx="3048000" cy="25034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Example – Contd.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lang="en-US" sz="4000" dirty="0"/>
          </a:p>
        </p:txBody>
      </p:sp>
      <p:pic>
        <p:nvPicPr>
          <p:cNvPr id="5" name="Picture 13" descr="C:\asami\CS146\deletion3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400300" cy="2266950"/>
          </a:xfrm>
          <a:prstGeom prst="rect">
            <a:avLst/>
          </a:prstGeom>
          <a:noFill/>
        </p:spPr>
      </p:pic>
      <p:pic>
        <p:nvPicPr>
          <p:cNvPr id="6" name="Picture 20" descr="C:\asami\CS146\Presentation source\deletion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786058"/>
            <a:ext cx="2879725" cy="2114550"/>
          </a:xfrm>
          <a:prstGeom prst="rect">
            <a:avLst/>
          </a:prstGeom>
          <a:noFill/>
        </p:spPr>
      </p:pic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500430" y="3643314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0034" y="5214950"/>
            <a:ext cx="2770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b="1" dirty="0"/>
              <a:t>Imbalance at 5</a:t>
            </a:r>
          </a:p>
          <a:p>
            <a:r>
              <a:rPr lang="en-US" altLang="ja-JP" sz="2000" b="1" dirty="0"/>
              <a:t>Perform rotation with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214290"/>
            <a:ext cx="6357982" cy="1000132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Running </a:t>
            </a:r>
            <a:r>
              <a:rPr lang="en-GB" sz="4000" dirty="0" smtClean="0"/>
              <a:t>Times for AVL Trees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229600" cy="4572000"/>
          </a:xfrm>
        </p:spPr>
        <p:txBody>
          <a:bodyPr/>
          <a:lstStyle/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 single restructure is O(1)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using a linked-structure binary tree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find is O(log n)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height of tree is O(log n), no restructures needed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insert is O(log n)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initial find is O(log n)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Restructuring up the tree, maintaining heights is O(log n)</a:t>
            </a:r>
          </a:p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remove is O(log n)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initial find is O(log n)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Restructuring up the tree, maintaining heights is O(log n)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Each internal node of a multi-way search tree T:</a:t>
            </a:r>
          </a:p>
          <a:p>
            <a:pPr lvl="1"/>
            <a:r>
              <a:rPr lang="en-US" altLang="en-US" sz="2000" dirty="0" smtClean="0"/>
              <a:t>has at least two </a:t>
            </a:r>
            <a:r>
              <a:rPr lang="en-US" altLang="en-US" sz="2000" dirty="0" smtClean="0"/>
              <a:t>children, i.e., each internal node is a d-node, d&gt;=2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stores a collection of items of the form (k, x), where k is a key and x is an element</a:t>
            </a:r>
          </a:p>
          <a:p>
            <a:pPr lvl="1"/>
            <a:r>
              <a:rPr lang="en-US" altLang="en-US" sz="2000" dirty="0" smtClean="0"/>
              <a:t>Each d – node with children v1,…,</a:t>
            </a:r>
            <a:r>
              <a:rPr lang="en-US" altLang="en-US" sz="2000" dirty="0" err="1" smtClean="0"/>
              <a:t>vd</a:t>
            </a:r>
            <a:r>
              <a:rPr lang="en-US" altLang="en-US" sz="2000" dirty="0" smtClean="0"/>
              <a:t> contains </a:t>
            </a:r>
            <a:r>
              <a:rPr lang="en-US" altLang="en-US" sz="2000" dirty="0" smtClean="0"/>
              <a:t>d - 1 items, </a:t>
            </a:r>
            <a:r>
              <a:rPr lang="en-US" altLang="en-US" sz="2000" dirty="0" smtClean="0"/>
              <a:t>stored in increasing order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“contains” 2 pseudo-items: </a:t>
            </a:r>
            <a:r>
              <a:rPr lang="en-US" altLang="en-US" sz="2000" b="1" dirty="0" smtClean="0"/>
              <a:t>k</a:t>
            </a:r>
            <a:r>
              <a:rPr lang="en-US" altLang="en-US" sz="2000" b="1" baseline="-25000" dirty="0" smtClean="0"/>
              <a:t>0</a:t>
            </a:r>
            <a:r>
              <a:rPr lang="en-US" altLang="en-US" sz="2000" b="1" dirty="0" smtClean="0"/>
              <a:t>=-</a:t>
            </a:r>
            <a:r>
              <a:rPr lang="en-US" altLang="en-US" sz="2000" b="1" dirty="0" smtClean="0">
                <a:sym typeface="Symbol" pitchFamily="18" charset="2"/>
              </a:rPr>
              <a:t> , </a:t>
            </a:r>
            <a:r>
              <a:rPr lang="en-US" altLang="en-US" sz="2000" b="1" dirty="0" err="1" smtClean="0">
                <a:sym typeface="Symbol" pitchFamily="18" charset="2"/>
              </a:rPr>
              <a:t>k</a:t>
            </a:r>
            <a:r>
              <a:rPr lang="en-US" altLang="en-US" sz="2000" b="1" baseline="-25000" dirty="0" err="1" smtClean="0">
                <a:sym typeface="Symbol" pitchFamily="18" charset="2"/>
              </a:rPr>
              <a:t>d</a:t>
            </a:r>
            <a:r>
              <a:rPr lang="en-US" altLang="en-US" sz="2000" b="1" dirty="0" smtClean="0">
                <a:sym typeface="Symbol" pitchFamily="18" charset="2"/>
              </a:rPr>
              <a:t>= </a:t>
            </a:r>
            <a:r>
              <a:rPr lang="en-US" altLang="en-US" sz="2000" b="1" dirty="0" smtClean="0">
                <a:sym typeface="Symbol" pitchFamily="18" charset="2"/>
              </a:rPr>
              <a:t></a:t>
            </a:r>
            <a:r>
              <a:rPr lang="en-US" altLang="en-US" sz="2000" dirty="0" smtClean="0">
                <a:sym typeface="Symbol" pitchFamily="18" charset="2"/>
              </a:rPr>
              <a:t>. For each item (k, x) stored at a node in the </a:t>
            </a:r>
            <a:r>
              <a:rPr lang="en-US" altLang="en-US" sz="2000" dirty="0" err="1" smtClean="0">
                <a:sym typeface="Symbol" pitchFamily="18" charset="2"/>
              </a:rPr>
              <a:t>subtree</a:t>
            </a:r>
            <a:r>
              <a:rPr lang="en-US" altLang="en-US" sz="2000" dirty="0" smtClean="0">
                <a:sym typeface="Symbol" pitchFamily="18" charset="2"/>
              </a:rPr>
              <a:t> of v rooted at vi, I =1,…,D, we have</a:t>
            </a:r>
            <a:r>
              <a:rPr lang="en-US" sz="2000" dirty="0" smtClean="0"/>
              <a:t> k</a:t>
            </a:r>
            <a:r>
              <a:rPr lang="en-US" sz="2000" baseline="-25000" dirty="0" smtClean="0"/>
              <a:t>i-1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k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endParaRPr lang="en-US" altLang="en-US" sz="2000" b="1" dirty="0" smtClean="0"/>
          </a:p>
          <a:p>
            <a:r>
              <a:rPr lang="en-US" altLang="en-US" sz="2400" dirty="0" smtClean="0"/>
              <a:t>Children </a:t>
            </a:r>
            <a:r>
              <a:rPr lang="en-US" altLang="en-US" sz="2400" dirty="0" smtClean="0"/>
              <a:t>of each internal node are “between” items</a:t>
            </a:r>
          </a:p>
          <a:p>
            <a:r>
              <a:rPr lang="en-US" altLang="en-US" sz="2400" dirty="0" smtClean="0"/>
              <a:t>all keys in the </a:t>
            </a:r>
            <a:r>
              <a:rPr lang="en-US" altLang="en-US" sz="2400" dirty="0" err="1" smtClean="0"/>
              <a:t>subtree</a:t>
            </a:r>
            <a:r>
              <a:rPr lang="en-US" altLang="en-US" sz="2400" dirty="0" smtClean="0"/>
              <a:t> rooted at the child fall between keys of those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6215106" cy="1000148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/>
              <a:t>Multi-way Searching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953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Similar to binary searching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search key </a:t>
            </a:r>
            <a:r>
              <a:rPr lang="en-US" altLang="en-US" sz="2000" b="1" dirty="0" smtClean="0"/>
              <a:t>s&lt;k</a:t>
            </a:r>
            <a:r>
              <a:rPr lang="en-US" altLang="en-US" sz="2000" b="1" baseline="-25000" dirty="0" smtClean="0"/>
              <a:t>1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search the leftmost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</a:t>
            </a:r>
            <a:r>
              <a:rPr lang="en-US" altLang="en-US" sz="2000" b="1" dirty="0" smtClean="0"/>
              <a:t>s&gt;k</a:t>
            </a:r>
            <a:r>
              <a:rPr lang="en-US" altLang="en-US" sz="2000" b="1" baseline="-25000" dirty="0" smtClean="0"/>
              <a:t>d-1</a:t>
            </a:r>
            <a:r>
              <a:rPr lang="en-US" altLang="en-US" sz="2000" dirty="0" smtClean="0"/>
              <a:t> ,  search the rightmost </a:t>
            </a:r>
            <a:r>
              <a:rPr lang="en-US" altLang="en-US" sz="2000" dirty="0" smtClean="0"/>
              <a:t>child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That’s it in a binary tree; what about if </a:t>
            </a:r>
            <a:r>
              <a:rPr lang="en-US" altLang="en-US" sz="2000" b="1" dirty="0" smtClean="0"/>
              <a:t>d&gt;2</a:t>
            </a:r>
            <a:r>
              <a:rPr lang="en-US" altLang="en-US" sz="20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Find two keys </a:t>
            </a:r>
            <a:r>
              <a:rPr lang="en-US" altLang="en-US" sz="2000" b="1" dirty="0" smtClean="0"/>
              <a:t>k</a:t>
            </a:r>
            <a:r>
              <a:rPr lang="en-US" altLang="en-US" sz="2000" b="1" baseline="-25000" dirty="0" smtClean="0"/>
              <a:t>i-1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dirty="0" err="1" smtClean="0"/>
              <a:t>k</a:t>
            </a:r>
            <a:r>
              <a:rPr lang="en-US" altLang="en-US" sz="2000" b="1" baseline="-25000" dirty="0" err="1" smtClean="0"/>
              <a:t>i</a:t>
            </a:r>
            <a:r>
              <a:rPr lang="en-US" altLang="en-US" sz="2000" dirty="0" smtClean="0"/>
              <a:t> between which s falls, and search the child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.</a:t>
            </a:r>
            <a:endParaRPr lang="en-US" altLang="en-US" sz="2000" b="1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796088" y="3162300"/>
            <a:ext cx="120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"/>
              </a:rPr>
              <a:t>              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905000"/>
            <a:ext cx="414496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876800" y="3581400"/>
            <a:ext cx="609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1600" b="1">
                <a:solidFill>
                  <a:schemeClr val="accent2"/>
                </a:solidFill>
                <a:latin typeface="Times"/>
              </a:rPr>
              <a:t>3 4</a:t>
            </a:r>
            <a:endParaRPr lang="en-US" altLang="en-US">
              <a:solidFill>
                <a:schemeClr val="accent2"/>
              </a:solid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766</Words>
  <Application>Microsoft Office PowerPoint</Application>
  <PresentationFormat>On-screen Show (4:3)</PresentationFormat>
  <Paragraphs>127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Course Name :  Data Structures &amp; Algorithms</vt:lpstr>
      <vt:lpstr>Deletion in an AVL Tree</vt:lpstr>
      <vt:lpstr>Deletion in an AVL Tree</vt:lpstr>
      <vt:lpstr>Trinode Restructuring</vt:lpstr>
      <vt:lpstr>Slide 5</vt:lpstr>
      <vt:lpstr> Example – Contd. </vt:lpstr>
      <vt:lpstr>Running Times for AVL Trees</vt:lpstr>
      <vt:lpstr>Multi-Way Search Trees</vt:lpstr>
      <vt:lpstr>Multi-way Searching</vt:lpstr>
      <vt:lpstr>Performance</vt:lpstr>
      <vt:lpstr>(2, 4) or (2, 3, 4) Trees</vt:lpstr>
      <vt:lpstr>Example</vt:lpstr>
      <vt:lpstr>Height of (2, 4) tree</vt:lpstr>
      <vt:lpstr>Proof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148</cp:revision>
  <dcterms:created xsi:type="dcterms:W3CDTF">2012-01-02T05:05:52Z</dcterms:created>
  <dcterms:modified xsi:type="dcterms:W3CDTF">2012-06-27T02:53:24Z</dcterms:modified>
</cp:coreProperties>
</file>