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6" r:id="rId2"/>
    <p:sldId id="369" r:id="rId3"/>
    <p:sldId id="370" r:id="rId4"/>
    <p:sldId id="377" r:id="rId5"/>
    <p:sldId id="378" r:id="rId6"/>
    <p:sldId id="379" r:id="rId7"/>
    <p:sldId id="380" r:id="rId8"/>
    <p:sldId id="381" r:id="rId9"/>
    <p:sldId id="382" r:id="rId10"/>
    <p:sldId id="383" r:id="rId11"/>
    <p:sldId id="38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94" y="-1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11.wmf"/><Relationship Id="rId4"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0CB76-89CA-4489-BF92-3670CC1E9A7F}" type="datetimeFigureOut">
              <a:rPr lang="en-IN" smtClean="0"/>
              <a:pPr/>
              <a:t>10/12/2015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5D88A-0BB0-4260-9EB5-204BD4D9B479}" type="slidenum">
              <a:rPr lang="en-IN" smtClean="0"/>
              <a:pPr/>
              <a:t>‹#›</a:t>
            </a:fld>
            <a:endParaRPr lang="en-IN"/>
          </a:p>
        </p:txBody>
      </p:sp>
    </p:spTree>
    <p:extLst>
      <p:ext uri="{BB962C8B-B14F-4D97-AF65-F5344CB8AC3E}">
        <p14:creationId xmlns:p14="http://schemas.microsoft.com/office/powerpoint/2010/main" val="220290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12"/>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3"/>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4"/>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5"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22"/>
          <p:cNvGrpSpPr>
            <a:grpSpLocks/>
          </p:cNvGrpSpPr>
          <p:nvPr userDrawn="1"/>
        </p:nvGrpSpPr>
        <p:grpSpPr bwMode="auto">
          <a:xfrm>
            <a:off x="0" y="1295400"/>
            <a:ext cx="7010400" cy="46038"/>
            <a:chOff x="1905000" y="6553200"/>
            <a:chExt cx="7010400" cy="45719"/>
          </a:xfrm>
        </p:grpSpPr>
        <p:sp>
          <p:nvSpPr>
            <p:cNvPr id="11" name="Rectangle 2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2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err="1" smtClean="0"/>
              <a:t>Click to edit Master text styles</a:t>
            </a:r>
          </a:p>
          <a:p>
            <a:pPr lvl="1"/>
            <a:r>
              <a:rPr lang="en-US" noProof="0" dirty="0" err="1" smtClean="0"/>
              <a:t>Second level</a:t>
            </a:r>
          </a:p>
          <a:p>
            <a:pPr lvl="2"/>
            <a:r>
              <a:rPr lang="en-US" noProof="0" dirty="0" err="1" smtClean="0"/>
              <a:t>Third level</a:t>
            </a:r>
          </a:p>
          <a:p>
            <a:pPr lvl="3"/>
            <a:r>
              <a:rPr lang="en-US" noProof="0" dirty="0" err="1" smtClean="0"/>
              <a:t>Fourth level</a:t>
            </a:r>
          </a:p>
          <a:p>
            <a:pPr lvl="4"/>
            <a:r>
              <a:rPr lang="en-US" noProof="0" dirty="0" err="1"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u="sng" spc="-150" baseline="0">
                <a:solidFill>
                  <a:srgbClr val="C00000"/>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66302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print">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smtClean="0">
                <a:solidFill>
                  <a:srgbClr val="FFFFFF"/>
                </a:solidFill>
                <a:cs typeface="Arial" pitchFamily="34"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319894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1.bin"/><Relationship Id="rId3" Type="http://schemas.openxmlformats.org/officeDocument/2006/relationships/oleObject" Target="../embeddings/oleObject1.bin"/><Relationship Id="rId21" Type="http://schemas.openxmlformats.org/officeDocument/2006/relationships/oleObject" Target="../embeddings/oleObject13.bin"/><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0.bin"/><Relationship Id="rId2" Type="http://schemas.openxmlformats.org/officeDocument/2006/relationships/slideLayout" Target="../slideLayouts/slideLayout12.xml"/><Relationship Id="rId16" Type="http://schemas.openxmlformats.org/officeDocument/2006/relationships/image" Target="../media/image8.w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oleObject" Target="../embeddings/oleObject9.bin"/><Relationship Id="rId10" Type="http://schemas.openxmlformats.org/officeDocument/2006/relationships/image" Target="../media/image6.wmf"/><Relationship Id="rId19" Type="http://schemas.openxmlformats.org/officeDocument/2006/relationships/oleObject" Target="../embeddings/oleObject12.bin"/><Relationship Id="rId4" Type="http://schemas.openxmlformats.org/officeDocument/2006/relationships/image" Target="../media/image4.wmf"/><Relationship Id="rId9" Type="http://schemas.openxmlformats.org/officeDocument/2006/relationships/oleObject" Target="../embeddings/oleObject5.bin"/><Relationship Id="rId14" Type="http://schemas.openxmlformats.org/officeDocument/2006/relationships/image" Target="../media/image7.wmf"/><Relationship Id="rId22"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2.bin"/><Relationship Id="rId18" Type="http://schemas.openxmlformats.org/officeDocument/2006/relationships/oleObject" Target="../embeddings/oleObject25.bin"/><Relationship Id="rId3" Type="http://schemas.openxmlformats.org/officeDocument/2006/relationships/oleObject" Target="../embeddings/oleObject15.bin"/><Relationship Id="rId21" Type="http://schemas.openxmlformats.org/officeDocument/2006/relationships/oleObject" Target="../embeddings/oleObject27.bin"/><Relationship Id="rId7" Type="http://schemas.openxmlformats.org/officeDocument/2006/relationships/oleObject" Target="../embeddings/oleObject17.bin"/><Relationship Id="rId12" Type="http://schemas.openxmlformats.org/officeDocument/2006/relationships/oleObject" Target="../embeddings/oleObject21.bin"/><Relationship Id="rId17" Type="http://schemas.openxmlformats.org/officeDocument/2006/relationships/oleObject" Target="../embeddings/oleObject24.bin"/><Relationship Id="rId2" Type="http://schemas.openxmlformats.org/officeDocument/2006/relationships/slideLayout" Target="../slideLayouts/slideLayout12.xml"/><Relationship Id="rId16" Type="http://schemas.openxmlformats.org/officeDocument/2006/relationships/image" Target="../media/image11.wmf"/><Relationship Id="rId20" Type="http://schemas.openxmlformats.org/officeDocument/2006/relationships/image" Target="../media/image9.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20.bin"/><Relationship Id="rId5" Type="http://schemas.openxmlformats.org/officeDocument/2006/relationships/oleObject" Target="../embeddings/oleObject16.bin"/><Relationship Id="rId15" Type="http://schemas.openxmlformats.org/officeDocument/2006/relationships/oleObject" Target="../embeddings/oleObject23.bin"/><Relationship Id="rId10" Type="http://schemas.openxmlformats.org/officeDocument/2006/relationships/image" Target="../media/image6.wmf"/><Relationship Id="rId19" Type="http://schemas.openxmlformats.org/officeDocument/2006/relationships/oleObject" Target="../embeddings/oleObject26.bin"/><Relationship Id="rId4" Type="http://schemas.openxmlformats.org/officeDocument/2006/relationships/image" Target="../media/image10.wmf"/><Relationship Id="rId9" Type="http://schemas.openxmlformats.org/officeDocument/2006/relationships/oleObject" Target="../embeddings/oleObject19.bin"/><Relationship Id="rId14" Type="http://schemas.openxmlformats.org/officeDocument/2006/relationships/image" Target="../media/image7.wmf"/><Relationship Id="rId22" Type="http://schemas.openxmlformats.org/officeDocument/2006/relationships/oleObject" Target="../embeddings/oleObject2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4343400"/>
            <a:ext cx="6553200" cy="1524000"/>
          </a:xfrm>
        </p:spPr>
        <p:txBody>
          <a:bodyPr/>
          <a:lstStyle/>
          <a:p>
            <a:pPr>
              <a:defRPr/>
            </a:pPr>
            <a:r>
              <a:rPr lang="en-US" sz="4800" dirty="0" smtClean="0">
                <a:solidFill>
                  <a:srgbClr val="FFC000"/>
                </a:solidFill>
              </a:rPr>
              <a:t/>
            </a:r>
            <a:br>
              <a:rPr lang="en-US" sz="4800" dirty="0" smtClean="0">
                <a:solidFill>
                  <a:srgbClr val="FFC000"/>
                </a:solidFill>
              </a:rPr>
            </a:br>
            <a:r>
              <a:rPr lang="en-US" sz="4800" dirty="0" smtClean="0">
                <a:solidFill>
                  <a:srgbClr val="FFC000"/>
                </a:solidFill>
              </a:rPr>
              <a:t>NP-Completeness</a:t>
            </a:r>
            <a:br>
              <a:rPr lang="en-US" sz="4800" dirty="0" smtClean="0">
                <a:solidFill>
                  <a:srgbClr val="FFC000"/>
                </a:solidFill>
              </a:rPr>
            </a:br>
            <a:r>
              <a:rPr lang="en-US" sz="2400" dirty="0" smtClean="0">
                <a:solidFill>
                  <a:srgbClr val="FFC000"/>
                </a:solidFill>
              </a:rPr>
              <a:t>Dr. </a:t>
            </a:r>
            <a:r>
              <a:rPr lang="en-US" sz="2400" dirty="0" err="1" smtClean="0">
                <a:solidFill>
                  <a:srgbClr val="FFC000"/>
                </a:solidFill>
              </a:rPr>
              <a:t>Tathagata</a:t>
            </a:r>
            <a:r>
              <a:rPr lang="en-US" sz="2400" dirty="0" smtClean="0">
                <a:solidFill>
                  <a:srgbClr val="FFC000"/>
                </a:solidFill>
              </a:rPr>
              <a:t> Ray</a:t>
            </a:r>
            <a:br>
              <a:rPr lang="en-US" sz="2400" dirty="0" smtClean="0">
                <a:solidFill>
                  <a:srgbClr val="FFC000"/>
                </a:solidFill>
              </a:rPr>
            </a:br>
            <a:r>
              <a:rPr lang="en-US" sz="2400" dirty="0" smtClean="0">
                <a:solidFill>
                  <a:srgbClr val="FFC000"/>
                </a:solidFill>
              </a:rPr>
              <a:t>Assistant Professor, BITS </a:t>
            </a:r>
            <a:r>
              <a:rPr lang="en-US" sz="2400" dirty="0" err="1" smtClean="0">
                <a:solidFill>
                  <a:srgbClr val="FFC000"/>
                </a:solidFill>
              </a:rPr>
              <a:t>Pilani</a:t>
            </a:r>
            <a:r>
              <a:rPr lang="en-US" sz="2400" dirty="0" smtClean="0">
                <a:solidFill>
                  <a:srgbClr val="FFC000"/>
                </a:solidFill>
              </a:rPr>
              <a:t>, Hyderabad Campus</a:t>
            </a:r>
            <a:br>
              <a:rPr lang="en-US" sz="2400" dirty="0" smtClean="0">
                <a:solidFill>
                  <a:srgbClr val="FFC000"/>
                </a:solidFill>
              </a:rPr>
            </a:br>
            <a:r>
              <a:rPr lang="en-US" sz="2400" dirty="0">
                <a:solidFill>
                  <a:srgbClr val="FFC000"/>
                </a:solidFill>
              </a:rPr>
              <a:t>rayt@hyderabad.bits-pilani.ac.in</a:t>
            </a:r>
            <a:r>
              <a:rPr lang="en-US" sz="4800" dirty="0" smtClean="0">
                <a:solidFill>
                  <a:srgbClr val="FFC000"/>
                </a:solidFill>
              </a:rPr>
              <a:t/>
            </a:r>
            <a:br>
              <a:rPr lang="en-US" sz="4800" dirty="0" smtClean="0">
                <a:solidFill>
                  <a:srgbClr val="FFC000"/>
                </a:solidFill>
              </a:rPr>
            </a:br>
            <a:r>
              <a:rPr lang="en-US" sz="4800" dirty="0" smtClean="0">
                <a:solidFill>
                  <a:srgbClr val="FFC000"/>
                </a:solidFill>
              </a:rPr>
              <a:t> </a:t>
            </a:r>
            <a:br>
              <a:rPr lang="en-US" sz="4800" dirty="0" smtClean="0">
                <a:solidFill>
                  <a:srgbClr val="FFC000"/>
                </a:solidFill>
              </a:rPr>
            </a:br>
            <a:r>
              <a:rPr lang="en-US" sz="4800" dirty="0" smtClean="0">
                <a:solidFill>
                  <a:srgbClr val="FFC000"/>
                </a:solidFill>
              </a:rPr>
              <a:t>		</a:t>
            </a:r>
            <a:endParaRPr lang="en-US" sz="2800" dirty="0">
              <a:solidFill>
                <a:srgbClr val="FFC000"/>
              </a:solidFill>
            </a:endParaRPr>
          </a:p>
        </p:txBody>
      </p:sp>
    </p:spTree>
    <p:extLst>
      <p:ext uri="{BB962C8B-B14F-4D97-AF65-F5344CB8AC3E}">
        <p14:creationId xmlns:p14="http://schemas.microsoft.com/office/powerpoint/2010/main" val="126682596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Given a satisfying assignment.</a:t>
            </a:r>
          </a:p>
          <a:p>
            <a:pPr>
              <a:buFont typeface="Arial" panose="020B0604020202020204" pitchFamily="34" charset="0"/>
              <a:buChar char="•"/>
            </a:pPr>
            <a:r>
              <a:rPr lang="en-US" dirty="0"/>
              <a:t>Include in W all vertices corresponding to true literals in the variable gadget. (</a:t>
            </a:r>
            <a:r>
              <a:rPr lang="en-US" b="1" dirty="0">
                <a:solidFill>
                  <a:srgbClr val="FF0000"/>
                </a:solidFill>
              </a:rPr>
              <a:t>every variable gadget is covered</a:t>
            </a:r>
            <a:r>
              <a:rPr lang="en-US" dirty="0"/>
              <a:t>)</a:t>
            </a:r>
          </a:p>
          <a:p>
            <a:pPr>
              <a:buFont typeface="Arial" panose="020B0604020202020204" pitchFamily="34" charset="0"/>
              <a:buChar char="•"/>
            </a:pPr>
            <a:r>
              <a:rPr lang="en-US" dirty="0"/>
              <a:t>Then we select one true literal in each clause and put the remaining two in from every clause gadget into the vertex cover W. (</a:t>
            </a:r>
            <a:r>
              <a:rPr lang="en-US" b="1" dirty="0">
                <a:solidFill>
                  <a:srgbClr val="FF0000"/>
                </a:solidFill>
              </a:rPr>
              <a:t>every clause gadget is covered</a:t>
            </a:r>
            <a:r>
              <a:rPr lang="en-US" dirty="0"/>
              <a:t>). </a:t>
            </a:r>
          </a:p>
          <a:p>
            <a:pPr>
              <a:buFont typeface="Arial" panose="020B0604020202020204" pitchFamily="34" charset="0"/>
              <a:buChar char="•"/>
            </a:pPr>
            <a:r>
              <a:rPr lang="en-US" dirty="0"/>
              <a:t>All the edges between variable gadget and clause gadget are also covered. </a:t>
            </a:r>
            <a:r>
              <a:rPr lang="en-US" b="1" dirty="0">
                <a:solidFill>
                  <a:srgbClr val="FF0000"/>
                </a:solidFill>
              </a:rPr>
              <a:t>If the literal is true then its variable gadget end will be in W else its clause gadget end will be in W.</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=&gt;</a:t>
            </a:r>
          </a:p>
        </p:txBody>
      </p:sp>
    </p:spTree>
    <p:extLst>
      <p:ext uri="{BB962C8B-B14F-4D97-AF65-F5344CB8AC3E}">
        <p14:creationId xmlns:p14="http://schemas.microsoft.com/office/powerpoint/2010/main" val="159122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We take the nodes of the variable gadget that are in the vertex cover W and assign the corresponding literals true. </a:t>
            </a:r>
          </a:p>
          <a:p>
            <a:pPr>
              <a:buFont typeface="Arial" panose="020B0604020202020204" pitchFamily="34" charset="0"/>
              <a:buChar char="•"/>
            </a:pPr>
            <a:r>
              <a:rPr lang="en-US" dirty="0"/>
              <a:t>This assignment satisfies </a:t>
            </a:r>
            <a:r>
              <a:rPr lang="el-GR" dirty="0"/>
              <a:t>Φ</a:t>
            </a:r>
            <a:r>
              <a:rPr lang="en-US" dirty="0"/>
              <a:t> because each of the three edges connecting the variable gadgets with each clause gadget is covered and only two nodes of the clause gadget are in the vertex cover. Therefore one of the edges must be covered by a node from a variable gadget and so that assignment satisfies the corresponding clause.</a:t>
            </a:r>
          </a:p>
          <a:p>
            <a:pPr>
              <a:buFont typeface="Arial" panose="020B0604020202020204" pitchFamily="34" charset="0"/>
              <a:buChar char="•"/>
            </a:pPr>
            <a:r>
              <a:rPr lang="en-US" dirty="0"/>
              <a:t>Hence Proved.</a:t>
            </a:r>
          </a:p>
          <a:p>
            <a:endParaRPr lang="en-US" dirty="0"/>
          </a:p>
        </p:txBody>
      </p:sp>
      <p:sp>
        <p:nvSpPr>
          <p:cNvPr id="3" name="Content Placeholder 2"/>
          <p:cNvSpPr>
            <a:spLocks noGrp="1"/>
          </p:cNvSpPr>
          <p:nvPr>
            <p:ph sz="quarter" idx="10"/>
          </p:nvPr>
        </p:nvSpPr>
        <p:spPr/>
        <p:txBody>
          <a:bodyPr/>
          <a:lstStyle/>
          <a:p>
            <a:r>
              <a:rPr lang="en-US" dirty="0"/>
              <a:t>&lt;=</a:t>
            </a:r>
          </a:p>
        </p:txBody>
      </p:sp>
    </p:spTree>
    <p:extLst>
      <p:ext uri="{BB962C8B-B14F-4D97-AF65-F5344CB8AC3E}">
        <p14:creationId xmlns:p14="http://schemas.microsoft.com/office/powerpoint/2010/main" val="1508876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a:t>We want to show Vertex-Cover is NP-Complete.</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smtClean="0"/>
              <a:t>Vertex Cover</a:t>
            </a:r>
            <a:endParaRPr lang="en-US" dirty="0"/>
          </a:p>
        </p:txBody>
      </p:sp>
      <p:sp>
        <p:nvSpPr>
          <p:cNvPr id="5" name="Rounded Rectangle 4"/>
          <p:cNvSpPr/>
          <p:nvPr/>
        </p:nvSpPr>
        <p:spPr>
          <a:xfrm>
            <a:off x="228600" y="3429000"/>
            <a:ext cx="8458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Given a graph G (V,E) and an </a:t>
            </a:r>
            <a:r>
              <a:rPr lang="en-US" sz="2400" b="1" dirty="0" smtClean="0">
                <a:solidFill>
                  <a:srgbClr val="FF0000"/>
                </a:solidFill>
              </a:rPr>
              <a:t>integer k </a:t>
            </a:r>
            <a:r>
              <a:rPr lang="en-US" sz="2400" dirty="0" smtClean="0"/>
              <a:t>,  does there exists a subset  W of </a:t>
            </a:r>
            <a:r>
              <a:rPr lang="en-US" sz="2400" dirty="0" smtClean="0"/>
              <a:t>V, where |</a:t>
            </a:r>
            <a:r>
              <a:rPr lang="en-US" sz="2400" dirty="0"/>
              <a:t>W| &lt;= </a:t>
            </a:r>
            <a:r>
              <a:rPr lang="en-US" sz="2400" dirty="0" smtClean="0"/>
              <a:t>k, </a:t>
            </a:r>
            <a:r>
              <a:rPr lang="en-US" sz="2400" dirty="0" smtClean="0"/>
              <a:t>such that every edge has at least  one end in W.</a:t>
            </a:r>
            <a:endParaRPr lang="en-US" sz="2400" dirty="0"/>
          </a:p>
        </p:txBody>
      </p:sp>
    </p:spTree>
    <p:extLst>
      <p:ext uri="{BB962C8B-B14F-4D97-AF65-F5344CB8AC3E}">
        <p14:creationId xmlns:p14="http://schemas.microsoft.com/office/powerpoint/2010/main" val="2530980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a:buFont typeface="Arial" panose="020B0604020202020204" pitchFamily="34" charset="0"/>
              <a:buChar char="•"/>
            </a:pPr>
            <a:r>
              <a:rPr lang="en-US" dirty="0"/>
              <a:t>First step is to show that it is in NP.</a:t>
            </a:r>
          </a:p>
          <a:p>
            <a:endParaRPr lang="en-US" dirty="0"/>
          </a:p>
          <a:p>
            <a:pPr>
              <a:buFont typeface="Arial" panose="020B0604020202020204" pitchFamily="34" charset="0"/>
              <a:buChar char="•"/>
            </a:pPr>
            <a:r>
              <a:rPr lang="en-US" dirty="0"/>
              <a:t>There exists a polynomial-time algorithm that verifies whether W is a valid k-cover</a:t>
            </a:r>
          </a:p>
          <a:p>
            <a:pPr lvl="1"/>
            <a:r>
              <a:rPr lang="en-US" sz="2000" dirty="0"/>
              <a:t>Verify that |W| &lt;= k.</a:t>
            </a:r>
          </a:p>
          <a:p>
            <a:pPr lvl="1"/>
            <a:r>
              <a:rPr lang="en-US" sz="2000" dirty="0"/>
              <a:t>Verify that, for any (</a:t>
            </a:r>
            <a:r>
              <a:rPr lang="en-US" sz="2000" dirty="0" err="1"/>
              <a:t>u,v</a:t>
            </a:r>
            <a:r>
              <a:rPr lang="en-US" sz="2000" dirty="0"/>
              <a:t>) ε E, either u ε W or v ε W.</a:t>
            </a:r>
          </a:p>
          <a:p>
            <a:endParaRPr lang="en-US" dirty="0"/>
          </a:p>
        </p:txBody>
      </p:sp>
      <p:sp>
        <p:nvSpPr>
          <p:cNvPr id="3" name="Content Placeholder 2"/>
          <p:cNvSpPr>
            <a:spLocks noGrp="1"/>
          </p:cNvSpPr>
          <p:nvPr>
            <p:ph sz="quarter" idx="10"/>
          </p:nvPr>
        </p:nvSpPr>
        <p:spPr/>
        <p:txBody>
          <a:bodyPr/>
          <a:lstStyle/>
          <a:p>
            <a:r>
              <a:rPr lang="en-US" dirty="0" smtClean="0"/>
              <a:t>Proof of NP- Completeness</a:t>
            </a:r>
            <a:endParaRPr lang="en-US" dirty="0"/>
          </a:p>
        </p:txBody>
      </p:sp>
    </p:spTree>
    <p:extLst>
      <p:ext uri="{BB962C8B-B14F-4D97-AF65-F5344CB8AC3E}">
        <p14:creationId xmlns:p14="http://schemas.microsoft.com/office/powerpoint/2010/main" val="67966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Second </a:t>
            </a:r>
            <a:r>
              <a:rPr lang="en-US" dirty="0"/>
              <a:t>step: Given an instance </a:t>
            </a:r>
            <a:r>
              <a:rPr lang="el-GR" dirty="0"/>
              <a:t>Φ</a:t>
            </a:r>
            <a:r>
              <a:rPr lang="en-US" dirty="0"/>
              <a:t> of the 3-SAT, we want to construct a graph G such that </a:t>
            </a:r>
            <a:r>
              <a:rPr lang="el-GR" dirty="0"/>
              <a:t>Φ</a:t>
            </a:r>
            <a:r>
              <a:rPr lang="en-US" dirty="0"/>
              <a:t> is </a:t>
            </a:r>
            <a:r>
              <a:rPr lang="en-US" dirty="0" err="1"/>
              <a:t>satisfiable</a:t>
            </a:r>
            <a:r>
              <a:rPr lang="en-US" dirty="0"/>
              <a:t> if and only if G has a vertex cover with k nodes. </a:t>
            </a:r>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We </a:t>
            </a:r>
            <a:r>
              <a:rPr lang="en-US" dirty="0"/>
              <a:t>will devise couple of gadgets to achieve this.</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3-SAT ≤</a:t>
            </a:r>
            <a:r>
              <a:rPr lang="en-US" baseline="-25000" dirty="0"/>
              <a:t>p</a:t>
            </a:r>
            <a:r>
              <a:rPr lang="en-US" dirty="0"/>
              <a:t> VERTEX_COVER</a:t>
            </a:r>
          </a:p>
        </p:txBody>
      </p:sp>
    </p:spTree>
    <p:extLst>
      <p:ext uri="{BB962C8B-B14F-4D97-AF65-F5344CB8AC3E}">
        <p14:creationId xmlns:p14="http://schemas.microsoft.com/office/powerpoint/2010/main" val="1371776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Gadgets to be used:</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For </a:t>
            </a:r>
            <a:r>
              <a:rPr lang="en-US" dirty="0"/>
              <a:t>each variable a gadget (that is, a sub-graph) representing its truth value.</a:t>
            </a:r>
          </a:p>
          <a:p>
            <a:pPr>
              <a:buFont typeface="Arial" panose="020B0604020202020204" pitchFamily="34" charset="0"/>
              <a:buChar char="•"/>
            </a:pPr>
            <a:r>
              <a:rPr lang="en-US" dirty="0"/>
              <a:t>For each clause a gadget representing the fact that one of its literals is true.</a:t>
            </a:r>
          </a:p>
          <a:p>
            <a:pPr>
              <a:buFont typeface="Arial" panose="020B0604020202020204" pitchFamily="34" charset="0"/>
              <a:buChar char="•"/>
            </a:pPr>
            <a:r>
              <a:rPr lang="en-US" dirty="0"/>
              <a:t>Edges connecting the two kinds of gadget.</a:t>
            </a:r>
          </a:p>
          <a:p>
            <a:endParaRPr lang="en-US" dirty="0"/>
          </a:p>
        </p:txBody>
      </p:sp>
      <p:sp>
        <p:nvSpPr>
          <p:cNvPr id="3" name="Content Placeholder 2"/>
          <p:cNvSpPr>
            <a:spLocks noGrp="1"/>
          </p:cNvSpPr>
          <p:nvPr>
            <p:ph sz="quarter" idx="10"/>
          </p:nvPr>
        </p:nvSpPr>
        <p:spPr/>
        <p:txBody>
          <a:bodyPr/>
          <a:lstStyle/>
          <a:p>
            <a:r>
              <a:rPr lang="en-US" dirty="0" smtClean="0"/>
              <a:t>Gadgets</a:t>
            </a:r>
            <a:endParaRPr lang="en-US" dirty="0"/>
          </a:p>
        </p:txBody>
      </p:sp>
    </p:spTree>
    <p:extLst>
      <p:ext uri="{BB962C8B-B14F-4D97-AF65-F5344CB8AC3E}">
        <p14:creationId xmlns:p14="http://schemas.microsoft.com/office/powerpoint/2010/main" val="295285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rgbClr val="FF0000"/>
                </a:solidFill>
              </a:rPr>
              <a:t>Variable gadget</a:t>
            </a:r>
            <a:r>
              <a:rPr lang="en-US" dirty="0"/>
              <a:t>: between variable and its complement. One vertex is necessary and efficient to cover this edge</a:t>
            </a:r>
            <a:r>
              <a:rPr lang="en-US" dirty="0" smtClean="0"/>
              <a:t>.</a:t>
            </a:r>
          </a:p>
          <a:p>
            <a:endParaRPr lang="en-US" dirty="0"/>
          </a:p>
          <a:p>
            <a:endParaRPr lang="en-US" dirty="0" smtClean="0"/>
          </a:p>
          <a:p>
            <a:endParaRPr lang="en-US" dirty="0"/>
          </a:p>
          <a:p>
            <a:r>
              <a:rPr lang="en-US" b="1" dirty="0">
                <a:solidFill>
                  <a:srgbClr val="FF0000"/>
                </a:solidFill>
              </a:rPr>
              <a:t>Clause gadget: </a:t>
            </a:r>
            <a:r>
              <a:rPr lang="en-US" dirty="0"/>
              <a:t>Make a </a:t>
            </a:r>
            <a:r>
              <a:rPr lang="en-US" dirty="0" err="1"/>
              <a:t>traingle</a:t>
            </a:r>
            <a:r>
              <a:rPr lang="en-US" dirty="0"/>
              <a:t> by joining the three literals of a clause. One triangle per clause. Two vertices are necessary and efficient to cover the three edges.</a:t>
            </a:r>
          </a:p>
          <a:p>
            <a:endParaRPr lang="en-US" dirty="0"/>
          </a:p>
          <a:p>
            <a:endParaRPr lang="en-US" dirty="0"/>
          </a:p>
        </p:txBody>
      </p:sp>
      <p:sp>
        <p:nvSpPr>
          <p:cNvPr id="3" name="Content Placeholder 2"/>
          <p:cNvSpPr>
            <a:spLocks noGrp="1"/>
          </p:cNvSpPr>
          <p:nvPr>
            <p:ph sz="quarter" idx="10"/>
          </p:nvPr>
        </p:nvSpPr>
        <p:spPr/>
        <p:txBody>
          <a:bodyPr/>
          <a:lstStyle/>
          <a:p>
            <a:r>
              <a:rPr lang="en-US" dirty="0" smtClean="0"/>
              <a:t>Gadgets</a:t>
            </a:r>
            <a:endParaRPr lang="en-US" dirty="0"/>
          </a:p>
        </p:txBody>
      </p:sp>
      <p:grpSp>
        <p:nvGrpSpPr>
          <p:cNvPr id="4" name="Group 3"/>
          <p:cNvGrpSpPr/>
          <p:nvPr/>
        </p:nvGrpSpPr>
        <p:grpSpPr>
          <a:xfrm>
            <a:off x="2133600" y="2514600"/>
            <a:ext cx="4648200" cy="838200"/>
            <a:chOff x="1828800" y="2819400"/>
            <a:chExt cx="4648200" cy="838200"/>
          </a:xfrm>
        </p:grpSpPr>
        <p:sp>
          <p:nvSpPr>
            <p:cNvPr id="5" name="Rounded Rectangle 4"/>
            <p:cNvSpPr/>
            <p:nvPr/>
          </p:nvSpPr>
          <p:spPr>
            <a:xfrm>
              <a:off x="1828800" y="2819400"/>
              <a:ext cx="46482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62200" y="2895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u</a:t>
              </a:r>
              <a:endParaRPr lang="en-US" sz="2400" b="1" dirty="0"/>
            </a:p>
          </p:txBody>
        </p:sp>
        <p:sp>
          <p:nvSpPr>
            <p:cNvPr id="7" name="Oval 6"/>
            <p:cNvSpPr/>
            <p:nvPr/>
          </p:nvSpPr>
          <p:spPr>
            <a:xfrm>
              <a:off x="5410200" y="2895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u’</a:t>
              </a:r>
              <a:endParaRPr lang="en-US" sz="2400" b="1" dirty="0"/>
            </a:p>
          </p:txBody>
        </p:sp>
        <p:cxnSp>
          <p:nvCxnSpPr>
            <p:cNvPr id="8" name="Straight Connector 7"/>
            <p:cNvCxnSpPr>
              <a:stCxn id="6" idx="6"/>
              <a:endCxn id="7" idx="2"/>
            </p:cNvCxnSpPr>
            <p:nvPr/>
          </p:nvCxnSpPr>
          <p:spPr>
            <a:xfrm>
              <a:off x="2971800" y="3200400"/>
              <a:ext cx="243840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3048000" y="4876800"/>
            <a:ext cx="2590800" cy="1524000"/>
            <a:chOff x="3810000" y="5257800"/>
            <a:chExt cx="2590800" cy="1524000"/>
          </a:xfrm>
        </p:grpSpPr>
        <p:sp>
          <p:nvSpPr>
            <p:cNvPr id="11" name="Rounded Rectangle 10"/>
            <p:cNvSpPr/>
            <p:nvPr/>
          </p:nvSpPr>
          <p:spPr>
            <a:xfrm>
              <a:off x="3810000" y="5257800"/>
              <a:ext cx="2590800" cy="1524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4114800" y="5410200"/>
              <a:ext cx="1905000" cy="1219200"/>
              <a:chOff x="4114800" y="5410200"/>
              <a:chExt cx="1905000" cy="1219200"/>
            </a:xfrm>
          </p:grpSpPr>
          <p:sp>
            <p:nvSpPr>
              <p:cNvPr id="13" name="Oval 12"/>
              <p:cNvSpPr/>
              <p:nvPr/>
            </p:nvSpPr>
            <p:spPr>
              <a:xfrm>
                <a:off x="4800600" y="541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6096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86400" y="6096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3" idx="3"/>
                <a:endCxn id="14" idx="7"/>
              </p:cNvCxnSpPr>
              <p:nvPr/>
            </p:nvCxnSpPr>
            <p:spPr>
              <a:xfrm flipH="1">
                <a:off x="4570085" y="5865485"/>
                <a:ext cx="308630" cy="30863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6"/>
                <a:endCxn id="15" idx="2"/>
              </p:cNvCxnSpPr>
              <p:nvPr/>
            </p:nvCxnSpPr>
            <p:spPr>
              <a:xfrm>
                <a:off x="4648200" y="6362700"/>
                <a:ext cx="838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1"/>
                <a:endCxn id="13" idx="5"/>
              </p:cNvCxnSpPr>
              <p:nvPr/>
            </p:nvCxnSpPr>
            <p:spPr>
              <a:xfrm flipH="1" flipV="1">
                <a:off x="5255885" y="5865485"/>
                <a:ext cx="308630" cy="308630"/>
              </a:xfrm>
              <a:prstGeom prst="line">
                <a:avLst/>
              </a:prstGeom>
              <a:ln w="381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4281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Rest of the connections</a:t>
            </a:r>
          </a:p>
        </p:txBody>
      </p:sp>
      <p:grpSp>
        <p:nvGrpSpPr>
          <p:cNvPr id="4" name="Group 3"/>
          <p:cNvGrpSpPr/>
          <p:nvPr/>
        </p:nvGrpSpPr>
        <p:grpSpPr>
          <a:xfrm>
            <a:off x="304800" y="1600200"/>
            <a:ext cx="8601635" cy="4572000"/>
            <a:chOff x="304800" y="1600200"/>
            <a:chExt cx="8601635" cy="4572000"/>
          </a:xfrm>
        </p:grpSpPr>
        <p:graphicFrame>
          <p:nvGraphicFramePr>
            <p:cNvPr id="5" name="Object 4"/>
            <p:cNvGraphicFramePr>
              <a:graphicFrameLocks noChangeAspect="1"/>
            </p:cNvGraphicFramePr>
            <p:nvPr>
              <p:extLst>
                <p:ext uri="{D42A27DB-BD31-4B8C-83A1-F6EECF244321}">
                  <p14:modId xmlns:p14="http://schemas.microsoft.com/office/powerpoint/2010/main" val="3886236137"/>
                </p:ext>
              </p:extLst>
            </p:nvPr>
          </p:nvGraphicFramePr>
          <p:xfrm>
            <a:off x="304800" y="1600200"/>
            <a:ext cx="8601635" cy="641350"/>
          </p:xfrm>
          <a:graphic>
            <a:graphicData uri="http://schemas.openxmlformats.org/presentationml/2006/ole">
              <mc:AlternateContent xmlns:mc="http://schemas.openxmlformats.org/markup-compatibility/2006">
                <mc:Choice xmlns:v="urn:schemas-microsoft-com:vml" Requires="v">
                  <p:oleObj spid="_x0000_s1054" name="Equation" r:id="rId3" imgW="2895480" imgH="215640" progId="Equation.3">
                    <p:embed/>
                  </p:oleObj>
                </mc:Choice>
                <mc:Fallback>
                  <p:oleObj name="Equation" r:id="rId3" imgW="28954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60163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Oval 5"/>
            <p:cNvSpPr/>
            <p:nvPr/>
          </p:nvSpPr>
          <p:spPr>
            <a:xfrm>
              <a:off x="1066800" y="2895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590800" y="2895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19800" y="2895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20000" y="2895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752600" y="4419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90600" y="563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67000" y="563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19600" y="4419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657600" y="563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0" y="563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162800" y="4343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00800" y="5562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077200" y="5562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3750178430"/>
                </p:ext>
              </p:extLst>
            </p:nvPr>
          </p:nvGraphicFramePr>
          <p:xfrm>
            <a:off x="1143000" y="2895600"/>
            <a:ext cx="381000" cy="488950"/>
          </p:xfrm>
          <a:graphic>
            <a:graphicData uri="http://schemas.openxmlformats.org/presentationml/2006/ole">
              <mc:AlternateContent xmlns:mc="http://schemas.openxmlformats.org/markup-compatibility/2006">
                <mc:Choice xmlns:v="urn:schemas-microsoft-com:vml" Requires="v">
                  <p:oleObj spid="_x0000_s1055" name="Equation" r:id="rId5" imgW="152280" imgH="215640" progId="Equation.3">
                    <p:embed/>
                  </p:oleObj>
                </mc:Choice>
                <mc:Fallback>
                  <p:oleObj name="Equation" r:id="rId5" imgW="152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89560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295338790"/>
                </p:ext>
              </p:extLst>
            </p:nvPr>
          </p:nvGraphicFramePr>
          <p:xfrm>
            <a:off x="1828800" y="4464050"/>
            <a:ext cx="381000" cy="488950"/>
          </p:xfrm>
          <a:graphic>
            <a:graphicData uri="http://schemas.openxmlformats.org/presentationml/2006/ole">
              <mc:AlternateContent xmlns:mc="http://schemas.openxmlformats.org/markup-compatibility/2006">
                <mc:Choice xmlns:v="urn:schemas-microsoft-com:vml" Requires="v">
                  <p:oleObj spid="_x0000_s1056" name="Equation" r:id="rId7" imgW="152280" imgH="215640" progId="Equation.3">
                    <p:embed/>
                  </p:oleObj>
                </mc:Choice>
                <mc:Fallback>
                  <p:oleObj name="Equation" r:id="rId7" imgW="152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46405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5"/>
            <p:cNvGraphicFramePr>
              <a:graphicFrameLocks noChangeAspect="1"/>
            </p:cNvGraphicFramePr>
            <p:nvPr>
              <p:extLst>
                <p:ext uri="{D42A27DB-BD31-4B8C-83A1-F6EECF244321}">
                  <p14:modId xmlns:p14="http://schemas.microsoft.com/office/powerpoint/2010/main" val="921702653"/>
                </p:ext>
              </p:extLst>
            </p:nvPr>
          </p:nvGraphicFramePr>
          <p:xfrm>
            <a:off x="1066800" y="5607050"/>
            <a:ext cx="381000" cy="488950"/>
          </p:xfrm>
          <a:graphic>
            <a:graphicData uri="http://schemas.openxmlformats.org/presentationml/2006/ole">
              <mc:AlternateContent xmlns:mc="http://schemas.openxmlformats.org/markup-compatibility/2006">
                <mc:Choice xmlns:v="urn:schemas-microsoft-com:vml" Requires="v">
                  <p:oleObj spid="_x0000_s1057" name="Equation" r:id="rId8" imgW="152280" imgH="215640" progId="Equation.3">
                    <p:embed/>
                  </p:oleObj>
                </mc:Choice>
                <mc:Fallback>
                  <p:oleObj name="Equation" r:id="rId8" imgW="152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60705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6"/>
            <p:cNvGraphicFramePr>
              <a:graphicFrameLocks noChangeAspect="1"/>
            </p:cNvGraphicFramePr>
            <p:nvPr>
              <p:extLst>
                <p:ext uri="{D42A27DB-BD31-4B8C-83A1-F6EECF244321}">
                  <p14:modId xmlns:p14="http://schemas.microsoft.com/office/powerpoint/2010/main" val="1725949808"/>
                </p:ext>
              </p:extLst>
            </p:nvPr>
          </p:nvGraphicFramePr>
          <p:xfrm>
            <a:off x="6477000" y="5607050"/>
            <a:ext cx="381000" cy="488950"/>
          </p:xfrm>
          <a:graphic>
            <a:graphicData uri="http://schemas.openxmlformats.org/presentationml/2006/ole">
              <mc:AlternateContent xmlns:mc="http://schemas.openxmlformats.org/markup-compatibility/2006">
                <mc:Choice xmlns:v="urn:schemas-microsoft-com:vml" Requires="v">
                  <p:oleObj spid="_x0000_s1058" name="Equation" r:id="rId9" imgW="152280" imgH="215640" progId="Equation.3">
                    <p:embed/>
                  </p:oleObj>
                </mc:Choice>
                <mc:Fallback>
                  <p:oleObj name="Equation" r:id="rId9" imgW="1522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560705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7"/>
            <p:cNvGraphicFramePr>
              <a:graphicFrameLocks noChangeAspect="1"/>
            </p:cNvGraphicFramePr>
            <p:nvPr>
              <p:extLst>
                <p:ext uri="{D42A27DB-BD31-4B8C-83A1-F6EECF244321}">
                  <p14:modId xmlns:p14="http://schemas.microsoft.com/office/powerpoint/2010/main" val="3245979876"/>
                </p:ext>
              </p:extLst>
            </p:nvPr>
          </p:nvGraphicFramePr>
          <p:xfrm>
            <a:off x="2667000" y="2971800"/>
            <a:ext cx="381000" cy="488950"/>
          </p:xfrm>
          <a:graphic>
            <a:graphicData uri="http://schemas.openxmlformats.org/presentationml/2006/ole">
              <mc:AlternateContent xmlns:mc="http://schemas.openxmlformats.org/markup-compatibility/2006">
                <mc:Choice xmlns:v="urn:schemas-microsoft-com:vml" Requires="v">
                  <p:oleObj spid="_x0000_s1059" name="Equation" r:id="rId11" imgW="152280" imgH="215640" progId="Equation.3">
                    <p:embed/>
                  </p:oleObj>
                </mc:Choice>
                <mc:Fallback>
                  <p:oleObj name="Equation" r:id="rId11" imgW="1522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297180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8"/>
            <p:cNvGraphicFramePr>
              <a:graphicFrameLocks noChangeAspect="1"/>
            </p:cNvGraphicFramePr>
            <p:nvPr>
              <p:extLst>
                <p:ext uri="{D42A27DB-BD31-4B8C-83A1-F6EECF244321}">
                  <p14:modId xmlns:p14="http://schemas.microsoft.com/office/powerpoint/2010/main" val="236435056"/>
                </p:ext>
              </p:extLst>
            </p:nvPr>
          </p:nvGraphicFramePr>
          <p:xfrm>
            <a:off x="4495800" y="4419600"/>
            <a:ext cx="381000" cy="488950"/>
          </p:xfrm>
          <a:graphic>
            <a:graphicData uri="http://schemas.openxmlformats.org/presentationml/2006/ole">
              <mc:AlternateContent xmlns:mc="http://schemas.openxmlformats.org/markup-compatibility/2006">
                <mc:Choice xmlns:v="urn:schemas-microsoft-com:vml" Requires="v">
                  <p:oleObj spid="_x0000_s1060" name="Equation" r:id="rId12" imgW="152280" imgH="215640" progId="Equation.3">
                    <p:embed/>
                  </p:oleObj>
                </mc:Choice>
                <mc:Fallback>
                  <p:oleObj name="Equation" r:id="rId12" imgW="1522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441960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9"/>
            <p:cNvGraphicFramePr>
              <a:graphicFrameLocks noChangeAspect="1"/>
            </p:cNvGraphicFramePr>
            <p:nvPr>
              <p:extLst>
                <p:ext uri="{D42A27DB-BD31-4B8C-83A1-F6EECF244321}">
                  <p14:modId xmlns:p14="http://schemas.microsoft.com/office/powerpoint/2010/main" val="984228500"/>
                </p:ext>
              </p:extLst>
            </p:nvPr>
          </p:nvGraphicFramePr>
          <p:xfrm flipV="1">
            <a:off x="2743200" y="5638800"/>
            <a:ext cx="412750" cy="533400"/>
          </p:xfrm>
          <a:graphic>
            <a:graphicData uri="http://schemas.openxmlformats.org/presentationml/2006/ole">
              <mc:AlternateContent xmlns:mc="http://schemas.openxmlformats.org/markup-compatibility/2006">
                <mc:Choice xmlns:v="urn:schemas-microsoft-com:vml" Requires="v">
                  <p:oleObj spid="_x0000_s1061" name="Equation" r:id="rId13" imgW="164880" imgH="215640" progId="Equation.3">
                    <p:embed/>
                  </p:oleObj>
                </mc:Choice>
                <mc:Fallback>
                  <p:oleObj name="Equation" r:id="rId13"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V="1">
                          <a:off x="2743200" y="56388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0"/>
            <p:cNvGraphicFramePr>
              <a:graphicFrameLocks noChangeAspect="1"/>
            </p:cNvGraphicFramePr>
            <p:nvPr>
              <p:extLst>
                <p:ext uri="{D42A27DB-BD31-4B8C-83A1-F6EECF244321}">
                  <p14:modId xmlns:p14="http://schemas.microsoft.com/office/powerpoint/2010/main" val="3236562507"/>
                </p:ext>
              </p:extLst>
            </p:nvPr>
          </p:nvGraphicFramePr>
          <p:xfrm>
            <a:off x="6096000" y="2895600"/>
            <a:ext cx="412750" cy="533400"/>
          </p:xfrm>
          <a:graphic>
            <a:graphicData uri="http://schemas.openxmlformats.org/presentationml/2006/ole">
              <mc:AlternateContent xmlns:mc="http://schemas.openxmlformats.org/markup-compatibility/2006">
                <mc:Choice xmlns:v="urn:schemas-microsoft-com:vml" Requires="v">
                  <p:oleObj spid="_x0000_s1062" name="Equation" r:id="rId15" imgW="164880" imgH="215640" progId="Equation.3">
                    <p:embed/>
                  </p:oleObj>
                </mc:Choice>
                <mc:Fallback>
                  <p:oleObj name="Equation" r:id="rId15" imgW="1648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0" y="28956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1"/>
            <p:cNvGraphicFramePr>
              <a:graphicFrameLocks noChangeAspect="1"/>
            </p:cNvGraphicFramePr>
            <p:nvPr>
              <p:extLst>
                <p:ext uri="{D42A27DB-BD31-4B8C-83A1-F6EECF244321}">
                  <p14:modId xmlns:p14="http://schemas.microsoft.com/office/powerpoint/2010/main" val="30209133"/>
                </p:ext>
              </p:extLst>
            </p:nvPr>
          </p:nvGraphicFramePr>
          <p:xfrm>
            <a:off x="7283450" y="4343400"/>
            <a:ext cx="412750" cy="533400"/>
          </p:xfrm>
          <a:graphic>
            <a:graphicData uri="http://schemas.openxmlformats.org/presentationml/2006/ole">
              <mc:AlternateContent xmlns:mc="http://schemas.openxmlformats.org/markup-compatibility/2006">
                <mc:Choice xmlns:v="urn:schemas-microsoft-com:vml" Requires="v">
                  <p:oleObj spid="_x0000_s1063" name="Equation" r:id="rId17" imgW="164880" imgH="215640" progId="Equation.3">
                    <p:embed/>
                  </p:oleObj>
                </mc:Choice>
                <mc:Fallback>
                  <p:oleObj name="Equation" r:id="rId17"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3450" y="43434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extLst>
                <p:ext uri="{D42A27DB-BD31-4B8C-83A1-F6EECF244321}">
                  <p14:modId xmlns:p14="http://schemas.microsoft.com/office/powerpoint/2010/main" val="3652628351"/>
                </p:ext>
              </p:extLst>
            </p:nvPr>
          </p:nvGraphicFramePr>
          <p:xfrm>
            <a:off x="8153400" y="5562600"/>
            <a:ext cx="412750" cy="533400"/>
          </p:xfrm>
          <a:graphic>
            <a:graphicData uri="http://schemas.openxmlformats.org/presentationml/2006/ole">
              <mc:AlternateContent xmlns:mc="http://schemas.openxmlformats.org/markup-compatibility/2006">
                <mc:Choice xmlns:v="urn:schemas-microsoft-com:vml" Requires="v">
                  <p:oleObj spid="_x0000_s1064" name="Equation" r:id="rId18" imgW="164880" imgH="215640" progId="Equation.3">
                    <p:embed/>
                  </p:oleObj>
                </mc:Choice>
                <mc:Fallback>
                  <p:oleObj name="Equation" r:id="rId18"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55626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3"/>
            <p:cNvGraphicFramePr>
              <a:graphicFrameLocks noChangeAspect="1"/>
            </p:cNvGraphicFramePr>
            <p:nvPr>
              <p:extLst>
                <p:ext uri="{D42A27DB-BD31-4B8C-83A1-F6EECF244321}">
                  <p14:modId xmlns:p14="http://schemas.microsoft.com/office/powerpoint/2010/main" val="810494923"/>
                </p:ext>
              </p:extLst>
            </p:nvPr>
          </p:nvGraphicFramePr>
          <p:xfrm>
            <a:off x="3733800" y="5638800"/>
            <a:ext cx="412750" cy="533400"/>
          </p:xfrm>
          <a:graphic>
            <a:graphicData uri="http://schemas.openxmlformats.org/presentationml/2006/ole">
              <mc:AlternateContent xmlns:mc="http://schemas.openxmlformats.org/markup-compatibility/2006">
                <mc:Choice xmlns:v="urn:schemas-microsoft-com:vml" Requires="v">
                  <p:oleObj spid="_x0000_s1065" name="Equation" r:id="rId19" imgW="164880" imgH="215640" progId="Equation.3">
                    <p:embed/>
                  </p:oleObj>
                </mc:Choice>
                <mc:Fallback>
                  <p:oleObj name="Equation" r:id="rId19" imgW="1648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3800" y="56388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4"/>
            <p:cNvGraphicFramePr>
              <a:graphicFrameLocks noChangeAspect="1"/>
            </p:cNvGraphicFramePr>
            <p:nvPr>
              <p:extLst>
                <p:ext uri="{D42A27DB-BD31-4B8C-83A1-F6EECF244321}">
                  <p14:modId xmlns:p14="http://schemas.microsoft.com/office/powerpoint/2010/main" val="1376718016"/>
                </p:ext>
              </p:extLst>
            </p:nvPr>
          </p:nvGraphicFramePr>
          <p:xfrm>
            <a:off x="7696200" y="2895600"/>
            <a:ext cx="412750" cy="533400"/>
          </p:xfrm>
          <a:graphic>
            <a:graphicData uri="http://schemas.openxmlformats.org/presentationml/2006/ole">
              <mc:AlternateContent xmlns:mc="http://schemas.openxmlformats.org/markup-compatibility/2006">
                <mc:Choice xmlns:v="urn:schemas-microsoft-com:vml" Requires="v">
                  <p:oleObj spid="_x0000_s1066" name="Equation" r:id="rId21" imgW="164880" imgH="215640" progId="Equation.3">
                    <p:embed/>
                  </p:oleObj>
                </mc:Choice>
                <mc:Fallback>
                  <p:oleObj name="Equation" r:id="rId21" imgW="1648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96200" y="28956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5"/>
            <p:cNvGraphicFramePr>
              <a:graphicFrameLocks noChangeAspect="1"/>
            </p:cNvGraphicFramePr>
            <p:nvPr>
              <p:extLst>
                <p:ext uri="{D42A27DB-BD31-4B8C-83A1-F6EECF244321}">
                  <p14:modId xmlns:p14="http://schemas.microsoft.com/office/powerpoint/2010/main" val="3909641650"/>
                </p:ext>
              </p:extLst>
            </p:nvPr>
          </p:nvGraphicFramePr>
          <p:xfrm>
            <a:off x="5410200" y="5638800"/>
            <a:ext cx="412750" cy="533400"/>
          </p:xfrm>
          <a:graphic>
            <a:graphicData uri="http://schemas.openxmlformats.org/presentationml/2006/ole">
              <mc:AlternateContent xmlns:mc="http://schemas.openxmlformats.org/markup-compatibility/2006">
                <mc:Choice xmlns:v="urn:schemas-microsoft-com:vml" Requires="v">
                  <p:oleObj spid="_x0000_s1067" name="Equation" r:id="rId22" imgW="164880" imgH="215640" progId="Equation.3">
                    <p:embed/>
                  </p:oleObj>
                </mc:Choice>
                <mc:Fallback>
                  <p:oleObj name="Equation" r:id="rId22" imgW="1648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10200" y="56388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 name="Straight Connector 31"/>
            <p:cNvCxnSpPr>
              <a:stCxn id="6" idx="6"/>
              <a:endCxn id="7" idx="2"/>
            </p:cNvCxnSpPr>
            <p:nvPr/>
          </p:nvCxnSpPr>
          <p:spPr>
            <a:xfrm>
              <a:off x="1600200" y="3162300"/>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29400" y="3200400"/>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295400" y="48006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2" idx="2"/>
            </p:cNvCxnSpPr>
            <p:nvPr/>
          </p:nvCxnSpPr>
          <p:spPr>
            <a:xfrm flipV="1">
              <a:off x="1524000" y="5905500"/>
              <a:ext cx="1143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962400" y="48006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705600" y="48006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191000" y="5867400"/>
              <a:ext cx="1143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934200" y="5829300"/>
              <a:ext cx="1143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2209800" y="48768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4953000" y="48006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7696200" y="47244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7398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Rest of the connections</a:t>
            </a:r>
          </a:p>
        </p:txBody>
      </p:sp>
      <p:graphicFrame>
        <p:nvGraphicFramePr>
          <p:cNvPr id="4" name="Object 3"/>
          <p:cNvGraphicFramePr>
            <a:graphicFrameLocks noChangeAspect="1"/>
          </p:cNvGraphicFramePr>
          <p:nvPr/>
        </p:nvGraphicFramePr>
        <p:xfrm>
          <a:off x="304800" y="1600200"/>
          <a:ext cx="8601635" cy="641350"/>
        </p:xfrm>
        <a:graphic>
          <a:graphicData uri="http://schemas.openxmlformats.org/presentationml/2006/ole">
            <mc:AlternateContent xmlns:mc="http://schemas.openxmlformats.org/markup-compatibility/2006">
              <mc:Choice xmlns:v="urn:schemas-microsoft-com:vml" Requires="v">
                <p:oleObj spid="_x0000_s2078" name="Equation" r:id="rId3" imgW="2895480" imgH="215640" progId="Equation.3">
                  <p:embed/>
                </p:oleObj>
              </mc:Choice>
              <mc:Fallback>
                <p:oleObj name="Equation" r:id="rId3" imgW="28954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60163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Oval 4"/>
          <p:cNvSpPr/>
          <p:nvPr/>
        </p:nvSpPr>
        <p:spPr>
          <a:xfrm>
            <a:off x="1066800" y="2895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590800" y="2895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19800" y="2895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620000" y="2895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52600" y="4419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0600" y="563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7000" y="563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19600" y="4419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563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34000" y="563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162800" y="4343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400800" y="5562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077200" y="5562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nvGraphicFramePr>
        <p:xfrm>
          <a:off x="1143000" y="2895600"/>
          <a:ext cx="381000" cy="488950"/>
        </p:xfrm>
        <a:graphic>
          <a:graphicData uri="http://schemas.openxmlformats.org/presentationml/2006/ole">
            <mc:AlternateContent xmlns:mc="http://schemas.openxmlformats.org/markup-compatibility/2006">
              <mc:Choice xmlns:v="urn:schemas-microsoft-com:vml" Requires="v">
                <p:oleObj spid="_x0000_s2079" name="Equation" r:id="rId5" imgW="152280" imgH="215640" progId="Equation.3">
                  <p:embed/>
                </p:oleObj>
              </mc:Choice>
              <mc:Fallback>
                <p:oleObj name="Equation" r:id="rId5" imgW="152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89560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4"/>
          <p:cNvGraphicFramePr>
            <a:graphicFrameLocks noChangeAspect="1"/>
          </p:cNvGraphicFramePr>
          <p:nvPr/>
        </p:nvGraphicFramePr>
        <p:xfrm>
          <a:off x="1828800" y="4464050"/>
          <a:ext cx="381000" cy="488950"/>
        </p:xfrm>
        <a:graphic>
          <a:graphicData uri="http://schemas.openxmlformats.org/presentationml/2006/ole">
            <mc:AlternateContent xmlns:mc="http://schemas.openxmlformats.org/markup-compatibility/2006">
              <mc:Choice xmlns:v="urn:schemas-microsoft-com:vml" Requires="v">
                <p:oleObj spid="_x0000_s2080" name="Equation" r:id="rId7" imgW="152280" imgH="215640" progId="Equation.3">
                  <p:embed/>
                </p:oleObj>
              </mc:Choice>
              <mc:Fallback>
                <p:oleObj name="Equation" r:id="rId7" imgW="152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46405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5"/>
          <p:cNvGraphicFramePr>
            <a:graphicFrameLocks noChangeAspect="1"/>
          </p:cNvGraphicFramePr>
          <p:nvPr/>
        </p:nvGraphicFramePr>
        <p:xfrm>
          <a:off x="1066800" y="5607050"/>
          <a:ext cx="381000" cy="488950"/>
        </p:xfrm>
        <a:graphic>
          <a:graphicData uri="http://schemas.openxmlformats.org/presentationml/2006/ole">
            <mc:AlternateContent xmlns:mc="http://schemas.openxmlformats.org/markup-compatibility/2006">
              <mc:Choice xmlns:v="urn:schemas-microsoft-com:vml" Requires="v">
                <p:oleObj spid="_x0000_s2081" name="Equation" r:id="rId8" imgW="152280" imgH="215640" progId="Equation.3">
                  <p:embed/>
                </p:oleObj>
              </mc:Choice>
              <mc:Fallback>
                <p:oleObj name="Equation" r:id="rId8" imgW="152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60705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6"/>
          <p:cNvGraphicFramePr>
            <a:graphicFrameLocks noChangeAspect="1"/>
          </p:cNvGraphicFramePr>
          <p:nvPr/>
        </p:nvGraphicFramePr>
        <p:xfrm>
          <a:off x="6477000" y="5607050"/>
          <a:ext cx="381000" cy="488950"/>
        </p:xfrm>
        <a:graphic>
          <a:graphicData uri="http://schemas.openxmlformats.org/presentationml/2006/ole">
            <mc:AlternateContent xmlns:mc="http://schemas.openxmlformats.org/markup-compatibility/2006">
              <mc:Choice xmlns:v="urn:schemas-microsoft-com:vml" Requires="v">
                <p:oleObj spid="_x0000_s2082" name="Equation" r:id="rId9" imgW="152280" imgH="215640" progId="Equation.3">
                  <p:embed/>
                </p:oleObj>
              </mc:Choice>
              <mc:Fallback>
                <p:oleObj name="Equation" r:id="rId9" imgW="1522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560705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7"/>
          <p:cNvGraphicFramePr>
            <a:graphicFrameLocks noChangeAspect="1"/>
          </p:cNvGraphicFramePr>
          <p:nvPr/>
        </p:nvGraphicFramePr>
        <p:xfrm>
          <a:off x="2667000" y="2971800"/>
          <a:ext cx="381000" cy="488950"/>
        </p:xfrm>
        <a:graphic>
          <a:graphicData uri="http://schemas.openxmlformats.org/presentationml/2006/ole">
            <mc:AlternateContent xmlns:mc="http://schemas.openxmlformats.org/markup-compatibility/2006">
              <mc:Choice xmlns:v="urn:schemas-microsoft-com:vml" Requires="v">
                <p:oleObj spid="_x0000_s2083" name="Equation" r:id="rId11" imgW="152280" imgH="215640" progId="Equation.3">
                  <p:embed/>
                </p:oleObj>
              </mc:Choice>
              <mc:Fallback>
                <p:oleObj name="Equation" r:id="rId11" imgW="1522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297180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8"/>
          <p:cNvGraphicFramePr>
            <a:graphicFrameLocks noChangeAspect="1"/>
          </p:cNvGraphicFramePr>
          <p:nvPr/>
        </p:nvGraphicFramePr>
        <p:xfrm>
          <a:off x="4495800" y="4419600"/>
          <a:ext cx="381000" cy="488950"/>
        </p:xfrm>
        <a:graphic>
          <a:graphicData uri="http://schemas.openxmlformats.org/presentationml/2006/ole">
            <mc:AlternateContent xmlns:mc="http://schemas.openxmlformats.org/markup-compatibility/2006">
              <mc:Choice xmlns:v="urn:schemas-microsoft-com:vml" Requires="v">
                <p:oleObj spid="_x0000_s2084" name="Equation" r:id="rId12" imgW="152280" imgH="215640" progId="Equation.3">
                  <p:embed/>
                </p:oleObj>
              </mc:Choice>
              <mc:Fallback>
                <p:oleObj name="Equation" r:id="rId12" imgW="1522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4419600"/>
                        <a:ext cx="381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9"/>
          <p:cNvGraphicFramePr>
            <a:graphicFrameLocks noChangeAspect="1"/>
          </p:cNvGraphicFramePr>
          <p:nvPr>
            <p:extLst>
              <p:ext uri="{D42A27DB-BD31-4B8C-83A1-F6EECF244321}">
                <p14:modId xmlns:p14="http://schemas.microsoft.com/office/powerpoint/2010/main" val="2716358403"/>
              </p:ext>
            </p:extLst>
          </p:nvPr>
        </p:nvGraphicFramePr>
        <p:xfrm flipV="1">
          <a:off x="2743200" y="5600700"/>
          <a:ext cx="412750" cy="533400"/>
        </p:xfrm>
        <a:graphic>
          <a:graphicData uri="http://schemas.openxmlformats.org/presentationml/2006/ole">
            <mc:AlternateContent xmlns:mc="http://schemas.openxmlformats.org/markup-compatibility/2006">
              <mc:Choice xmlns:v="urn:schemas-microsoft-com:vml" Requires="v">
                <p:oleObj spid="_x0000_s2085" name="Equation" r:id="rId13" imgW="164880" imgH="215640" progId="Equation.3">
                  <p:embed/>
                </p:oleObj>
              </mc:Choice>
              <mc:Fallback>
                <p:oleObj name="Equation" r:id="rId13"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V="1">
                        <a:off x="2743200" y="5600700"/>
                        <a:ext cx="412750" cy="533400"/>
                      </a:xfrm>
                      <a:prstGeom prst="rect">
                        <a:avLst/>
                      </a:prstGeom>
                      <a:noFill/>
                    </p:spPr>
                  </p:pic>
                </p:oleObj>
              </mc:Fallback>
            </mc:AlternateContent>
          </a:graphicData>
        </a:graphic>
      </p:graphicFrame>
      <p:graphicFrame>
        <p:nvGraphicFramePr>
          <p:cNvPr id="25" name="Object 10"/>
          <p:cNvGraphicFramePr>
            <a:graphicFrameLocks noChangeAspect="1"/>
          </p:cNvGraphicFramePr>
          <p:nvPr/>
        </p:nvGraphicFramePr>
        <p:xfrm>
          <a:off x="6096000" y="2895600"/>
          <a:ext cx="412750" cy="533400"/>
        </p:xfrm>
        <a:graphic>
          <a:graphicData uri="http://schemas.openxmlformats.org/presentationml/2006/ole">
            <mc:AlternateContent xmlns:mc="http://schemas.openxmlformats.org/markup-compatibility/2006">
              <mc:Choice xmlns:v="urn:schemas-microsoft-com:vml" Requires="v">
                <p:oleObj spid="_x0000_s2086" name="Equation" r:id="rId15" imgW="164880" imgH="215640" progId="Equation.3">
                  <p:embed/>
                </p:oleObj>
              </mc:Choice>
              <mc:Fallback>
                <p:oleObj name="Equation" r:id="rId15" imgW="1648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0" y="28956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1"/>
          <p:cNvGraphicFramePr>
            <a:graphicFrameLocks noChangeAspect="1"/>
          </p:cNvGraphicFramePr>
          <p:nvPr/>
        </p:nvGraphicFramePr>
        <p:xfrm>
          <a:off x="7283450" y="4343400"/>
          <a:ext cx="412750" cy="533400"/>
        </p:xfrm>
        <a:graphic>
          <a:graphicData uri="http://schemas.openxmlformats.org/presentationml/2006/ole">
            <mc:AlternateContent xmlns:mc="http://schemas.openxmlformats.org/markup-compatibility/2006">
              <mc:Choice xmlns:v="urn:schemas-microsoft-com:vml" Requires="v">
                <p:oleObj spid="_x0000_s2087" name="Equation" r:id="rId17" imgW="164880" imgH="215640" progId="Equation.3">
                  <p:embed/>
                </p:oleObj>
              </mc:Choice>
              <mc:Fallback>
                <p:oleObj name="Equation" r:id="rId17"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3450" y="43434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2"/>
          <p:cNvGraphicFramePr>
            <a:graphicFrameLocks noChangeAspect="1"/>
          </p:cNvGraphicFramePr>
          <p:nvPr/>
        </p:nvGraphicFramePr>
        <p:xfrm>
          <a:off x="8153400" y="5562600"/>
          <a:ext cx="412750" cy="533400"/>
        </p:xfrm>
        <a:graphic>
          <a:graphicData uri="http://schemas.openxmlformats.org/presentationml/2006/ole">
            <mc:AlternateContent xmlns:mc="http://schemas.openxmlformats.org/markup-compatibility/2006">
              <mc:Choice xmlns:v="urn:schemas-microsoft-com:vml" Requires="v">
                <p:oleObj spid="_x0000_s2088" name="Equation" r:id="rId18" imgW="164880" imgH="215640" progId="Equation.3">
                  <p:embed/>
                </p:oleObj>
              </mc:Choice>
              <mc:Fallback>
                <p:oleObj name="Equation" r:id="rId18"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55626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3"/>
          <p:cNvGraphicFramePr>
            <a:graphicFrameLocks noChangeAspect="1"/>
          </p:cNvGraphicFramePr>
          <p:nvPr/>
        </p:nvGraphicFramePr>
        <p:xfrm>
          <a:off x="3733800" y="5638800"/>
          <a:ext cx="412750" cy="533400"/>
        </p:xfrm>
        <a:graphic>
          <a:graphicData uri="http://schemas.openxmlformats.org/presentationml/2006/ole">
            <mc:AlternateContent xmlns:mc="http://schemas.openxmlformats.org/markup-compatibility/2006">
              <mc:Choice xmlns:v="urn:schemas-microsoft-com:vml" Requires="v">
                <p:oleObj spid="_x0000_s2089" name="Equation" r:id="rId19" imgW="164880" imgH="215640" progId="Equation.3">
                  <p:embed/>
                </p:oleObj>
              </mc:Choice>
              <mc:Fallback>
                <p:oleObj name="Equation" r:id="rId19" imgW="1648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3800" y="56388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4"/>
          <p:cNvGraphicFramePr>
            <a:graphicFrameLocks noChangeAspect="1"/>
          </p:cNvGraphicFramePr>
          <p:nvPr/>
        </p:nvGraphicFramePr>
        <p:xfrm>
          <a:off x="7696200" y="2895600"/>
          <a:ext cx="412750" cy="533400"/>
        </p:xfrm>
        <a:graphic>
          <a:graphicData uri="http://schemas.openxmlformats.org/presentationml/2006/ole">
            <mc:AlternateContent xmlns:mc="http://schemas.openxmlformats.org/markup-compatibility/2006">
              <mc:Choice xmlns:v="urn:schemas-microsoft-com:vml" Requires="v">
                <p:oleObj spid="_x0000_s2090" name="Equation" r:id="rId21" imgW="164880" imgH="215640" progId="Equation.3">
                  <p:embed/>
                </p:oleObj>
              </mc:Choice>
              <mc:Fallback>
                <p:oleObj name="Equation" r:id="rId21" imgW="1648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96200" y="28956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5"/>
          <p:cNvGraphicFramePr>
            <a:graphicFrameLocks noChangeAspect="1"/>
          </p:cNvGraphicFramePr>
          <p:nvPr/>
        </p:nvGraphicFramePr>
        <p:xfrm>
          <a:off x="5410200" y="5638800"/>
          <a:ext cx="412750" cy="533400"/>
        </p:xfrm>
        <a:graphic>
          <a:graphicData uri="http://schemas.openxmlformats.org/presentationml/2006/ole">
            <mc:AlternateContent xmlns:mc="http://schemas.openxmlformats.org/markup-compatibility/2006">
              <mc:Choice xmlns:v="urn:schemas-microsoft-com:vml" Requires="v">
                <p:oleObj spid="_x0000_s2091" name="Equation" r:id="rId22" imgW="164880" imgH="215640" progId="Equation.3">
                  <p:embed/>
                </p:oleObj>
              </mc:Choice>
              <mc:Fallback>
                <p:oleObj name="Equation" r:id="rId22" imgW="1648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10200" y="5638800"/>
                        <a:ext cx="4127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Straight Connector 30"/>
          <p:cNvCxnSpPr>
            <a:stCxn id="5" idx="6"/>
            <a:endCxn id="6" idx="2"/>
          </p:cNvCxnSpPr>
          <p:nvPr/>
        </p:nvCxnSpPr>
        <p:spPr>
          <a:xfrm>
            <a:off x="1600200" y="3162300"/>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29400" y="3200400"/>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295400" y="48006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1" idx="2"/>
          </p:cNvCxnSpPr>
          <p:nvPr/>
        </p:nvCxnSpPr>
        <p:spPr>
          <a:xfrm flipV="1">
            <a:off x="1524000" y="5905500"/>
            <a:ext cx="1143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962400" y="48006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705600" y="48006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191000" y="5867400"/>
            <a:ext cx="1143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934200" y="5829300"/>
            <a:ext cx="1143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2209800" y="48768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4953000" y="48006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7696200" y="4724400"/>
            <a:ext cx="533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524000" y="3429000"/>
            <a:ext cx="381000" cy="1066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 idx="4"/>
          </p:cNvCxnSpPr>
          <p:nvPr/>
        </p:nvCxnSpPr>
        <p:spPr>
          <a:xfrm flipH="1">
            <a:off x="1219200" y="3429000"/>
            <a:ext cx="114300" cy="2209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7" idx="2"/>
          </p:cNvCxnSpPr>
          <p:nvPr/>
        </p:nvCxnSpPr>
        <p:spPr>
          <a:xfrm flipV="1">
            <a:off x="2895600" y="3162300"/>
            <a:ext cx="3124200" cy="2476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48000" y="3352800"/>
            <a:ext cx="1600200" cy="1066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114800" y="3352800"/>
            <a:ext cx="3505200" cy="24003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486400" y="3352800"/>
            <a:ext cx="2209800" cy="22479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324600" y="3429000"/>
            <a:ext cx="106680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200" y="3200400"/>
            <a:ext cx="3429000" cy="2362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324600" y="3429000"/>
            <a:ext cx="1752600" cy="2362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01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Total number of nodes in G = 2m (m variables) + 3l (clauses).</a:t>
            </a:r>
          </a:p>
          <a:p>
            <a:endParaRPr lang="en-US" dirty="0"/>
          </a:p>
          <a:p>
            <a:r>
              <a:rPr lang="en-US" dirty="0"/>
              <a:t>Let k = m + 2l </a:t>
            </a:r>
          </a:p>
          <a:p>
            <a:endParaRPr lang="en-US" dirty="0"/>
          </a:p>
          <a:p>
            <a:r>
              <a:rPr lang="en-US" dirty="0"/>
              <a:t>If there is a satisfying assignment then G has k vertex cover. </a:t>
            </a:r>
          </a:p>
          <a:p>
            <a:endParaRPr lang="en-US" dirty="0"/>
          </a:p>
        </p:txBody>
      </p:sp>
      <p:sp>
        <p:nvSpPr>
          <p:cNvPr id="3" name="Content Placeholder 2"/>
          <p:cNvSpPr>
            <a:spLocks noGrp="1"/>
          </p:cNvSpPr>
          <p:nvPr>
            <p:ph sz="quarter" idx="10"/>
          </p:nvPr>
        </p:nvSpPr>
        <p:spPr/>
        <p:txBody>
          <a:bodyPr/>
          <a:lstStyle/>
          <a:p>
            <a:r>
              <a:rPr lang="en-US" dirty="0" smtClean="0"/>
              <a:t>Computing k</a:t>
            </a:r>
            <a:endParaRPr lang="en-US" dirty="0"/>
          </a:p>
        </p:txBody>
      </p:sp>
    </p:spTree>
    <p:extLst>
      <p:ext uri="{BB962C8B-B14F-4D97-AF65-F5344CB8AC3E}">
        <p14:creationId xmlns:p14="http://schemas.microsoft.com/office/powerpoint/2010/main" val="150768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4794</TotalTime>
  <Words>485</Words>
  <Application>Microsoft Office PowerPoint</Application>
  <PresentationFormat>On-screen Show (4:3)</PresentationFormat>
  <Paragraphs>52</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Equation</vt:lpstr>
      <vt:lpstr> NP-Completeness Dr. Tathagata Ray Assistant Professor, BITS Pilani, Hyderabad Campus rayt@hyderabad.bits-pilani.ac.in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Singh</dc:creator>
  <cp:lastModifiedBy>Admin</cp:lastModifiedBy>
  <cp:revision>186</cp:revision>
  <dcterms:created xsi:type="dcterms:W3CDTF">2006-08-16T00:00:00Z</dcterms:created>
  <dcterms:modified xsi:type="dcterms:W3CDTF">2015-10-12T05:24:59Z</dcterms:modified>
</cp:coreProperties>
</file>