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79" r:id="rId3"/>
    <p:sldId id="330" r:id="rId4"/>
    <p:sldId id="332" r:id="rId5"/>
    <p:sldId id="334" r:id="rId6"/>
    <p:sldId id="335" r:id="rId7"/>
    <p:sldId id="337" r:id="rId8"/>
    <p:sldId id="338" r:id="rId9"/>
    <p:sldId id="339" r:id="rId10"/>
    <p:sldId id="341" r:id="rId11"/>
    <p:sldId id="342" r:id="rId12"/>
    <p:sldId id="344" r:id="rId13"/>
    <p:sldId id="346" r:id="rId14"/>
    <p:sldId id="347" r:id="rId15"/>
    <p:sldId id="349" r:id="rId16"/>
    <p:sldId id="352" r:id="rId17"/>
    <p:sldId id="355" r:id="rId18"/>
    <p:sldId id="351" r:id="rId19"/>
    <p:sldId id="356" r:id="rId20"/>
    <p:sldId id="358" r:id="rId21"/>
    <p:sldId id="360" r:id="rId22"/>
    <p:sldId id="362" r:id="rId23"/>
    <p:sldId id="363" r:id="rId24"/>
    <p:sldId id="364" r:id="rId25"/>
    <p:sldId id="365" r:id="rId26"/>
    <p:sldId id="366" r:id="rId27"/>
    <p:sldId id="367" r:id="rId28"/>
    <p:sldId id="3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5/23/2012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Tries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27603B3-DBE0-4666-8DA7-3C6D6F25FDDB}" type="datetime8">
              <a:rPr lang="en-US"/>
              <a:pPr/>
              <a:t>5/23/2012 8:53 AM</a:t>
            </a:fld>
            <a:endParaRPr lang="en-US"/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FE7B8-14AA-4AF6-9430-B21D480FE42A}" type="slidenum">
              <a:rPr lang="en-US"/>
              <a:pPr/>
              <a:t>4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4213"/>
            <a:ext cx="4572000" cy="3430587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Our data structures should be </a:t>
            </a:r>
            <a:r>
              <a:rPr lang="en-US" smtClean="0">
                <a:solidFill>
                  <a:schemeClr val="hlink"/>
                </a:solidFill>
              </a:rPr>
              <a:t>abstractions</a:t>
            </a:r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That is, they should </a:t>
            </a:r>
            <a:r>
              <a:rPr lang="en-US" smtClean="0">
                <a:solidFill>
                  <a:schemeClr val="hlink"/>
                </a:solidFill>
              </a:rPr>
              <a:t>hide</a:t>
            </a:r>
            <a:r>
              <a:rPr lang="en-US" smtClean="0"/>
              <a:t> unneeded details</a:t>
            </a:r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We want to </a:t>
            </a:r>
            <a:r>
              <a:rPr lang="en-US" smtClean="0">
                <a:solidFill>
                  <a:schemeClr val="hlink"/>
                </a:solidFill>
              </a:rPr>
              <a:t>separate</a:t>
            </a: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the interface</a:t>
            </a:r>
            <a:r>
              <a:rPr lang="en-US" smtClean="0"/>
              <a:t> of the structure from its </a:t>
            </a:r>
            <a:r>
              <a:rPr lang="en-US" smtClean="0">
                <a:solidFill>
                  <a:schemeClr val="hlink"/>
                </a:solidFill>
              </a:rPr>
              <a:t>underlying implementation</a:t>
            </a:r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This helps </a:t>
            </a:r>
            <a:r>
              <a:rPr lang="en-US" smtClean="0">
                <a:solidFill>
                  <a:schemeClr val="hlink"/>
                </a:solidFill>
              </a:rPr>
              <a:t>manage complexity</a:t>
            </a:r>
            <a:r>
              <a:rPr lang="en-US" smtClean="0"/>
              <a:t> and makes it </a:t>
            </a:r>
            <a:r>
              <a:rPr lang="en-US" smtClean="0">
                <a:solidFill>
                  <a:schemeClr val="hlink"/>
                </a:solidFill>
              </a:rPr>
              <a:t>possible to change the implementation without changing the interface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		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	What do we mean by “</a:t>
            </a:r>
            <a:r>
              <a:rPr lang="en-US" smtClean="0"/>
              <a:t>makes it </a:t>
            </a:r>
            <a:r>
              <a:rPr lang="en-US" smtClean="0">
                <a:solidFill>
                  <a:schemeClr val="hlink"/>
                </a:solidFill>
              </a:rPr>
              <a:t>possible to change the implementation without changing the interface“?</a:t>
            </a:r>
          </a:p>
          <a:p>
            <a:pPr eaLnBrk="1" hangingPunct="1"/>
            <a:r>
              <a:rPr lang="en-US" smtClean="0"/>
              <a:t>	</a:t>
            </a:r>
          </a:p>
          <a:p>
            <a:pPr eaLnBrk="1" hangingPunct="1"/>
            <a:r>
              <a:rPr lang="en-US" smtClean="0"/>
              <a:t>	Why is </a:t>
            </a:r>
            <a:r>
              <a:rPr lang="en-US" smtClean="0">
                <a:solidFill>
                  <a:schemeClr val="hlink"/>
                </a:solidFill>
              </a:rPr>
              <a:t>changing the implementation without changing the interface </a:t>
            </a:r>
            <a:r>
              <a:rPr lang="en-US" smtClean="0"/>
              <a:t>desirable?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Tries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83940F-C72E-419D-9FC2-2E24A05824D6}" type="datetime8">
              <a:rPr lang="en-US"/>
              <a:pPr/>
              <a:t>5/23/2012 8:53 AM</a:t>
            </a:fld>
            <a:endParaRPr lang="en-US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40501-A99D-4123-8219-0827E7C74F21}" type="slidenum">
              <a:rPr lang="en-US"/>
              <a:pPr/>
              <a:t>5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Java, an interface corresponds</a:t>
            </a:r>
          </a:p>
          <a:p>
            <a:pPr eaLnBrk="1" hangingPunct="1"/>
            <a:r>
              <a:rPr lang="en-US" smtClean="0"/>
              <a:t>well to an ADT</a:t>
            </a:r>
          </a:p>
          <a:p>
            <a:pPr eaLnBrk="1" hangingPunct="1"/>
            <a:r>
              <a:rPr lang="en-US" smtClean="0"/>
              <a:t>􀂃 The interface describes the</a:t>
            </a:r>
          </a:p>
          <a:p>
            <a:pPr eaLnBrk="1" hangingPunct="1"/>
            <a:r>
              <a:rPr lang="en-US" smtClean="0"/>
              <a:t>operations, but says nothing at all</a:t>
            </a:r>
          </a:p>
          <a:p>
            <a:pPr eaLnBrk="1" hangingPunct="1"/>
            <a:r>
              <a:rPr lang="en-US" smtClean="0"/>
              <a:t>about how they are implemented</a:t>
            </a:r>
          </a:p>
          <a:p>
            <a:pPr eaLnBrk="1" hangingPunct="1"/>
            <a:r>
              <a:rPr lang="en-US" smtClean="0"/>
              <a:t>􀁹 Example: Stack interface/ADT</a:t>
            </a:r>
          </a:p>
          <a:p>
            <a:pPr eaLnBrk="1" hangingPunct="1"/>
            <a:r>
              <a:rPr lang="en-US" b="1" smtClean="0"/>
              <a:t>public interface Stack {</a:t>
            </a:r>
          </a:p>
          <a:p>
            <a:pPr eaLnBrk="1" hangingPunct="1"/>
            <a:r>
              <a:rPr lang="en-US" b="1" smtClean="0"/>
              <a:t>public void push(Object x);</a:t>
            </a:r>
          </a:p>
          <a:p>
            <a:pPr eaLnBrk="1" hangingPunct="1"/>
            <a:r>
              <a:rPr lang="en-US" b="1" smtClean="0"/>
              <a:t>public Object pop();</a:t>
            </a:r>
          </a:p>
          <a:p>
            <a:pPr eaLnBrk="1" hangingPunct="1"/>
            <a:r>
              <a:rPr lang="en-US" b="1" smtClean="0"/>
              <a:t>public Object peek();</a:t>
            </a:r>
          </a:p>
          <a:p>
            <a:pPr eaLnBrk="1" hangingPunct="1"/>
            <a:r>
              <a:rPr lang="en-US" b="1" smtClean="0"/>
              <a:t>public boolean isEmpty();</a:t>
            </a:r>
          </a:p>
          <a:p>
            <a:pPr eaLnBrk="1" hangingPunct="1"/>
            <a:r>
              <a:rPr lang="en-US" b="1" smtClean="0"/>
              <a:t>public void makeEmpty();</a:t>
            </a:r>
          </a:p>
          <a:p>
            <a:pPr eaLnBrk="1" hangingPunct="1"/>
            <a:r>
              <a:rPr lang="en-US" b="1" smtClean="0"/>
              <a:t>}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Tries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6E21A2B-4270-4655-AD7F-AD077931FDE0}" type="datetime8">
              <a:rPr lang="en-US"/>
              <a:pPr/>
              <a:t>5/23/2012 8:53 AM</a:t>
            </a:fld>
            <a:endParaRPr lang="en-US"/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9B03A-D143-4613-89DE-3D2EF30ECF4B}" type="slidenum">
              <a:rPr lang="en-US"/>
              <a:pPr/>
              <a:t>7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4213"/>
            <a:ext cx="4572000" cy="3430587"/>
          </a:xfrm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Is a stack an Abstract Data Type (ADT) with a collection of data </a:t>
            </a:r>
          </a:p>
          <a:p>
            <a:pPr eaLnBrk="1" hangingPunct="1"/>
            <a:r>
              <a:rPr lang="en-US" smtClean="0"/>
              <a:t>and operations that are allow on the data?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many operations can we legally perform to manipulate a stack?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					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Do we care about how these operations are implemented?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			We only care about the what, not about the how!</a:t>
            </a:r>
          </a:p>
          <a:p>
            <a:pPr eaLnBrk="1" hangingPunct="1"/>
            <a:endParaRPr lang="en-US" smtClean="0">
              <a:solidFill>
                <a:schemeClr val="hlink"/>
              </a:solidFill>
            </a:endParaRP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set of operations defines the </a:t>
            </a:r>
            <a:r>
              <a:rPr lang="en-US" i="1" smtClean="0"/>
              <a:t>interface</a:t>
            </a:r>
            <a:r>
              <a:rPr lang="en-US" smtClean="0"/>
              <a:t> to the ADT.  </a:t>
            </a:r>
          </a:p>
          <a:p>
            <a:pPr eaLnBrk="1" hangingPunct="1"/>
            <a:r>
              <a:rPr lang="en-US" smtClean="0"/>
              <a:t>			What are they for a stack?</a:t>
            </a:r>
          </a:p>
          <a:p>
            <a:pPr lvl="3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Tries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3F677B-D23F-46FF-BE33-EB4874A15EEC}" type="datetime8">
              <a:rPr lang="en-US"/>
              <a:pPr/>
              <a:t>5/23/2012 8:53 AM</a:t>
            </a:fld>
            <a:endParaRPr lang="en-US"/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39860-AD0A-4B8B-A3A7-5D68AAA75D9E}" type="slidenum">
              <a:rPr lang="en-US"/>
              <a:pPr/>
              <a:t>12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ADT Queue</a:t>
            </a:r>
          </a:p>
          <a:p>
            <a:pPr eaLnBrk="1" hangingPunct="1"/>
            <a:r>
              <a:rPr lang="en-US" smtClean="0"/>
              <a:t>􀂃 Operations:</a:t>
            </a:r>
          </a:p>
          <a:p>
            <a:pPr eaLnBrk="1" hangingPunct="1"/>
            <a:r>
              <a:rPr lang="en-US" b="1" smtClean="0"/>
              <a:t>void enQueue(Object x);</a:t>
            </a:r>
          </a:p>
          <a:p>
            <a:pPr eaLnBrk="1" hangingPunct="1"/>
            <a:r>
              <a:rPr lang="en-US" b="1" smtClean="0"/>
              <a:t>Object deQueue();</a:t>
            </a:r>
          </a:p>
          <a:p>
            <a:pPr eaLnBrk="1" hangingPunct="1"/>
            <a:r>
              <a:rPr lang="en-US" b="1" smtClean="0"/>
              <a:t>Object peek();</a:t>
            </a:r>
          </a:p>
          <a:p>
            <a:pPr eaLnBrk="1" hangingPunct="1"/>
            <a:r>
              <a:rPr lang="en-US" b="1" smtClean="0"/>
              <a:t>boolean isEmpty();</a:t>
            </a:r>
          </a:p>
          <a:p>
            <a:pPr eaLnBrk="1" hangingPunct="1"/>
            <a:r>
              <a:rPr lang="en-US" b="1" smtClean="0"/>
              <a:t>void makeEmpty();</a:t>
            </a:r>
          </a:p>
          <a:p>
            <a:pPr eaLnBrk="1" hangingPunct="1"/>
            <a:r>
              <a:rPr lang="en-US" smtClean="0"/>
              <a:t>􀁹 Where used:</a:t>
            </a:r>
          </a:p>
          <a:p>
            <a:pPr eaLnBrk="1" hangingPunct="1"/>
            <a:r>
              <a:rPr lang="en-US" smtClean="0"/>
              <a:t>􀂃 Simple job scheduler (e.g.,</a:t>
            </a:r>
          </a:p>
          <a:p>
            <a:pPr eaLnBrk="1" hangingPunct="1"/>
            <a:r>
              <a:rPr lang="en-US" smtClean="0"/>
              <a:t>print queue)</a:t>
            </a:r>
          </a:p>
          <a:p>
            <a:pPr eaLnBrk="1" hangingPunct="1"/>
            <a:r>
              <a:rPr lang="en-US" smtClean="0"/>
              <a:t>􀂃 Wide use within other</a:t>
            </a:r>
          </a:p>
          <a:p>
            <a:pPr eaLnBrk="1" hangingPunct="1"/>
            <a:r>
              <a:rPr lang="en-US" smtClean="0"/>
              <a:t>algorithms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Wednesday, May 23,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Wednesday, May 23,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Stacks: An Array Implementation 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Pseudo code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68363" y="2324100"/>
            <a:ext cx="3581400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size()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</a:t>
            </a:r>
            <a:endParaRPr lang="en-US" sz="2000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isEmpty()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(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&lt;0)</a:t>
            </a:r>
            <a:endParaRPr lang="en-US" sz="2000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top()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isEmpty()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b="1">
                <a:latin typeface="Courier New" pitchFamily="49" charset="0"/>
                <a:ea typeface="굴림" pitchFamily="50" charset="-127"/>
              </a:rPr>
            </a:br>
            <a:r>
              <a:rPr lang="en-US" sz="2000" b="1">
                <a:latin typeface="Courier New" pitchFamily="49" charset="0"/>
                <a:ea typeface="굴림" pitchFamily="50" charset="-127"/>
              </a:rPr>
              <a:t>   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S[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]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572000" y="1447800"/>
            <a:ext cx="3962400" cy="350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push(o)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size()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b="1">
                <a:latin typeface="Courier New" pitchFamily="49" charset="0"/>
                <a:ea typeface="굴림" pitchFamily="50" charset="-127"/>
              </a:rPr>
            </a:br>
            <a:r>
              <a:rPr lang="en-US" sz="2000" b="1">
                <a:latin typeface="Courier New" pitchFamily="49" charset="0"/>
                <a:ea typeface="굴림" pitchFamily="50" charset="-127"/>
              </a:rPr>
              <a:t>   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>
                <a:latin typeface="Courier New" pitchFamily="49" charset="0"/>
                <a:ea typeface="굴림" pitchFamily="50" charset="-127"/>
              </a:rPr>
              <a:t>S[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t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]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o</a:t>
            </a:r>
            <a:endParaRPr lang="en-US" sz="2000" i="1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 pop(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>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US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if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isEmpty()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b="1">
                <a:latin typeface="Courier New" pitchFamily="49" charset="0"/>
                <a:ea typeface="굴림" pitchFamily="50" charset="-127"/>
              </a:rPr>
            </a:br>
            <a:r>
              <a:rPr lang="en-US" sz="2000" b="1">
                <a:latin typeface="Courier New" pitchFamily="49" charset="0"/>
                <a:ea typeface="굴림" pitchFamily="50" charset="-127"/>
              </a:rPr>
              <a:t>   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US" sz="200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>
                <a:latin typeface="Courier New" pitchFamily="49" charset="0"/>
              </a:rPr>
              <a:t>t</a:t>
            </a:r>
            <a:r>
              <a:rPr lang="en-US" sz="2000">
                <a:latin typeface="Courier New" pitchFamily="49" charset="0"/>
              </a:rPr>
              <a:t>=</a:t>
            </a:r>
            <a:r>
              <a:rPr lang="en-GB" sz="2000" i="1">
                <a:latin typeface="Courier New" pitchFamily="49" charset="0"/>
              </a:rPr>
              <a:t>t</a:t>
            </a:r>
            <a:r>
              <a:rPr lang="en-GB" sz="2000">
                <a:latin typeface="Courier New" pitchFamily="49" charset="0"/>
              </a:rPr>
              <a:t>-1</a:t>
            </a:r>
            <a:r>
              <a:rPr lang="en-US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b="1">
                <a:latin typeface="Courier New" pitchFamily="49" charset="0"/>
              </a:rPr>
              <a:t>return S[</a:t>
            </a:r>
            <a:r>
              <a:rPr lang="en-GB" sz="2000" b="1" i="1">
                <a:latin typeface="Courier New" pitchFamily="49" charset="0"/>
              </a:rPr>
              <a:t>t+1</a:t>
            </a:r>
            <a:r>
              <a:rPr lang="en-GB" sz="2000" b="1">
                <a:latin typeface="Courier New" pitchFamily="49" charset="0"/>
              </a:rPr>
              <a:t>]</a:t>
            </a:r>
            <a:endParaRPr lang="en-GB" sz="2000" b="1">
              <a:latin typeface="Courier New" pitchFamily="49" charset="0"/>
              <a:ea typeface="굴림" pitchFamily="50" charset="-127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8388" y="5334000"/>
          <a:ext cx="7227887" cy="885825"/>
        </p:xfrm>
        <a:graphic>
          <a:graphicData uri="http://schemas.openxmlformats.org/presentationml/2006/ole">
            <p:oleObj spid="_x0000_s3074" name="Photo Editor Photo" r:id="rId3" imgW="7228571" imgH="88594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Stacks: An Array Implementation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dirty="0" smtClean="0"/>
              <a:t>The array implementation is simple and efficient</a:t>
            </a:r>
          </a:p>
          <a:p>
            <a:pPr eaLnBrk="1" hangingPunct="1">
              <a:buNone/>
            </a:pPr>
            <a:r>
              <a:rPr lang="en-US" dirty="0" smtClean="0"/>
              <a:t>(methods performed in O(1)).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Disadvantage</a:t>
            </a:r>
          </a:p>
          <a:p>
            <a:pPr>
              <a:buNone/>
            </a:pPr>
            <a:r>
              <a:rPr lang="en-US" dirty="0" smtClean="0"/>
              <a:t>There is an upper bound, </a:t>
            </a:r>
            <a:r>
              <a:rPr lang="en-US" i="1" dirty="0" smtClean="0"/>
              <a:t>N</a:t>
            </a:r>
            <a:r>
              <a:rPr lang="en-US" dirty="0" smtClean="0"/>
              <a:t>, on the size of the</a:t>
            </a:r>
          </a:p>
          <a:p>
            <a:pPr>
              <a:buNone/>
            </a:pPr>
            <a:r>
              <a:rPr lang="en-US" dirty="0" smtClean="0"/>
              <a:t>stack. </a:t>
            </a:r>
          </a:p>
          <a:p>
            <a:pPr eaLnBrk="1" hangingPunct="1">
              <a:buNone/>
            </a:pPr>
            <a:r>
              <a:rPr lang="en-US" dirty="0" smtClean="0"/>
              <a:t>The arbitrary value </a:t>
            </a:r>
            <a:r>
              <a:rPr lang="en-US" i="1" dirty="0" smtClean="0"/>
              <a:t>N </a:t>
            </a:r>
            <a:r>
              <a:rPr lang="en-US" dirty="0" smtClean="0"/>
              <a:t>may be too small for a</a:t>
            </a:r>
          </a:p>
          <a:p>
            <a:pPr eaLnBrk="1" hangingPunct="1">
              <a:buNone/>
            </a:pPr>
            <a:r>
              <a:rPr lang="en-US" dirty="0" smtClean="0"/>
              <a:t>given application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</a:p>
          <a:p>
            <a:pPr eaLnBrk="1" hangingPunct="1">
              <a:buNone/>
            </a:pPr>
            <a:r>
              <a:rPr lang="en-US" dirty="0" smtClean="0"/>
              <a:t>a waste of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8013" y="1576388"/>
            <a:ext cx="8358187" cy="3422650"/>
          </a:xfrm>
        </p:spPr>
        <p:txBody>
          <a:bodyPr/>
          <a:lstStyle/>
          <a:p>
            <a:pPr eaLnBrk="1" hangingPunct="1"/>
            <a:r>
              <a:rPr lang="en-US" sz="2400" smtClean="0"/>
              <a:t>A queue differs from a stack in that its insertion and removal routines follows the </a:t>
            </a:r>
            <a:r>
              <a:rPr lang="en-US" sz="2400" b="1" smtClean="0"/>
              <a:t>first-in-first-out</a:t>
            </a:r>
            <a:r>
              <a:rPr lang="en-US" sz="2400" smtClean="0"/>
              <a:t> (FIFO) principle.</a:t>
            </a:r>
          </a:p>
          <a:p>
            <a:pPr eaLnBrk="1" hangingPunct="1"/>
            <a:r>
              <a:rPr lang="en-US" sz="2400" smtClean="0"/>
              <a:t>Elements may be inserted at any time, but only the element which has been in the queue the longest may be removed.</a:t>
            </a:r>
          </a:p>
          <a:p>
            <a:pPr eaLnBrk="1" hangingPunct="1"/>
            <a:r>
              <a:rPr lang="en-US" sz="2400" smtClean="0"/>
              <a:t>Elements are inserted at the </a:t>
            </a:r>
            <a:r>
              <a:rPr lang="en-US" sz="2400" b="1" smtClean="0"/>
              <a:t>rear</a:t>
            </a:r>
            <a:r>
              <a:rPr lang="en-US" sz="2400" i="1" smtClean="0"/>
              <a:t> </a:t>
            </a:r>
            <a:r>
              <a:rPr lang="en-US" sz="2400" smtClean="0"/>
              <a:t>(enqueued) and removed from the </a:t>
            </a:r>
            <a:r>
              <a:rPr lang="en-US" sz="2400" b="1" smtClean="0"/>
              <a:t>front</a:t>
            </a:r>
            <a:r>
              <a:rPr lang="en-US" sz="2400" i="1" smtClean="0"/>
              <a:t> </a:t>
            </a:r>
            <a:r>
              <a:rPr lang="en-US" sz="2400" smtClean="0"/>
              <a:t>(dequeued)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785918" y="4500570"/>
          <a:ext cx="5330825" cy="1428750"/>
        </p:xfrm>
        <a:graphic>
          <a:graphicData uri="http://schemas.openxmlformats.org/presentationml/2006/ole">
            <p:oleObj spid="_x0000_s4098" name="Photo Editor Photo" r:id="rId4" imgW="5934903" imgH="1590897" progId="">
              <p:embed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438400" y="4711700"/>
            <a:ext cx="895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굴림" pitchFamily="50" charset="-127"/>
              </a:rPr>
              <a:t>Front</a:t>
            </a:r>
            <a:endParaRPr lang="en-GB">
              <a:ea typeface="굴림" pitchFamily="50" charset="-127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400800" y="4724400"/>
            <a:ext cx="846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굴림" pitchFamily="50" charset="-127"/>
              </a:rPr>
              <a:t>Rear</a:t>
            </a:r>
            <a:endParaRPr lang="en-GB">
              <a:ea typeface="굴림" pitchFamily="50" charset="-127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14810" y="4714884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ea typeface="굴림" pitchFamily="50" charset="-127"/>
              </a:rPr>
              <a:t>Queue</a:t>
            </a:r>
            <a:endParaRPr lang="en-GB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 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/>
              <a:t>queue</a:t>
            </a:r>
            <a:r>
              <a:rPr lang="en-US" sz="2800" smtClean="0"/>
              <a:t> supports three fundamental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b="1" smtClean="0"/>
              <a:t>New():</a:t>
            </a:r>
            <a:r>
              <a:rPr lang="en-US" sz="2500" i="1" smtClean="0"/>
              <a:t>ADT – Creates an empty queue</a:t>
            </a:r>
            <a:endParaRPr lang="en-US" sz="2500" smtClean="0"/>
          </a:p>
          <a:p>
            <a:pPr lvl="1" eaLnBrk="1" hangingPunct="1">
              <a:lnSpc>
                <a:spcPct val="90000"/>
              </a:lnSpc>
            </a:pPr>
            <a:r>
              <a:rPr lang="en-US" sz="2500" b="1" smtClean="0"/>
              <a:t>Enqueue(S:</a:t>
            </a:r>
            <a:r>
              <a:rPr lang="en-US" sz="2500" i="1" smtClean="0"/>
              <a:t>ADT, </a:t>
            </a:r>
            <a:r>
              <a:rPr lang="en-US" sz="2500" b="1" smtClean="0"/>
              <a:t>o:</a:t>
            </a:r>
            <a:r>
              <a:rPr lang="en-US" sz="2500" i="1" smtClean="0"/>
              <a:t>element</a:t>
            </a:r>
            <a:r>
              <a:rPr lang="en-US" sz="2500" b="1" smtClean="0"/>
              <a:t>):</a:t>
            </a:r>
            <a:r>
              <a:rPr lang="en-US" sz="2500" i="1" smtClean="0"/>
              <a:t>ADT - </a:t>
            </a:r>
            <a:r>
              <a:rPr lang="en-US" sz="2500" smtClean="0">
                <a:solidFill>
                  <a:srgbClr val="000000"/>
                </a:solidFill>
              </a:rPr>
              <a:t>Inserts object </a:t>
            </a:r>
            <a:r>
              <a:rPr lang="en-US" sz="2500" i="1" smtClean="0">
                <a:solidFill>
                  <a:srgbClr val="000000"/>
                </a:solidFill>
              </a:rPr>
              <a:t>o </a:t>
            </a:r>
            <a:r>
              <a:rPr lang="en-US" sz="2500" smtClean="0">
                <a:solidFill>
                  <a:srgbClr val="000000"/>
                </a:solidFill>
              </a:rPr>
              <a:t>at the rear of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b="1" smtClean="0"/>
              <a:t>Dequeue(S:</a:t>
            </a:r>
            <a:r>
              <a:rPr lang="en-US" sz="2500" i="1" smtClean="0"/>
              <a:t>ADT</a:t>
            </a:r>
            <a:r>
              <a:rPr lang="en-US" sz="2500" b="1" smtClean="0"/>
              <a:t>):</a:t>
            </a:r>
            <a:r>
              <a:rPr lang="en-US" sz="2500" i="1" smtClean="0"/>
              <a:t>ADT</a:t>
            </a:r>
            <a:r>
              <a:rPr lang="en-US" sz="2500" smtClean="0">
                <a:solidFill>
                  <a:srgbClr val="0000FF"/>
                </a:solidFill>
              </a:rPr>
              <a:t> </a:t>
            </a:r>
            <a:r>
              <a:rPr lang="en-US" sz="2500" smtClean="0"/>
              <a:t>- </a:t>
            </a:r>
            <a:r>
              <a:rPr lang="en-US" sz="2500" smtClean="0">
                <a:solidFill>
                  <a:srgbClr val="000000"/>
                </a:solidFill>
              </a:rPr>
              <a:t>Removes the object from the front of the queue; an error occurs if the queue is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b="1" smtClean="0"/>
              <a:t>Front(S:</a:t>
            </a:r>
            <a:r>
              <a:rPr lang="en-US" sz="2500" i="1" smtClean="0"/>
              <a:t>ADT</a:t>
            </a:r>
            <a:r>
              <a:rPr lang="en-US" sz="2500" b="1" smtClean="0"/>
              <a:t>):</a:t>
            </a:r>
            <a:r>
              <a:rPr lang="en-US" sz="2500" i="1" smtClean="0"/>
              <a:t>element -</a:t>
            </a:r>
            <a:r>
              <a:rPr lang="en-US" sz="2500" smtClean="0">
                <a:solidFill>
                  <a:srgbClr val="0000FF"/>
                </a:solidFill>
              </a:rPr>
              <a:t> </a:t>
            </a:r>
            <a:r>
              <a:rPr lang="en-US" sz="2500" smtClean="0">
                <a:solidFill>
                  <a:srgbClr val="000000"/>
                </a:solidFill>
              </a:rPr>
              <a:t>Returns, but does not remove, the front element; an error occurs if the queue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Queues: An Array Implementation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35512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Create a queue using an array in a circular fashion</a:t>
            </a:r>
          </a:p>
          <a:p>
            <a:pPr eaLnBrk="1" hangingPunct="1"/>
            <a:r>
              <a:rPr lang="en-US" sz="2800" dirty="0" smtClean="0"/>
              <a:t>A maximum size </a:t>
            </a:r>
            <a:r>
              <a:rPr lang="en-US" sz="2800" i="1" dirty="0" smtClean="0"/>
              <a:t>N </a:t>
            </a:r>
            <a:r>
              <a:rPr lang="en-US" sz="2800" dirty="0" smtClean="0"/>
              <a:t>is specified.</a:t>
            </a:r>
          </a:p>
          <a:p>
            <a:pPr eaLnBrk="1" hangingPunct="1"/>
            <a:r>
              <a:rPr lang="en-US" sz="2800" dirty="0" smtClean="0"/>
              <a:t>The queue consists of an N-element array </a:t>
            </a:r>
            <a:r>
              <a:rPr lang="en-US" sz="2800" i="1" dirty="0" smtClean="0"/>
              <a:t>Q </a:t>
            </a:r>
            <a:r>
              <a:rPr lang="en-US" sz="2800" dirty="0" smtClean="0"/>
              <a:t>and two integer variables:</a:t>
            </a:r>
          </a:p>
          <a:p>
            <a:pPr lvl="1" eaLnBrk="1" hangingPunct="1"/>
            <a:r>
              <a:rPr lang="en-US" sz="2500" i="1" dirty="0" smtClean="0"/>
              <a:t>f</a:t>
            </a:r>
            <a:r>
              <a:rPr lang="en-US" sz="2500" dirty="0" smtClean="0"/>
              <a:t>, index of the front element (head – for </a:t>
            </a:r>
            <a:r>
              <a:rPr lang="en-US" sz="2500" dirty="0" err="1" smtClean="0"/>
              <a:t>dequeue</a:t>
            </a:r>
            <a:r>
              <a:rPr lang="en-US" sz="2500" dirty="0" smtClean="0"/>
              <a:t>)</a:t>
            </a:r>
          </a:p>
          <a:p>
            <a:pPr lvl="1" eaLnBrk="1" hangingPunct="1"/>
            <a:r>
              <a:rPr lang="en-US" sz="2500" i="1" dirty="0" smtClean="0"/>
              <a:t>r</a:t>
            </a:r>
            <a:r>
              <a:rPr lang="en-US" sz="2500" dirty="0" smtClean="0"/>
              <a:t>, index of the element after the rear one (tail – for </a:t>
            </a:r>
            <a:r>
              <a:rPr lang="en-US" sz="2500" dirty="0" err="1" smtClean="0"/>
              <a:t>enqueue</a:t>
            </a:r>
            <a:r>
              <a:rPr lang="en-US" sz="2500" dirty="0" smtClean="0"/>
              <a:t>)</a:t>
            </a:r>
          </a:p>
          <a:p>
            <a:pPr lvl="1" eaLnBrk="1" hangingPunct="1"/>
            <a:r>
              <a:rPr lang="en-US" sz="2500" dirty="0" smtClean="0"/>
              <a:t>Initially, f=r=0 and the queue is empty if f=r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42910" y="5072074"/>
          <a:ext cx="7305675" cy="1028700"/>
        </p:xfrm>
        <a:graphic>
          <a:graphicData uri="http://schemas.openxmlformats.org/presentationml/2006/ole">
            <p:oleObj spid="_x0000_s5122" name="Photo Editor Photo" r:id="rId3" imgW="8523810" imgH="120031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Disadvantage</a:t>
            </a:r>
          </a:p>
          <a:p>
            <a:pPr>
              <a:buNone/>
            </a:pPr>
            <a:r>
              <a:rPr lang="en-US" dirty="0" smtClean="0"/>
              <a:t>Repeatedly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a single</a:t>
            </a:r>
          </a:p>
          <a:p>
            <a:pPr>
              <a:buNone/>
            </a:pPr>
            <a:r>
              <a:rPr lang="en-US" dirty="0" smtClean="0"/>
              <a:t>element N times.</a:t>
            </a:r>
          </a:p>
          <a:p>
            <a:pPr>
              <a:buNone/>
            </a:pPr>
            <a:r>
              <a:rPr lang="en-US" dirty="0" smtClean="0"/>
              <a:t>Finally, f=r=N.</a:t>
            </a:r>
          </a:p>
          <a:p>
            <a:pPr>
              <a:buFontTx/>
              <a:buChar char="-"/>
            </a:pPr>
            <a:r>
              <a:rPr lang="en-US" dirty="0" smtClean="0"/>
              <a:t>No more elements can be added to the queue,</a:t>
            </a:r>
          </a:p>
          <a:p>
            <a:pPr>
              <a:buNone/>
            </a:pPr>
            <a:r>
              <a:rPr lang="en-US" dirty="0" smtClean="0"/>
              <a:t>though there is space in the queue.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</a:t>
            </a:r>
          </a:p>
          <a:p>
            <a:pPr>
              <a:buNone/>
            </a:pPr>
            <a:r>
              <a:rPr lang="en-US" dirty="0" smtClean="0"/>
              <a:t>Let f and r wraparound the end of queue.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Queues: An Array Implementation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“wrapped around” configuration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Each time r or f is incremented, compute this increment as (r+1)</a:t>
            </a:r>
            <a:r>
              <a:rPr lang="en-US" dirty="0" err="1" smtClean="0"/>
              <a:t>modN</a:t>
            </a:r>
            <a:r>
              <a:rPr lang="en-US" dirty="0" smtClean="0"/>
              <a:t> or (f+1)</a:t>
            </a:r>
            <a:r>
              <a:rPr lang="en-US" dirty="0" err="1" smtClean="0"/>
              <a:t>modN</a:t>
            </a:r>
            <a:endParaRPr lang="en-US" dirty="0" smtClean="0"/>
          </a:p>
        </p:txBody>
      </p:sp>
      <p:pic>
        <p:nvPicPr>
          <p:cNvPr id="48132" name="Picture 4" descr="W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2273300"/>
            <a:ext cx="70675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85728"/>
            <a:ext cx="6120680" cy="850106"/>
          </a:xfrm>
        </p:spPr>
        <p:txBody>
          <a:bodyPr/>
          <a:lstStyle/>
          <a:p>
            <a:pPr eaLnBrk="1" hangingPunct="1"/>
            <a:r>
              <a:rPr lang="en-US" dirty="0" smtClean="0"/>
              <a:t>Queues: An Array Implementation 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Pseudo code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11213" y="2441575"/>
            <a:ext cx="3581400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 smtClean="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 dirty="0" smtClean="0">
                <a:latin typeface="Courier New" pitchFamily="49" charset="0"/>
                <a:ea typeface="굴림" pitchFamily="50" charset="-127"/>
              </a:rPr>
              <a:t>size()</a:t>
            </a:r>
            <a:r>
              <a:rPr lang="en-US" sz="2000" dirty="0" smtClean="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dirty="0" smtClean="0">
                <a:latin typeface="Courier New" pitchFamily="49" charset="0"/>
                <a:ea typeface="굴림" pitchFamily="50" charset="-127"/>
              </a:rPr>
            </a:br>
            <a:r>
              <a:rPr lang="en-GB" sz="2000" b="1" dirty="0" smtClean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 dirty="0" smtClean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 dirty="0" smtClean="0">
                <a:latin typeface="Courier New" pitchFamily="49" charset="0"/>
                <a:ea typeface="굴림" pitchFamily="50" charset="-127"/>
              </a:rPr>
              <a:t>(N-</a:t>
            </a:r>
            <a:r>
              <a:rPr lang="en-GB" sz="2000" i="1" dirty="0" err="1" smtClean="0">
                <a:latin typeface="Courier New" pitchFamily="49" charset="0"/>
                <a:ea typeface="굴림" pitchFamily="50" charset="-127"/>
              </a:rPr>
              <a:t>f+</a:t>
            </a:r>
            <a:r>
              <a:rPr lang="en-GB" sz="2000" dirty="0" err="1" smtClean="0">
                <a:latin typeface="Courier New" pitchFamily="49" charset="0"/>
                <a:ea typeface="굴림" pitchFamily="50" charset="-127"/>
              </a:rPr>
              <a:t>r</a:t>
            </a:r>
            <a:r>
              <a:rPr lang="en-GB" sz="2000" dirty="0" smtClean="0">
                <a:latin typeface="Courier New" pitchFamily="49" charset="0"/>
                <a:ea typeface="굴림" pitchFamily="50" charset="-127"/>
              </a:rPr>
              <a:t>) </a:t>
            </a:r>
            <a:r>
              <a:rPr lang="en-GB" sz="2000" b="1" dirty="0" smtClean="0">
                <a:latin typeface="Courier New" pitchFamily="49" charset="0"/>
                <a:ea typeface="굴림" pitchFamily="50" charset="-127"/>
              </a:rPr>
              <a:t>mod </a:t>
            </a:r>
            <a:r>
              <a:rPr lang="en-GB" sz="2000" i="1" dirty="0" smtClean="0">
                <a:latin typeface="Courier New" pitchFamily="49" charset="0"/>
                <a:ea typeface="굴림" pitchFamily="50" charset="-127"/>
              </a:rPr>
              <a:t>N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 smtClean="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 dirty="0" err="1">
                <a:latin typeface="Courier New" pitchFamily="49" charset="0"/>
                <a:ea typeface="굴림" pitchFamily="50" charset="-127"/>
              </a:rPr>
              <a:t>isEmpty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()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i="1" dirty="0">
                <a:latin typeface="Courier New" pitchFamily="49" charset="0"/>
                <a:ea typeface="굴림" pitchFamily="50" charset="-127"/>
              </a:rPr>
              <a:t>(f=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r)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front()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if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GB" sz="2000" dirty="0" err="1">
                <a:latin typeface="Courier New" pitchFamily="49" charset="0"/>
                <a:ea typeface="굴림" pitchFamily="50" charset="-127"/>
              </a:rPr>
              <a:t>isEmpty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() </a:t>
            </a:r>
            <a:r>
              <a:rPr lang="en-GB" sz="2000" b="1" dirty="0">
                <a:latin typeface="Courier New" pitchFamily="49" charset="0"/>
                <a:ea typeface="굴림" pitchFamily="50" charset="-127"/>
              </a:rPr>
              <a:t>then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US" sz="2000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US" sz="2000" dirty="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 dirty="0">
                <a:latin typeface="Courier New" pitchFamily="49" charset="0"/>
                <a:ea typeface="굴림" pitchFamily="50" charset="-127"/>
              </a:rPr>
            </a:br>
            <a:r>
              <a:rPr lang="en-GB" sz="2000" b="1" dirty="0">
                <a:latin typeface="Courier New" pitchFamily="49" charset="0"/>
                <a:ea typeface="굴림" pitchFamily="50" charset="-127"/>
              </a:rPr>
              <a:t>return</a:t>
            </a:r>
            <a:r>
              <a:rPr lang="en-GB" sz="2000" dirty="0">
                <a:latin typeface="Courier New" pitchFamily="49" charset="0"/>
                <a:ea typeface="굴림" pitchFamily="50" charset="-127"/>
              </a:rPr>
              <a:t> Q[f]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570413" y="1952625"/>
            <a:ext cx="3505200" cy="3597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dequeue()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isEmpty()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US" sz="200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>
                <a:latin typeface="Courier New" pitchFamily="49" charset="0"/>
                <a:ea typeface="굴림" pitchFamily="50" charset="-127"/>
              </a:rPr>
              <a:t>Q[f]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null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i="1">
                <a:latin typeface="Courier New" pitchFamily="49" charset="0"/>
                <a:ea typeface="굴림" pitchFamily="50" charset="-127"/>
              </a:rPr>
              <a:t>f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(f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+1)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mod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i="1">
                <a:latin typeface="Courier New" pitchFamily="49" charset="0"/>
                <a:ea typeface="굴림" pitchFamily="50" charset="-127"/>
              </a:rPr>
            </a:br>
            <a:endParaRPr lang="en-US" sz="2000" i="1">
              <a:latin typeface="Courier New" pitchFamily="49" charset="0"/>
              <a:ea typeface="굴림" pitchFamily="50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2000">
                <a:latin typeface="Courier New" pitchFamily="49" charset="0"/>
                <a:ea typeface="굴림" pitchFamily="50" charset="-127"/>
              </a:rPr>
              <a:t>Algorithm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enqueue(o)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 b="1">
                <a:latin typeface="Courier New" pitchFamily="49" charset="0"/>
                <a:ea typeface="굴림" pitchFamily="50" charset="-127"/>
              </a:rPr>
              <a:t>if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 size = 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- 1 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then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US" sz="200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sz="2000" b="1">
                <a:latin typeface="Courier New" pitchFamily="49" charset="0"/>
                <a:ea typeface="굴림" pitchFamily="50" charset="-127"/>
              </a:rPr>
              <a:t>return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 Error</a:t>
            </a:r>
            <a:br>
              <a:rPr lang="en-US" sz="2000">
                <a:latin typeface="Courier New" pitchFamily="49" charset="0"/>
                <a:ea typeface="굴림" pitchFamily="50" charset="-127"/>
              </a:rPr>
            </a:br>
            <a:r>
              <a:rPr lang="en-GB" sz="2000">
                <a:latin typeface="Courier New" pitchFamily="49" charset="0"/>
                <a:ea typeface="굴림" pitchFamily="50" charset="-127"/>
              </a:rPr>
              <a:t>Q[r]</a:t>
            </a:r>
            <a:r>
              <a:rPr lang="en-US" sz="2000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o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/>
            </a:r>
            <a:br>
              <a:rPr lang="en-US" sz="2000" i="1">
                <a:latin typeface="Courier New" pitchFamily="49" charset="0"/>
                <a:ea typeface="굴림" pitchFamily="50" charset="-127"/>
              </a:rPr>
            </a:br>
            <a:r>
              <a:rPr lang="en-GB" sz="2000" i="1">
                <a:latin typeface="Courier New" pitchFamily="49" charset="0"/>
                <a:ea typeface="굴림" pitchFamily="50" charset="-127"/>
              </a:rPr>
              <a:t>r</a:t>
            </a:r>
            <a:r>
              <a:rPr lang="en-US" sz="2000" i="1">
                <a:latin typeface="Courier New" pitchFamily="49" charset="0"/>
                <a:ea typeface="굴림" pitchFamily="50" charset="-127"/>
              </a:rPr>
              <a:t>=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(r </a:t>
            </a:r>
            <a:r>
              <a:rPr lang="en-GB" sz="2000">
                <a:latin typeface="Courier New" pitchFamily="49" charset="0"/>
                <a:ea typeface="굴림" pitchFamily="50" charset="-127"/>
              </a:rPr>
              <a:t>+1)</a:t>
            </a:r>
            <a:r>
              <a:rPr lang="en-GB" sz="2000" b="1">
                <a:latin typeface="Courier New" pitchFamily="49" charset="0"/>
                <a:ea typeface="굴림" pitchFamily="50" charset="-127"/>
              </a:rPr>
              <a:t>mod</a:t>
            </a:r>
            <a:r>
              <a:rPr lang="en-GB" sz="2000" i="1">
                <a:latin typeface="Courier New" pitchFamily="49" charset="0"/>
                <a:ea typeface="굴림" pitchFamily="50" charset="-127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792E8-98DD-447B-8354-E80B0BDE09B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Arrays: pluses and minuses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+  Fast element access.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--  Impossible to resize.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Many applications require resizing!</a:t>
            </a:r>
          </a:p>
          <a:p>
            <a:pPr>
              <a:buFontTx/>
              <a:buChar char="•"/>
            </a:pPr>
            <a:r>
              <a:rPr lang="en-US" smtClean="0"/>
              <a:t>Required size not always immediately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6F577-BD5C-4E65-9336-4D409B1453A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148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 singly linked list is a concrete data structure consisting of a sequence of nodes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node stores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element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link to the next node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820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5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22"/>
          <p:cNvSpPr txBox="1">
            <a:spLocks noChangeArrowheads="1"/>
          </p:cNvSpPr>
          <p:nvPr/>
        </p:nvSpPr>
        <p:spPr bwMode="auto">
          <a:xfrm>
            <a:off x="1058863" y="5781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8208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4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7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0" name="Text Box 37"/>
          <p:cNvSpPr txBox="1">
            <a:spLocks noChangeArrowheads="1"/>
          </p:cNvSpPr>
          <p:nvPr/>
        </p:nvSpPr>
        <p:spPr bwMode="auto">
          <a:xfrm>
            <a:off x="2887663" y="5781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221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2" name="Text Box 39"/>
          <p:cNvSpPr txBox="1">
            <a:spLocks noChangeArrowheads="1"/>
          </p:cNvSpPr>
          <p:nvPr/>
        </p:nvSpPr>
        <p:spPr bwMode="auto">
          <a:xfrm>
            <a:off x="4716463" y="578167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8223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4" name="Text Box 41"/>
          <p:cNvSpPr txBox="1">
            <a:spLocks noChangeArrowheads="1"/>
          </p:cNvSpPr>
          <p:nvPr/>
        </p:nvSpPr>
        <p:spPr bwMode="auto">
          <a:xfrm>
            <a:off x="6535738" y="5781675"/>
            <a:ext cx="357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8225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6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ym typeface="Symbol" pitchFamily="18" charset="2"/>
              </a:rPr>
              <a:t>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</a:p>
          <a:p>
            <a:pPr>
              <a:buNone/>
            </a:pPr>
            <a:r>
              <a:rPr lang="en-US" dirty="0" smtClean="0"/>
              <a:t>In computer science, an </a:t>
            </a:r>
            <a:r>
              <a:rPr lang="en-US" b="1" dirty="0" smtClean="0"/>
              <a:t>abstract data type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smtClean="0"/>
              <a:t>ADT</a:t>
            </a:r>
            <a:r>
              <a:rPr lang="en-US" dirty="0" smtClean="0"/>
              <a:t>) is a mathematical model for a certain</a:t>
            </a:r>
          </a:p>
          <a:p>
            <a:pPr>
              <a:buNone/>
            </a:pPr>
            <a:r>
              <a:rPr lang="en-US" dirty="0" smtClean="0"/>
              <a:t>class of data structures that have similar</a:t>
            </a:r>
          </a:p>
          <a:p>
            <a:pPr>
              <a:buNone/>
            </a:pPr>
            <a:r>
              <a:rPr lang="en-US" dirty="0" smtClean="0"/>
              <a:t>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A7E83-B220-47A0-BC58-97529DA9DCC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Linked List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 doubly linked list is often more convenient!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Nodes store: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element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link to the previous node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link to the next node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Special trailer and header nodes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7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3322" name="AutoShape 8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3323" name="AutoShape 9"/>
          <p:cNvCxnSpPr>
            <a:cxnSpLocks noChangeShapeType="1"/>
            <a:endCxn id="13326" idx="0"/>
          </p:cNvCxnSpPr>
          <p:nvPr/>
        </p:nvCxnSpPr>
        <p:spPr bwMode="auto">
          <a:xfrm rot="16200000" flipH="1">
            <a:off x="6842125" y="27257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</p:spPr>
      </p:cxn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prev</a:t>
            </a:r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6753225" y="299878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4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5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Freeform 16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1" name="Rectangle 17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18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19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0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5" name="Rectangle 21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Rectangle 22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23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Freeform 24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9" name="Rectangle 25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Rectangle 26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27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Freeform 28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3" name="Freeform 29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4" name="Freeform 30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5" name="Freeform 31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6" name="Freeform 32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7" name="Freeform 33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8" name="Freeform 34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349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350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351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352" name="Picture 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3353" name="Rectangle 39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Rectangle 40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Freeform 41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56" name="Freeform 42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57" name="Freeform 43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58" name="Freeform 44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59" name="Text Box 45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trailer</a:t>
            </a:r>
          </a:p>
        </p:txBody>
      </p:sp>
      <p:sp>
        <p:nvSpPr>
          <p:cNvPr id="13360" name="Text Box 46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header</a:t>
            </a:r>
          </a:p>
        </p:txBody>
      </p:sp>
      <p:sp>
        <p:nvSpPr>
          <p:cNvPr id="13362" name="Text Box 48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nodes/positions</a:t>
            </a:r>
          </a:p>
        </p:txBody>
      </p:sp>
      <p:sp>
        <p:nvSpPr>
          <p:cNvPr id="13364" name="Text Box 50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3365" name="Text Box 51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13366" name="AutoShape 52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00AA4-DF7B-4237-8FF5-49001D063A6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340" name="AutoShape 2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</a:t>
            </a:r>
          </a:p>
        </p:txBody>
      </p:sp>
      <p:sp>
        <p:nvSpPr>
          <p:cNvPr id="1434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r>
              <a:rPr lang="en-US" sz="2000" smtClean="0"/>
              <a:t>We visualize operation </a:t>
            </a:r>
            <a:r>
              <a:rPr lang="en-US" sz="2000" smtClean="0">
                <a:solidFill>
                  <a:schemeClr val="tx2"/>
                </a:solidFill>
              </a:rPr>
              <a:t>insertAfter</a:t>
            </a:r>
            <a:r>
              <a:rPr lang="en-US" sz="2000" smtClean="0"/>
              <a:t>(p, X), which returns position q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8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12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Freeform 16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Freeform 20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9" name="Freeform 21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0" name="Freeform 22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1" name="Freeform 23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2" name="Freeform 24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3" name="Freeform 25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4" name="Freeform 26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Freeform 29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8" name="Freeform 30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9" name="Freeform 31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0" name="Freeform 32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73" name="Text Box 35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374" name="Text Box 36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4375" name="Rectangle 37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38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Freeform 40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9" name="Rectangle 41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42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3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Freeform 44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Rectangle 4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84" name="Freeform 4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5" name="Freeform 5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6" name="Freeform 51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7" name="Freeform 52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8" name="Freeform 53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9" name="Rectangle 54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55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Freeform 56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92" name="Freeform 57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93" name="Freeform 58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94" name="Freeform 59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95" name="Text Box 60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96" name="Text Box 61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97" name="Text Box 62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4398" name="Text Box 63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399" name="Rectangle 64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Rectangle 65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Rectangle 66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Freeform 67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03" name="Rectangle 68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Rectangle 69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5" name="Rectangle 70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6" name="Freeform 71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4433" name="Rectangle 73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4" name="Rectangle 74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5" name="Rectangle 75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08" name="Freeform 76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09" name="Freeform 77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0" name="Freeform 78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1" name="Freeform 79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2" name="Freeform 80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3" name="Rectangle 81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4" name="Rectangle 82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5" name="Freeform 83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6" name="Freeform 84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7" name="Freeform 85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8" name="Freeform 86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19" name="Text Box 87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420" name="Text Box 88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421" name="Text Box 89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4422" name="Text Box 90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423" name="Rectangle 91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4" name="Rectangle 92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5" name="Rectangle 93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6" name="Freeform 94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27" name="Text Box 95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428" name="Freeform 96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29" name="Freeform 97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430" name="Text Box 98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4431" name="Text Box 99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432" name="Text Box 100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F0795-AD02-4963-B3E6-B36811F20D4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Algorithm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Algorithm </a:t>
            </a:r>
            <a:r>
              <a:rPr lang="en-US" sz="2400" smtClean="0"/>
              <a:t>insertAfter(</a:t>
            </a:r>
            <a:r>
              <a:rPr lang="en-US" sz="2400" i="1" smtClean="0"/>
              <a:t>p,e</a:t>
            </a:r>
            <a:r>
              <a:rPr lang="en-US" sz="2400" smtClean="0"/>
              <a:t>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Create a new node </a:t>
            </a:r>
            <a:r>
              <a:rPr lang="en-US" sz="2400" i="1" smtClean="0"/>
              <a:t>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v.</a:t>
            </a:r>
            <a:r>
              <a:rPr lang="en-US" sz="2400" smtClean="0"/>
              <a:t>setElement(</a:t>
            </a:r>
            <a:r>
              <a:rPr lang="en-US" sz="2400" i="1" smtClean="0"/>
              <a:t>e</a:t>
            </a:r>
            <a:r>
              <a:rPr lang="en-US" sz="2400" smtClean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v.</a:t>
            </a:r>
            <a:r>
              <a:rPr lang="en-US" sz="2400" smtClean="0"/>
              <a:t>setPrev(</a:t>
            </a:r>
            <a:r>
              <a:rPr lang="en-US" sz="2400" i="1" smtClean="0"/>
              <a:t>p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v </a:t>
            </a:r>
            <a:r>
              <a:rPr lang="en-US" sz="2400" smtClean="0">
                <a:solidFill>
                  <a:srgbClr val="2C61F6"/>
                </a:solidFill>
              </a:rPr>
              <a:t>to its predecessor}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v.</a:t>
            </a:r>
            <a:r>
              <a:rPr lang="en-US" sz="2400" smtClean="0"/>
              <a:t>setNext(</a:t>
            </a:r>
            <a:r>
              <a:rPr lang="en-US" sz="2400" i="1" smtClean="0"/>
              <a:t>p.</a:t>
            </a:r>
            <a:r>
              <a:rPr lang="en-US" sz="2400" smtClean="0"/>
              <a:t>getNext())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v </a:t>
            </a:r>
            <a:r>
              <a:rPr lang="en-US" sz="2400" smtClean="0">
                <a:solidFill>
                  <a:srgbClr val="2C61F6"/>
                </a:solidFill>
              </a:rPr>
              <a:t>to its successor}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(</a:t>
            </a:r>
            <a:r>
              <a:rPr lang="en-US" sz="2400" i="1" smtClean="0"/>
              <a:t>p.</a:t>
            </a:r>
            <a:r>
              <a:rPr lang="en-US" sz="2400" smtClean="0"/>
              <a:t>getNext())</a:t>
            </a:r>
            <a:r>
              <a:rPr lang="en-US" sz="2400" i="1" smtClean="0"/>
              <a:t>.</a:t>
            </a:r>
            <a:r>
              <a:rPr lang="en-US" sz="2400" smtClean="0"/>
              <a:t>setPrev(</a:t>
            </a:r>
            <a:r>
              <a:rPr lang="en-US" sz="2400" i="1" smtClean="0"/>
              <a:t>v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p</a:t>
            </a:r>
            <a:r>
              <a:rPr lang="en-US" sz="2400" smtClean="0">
                <a:solidFill>
                  <a:srgbClr val="2C61F6"/>
                </a:solidFill>
              </a:rPr>
              <a:t>’s old successor to </a:t>
            </a:r>
            <a:r>
              <a:rPr lang="en-US" sz="2400" i="1" smtClean="0">
                <a:solidFill>
                  <a:srgbClr val="2C61F6"/>
                </a:solidFill>
              </a:rPr>
              <a:t>v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smtClean="0"/>
              <a:t>	p.</a:t>
            </a:r>
            <a:r>
              <a:rPr lang="en-US" sz="2400" smtClean="0"/>
              <a:t>setNext(</a:t>
            </a:r>
            <a:r>
              <a:rPr lang="en-US" sz="2400" i="1" smtClean="0"/>
              <a:t>v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{link </a:t>
            </a:r>
            <a:r>
              <a:rPr lang="en-US" sz="2400" i="1" smtClean="0">
                <a:solidFill>
                  <a:srgbClr val="2C61F6"/>
                </a:solidFill>
              </a:rPr>
              <a:t>p </a:t>
            </a:r>
            <a:r>
              <a:rPr lang="en-US" sz="2400" smtClean="0">
                <a:solidFill>
                  <a:srgbClr val="2C61F6"/>
                </a:solidFill>
              </a:rPr>
              <a:t>to its new successor, </a:t>
            </a:r>
            <a:r>
              <a:rPr lang="en-US" sz="2400" i="1" smtClean="0">
                <a:solidFill>
                  <a:srgbClr val="2C61F6"/>
                </a:solidFill>
              </a:rPr>
              <a:t>v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return </a:t>
            </a:r>
            <a:r>
              <a:rPr lang="en-US" sz="2400" i="1" smtClean="0"/>
              <a:t>v	</a:t>
            </a:r>
            <a:r>
              <a:rPr lang="en-US" sz="2400" smtClean="0">
                <a:solidFill>
                  <a:srgbClr val="2C61F6"/>
                </a:solidFill>
              </a:rPr>
              <a:t>{the position for the element </a:t>
            </a:r>
            <a:r>
              <a:rPr lang="en-US" sz="2400" i="1" smtClean="0">
                <a:solidFill>
                  <a:srgbClr val="2C61F6"/>
                </a:solidFill>
              </a:rPr>
              <a:t>e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407A7-0D9D-442A-9318-C8FA03B189A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Deletion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r>
              <a:rPr lang="en-US" sz="2400" smtClean="0"/>
              <a:t>We visualize </a:t>
            </a:r>
            <a:r>
              <a:rPr lang="en-US" sz="2400" smtClean="0">
                <a:solidFill>
                  <a:schemeClr val="tx2"/>
                </a:solidFill>
              </a:rPr>
              <a:t>remove</a:t>
            </a:r>
            <a:r>
              <a:rPr lang="en-US" sz="2400" smtClean="0"/>
              <a:t>(p), where p == </a:t>
            </a:r>
            <a:r>
              <a:rPr lang="en-US" sz="2400" smtClean="0">
                <a:solidFill>
                  <a:schemeClr val="tx2"/>
                </a:solidFill>
              </a:rPr>
              <a:t>last</a:t>
            </a:r>
            <a:r>
              <a:rPr lang="en-US" sz="2400" smtClean="0"/>
              <a:t>()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6450" name="AutoShape 5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Freeform 9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55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Freeform 13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59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1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Freeform 17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63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4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5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Freeform 21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67" name="Freeform 22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68" name="Freeform 23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69" name="Freeform 24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0" name="Freeform 25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1" name="Freeform 26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2" name="Freeform 27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3" name="Rectangle 28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Rectangle 29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5" name="Freeform 30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6" name="Freeform 31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7" name="Freeform 32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8" name="Freeform 33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9" name="Text Box 34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480" name="Text Box 35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6481" name="Text Box 36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482" name="Text Box 37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6483" name="Text Box 38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</p:grpSp>
      <p:sp>
        <p:nvSpPr>
          <p:cNvPr id="16391" name="AutoShape 39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40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41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42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Freeform 43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6" name="Rectangle 4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4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4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Freeform 4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Rectangle 4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4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5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Freeform 51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19 h 119"/>
              <a:gd name="T2" fmla="*/ 776 w 1440"/>
              <a:gd name="T3" fmla="*/ 7 h 119"/>
              <a:gd name="T4" fmla="*/ 1440 w 1440"/>
              <a:gd name="T5" fmla="*/ 79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4" name="Rectangle 52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53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Rectangle 54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Freeform 55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8" name="Freeform 56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9" name="Freeform 57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472 w 472"/>
              <a:gd name="T1" fmla="*/ 544 h 544"/>
              <a:gd name="T2" fmla="*/ 384 w 472"/>
              <a:gd name="T3" fmla="*/ 152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0" name="Freeform 58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1" name="Freeform 59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2" name="Freeform 60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3" name="Freeform 61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4" name="Rectangle 62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Rectangle 63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Freeform 64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537 h 537"/>
              <a:gd name="T2" fmla="*/ 96 w 464"/>
              <a:gd name="T3" fmla="*/ 89 h 537"/>
              <a:gd name="T4" fmla="*/ 464 w 464"/>
              <a:gd name="T5" fmla="*/ 1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7" name="Freeform 65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1431 w 1431"/>
              <a:gd name="T1" fmla="*/ 0 h 112"/>
              <a:gd name="T2" fmla="*/ 680 w 1431"/>
              <a:gd name="T3" fmla="*/ 112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8" name="Freeform 66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9" name="Freeform 67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20" name="Text Box 68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421" name="Text Box 69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422" name="Text Box 70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423" name="Text Box 71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424" name="Text Box 72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6425" name="Rectangle 73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Rectangle 74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Rectangle 75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Freeform 76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29" name="Rectangle 77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Rectangle 78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Rectangle 79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Freeform 80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33" name="Rectangle 81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Rectangle 82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Rectangle 83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Freeform 84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37" name="Freeform 85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38" name="Freeform 8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39" name="Freeform 8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40" name="Freeform 8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41" name="Rectangle 89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Rectangle 90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Freeform 91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44" name="Freeform 92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45" name="Text Box 93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446" name="Text Box 94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447" name="Text Box 95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448" name="Freeform 96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49" name="Freeform 97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2495E-AA25-40EB-8EEF-81328C644A8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Deletion Algorithm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810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Algorithm </a:t>
            </a:r>
            <a:r>
              <a:rPr lang="en-US" sz="2400" smtClean="0"/>
              <a:t>remove(</a:t>
            </a:r>
            <a:r>
              <a:rPr lang="en-US" sz="2400" i="1" smtClean="0"/>
              <a:t>p</a:t>
            </a:r>
            <a:r>
              <a:rPr lang="en-US" sz="2400" smtClean="0"/>
              <a:t>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	t </a:t>
            </a:r>
            <a:r>
              <a:rPr lang="en-US" sz="2400" smtClean="0"/>
              <a:t>=</a:t>
            </a:r>
            <a:r>
              <a:rPr lang="en-US" sz="2400" i="1" smtClean="0"/>
              <a:t> p.</a:t>
            </a:r>
            <a:r>
              <a:rPr lang="en-US" sz="2400" smtClean="0"/>
              <a:t>element	</a:t>
            </a:r>
            <a:r>
              <a:rPr lang="en-US" sz="2400" smtClean="0">
                <a:solidFill>
                  <a:srgbClr val="2C61F6"/>
                </a:solidFill>
              </a:rPr>
              <a:t>{a temporary variable to hold the 			return value}</a:t>
            </a:r>
            <a:endParaRPr lang="en-US" sz="2400" i="1" smtClean="0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(</a:t>
            </a:r>
            <a:r>
              <a:rPr lang="en-US" sz="2400" i="1" smtClean="0"/>
              <a:t>p.</a:t>
            </a:r>
            <a:r>
              <a:rPr lang="en-US" sz="2400" smtClean="0"/>
              <a:t>getPrev())</a:t>
            </a:r>
            <a:r>
              <a:rPr lang="en-US" sz="2400" i="1" smtClean="0"/>
              <a:t>.</a:t>
            </a:r>
            <a:r>
              <a:rPr lang="en-US" sz="2400" smtClean="0"/>
              <a:t>setNext(</a:t>
            </a:r>
            <a:r>
              <a:rPr lang="en-US" sz="2400" i="1" smtClean="0"/>
              <a:t>p.</a:t>
            </a:r>
            <a:r>
              <a:rPr lang="en-US" sz="2400" smtClean="0"/>
              <a:t>getNext())	</a:t>
            </a:r>
            <a:r>
              <a:rPr lang="en-US" sz="2400" smtClean="0">
                <a:solidFill>
                  <a:srgbClr val="2C61F6"/>
                </a:solidFill>
              </a:rPr>
              <a:t>{linking out </a:t>
            </a:r>
            <a:r>
              <a:rPr lang="en-US" sz="2400" i="1" smtClean="0">
                <a:solidFill>
                  <a:srgbClr val="2C61F6"/>
                </a:solidFill>
              </a:rPr>
              <a:t>p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  <a:endParaRPr lang="en-US" sz="2400" i="1" smtClean="0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(</a:t>
            </a:r>
            <a:r>
              <a:rPr lang="en-US" sz="2400" i="1" smtClean="0"/>
              <a:t>p.</a:t>
            </a:r>
            <a:r>
              <a:rPr lang="en-US" sz="2400" smtClean="0"/>
              <a:t>getNext())</a:t>
            </a:r>
            <a:r>
              <a:rPr lang="en-US" sz="2400" i="1" smtClean="0"/>
              <a:t>.</a:t>
            </a:r>
            <a:r>
              <a:rPr lang="en-US" sz="2400" smtClean="0"/>
              <a:t>setPrev(</a:t>
            </a:r>
            <a:r>
              <a:rPr lang="en-US" sz="2400" i="1" smtClean="0"/>
              <a:t>p.</a:t>
            </a:r>
            <a:r>
              <a:rPr lang="en-US" sz="2400" smtClean="0"/>
              <a:t>getPrev())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	p.</a:t>
            </a:r>
            <a:r>
              <a:rPr lang="en-US" sz="2400" smtClean="0"/>
              <a:t>setPrev(</a:t>
            </a:r>
            <a:r>
              <a:rPr lang="en-US" sz="2400" b="1" smtClean="0"/>
              <a:t>null</a:t>
            </a:r>
            <a:r>
              <a:rPr lang="en-US" sz="2400" smtClean="0"/>
              <a:t>)	</a:t>
            </a:r>
            <a:r>
              <a:rPr lang="en-US" sz="2400" smtClean="0">
                <a:solidFill>
                  <a:srgbClr val="2C61F6"/>
                </a:solidFill>
              </a:rPr>
              <a:t>{invalidating the position </a:t>
            </a:r>
            <a:r>
              <a:rPr lang="en-US" sz="2400" i="1" smtClean="0">
                <a:solidFill>
                  <a:srgbClr val="2C61F6"/>
                </a:solidFill>
              </a:rPr>
              <a:t>p</a:t>
            </a:r>
            <a:r>
              <a:rPr lang="en-US" sz="2400" smtClean="0">
                <a:solidFill>
                  <a:srgbClr val="2C61F6"/>
                </a:solidFill>
              </a:rPr>
              <a:t>}</a:t>
            </a:r>
            <a:endParaRPr lang="en-US" sz="2400" i="1" smtClean="0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	p.</a:t>
            </a:r>
            <a:r>
              <a:rPr lang="en-US" sz="2400" smtClean="0"/>
              <a:t>setNext(</a:t>
            </a:r>
            <a:r>
              <a:rPr lang="en-US" sz="2400" b="1" smtClean="0"/>
              <a:t>null</a:t>
            </a:r>
            <a:r>
              <a:rPr lang="en-US" sz="2400" smtClean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/>
              <a:t>	return </a:t>
            </a:r>
            <a:r>
              <a:rPr lang="en-US" sz="2400" i="1" smtClean="0"/>
              <a:t>t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E8AE7-524D-42F1-8C60-35A1CD99FAC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Worst-cast running time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/>
          <a:lstStyle/>
          <a:p>
            <a:r>
              <a:rPr lang="en-US" smtClean="0"/>
              <a:t>In a doubly linked list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+ insertion at head or tail is in O(1)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+ deletion at either end is on O(1)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-- element access is still in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Nodes </a:t>
            </a:r>
            <a:r>
              <a:rPr lang="en-US" sz="2800" i="1" smtClean="0"/>
              <a:t>(data, pointer)</a:t>
            </a:r>
            <a:r>
              <a:rPr lang="en-US" sz="2800" smtClean="0"/>
              <a:t> connected in a chain by links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 or the tail of the list could serve as the top of the stack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Stacks: Singly Linked List implementation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71600" y="2438400"/>
          <a:ext cx="5994400" cy="2765425"/>
        </p:xfrm>
        <a:graphic>
          <a:graphicData uri="http://schemas.openxmlformats.org/presentationml/2006/ole">
            <p:oleObj spid="_x0000_s7170" name="Photo Editor Photo" r:id="rId3" imgW="8485714" imgH="39142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Dequeue</a:t>
            </a:r>
            <a:r>
              <a:rPr lang="en-US" dirty="0" smtClean="0"/>
              <a:t> - advance head reference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Queues: Linked List Implementation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98613" y="1377950"/>
          <a:ext cx="5184775" cy="1974850"/>
        </p:xfrm>
        <a:graphic>
          <a:graphicData uri="http://schemas.openxmlformats.org/presentationml/2006/ole">
            <p:oleObj spid="_x0000_s8194" name="Photo Editor Photo" r:id="rId3" imgW="6200000" imgH="2362530" progId="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576388" y="4011613"/>
          <a:ext cx="5256212" cy="2039937"/>
        </p:xfrm>
        <a:graphic>
          <a:graphicData uri="http://schemas.openxmlformats.org/presentationml/2006/ole">
            <p:oleObj spid="_x0000_s8195" name="Photo Editor Photo" r:id="rId4" imgW="6380952" imgH="24761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 (ADTs)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267200"/>
          </a:xfrm>
        </p:spPr>
        <p:txBody>
          <a:bodyPr/>
          <a:lstStyle/>
          <a:p>
            <a:pPr eaLnBrk="1" hangingPunct="1"/>
            <a:r>
              <a:rPr lang="en-US" smtClean="0"/>
              <a:t>A method for achieving abstraction for data structures and algorithms</a:t>
            </a:r>
          </a:p>
          <a:p>
            <a:pPr eaLnBrk="1" hangingPunct="1"/>
            <a:r>
              <a:rPr lang="en-US" smtClean="0"/>
              <a:t> ADT = model + operations</a:t>
            </a:r>
          </a:p>
          <a:p>
            <a:pPr eaLnBrk="1" hangingPunct="1"/>
            <a:r>
              <a:rPr lang="en-US" smtClean="0"/>
              <a:t> Describes what each operation does, but not how it does it</a:t>
            </a:r>
          </a:p>
          <a:p>
            <a:pPr eaLnBrk="1" hangingPunct="1"/>
            <a:r>
              <a:rPr lang="en-US" smtClean="0"/>
              <a:t> An ADT is independent of its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operations on data</a:t>
            </a:r>
          </a:p>
          <a:p>
            <a:pPr lvl="1" eaLnBrk="1" hangingPunct="1"/>
            <a:r>
              <a:rPr lang="en-US" smtClean="0"/>
              <a:t>Add data to a data collection</a:t>
            </a:r>
          </a:p>
          <a:p>
            <a:pPr lvl="1" eaLnBrk="1" hangingPunct="1"/>
            <a:r>
              <a:rPr lang="en-US" smtClean="0"/>
              <a:t>Remove data from a data collection</a:t>
            </a:r>
          </a:p>
          <a:p>
            <a:pPr lvl="1" eaLnBrk="1" hangingPunct="1"/>
            <a:r>
              <a:rPr lang="en-US" smtClean="0"/>
              <a:t>Ask questions about the data in a data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abstraction</a:t>
            </a:r>
          </a:p>
          <a:p>
            <a:pPr lvl="1" eaLnBrk="1" hangingPunct="1"/>
            <a:r>
              <a:rPr lang="en-US" smtClean="0"/>
              <a:t>Asks you to think </a:t>
            </a:r>
            <a:r>
              <a:rPr lang="en-US" i="1" smtClean="0"/>
              <a:t>what</a:t>
            </a:r>
            <a:r>
              <a:rPr lang="en-US" smtClean="0"/>
              <a:t> you can do to a collection of data independently of </a:t>
            </a:r>
            <a:r>
              <a:rPr lang="en-US" i="1" smtClean="0"/>
              <a:t>how</a:t>
            </a:r>
            <a:r>
              <a:rPr lang="en-US" smtClean="0"/>
              <a:t> you do it</a:t>
            </a:r>
          </a:p>
          <a:p>
            <a:pPr lvl="1" eaLnBrk="1" hangingPunct="1"/>
            <a:r>
              <a:rPr lang="en-US" smtClean="0"/>
              <a:t>Allows you to develop each data structure in relative isolation from the rest of the solution</a:t>
            </a:r>
          </a:p>
          <a:p>
            <a:pPr lvl="1" eaLnBrk="1" hangingPunct="1"/>
            <a:r>
              <a:rPr lang="en-US" smtClean="0"/>
              <a:t>A natural extension of procedural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Simple </a:t>
            </a:r>
            <a:r>
              <a:rPr lang="en-US" dirty="0" smtClean="0">
                <a:solidFill>
                  <a:srgbClr val="FF0000"/>
                </a:solidFill>
              </a:rPr>
              <a:t>ADTs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Iterators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All these are called</a:t>
            </a:r>
            <a:r>
              <a:rPr lang="en-US" dirty="0" smtClean="0">
                <a:solidFill>
                  <a:srgbClr val="FF0000"/>
                </a:solidFill>
              </a:rPr>
              <a:t> Linear Data Structures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stack</a:t>
            </a:r>
            <a:r>
              <a:rPr lang="en-US" smtClean="0"/>
              <a:t> is a container of objects that are inserted and removed according to the last-in-first-out (</a:t>
            </a:r>
            <a:r>
              <a:rPr lang="en-US" b="1" smtClean="0"/>
              <a:t>LIFO</a:t>
            </a:r>
            <a:r>
              <a:rPr lang="en-US" smtClean="0"/>
              <a:t>) principle.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Objects can be inserted at any time, but only the last (the most-recently inserted) object can be removed.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Inserting an item is known as “</a:t>
            </a:r>
            <a:r>
              <a:rPr lang="en-US" b="1" smtClean="0"/>
              <a:t>pushing</a:t>
            </a:r>
            <a:r>
              <a:rPr lang="en-US" smtClean="0"/>
              <a:t>” onto the stack. “</a:t>
            </a:r>
            <a:r>
              <a:rPr lang="en-US" b="1" smtClean="0"/>
              <a:t>Popping</a:t>
            </a:r>
            <a:r>
              <a:rPr lang="en-US" smtClean="0"/>
              <a:t>” off the stack is synonymous with removing an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</a:t>
            </a: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coin dispenser as an analogy: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30600" y="2076450"/>
          <a:ext cx="2201863" cy="4243388"/>
        </p:xfrm>
        <a:graphic>
          <a:graphicData uri="http://schemas.openxmlformats.org/presentationml/2006/ole">
            <p:oleObj spid="_x0000_s1026" name="Photo Editor Photo" r:id="rId3" imgW="3533333" imgH="681132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Stacks: An Array Implementation</a:t>
            </a:r>
          </a:p>
        </p:txBody>
      </p:sp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Create a stack using an array by specifying a maximum size </a:t>
            </a:r>
            <a:r>
              <a:rPr lang="en-US" sz="2800" i="1" smtClean="0"/>
              <a:t>N </a:t>
            </a:r>
            <a:r>
              <a:rPr lang="en-US" sz="2800" smtClean="0"/>
              <a:t>for our stack.</a:t>
            </a:r>
          </a:p>
          <a:p>
            <a:pPr eaLnBrk="1" hangingPunct="1"/>
            <a:r>
              <a:rPr lang="en-US" sz="2800" smtClean="0"/>
              <a:t>The stack consists of an N-element array </a:t>
            </a:r>
            <a:r>
              <a:rPr lang="en-US" sz="2800" i="1" smtClean="0"/>
              <a:t>S </a:t>
            </a:r>
            <a:r>
              <a:rPr lang="en-US" sz="2800" smtClean="0"/>
              <a:t>and an integer variable </a:t>
            </a:r>
            <a:r>
              <a:rPr lang="en-US" sz="2800" i="1" smtClean="0"/>
              <a:t>t</a:t>
            </a:r>
            <a:r>
              <a:rPr lang="en-US" sz="2800" smtClean="0"/>
              <a:t>, the index of the top element in array S.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Array indices start at 0, so we initialize </a:t>
            </a:r>
            <a:r>
              <a:rPr lang="en-US" sz="2800" i="1" smtClean="0"/>
              <a:t>t </a:t>
            </a:r>
            <a:r>
              <a:rPr lang="en-US" sz="2800" smtClean="0"/>
              <a:t>to -1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42988" y="4156075"/>
          <a:ext cx="7227887" cy="885825"/>
        </p:xfrm>
        <a:graphic>
          <a:graphicData uri="http://schemas.openxmlformats.org/presentationml/2006/ole">
            <p:oleObj spid="_x0000_s2050" name="Photo Editor Photo" r:id="rId3" imgW="7228571" imgH="88594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1122</Words>
  <Application>Microsoft Office PowerPoint</Application>
  <PresentationFormat>On-screen Show (4:3)</PresentationFormat>
  <Paragraphs>287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1_Office Theme</vt:lpstr>
      <vt:lpstr>Photo Editor Photo</vt:lpstr>
      <vt:lpstr>Course Name :  Data Structures &amp; Algorithms</vt:lpstr>
      <vt:lpstr>Abstract Data Type</vt:lpstr>
      <vt:lpstr>Abstract Data Types (ADTs)</vt:lpstr>
      <vt:lpstr>Abstract Data Types</vt:lpstr>
      <vt:lpstr>Abstract Data Types</vt:lpstr>
      <vt:lpstr>Examples</vt:lpstr>
      <vt:lpstr>Stacks</vt:lpstr>
      <vt:lpstr>Stacks </vt:lpstr>
      <vt:lpstr>Stacks: An Array Implementation</vt:lpstr>
      <vt:lpstr>Stacks: An Array Implementation </vt:lpstr>
      <vt:lpstr>Stacks: An Array Implementation</vt:lpstr>
      <vt:lpstr>Queues</vt:lpstr>
      <vt:lpstr>Queues </vt:lpstr>
      <vt:lpstr>Queues: An Array Implementation</vt:lpstr>
      <vt:lpstr>Queues</vt:lpstr>
      <vt:lpstr>Queues: An Array Implementation</vt:lpstr>
      <vt:lpstr>Queues: An Array Implementation </vt:lpstr>
      <vt:lpstr>Arrays: pluses and minuses</vt:lpstr>
      <vt:lpstr>Singly Linked Lists</vt:lpstr>
      <vt:lpstr>Doubly Linked List</vt:lpstr>
      <vt:lpstr>Insertion</vt:lpstr>
      <vt:lpstr>Insertion Algorithm</vt:lpstr>
      <vt:lpstr>Deletion</vt:lpstr>
      <vt:lpstr>Deletion Algorithm</vt:lpstr>
      <vt:lpstr>Worst-cast running time</vt:lpstr>
      <vt:lpstr>Stacks: Singly Linked List implementation</vt:lpstr>
      <vt:lpstr>Queues: Linked List Implementation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65</cp:revision>
  <dcterms:created xsi:type="dcterms:W3CDTF">2012-01-02T05:05:52Z</dcterms:created>
  <dcterms:modified xsi:type="dcterms:W3CDTF">2012-05-23T03:27:37Z</dcterms:modified>
</cp:coreProperties>
</file>