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79" r:id="rId3"/>
    <p:sldId id="537" r:id="rId4"/>
    <p:sldId id="539" r:id="rId5"/>
    <p:sldId id="540" r:id="rId6"/>
    <p:sldId id="541" r:id="rId7"/>
    <p:sldId id="543" r:id="rId8"/>
    <p:sldId id="545" r:id="rId9"/>
    <p:sldId id="547" r:id="rId10"/>
    <p:sldId id="548" r:id="rId11"/>
    <p:sldId id="550" r:id="rId12"/>
    <p:sldId id="552" r:id="rId13"/>
    <p:sldId id="554" r:id="rId14"/>
    <p:sldId id="55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058" autoAdjust="0"/>
  </p:normalViewPr>
  <p:slideViewPr>
    <p:cSldViewPr>
      <p:cViewPr>
        <p:scale>
          <a:sx n="84" d="100"/>
          <a:sy n="84" d="100"/>
        </p:scale>
        <p:origin x="-660" y="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2D831-27D1-4804-BBE6-E7E773617FD4}" type="datetimeFigureOut">
              <a:rPr lang="en-IN" smtClean="0"/>
              <a:pPr/>
              <a:t>6/28/2012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C9D2F-5FCE-4B4F-80E6-E39EED6BD8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99762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DC25553-E41D-478F-B036-AD983B02CE51}" type="datetime2">
              <a:rPr lang="en-US" smtClean="0"/>
              <a:pPr/>
              <a:t>Thursday, June 28,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016244-885E-428C-A51A-B0235F93288B}" type="datetime2">
              <a:rPr lang="en-US" smtClean="0"/>
              <a:pPr/>
              <a:t>Thursday, June 28,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3ED624-F496-4FF7-9C52-0E0E2B22A426}" type="datetime2">
              <a:rPr lang="en-US" smtClean="0"/>
              <a:pPr/>
              <a:t>Thursday, June 28,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="" xmlns:p14="http://schemas.microsoft.com/office/powerpoint/2010/main" val="113624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 algn="ctr"/>
            <a:r>
              <a:rPr lang="en-US" smtClean="0"/>
              <a:t>SS ZG516 -Computer Organization and Software Systems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67F776DB-C4B4-46F1-926D-41EFCFC3A86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4A718-69E9-4CD3-9BE8-8B896F43C290}" type="datetime2">
              <a:rPr lang="en-US" smtClean="0"/>
              <a:pPr/>
              <a:t>Thursday, June 28,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FFEBEF-673B-4F72-A5CC-97880EDC4D0C}" type="datetime2">
              <a:rPr lang="en-US" smtClean="0"/>
              <a:pPr/>
              <a:t>Thursday, June 28, 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8458CDD-4E5F-4B1E-ACB2-BF3947381A85}" type="datetime2">
              <a:rPr lang="en-US" smtClean="0"/>
              <a:pPr/>
              <a:t>Thursday, June 28, 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C51C9C-EFAD-42B9-A190-A5CB4D5730A2}" type="datetime2">
              <a:rPr lang="en-US" smtClean="0"/>
              <a:pPr/>
              <a:t>Thursday, June 28, 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E8D950-EF7D-432A-92D9-58ABFDE9C56D}" type="datetime2">
              <a:rPr lang="en-US" smtClean="0"/>
              <a:pPr/>
              <a:t>Thursday, June 28, 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6D472A-F793-42E2-9940-8F4E1AA9AE6E}" type="datetime2">
              <a:rPr lang="en-US" smtClean="0"/>
              <a:pPr/>
              <a:t>Thursday, June 28, 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046C54-9AF9-4FCF-BA5B-8A21990272B2}" type="datetime2">
              <a:rPr lang="en-US" smtClean="0"/>
              <a:pPr/>
              <a:t>Thursday, June 28, 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8" name="Picture 7" descr="Picture 7.png"/>
          <p:cNvPicPr>
            <a:picLocks noChangeAspect="1"/>
          </p:cNvPicPr>
          <p:nvPr userDrawn="1"/>
        </p:nvPicPr>
        <p:blipFill>
          <a:blip r:embed="rId1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2ABFA68-599E-44E3-A1FC-9E43E082763B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Thursday, June 28, 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SS ZG516 -Computer Organization and Software Systems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Course Name : </a:t>
            </a:r>
            <a:br>
              <a:rPr lang="en-US" sz="3200" dirty="0" smtClean="0"/>
            </a:br>
            <a:r>
              <a:rPr lang="en-US" sz="3200" dirty="0" smtClean="0"/>
              <a:t>Data Structures &amp; Algorithms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267744" y="5410200"/>
            <a:ext cx="6266656" cy="533400"/>
          </a:xfrm>
        </p:spPr>
        <p:txBody>
          <a:bodyPr/>
          <a:lstStyle/>
          <a:p>
            <a:r>
              <a:rPr lang="en-US" dirty="0" smtClean="0"/>
              <a:t>Bharat Deshpande</a:t>
            </a:r>
          </a:p>
          <a:p>
            <a:r>
              <a:rPr lang="en-US" dirty="0" smtClean="0"/>
              <a:t>Computer Science &amp; Information Systems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6230496" cy="868346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Quadratic Probing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i="1" dirty="0" smtClean="0">
                <a:solidFill>
                  <a:srgbClr val="CC3300"/>
                </a:solidFill>
                <a:ea typeface="宋体" pitchFamily="2" charset="-122"/>
              </a:rPr>
              <a:t>h</a:t>
            </a:r>
            <a:r>
              <a:rPr lang="en-US" altLang="zh-CN" sz="2800" dirty="0" smtClean="0">
                <a:solidFill>
                  <a:srgbClr val="CC3300"/>
                </a:solidFill>
                <a:ea typeface="宋体" pitchFamily="2" charset="-122"/>
              </a:rPr>
              <a:t>(</a:t>
            </a:r>
            <a:r>
              <a:rPr lang="en-US" altLang="zh-CN" sz="2800" i="1" dirty="0" smtClean="0">
                <a:solidFill>
                  <a:srgbClr val="CC3300"/>
                </a:solidFill>
                <a:ea typeface="宋体" pitchFamily="2" charset="-122"/>
              </a:rPr>
              <a:t>k, </a:t>
            </a:r>
            <a:r>
              <a:rPr lang="en-US" altLang="zh-CN" sz="2800" i="1" dirty="0" err="1" smtClean="0">
                <a:solidFill>
                  <a:srgbClr val="CC3300"/>
                </a:solidFill>
                <a:ea typeface="宋体" pitchFamily="2" charset="-122"/>
              </a:rPr>
              <a:t>i</a:t>
            </a:r>
            <a:r>
              <a:rPr lang="en-US" altLang="zh-CN" sz="2800" dirty="0" smtClean="0">
                <a:solidFill>
                  <a:srgbClr val="CC3300"/>
                </a:solidFill>
                <a:ea typeface="宋体" pitchFamily="2" charset="-122"/>
              </a:rPr>
              <a:t>)</a:t>
            </a:r>
            <a:r>
              <a:rPr lang="en-US" altLang="zh-CN" sz="2800" i="1" dirty="0" smtClean="0">
                <a:solidFill>
                  <a:srgbClr val="CC3300"/>
                </a:solidFill>
                <a:ea typeface="宋体" pitchFamily="2" charset="-122"/>
              </a:rPr>
              <a:t> = </a:t>
            </a:r>
            <a:r>
              <a:rPr lang="en-US" altLang="zh-CN" sz="2800" dirty="0" smtClean="0">
                <a:solidFill>
                  <a:srgbClr val="CC3300"/>
                </a:solidFill>
                <a:ea typeface="宋体" pitchFamily="2" charset="-122"/>
              </a:rPr>
              <a:t>(</a:t>
            </a:r>
            <a:r>
              <a:rPr lang="en-US" altLang="zh-CN" sz="2800" i="1" dirty="0" smtClean="0">
                <a:solidFill>
                  <a:srgbClr val="CC3300"/>
                </a:solidFill>
                <a:ea typeface="宋体" pitchFamily="2" charset="-122"/>
              </a:rPr>
              <a:t>h</a:t>
            </a:r>
            <a:r>
              <a:rPr lang="en-US" altLang="zh-CN" sz="2800" dirty="0" smtClean="0">
                <a:solidFill>
                  <a:srgbClr val="CC3300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dirty="0" smtClean="0">
                <a:solidFill>
                  <a:srgbClr val="CC3300"/>
                </a:solidFill>
                <a:ea typeface="宋体" pitchFamily="2" charset="-122"/>
              </a:rPr>
              <a:t>(</a:t>
            </a:r>
            <a:r>
              <a:rPr lang="en-US" altLang="zh-CN" sz="2800" i="1" dirty="0" smtClean="0">
                <a:solidFill>
                  <a:srgbClr val="CC3300"/>
                </a:solidFill>
                <a:ea typeface="宋体" pitchFamily="2" charset="-122"/>
              </a:rPr>
              <a:t>k</a:t>
            </a:r>
            <a:r>
              <a:rPr lang="en-US" altLang="zh-CN" sz="2800" dirty="0" smtClean="0">
                <a:solidFill>
                  <a:srgbClr val="CC3300"/>
                </a:solidFill>
                <a:ea typeface="宋体" pitchFamily="2" charset="-122"/>
              </a:rPr>
              <a:t>)</a:t>
            </a:r>
            <a:r>
              <a:rPr lang="en-US" altLang="zh-CN" sz="2800" i="1" dirty="0" smtClean="0">
                <a:solidFill>
                  <a:srgbClr val="CC3300"/>
                </a:solidFill>
                <a:ea typeface="宋体" pitchFamily="2" charset="-122"/>
              </a:rPr>
              <a:t> + c</a:t>
            </a:r>
            <a:r>
              <a:rPr lang="en-US" altLang="zh-CN" sz="2800" baseline="-25000" dirty="0" smtClean="0">
                <a:solidFill>
                  <a:srgbClr val="CC3300"/>
                </a:solidFill>
                <a:ea typeface="宋体" pitchFamily="2" charset="-122"/>
              </a:rPr>
              <a:t>1</a:t>
            </a:r>
            <a:r>
              <a:rPr lang="en-US" altLang="zh-CN" sz="2800" i="1" dirty="0" smtClean="0">
                <a:solidFill>
                  <a:srgbClr val="CC3300"/>
                </a:solidFill>
                <a:ea typeface="宋体" pitchFamily="2" charset="-122"/>
              </a:rPr>
              <a:t>i + c</a:t>
            </a:r>
            <a:r>
              <a:rPr lang="en-US" altLang="zh-CN" sz="2800" baseline="-25000" dirty="0" smtClean="0">
                <a:solidFill>
                  <a:srgbClr val="CC3300"/>
                </a:solidFill>
                <a:ea typeface="宋体" pitchFamily="2" charset="-122"/>
              </a:rPr>
              <a:t>2</a:t>
            </a:r>
            <a:r>
              <a:rPr lang="en-US" altLang="zh-CN" sz="2800" i="1" dirty="0" smtClean="0">
                <a:solidFill>
                  <a:srgbClr val="CC3300"/>
                </a:solidFill>
                <a:ea typeface="宋体" pitchFamily="2" charset="-122"/>
              </a:rPr>
              <a:t>i</a:t>
            </a:r>
            <a:r>
              <a:rPr lang="en-US" altLang="zh-CN" sz="2800" baseline="30000" dirty="0" smtClean="0">
                <a:solidFill>
                  <a:srgbClr val="CC3300"/>
                </a:solidFill>
                <a:ea typeface="宋体" pitchFamily="2" charset="-122"/>
              </a:rPr>
              <a:t>2</a:t>
            </a:r>
            <a:r>
              <a:rPr lang="en-US" altLang="zh-CN" sz="2800" dirty="0" smtClean="0">
                <a:solidFill>
                  <a:srgbClr val="CC3300"/>
                </a:solidFill>
                <a:ea typeface="宋体" pitchFamily="2" charset="-122"/>
              </a:rPr>
              <a:t>)</a:t>
            </a:r>
            <a:r>
              <a:rPr lang="en-US" altLang="zh-CN" sz="2800" i="1" dirty="0" smtClean="0">
                <a:solidFill>
                  <a:srgbClr val="CC3300"/>
                </a:solidFill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CC3300"/>
                </a:solidFill>
                <a:ea typeface="宋体" pitchFamily="2" charset="-122"/>
              </a:rPr>
              <a:t>mod</a:t>
            </a:r>
            <a:r>
              <a:rPr lang="en-US" altLang="zh-CN" sz="2800" i="1" dirty="0" smtClean="0">
                <a:solidFill>
                  <a:srgbClr val="CC3300"/>
                </a:solidFill>
                <a:ea typeface="宋体" pitchFamily="2" charset="-122"/>
              </a:rPr>
              <a:t> m    </a:t>
            </a:r>
            <a:r>
              <a:rPr lang="en-US" altLang="zh-CN" sz="2800" i="1" dirty="0" smtClean="0">
                <a:solidFill>
                  <a:schemeClr val="hlink"/>
                </a:solidFill>
                <a:ea typeface="宋体" pitchFamily="2" charset="-122"/>
              </a:rPr>
              <a:t>c</a:t>
            </a:r>
            <a:r>
              <a:rPr lang="en-US" altLang="zh-CN" sz="2800" baseline="-25000" dirty="0" smtClean="0">
                <a:solidFill>
                  <a:schemeClr val="hlink"/>
                </a:solidFill>
                <a:ea typeface="宋体" pitchFamily="2" charset="-122"/>
              </a:rPr>
              <a:t>1</a:t>
            </a:r>
            <a:r>
              <a:rPr lang="en-US" altLang="zh-CN" sz="2800" i="1" dirty="0" smtClean="0">
                <a:solidFill>
                  <a:schemeClr val="hlink"/>
                </a:solidFill>
                <a:ea typeface="宋体" pitchFamily="2" charset="-122"/>
                <a:sym typeface="Symbol" pitchFamily="18" charset="2"/>
              </a:rPr>
              <a:t></a:t>
            </a:r>
            <a:r>
              <a:rPr lang="en-US" altLang="zh-CN" sz="2800" i="1" dirty="0" smtClean="0">
                <a:solidFill>
                  <a:schemeClr val="hlink"/>
                </a:solidFill>
                <a:ea typeface="宋体" pitchFamily="2" charset="-122"/>
              </a:rPr>
              <a:t> c</a:t>
            </a:r>
            <a:r>
              <a:rPr lang="en-US" altLang="zh-CN" sz="2800" baseline="-25000" dirty="0" smtClean="0">
                <a:solidFill>
                  <a:schemeClr val="hlink"/>
                </a:solidFill>
                <a:ea typeface="宋体" pitchFamily="2" charset="-122"/>
              </a:rPr>
              <a:t>2</a:t>
            </a:r>
            <a:endParaRPr lang="en-US" altLang="zh-CN" sz="2800" i="1" dirty="0" smtClean="0">
              <a:solidFill>
                <a:schemeClr val="hlink"/>
              </a:solidFill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i="1" dirty="0" smtClean="0">
                <a:ea typeface="宋体" pitchFamily="2" charset="-122"/>
              </a:rPr>
              <a:t>    </a:t>
            </a:r>
          </a:p>
          <a:p>
            <a:endParaRPr lang="en-US" altLang="zh-CN" sz="2400" dirty="0" smtClean="0">
              <a:ea typeface="宋体" pitchFamily="2" charset="-122"/>
            </a:endParaRPr>
          </a:p>
          <a:p>
            <a:r>
              <a:rPr lang="en-US" altLang="zh-CN" sz="2400" dirty="0" smtClean="0">
                <a:ea typeface="宋体" pitchFamily="2" charset="-122"/>
              </a:rPr>
              <a:t>The initial probe position is</a:t>
            </a:r>
            <a:r>
              <a:rPr lang="en-US" altLang="zh-CN" sz="2400" i="1" dirty="0" smtClean="0">
                <a:ea typeface="宋体" pitchFamily="2" charset="-122"/>
              </a:rPr>
              <a:t> T</a:t>
            </a:r>
            <a:r>
              <a:rPr lang="en-US" altLang="zh-CN" sz="2400" dirty="0" smtClean="0">
                <a:ea typeface="宋体" pitchFamily="2" charset="-122"/>
              </a:rPr>
              <a:t>[</a:t>
            </a:r>
            <a:r>
              <a:rPr lang="en-US" altLang="zh-CN" sz="2400" i="1" dirty="0" smtClean="0">
                <a:ea typeface="宋体" pitchFamily="2" charset="-122"/>
              </a:rPr>
              <a:t>h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dirty="0" smtClean="0">
                <a:ea typeface="宋体" pitchFamily="2" charset="-122"/>
              </a:rPr>
              <a:t>(</a:t>
            </a:r>
            <a:r>
              <a:rPr lang="en-US" altLang="zh-CN" sz="2400" i="1" dirty="0" smtClean="0">
                <a:ea typeface="宋体" pitchFamily="2" charset="-122"/>
              </a:rPr>
              <a:t>k</a:t>
            </a:r>
            <a:r>
              <a:rPr lang="en-US" altLang="zh-CN" sz="2400" dirty="0" smtClean="0">
                <a:ea typeface="宋体" pitchFamily="2" charset="-122"/>
              </a:rPr>
              <a:t>)]</a:t>
            </a:r>
            <a:r>
              <a:rPr lang="en-US" altLang="zh-CN" sz="2400" i="1" dirty="0" smtClean="0">
                <a:ea typeface="宋体" pitchFamily="2" charset="-122"/>
              </a:rPr>
              <a:t>, </a:t>
            </a:r>
            <a:r>
              <a:rPr lang="en-US" altLang="zh-CN" sz="2400" dirty="0" smtClean="0">
                <a:ea typeface="宋体" pitchFamily="2" charset="-122"/>
              </a:rPr>
              <a:t>later probe positions are offset by amounts that depend on a quadratic function of the probe number</a:t>
            </a:r>
            <a:r>
              <a:rPr lang="en-US" altLang="zh-CN" sz="2400" i="1" dirty="0" smtClean="0">
                <a:ea typeface="宋体" pitchFamily="2" charset="-122"/>
              </a:rPr>
              <a:t> </a:t>
            </a:r>
            <a:r>
              <a:rPr lang="en-US" altLang="zh-CN" sz="2400" i="1" dirty="0" err="1" smtClean="0">
                <a:ea typeface="宋体" pitchFamily="2" charset="-122"/>
              </a:rPr>
              <a:t>i</a:t>
            </a:r>
            <a:r>
              <a:rPr lang="en-US" altLang="zh-CN" sz="2400" i="1" dirty="0" smtClean="0">
                <a:ea typeface="宋体" pitchFamily="2" charset="-122"/>
              </a:rPr>
              <a:t>.</a:t>
            </a:r>
          </a:p>
          <a:p>
            <a:r>
              <a:rPr lang="en-US" altLang="zh-CN" sz="2400" dirty="0" smtClean="0">
                <a:ea typeface="宋体" pitchFamily="2" charset="-122"/>
              </a:rPr>
              <a:t>Must </a:t>
            </a:r>
            <a:r>
              <a:rPr lang="en-US" altLang="zh-CN" sz="2400" dirty="0" smtClean="0">
                <a:solidFill>
                  <a:schemeClr val="hlink"/>
                </a:solidFill>
                <a:ea typeface="宋体" pitchFamily="2" charset="-122"/>
              </a:rPr>
              <a:t>constrain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en-US" altLang="zh-CN" sz="2400" i="1" dirty="0" smtClean="0">
                <a:solidFill>
                  <a:srgbClr val="CC3300"/>
                </a:solidFill>
                <a:ea typeface="宋体" pitchFamily="2" charset="-122"/>
              </a:rPr>
              <a:t>c</a:t>
            </a:r>
            <a:r>
              <a:rPr lang="en-US" altLang="zh-CN" sz="2400" baseline="-25000" dirty="0" smtClean="0">
                <a:solidFill>
                  <a:srgbClr val="CC3300"/>
                </a:solidFill>
                <a:ea typeface="宋体" pitchFamily="2" charset="-122"/>
              </a:rPr>
              <a:t>1</a:t>
            </a:r>
            <a:r>
              <a:rPr lang="en-US" altLang="zh-CN" sz="2400" dirty="0" smtClean="0">
                <a:solidFill>
                  <a:srgbClr val="CC3300"/>
                </a:solidFill>
                <a:ea typeface="宋体" pitchFamily="2" charset="-122"/>
              </a:rPr>
              <a:t>,</a:t>
            </a:r>
            <a:r>
              <a:rPr lang="en-US" altLang="zh-CN" sz="2400" i="1" dirty="0" smtClean="0">
                <a:solidFill>
                  <a:srgbClr val="CC3300"/>
                </a:solidFill>
                <a:ea typeface="宋体" pitchFamily="2" charset="-122"/>
              </a:rPr>
              <a:t> c</a:t>
            </a:r>
            <a:r>
              <a:rPr lang="en-US" altLang="zh-CN" sz="2400" baseline="-25000" dirty="0" smtClean="0">
                <a:solidFill>
                  <a:srgbClr val="CC3300"/>
                </a:solidFill>
                <a:ea typeface="宋体" pitchFamily="2" charset="-122"/>
              </a:rPr>
              <a:t>2</a:t>
            </a:r>
            <a:r>
              <a:rPr lang="en-US" altLang="zh-CN" sz="2400" dirty="0" smtClean="0">
                <a:solidFill>
                  <a:srgbClr val="CC3300"/>
                </a:solidFill>
                <a:ea typeface="宋体" pitchFamily="2" charset="-122"/>
              </a:rPr>
              <a:t>, and</a:t>
            </a:r>
            <a:r>
              <a:rPr lang="en-US" altLang="zh-CN" sz="2400" i="1" dirty="0" smtClean="0">
                <a:solidFill>
                  <a:srgbClr val="CC3300"/>
                </a:solidFill>
                <a:ea typeface="宋体" pitchFamily="2" charset="-122"/>
              </a:rPr>
              <a:t> m</a:t>
            </a:r>
            <a:r>
              <a:rPr lang="en-US" altLang="zh-CN" sz="2400" dirty="0" smtClean="0">
                <a:solidFill>
                  <a:srgbClr val="CC3300"/>
                </a:solidFill>
                <a:ea typeface="宋体" pitchFamily="2" charset="-122"/>
              </a:rPr>
              <a:t> </a:t>
            </a:r>
            <a:r>
              <a:rPr lang="en-US" altLang="zh-CN" sz="2400" dirty="0" smtClean="0">
                <a:ea typeface="宋体" pitchFamily="2" charset="-122"/>
              </a:rPr>
              <a:t>to ensure that we get a full permutation of 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0, 1,…,</a:t>
            </a:r>
            <a:r>
              <a:rPr lang="en-US" altLang="zh-CN" sz="2400" i="1" dirty="0" smtClean="0">
                <a:ea typeface="宋体" pitchFamily="2" charset="-122"/>
                <a:sym typeface="Symbol" pitchFamily="18" charset="2"/>
              </a:rPr>
              <a:t> m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–1.</a:t>
            </a:r>
            <a:endParaRPr lang="en-US" altLang="zh-CN" sz="2400" dirty="0" smtClean="0">
              <a:ea typeface="宋体" pitchFamily="2" charset="-122"/>
            </a:endParaRPr>
          </a:p>
          <a:p>
            <a:r>
              <a:rPr lang="en-US" altLang="zh-CN" sz="2400" dirty="0" smtClean="0">
                <a:ea typeface="宋体" pitchFamily="2" charset="-122"/>
              </a:rPr>
              <a:t>Can suffer from </a:t>
            </a:r>
            <a:r>
              <a:rPr lang="en-US" altLang="zh-CN" sz="2400" b="1" i="1" dirty="0" smtClean="0">
                <a:solidFill>
                  <a:srgbClr val="CC3300"/>
                </a:solidFill>
                <a:ea typeface="宋体" pitchFamily="2" charset="-122"/>
              </a:rPr>
              <a:t>secondary clustering</a:t>
            </a:r>
            <a:r>
              <a:rPr lang="en-US" altLang="zh-CN" sz="2400" dirty="0" smtClean="0">
                <a:ea typeface="宋体" pitchFamily="2" charset="-122"/>
              </a:rPr>
              <a:t>: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If two keys have the same initial probe position, then their probe sequences are the same.</a:t>
            </a:r>
            <a:endParaRPr lang="en-US" altLang="zh-CN" sz="2400" i="1" dirty="0" smtClean="0">
              <a:ea typeface="宋体" pitchFamily="2" charset="-12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V="1">
            <a:off x="857224" y="2000240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 flipV="1">
            <a:off x="1500166" y="2000240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H="1" flipV="1">
            <a:off x="2428860" y="2071678"/>
            <a:ext cx="1524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00034" y="2214554"/>
            <a:ext cx="5508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u="none" dirty="0">
                <a:solidFill>
                  <a:schemeClr val="hlink"/>
                </a:solidFill>
                <a:ea typeface="宋体" pitchFamily="2" charset="-122"/>
              </a:rPr>
              <a:t>key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142976" y="2285992"/>
            <a:ext cx="16144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u="none" dirty="0">
                <a:solidFill>
                  <a:schemeClr val="hlink"/>
                </a:solidFill>
                <a:ea typeface="宋体" pitchFamily="2" charset="-122"/>
              </a:rPr>
              <a:t>Probe number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000496" y="2214554"/>
            <a:ext cx="27432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2000" u="none" dirty="0">
                <a:solidFill>
                  <a:schemeClr val="hlink"/>
                </a:solidFill>
                <a:ea typeface="宋体" pitchFamily="2" charset="-122"/>
              </a:rPr>
              <a:t>Auxiliary hash function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Double Hashing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138" y="1428736"/>
            <a:ext cx="8932862" cy="5029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CN" sz="2800" i="1" dirty="0" smtClean="0">
                <a:solidFill>
                  <a:srgbClr val="CC3300"/>
                </a:solidFill>
                <a:ea typeface="宋体" pitchFamily="2" charset="-122"/>
              </a:rPr>
              <a:t>h</a:t>
            </a:r>
            <a:r>
              <a:rPr lang="en-US" altLang="zh-CN" sz="2800" dirty="0" smtClean="0">
                <a:solidFill>
                  <a:srgbClr val="CC3300"/>
                </a:solidFill>
                <a:ea typeface="宋体" pitchFamily="2" charset="-122"/>
              </a:rPr>
              <a:t>(</a:t>
            </a:r>
            <a:r>
              <a:rPr lang="en-US" altLang="zh-CN" sz="2800" i="1" dirty="0" smtClean="0">
                <a:solidFill>
                  <a:srgbClr val="CC3300"/>
                </a:solidFill>
                <a:ea typeface="宋体" pitchFamily="2" charset="-122"/>
              </a:rPr>
              <a:t>k ,</a:t>
            </a:r>
            <a:r>
              <a:rPr lang="en-US" altLang="zh-CN" sz="2800" i="1" dirty="0" err="1" smtClean="0">
                <a:solidFill>
                  <a:srgbClr val="CC3300"/>
                </a:solidFill>
                <a:ea typeface="宋体" pitchFamily="2" charset="-122"/>
              </a:rPr>
              <a:t>i</a:t>
            </a:r>
            <a:r>
              <a:rPr lang="en-US" altLang="zh-CN" sz="2800" dirty="0" smtClean="0">
                <a:solidFill>
                  <a:srgbClr val="CC3300"/>
                </a:solidFill>
                <a:ea typeface="宋体" pitchFamily="2" charset="-122"/>
              </a:rPr>
              <a:t>)</a:t>
            </a:r>
            <a:r>
              <a:rPr lang="en-US" altLang="zh-CN" sz="2800" i="1" dirty="0" smtClean="0">
                <a:solidFill>
                  <a:srgbClr val="CC3300"/>
                </a:solidFill>
                <a:ea typeface="宋体" pitchFamily="2" charset="-122"/>
              </a:rPr>
              <a:t> = </a:t>
            </a:r>
            <a:r>
              <a:rPr lang="en-US" altLang="zh-CN" sz="2800" dirty="0" smtClean="0">
                <a:solidFill>
                  <a:srgbClr val="CC3300"/>
                </a:solidFill>
                <a:ea typeface="宋体" pitchFamily="2" charset="-122"/>
              </a:rPr>
              <a:t>(</a:t>
            </a:r>
            <a:r>
              <a:rPr lang="en-US" altLang="zh-CN" sz="2800" i="1" dirty="0" smtClean="0">
                <a:solidFill>
                  <a:srgbClr val="CC3300"/>
                </a:solidFill>
                <a:ea typeface="宋体" pitchFamily="2" charset="-122"/>
              </a:rPr>
              <a:t>h</a:t>
            </a:r>
            <a:r>
              <a:rPr lang="en-US" altLang="zh-CN" sz="2800" baseline="-25000" dirty="0" smtClean="0">
                <a:solidFill>
                  <a:srgbClr val="CC3300"/>
                </a:solidFill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800" dirty="0" smtClean="0">
                <a:solidFill>
                  <a:srgbClr val="CC3300"/>
                </a:solidFill>
                <a:ea typeface="宋体" pitchFamily="2" charset="-122"/>
              </a:rPr>
              <a:t>(</a:t>
            </a:r>
            <a:r>
              <a:rPr lang="en-US" altLang="zh-CN" sz="2800" i="1" dirty="0" smtClean="0">
                <a:solidFill>
                  <a:srgbClr val="CC3300"/>
                </a:solidFill>
                <a:ea typeface="宋体" pitchFamily="2" charset="-122"/>
              </a:rPr>
              <a:t>k</a:t>
            </a:r>
            <a:r>
              <a:rPr lang="en-US" altLang="zh-CN" sz="2800" dirty="0" smtClean="0">
                <a:solidFill>
                  <a:srgbClr val="CC3300"/>
                </a:solidFill>
                <a:ea typeface="宋体" pitchFamily="2" charset="-122"/>
              </a:rPr>
              <a:t>)</a:t>
            </a:r>
            <a:r>
              <a:rPr lang="en-US" altLang="zh-CN" sz="2800" i="1" dirty="0" smtClean="0">
                <a:solidFill>
                  <a:srgbClr val="CC3300"/>
                </a:solidFill>
                <a:ea typeface="宋体" pitchFamily="2" charset="-122"/>
              </a:rPr>
              <a:t> + </a:t>
            </a:r>
            <a:r>
              <a:rPr lang="en-US" altLang="zh-CN" sz="2800" i="1" dirty="0" err="1" smtClean="0">
                <a:solidFill>
                  <a:srgbClr val="CC3300"/>
                </a:solidFill>
                <a:ea typeface="宋体" pitchFamily="2" charset="-122"/>
              </a:rPr>
              <a:t>i</a:t>
            </a:r>
            <a:r>
              <a:rPr lang="en-US" altLang="zh-CN" sz="2800" i="1" dirty="0" smtClean="0">
                <a:solidFill>
                  <a:srgbClr val="CC3300"/>
                </a:solidFill>
                <a:ea typeface="宋体" pitchFamily="2" charset="-122"/>
              </a:rPr>
              <a:t> h</a:t>
            </a:r>
            <a:r>
              <a:rPr lang="en-US" altLang="zh-CN" sz="2800" baseline="-25000" dirty="0" smtClean="0">
                <a:solidFill>
                  <a:srgbClr val="CC3300"/>
                </a:solidFill>
                <a:ea typeface="宋体" pitchFamily="2" charset="-122"/>
              </a:rPr>
              <a:t>2</a:t>
            </a:r>
            <a:r>
              <a:rPr lang="en-US" altLang="zh-CN" sz="2800" dirty="0" smtClean="0">
                <a:solidFill>
                  <a:srgbClr val="CC3300"/>
                </a:solidFill>
                <a:ea typeface="宋体" pitchFamily="2" charset="-122"/>
              </a:rPr>
              <a:t>(</a:t>
            </a:r>
            <a:r>
              <a:rPr lang="en-US" altLang="zh-CN" sz="2800" i="1" dirty="0" smtClean="0">
                <a:solidFill>
                  <a:srgbClr val="CC3300"/>
                </a:solidFill>
                <a:ea typeface="宋体" pitchFamily="2" charset="-122"/>
              </a:rPr>
              <a:t>k</a:t>
            </a:r>
            <a:r>
              <a:rPr lang="en-US" altLang="zh-CN" sz="2800" dirty="0" smtClean="0">
                <a:solidFill>
                  <a:srgbClr val="CC3300"/>
                </a:solidFill>
                <a:ea typeface="宋体" pitchFamily="2" charset="-122"/>
              </a:rPr>
              <a:t>))</a:t>
            </a:r>
            <a:r>
              <a:rPr lang="en-US" altLang="zh-CN" sz="2800" i="1" dirty="0" smtClean="0">
                <a:solidFill>
                  <a:srgbClr val="CC3300"/>
                </a:solidFill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CC3300"/>
                </a:solidFill>
                <a:ea typeface="宋体" pitchFamily="2" charset="-122"/>
              </a:rPr>
              <a:t>mod</a:t>
            </a:r>
            <a:r>
              <a:rPr lang="en-US" altLang="zh-CN" sz="2800" i="1" dirty="0" smtClean="0">
                <a:solidFill>
                  <a:srgbClr val="CC3300"/>
                </a:solidFill>
                <a:ea typeface="宋体" pitchFamily="2" charset="-122"/>
              </a:rPr>
              <a:t> m  </a:t>
            </a:r>
          </a:p>
          <a:p>
            <a:pPr>
              <a:lnSpc>
                <a:spcPct val="90000"/>
              </a:lnSpc>
            </a:pPr>
            <a:endParaRPr lang="en-US" altLang="zh-CN" sz="2800" i="1" dirty="0" smtClean="0">
              <a:solidFill>
                <a:srgbClr val="CC3300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 dirty="0" smtClean="0">
              <a:solidFill>
                <a:srgbClr val="CC3300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 dirty="0" smtClean="0">
              <a:solidFill>
                <a:srgbClr val="CC3300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solidFill>
                  <a:srgbClr val="CC3300"/>
                </a:solidFill>
                <a:ea typeface="宋体" pitchFamily="2" charset="-122"/>
              </a:rPr>
              <a:t>Two auxiliary hash functions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.</a:t>
            </a:r>
            <a:r>
              <a:rPr lang="en-US" altLang="zh-CN" sz="2800" i="1" dirty="0" smtClean="0">
                <a:solidFill>
                  <a:schemeClr val="tx1"/>
                </a:solidFill>
                <a:ea typeface="宋体" pitchFamily="2" charset="-122"/>
              </a:rPr>
              <a:t>  </a:t>
            </a:r>
          </a:p>
          <a:p>
            <a:pPr lvl="1">
              <a:lnSpc>
                <a:spcPct val="90000"/>
              </a:lnSpc>
            </a:pPr>
            <a:r>
              <a:rPr lang="en-US" altLang="zh-CN" i="1" dirty="0" smtClean="0">
                <a:ea typeface="宋体" pitchFamily="2" charset="-122"/>
              </a:rPr>
              <a:t>h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 gives the initial probe. </a:t>
            </a:r>
            <a:r>
              <a:rPr lang="en-US" altLang="zh-CN" i="1" dirty="0" smtClean="0">
                <a:ea typeface="宋体" pitchFamily="2" charset="-122"/>
              </a:rPr>
              <a:t>h</a:t>
            </a:r>
            <a:r>
              <a:rPr lang="en-US" altLang="zh-CN" baseline="-25000" dirty="0" smtClean="0">
                <a:ea typeface="宋体" pitchFamily="2" charset="-122"/>
              </a:rPr>
              <a:t>2</a:t>
            </a:r>
            <a:r>
              <a:rPr lang="en-US" altLang="zh-CN" dirty="0" smtClean="0">
                <a:ea typeface="宋体" pitchFamily="2" charset="-122"/>
              </a:rPr>
              <a:t> gives the remaining probes.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Must have </a:t>
            </a:r>
            <a:r>
              <a:rPr lang="en-US" altLang="zh-CN" sz="2800" i="1" dirty="0" smtClean="0">
                <a:solidFill>
                  <a:schemeClr val="tx1"/>
                </a:solidFill>
                <a:ea typeface="宋体" pitchFamily="2" charset="-122"/>
              </a:rPr>
              <a:t>h</a:t>
            </a:r>
            <a:r>
              <a:rPr lang="en-US" altLang="zh-CN" sz="2800" baseline="-25000" dirty="0" smtClean="0">
                <a:solidFill>
                  <a:schemeClr val="tx1"/>
                </a:solidFill>
                <a:ea typeface="宋体" pitchFamily="2" charset="-122"/>
              </a:rPr>
              <a:t>2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sz="2800" i="1" dirty="0" smtClean="0">
                <a:solidFill>
                  <a:schemeClr val="tx1"/>
                </a:solidFill>
                <a:ea typeface="宋体" pitchFamily="2" charset="-122"/>
              </a:rPr>
              <a:t>k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) relatively prime to </a:t>
            </a:r>
            <a:r>
              <a:rPr lang="en-US" altLang="zh-CN" sz="2800" i="1" dirty="0" smtClean="0">
                <a:solidFill>
                  <a:schemeClr val="tx1"/>
                </a:solidFill>
                <a:ea typeface="宋体" pitchFamily="2" charset="-122"/>
              </a:rPr>
              <a:t>m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, so that the probe sequence is a full permutation of 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  <a:sym typeface="Symbol" pitchFamily="18" charset="2"/>
              </a:rPr>
              <a:t>0, 1,…,</a:t>
            </a:r>
            <a:r>
              <a:rPr lang="en-US" altLang="zh-CN" sz="2800" i="1" dirty="0" smtClean="0">
                <a:solidFill>
                  <a:schemeClr val="tx1"/>
                </a:solidFill>
                <a:ea typeface="宋体" pitchFamily="2" charset="-122"/>
                <a:sym typeface="Symbol" pitchFamily="18" charset="2"/>
              </a:rPr>
              <a:t> m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  <a:sym typeface="Symbol" pitchFamily="18" charset="2"/>
              </a:rPr>
              <a:t>–1.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Choose </a:t>
            </a:r>
            <a:r>
              <a:rPr lang="en-US" altLang="zh-CN" i="1" dirty="0" smtClean="0">
                <a:ea typeface="宋体" pitchFamily="2" charset="-122"/>
              </a:rPr>
              <a:t>m</a:t>
            </a:r>
            <a:r>
              <a:rPr lang="en-US" altLang="zh-CN" dirty="0" smtClean="0">
                <a:ea typeface="宋体" pitchFamily="2" charset="-122"/>
              </a:rPr>
              <a:t> to be a power of 2 and have </a:t>
            </a:r>
            <a:r>
              <a:rPr lang="en-US" altLang="zh-CN" i="1" dirty="0" smtClean="0">
                <a:ea typeface="宋体" pitchFamily="2" charset="-122"/>
              </a:rPr>
              <a:t>h</a:t>
            </a:r>
            <a:r>
              <a:rPr lang="en-US" altLang="zh-CN" baseline="-25000" dirty="0" smtClean="0">
                <a:ea typeface="宋体" pitchFamily="2" charset="-122"/>
              </a:rPr>
              <a:t>2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en-US" altLang="zh-CN" i="1" dirty="0" smtClean="0">
                <a:ea typeface="宋体" pitchFamily="2" charset="-122"/>
              </a:rPr>
              <a:t>k</a:t>
            </a:r>
            <a:r>
              <a:rPr lang="en-US" altLang="zh-CN" dirty="0" smtClean="0">
                <a:ea typeface="宋体" pitchFamily="2" charset="-122"/>
              </a:rPr>
              <a:t>) always return an odd number. Or,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Let </a:t>
            </a:r>
            <a:r>
              <a:rPr lang="en-US" altLang="zh-CN" i="1" dirty="0" smtClean="0">
                <a:ea typeface="宋体" pitchFamily="2" charset="-122"/>
              </a:rPr>
              <a:t>m</a:t>
            </a:r>
            <a:r>
              <a:rPr lang="en-US" altLang="zh-CN" dirty="0" smtClean="0">
                <a:ea typeface="宋体" pitchFamily="2" charset="-122"/>
              </a:rPr>
              <a:t> be prime, and have 1 &lt; </a:t>
            </a:r>
            <a:r>
              <a:rPr lang="en-US" altLang="zh-CN" i="1" dirty="0" smtClean="0">
                <a:ea typeface="宋体" pitchFamily="2" charset="-122"/>
              </a:rPr>
              <a:t>h</a:t>
            </a:r>
            <a:r>
              <a:rPr lang="en-US" altLang="zh-CN" baseline="-25000" dirty="0" smtClean="0">
                <a:ea typeface="宋体" pitchFamily="2" charset="-122"/>
              </a:rPr>
              <a:t>2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en-US" altLang="zh-CN" i="1" dirty="0" smtClean="0">
                <a:ea typeface="宋体" pitchFamily="2" charset="-122"/>
              </a:rPr>
              <a:t>k</a:t>
            </a:r>
            <a:r>
              <a:rPr lang="en-US" altLang="zh-CN" dirty="0" smtClean="0">
                <a:ea typeface="宋体" pitchFamily="2" charset="-122"/>
              </a:rPr>
              <a:t>) &lt; </a:t>
            </a:r>
            <a:r>
              <a:rPr lang="en-US" altLang="zh-CN" i="1" dirty="0" smtClean="0">
                <a:ea typeface="宋体" pitchFamily="2" charset="-122"/>
              </a:rPr>
              <a:t>m</a:t>
            </a:r>
            <a:r>
              <a:rPr lang="en-US" altLang="zh-CN" dirty="0" smtClean="0">
                <a:ea typeface="宋体" pitchFamily="2" charset="-12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solidFill>
                  <a:srgbClr val="CC3300"/>
                </a:solidFill>
                <a:ea typeface="宋体" pitchFamily="2" charset="-122"/>
                <a:sym typeface="Symbol" pitchFamily="18" charset="2"/>
              </a:rPr>
              <a:t>(</a:t>
            </a:r>
            <a:r>
              <a:rPr lang="en-US" altLang="zh-CN" sz="2800" i="1" dirty="0" smtClean="0">
                <a:solidFill>
                  <a:srgbClr val="CC3300"/>
                </a:solidFill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800" baseline="30000" dirty="0" smtClean="0">
                <a:solidFill>
                  <a:srgbClr val="CC3300"/>
                </a:solidFill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 dirty="0" smtClean="0">
                <a:solidFill>
                  <a:srgbClr val="CC3300"/>
                </a:solidFill>
                <a:ea typeface="宋体" pitchFamily="2" charset="-122"/>
                <a:sym typeface="Symbol" pitchFamily="18" charset="2"/>
              </a:rPr>
              <a:t>) different probe sequences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  <a:sym typeface="Symbol" pitchFamily="18" charset="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One for each possible combination of </a:t>
            </a:r>
            <a:r>
              <a:rPr lang="en-US" altLang="zh-CN" i="1" dirty="0" smtClean="0">
                <a:ea typeface="宋体" pitchFamily="2" charset="-122"/>
              </a:rPr>
              <a:t>h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en-US" altLang="zh-CN" i="1" dirty="0" smtClean="0">
                <a:ea typeface="宋体" pitchFamily="2" charset="-122"/>
              </a:rPr>
              <a:t>k</a:t>
            </a:r>
            <a:r>
              <a:rPr lang="en-US" altLang="zh-CN" dirty="0" smtClean="0">
                <a:ea typeface="宋体" pitchFamily="2" charset="-122"/>
              </a:rPr>
              <a:t>) and </a:t>
            </a:r>
            <a:r>
              <a:rPr lang="en-US" altLang="zh-CN" i="1" dirty="0" smtClean="0">
                <a:ea typeface="宋体" pitchFamily="2" charset="-122"/>
              </a:rPr>
              <a:t>h</a:t>
            </a:r>
            <a:r>
              <a:rPr lang="en-US" altLang="zh-CN" baseline="-25000" dirty="0" smtClean="0">
                <a:ea typeface="宋体" pitchFamily="2" charset="-122"/>
              </a:rPr>
              <a:t>2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en-US" altLang="zh-CN" i="1" dirty="0" smtClean="0">
                <a:ea typeface="宋体" pitchFamily="2" charset="-122"/>
              </a:rPr>
              <a:t>k</a:t>
            </a:r>
            <a:r>
              <a:rPr lang="en-US" altLang="zh-CN" dirty="0" smtClean="0">
                <a:ea typeface="宋体" pitchFamily="2" charset="-122"/>
              </a:rPr>
              <a:t>).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Close to the ideal uniform hashing.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Best method available for open addressing</a:t>
            </a:r>
          </a:p>
          <a:p>
            <a:pPr>
              <a:lnSpc>
                <a:spcPct val="90000"/>
              </a:lnSpc>
            </a:pPr>
            <a:endParaRPr lang="en-US" altLang="zh-CN" sz="2800" dirty="0" smtClean="0">
              <a:solidFill>
                <a:schemeClr val="tx1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i="1" dirty="0" smtClean="0">
                <a:ea typeface="宋体" pitchFamily="2" charset="-122"/>
              </a:rPr>
              <a:t>    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85720" y="1928802"/>
            <a:ext cx="5429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zh-CN" sz="2000" u="none" dirty="0">
                <a:solidFill>
                  <a:schemeClr val="hlink"/>
                </a:solidFill>
                <a:ea typeface="宋体" pitchFamily="2" charset="-122"/>
              </a:rPr>
              <a:t>key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643042" y="1928802"/>
            <a:ext cx="16144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u="none" dirty="0">
                <a:solidFill>
                  <a:schemeClr val="hlink"/>
                </a:solidFill>
                <a:ea typeface="宋体" pitchFamily="2" charset="-122"/>
              </a:rPr>
              <a:t>Probe number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3571868" y="1857364"/>
            <a:ext cx="27432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2000" u="none" dirty="0">
                <a:solidFill>
                  <a:schemeClr val="hlink"/>
                </a:solidFill>
                <a:ea typeface="宋体" pitchFamily="2" charset="-122"/>
              </a:rPr>
              <a:t>Auxiliary hash functions</a:t>
            </a:r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 flipV="1">
            <a:off x="642910" y="1714488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 flipH="1" flipV="1">
            <a:off x="1214414" y="1714488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 flipH="1" flipV="1">
            <a:off x="2285984" y="1785926"/>
            <a:ext cx="1214446" cy="21431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 flipH="1" flipV="1">
            <a:off x="3357554" y="1714488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900" b="1" dirty="0">
                <a:latin typeface="Arial" pitchFamily="34" charset="0"/>
                <a:ea typeface="宋体" pitchFamily="2" charset="-122"/>
              </a:rPr>
              <a:t>Copyright </a:t>
            </a:r>
            <a:r>
              <a:rPr lang="en-US" altLang="zh-CN" sz="900" b="1" dirty="0">
                <a:latin typeface="Arial" pitchFamily="34" charset="0"/>
                <a:ea typeface="宋体" pitchFamily="2" charset="-122"/>
                <a:cs typeface="Arial" pitchFamily="34" charset="0"/>
              </a:rPr>
              <a:t>© The McGraw-Hill Companies, Inc. Permission required for reproduction or display.</a:t>
            </a:r>
            <a:endParaRPr lang="en-US" altLang="zh-CN" sz="900" b="1" dirty="0">
              <a:latin typeface="Arial" pitchFamily="34" charset="0"/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dirty="0">
              <a:ea typeface="宋体" pitchFamily="2" charset="-122"/>
            </a:endParaRPr>
          </a:p>
        </p:txBody>
      </p:sp>
      <p:pic>
        <p:nvPicPr>
          <p:cNvPr id="46083" name="Picture 8" descr="D:\McGraw-Hill Projects\Cormen\images\fig11-5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7850"/>
            <a:ext cx="9144000" cy="589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Open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altLang="zh-CN" b="1" dirty="0" smtClean="0">
                <a:solidFill>
                  <a:srgbClr val="CC3300"/>
                </a:solidFill>
                <a:ea typeface="宋体" pitchFamily="2" charset="-122"/>
              </a:rPr>
              <a:t>Theorem:</a:t>
            </a:r>
            <a:endParaRPr lang="en-US" altLang="zh-CN" dirty="0" smtClean="0">
              <a:ea typeface="宋体" pitchFamily="2" charset="-122"/>
            </a:endParaRPr>
          </a:p>
          <a:p>
            <a:pPr>
              <a:buNone/>
              <a:defRPr/>
            </a:pPr>
            <a:r>
              <a:rPr lang="en-US" altLang="zh-CN" sz="2800" dirty="0" smtClean="0">
                <a:ea typeface="宋体" pitchFamily="2" charset="-122"/>
              </a:rPr>
              <a:t>The expected number of probes in an unsuccessful</a:t>
            </a:r>
          </a:p>
          <a:p>
            <a:pPr>
              <a:buNone/>
              <a:defRPr/>
            </a:pPr>
            <a:r>
              <a:rPr lang="en-US" altLang="zh-CN" sz="2800" dirty="0" smtClean="0">
                <a:ea typeface="宋体" pitchFamily="2" charset="-122"/>
              </a:rPr>
              <a:t>search in an open-address hash table is at most 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1/(1–</a:t>
            </a:r>
            <a:r>
              <a:rPr lang="el-GR" altLang="zh-CN" sz="2800" dirty="0" smtClean="0">
                <a:cs typeface="Times New Roman" pitchFamily="18" charset="0"/>
              </a:rPr>
              <a:t>α</a:t>
            </a:r>
            <a:r>
              <a:rPr lang="en-US" altLang="zh-CN" sz="2800" dirty="0" smtClean="0">
                <a:ea typeface="宋体" pitchFamily="2" charset="-122"/>
              </a:rPr>
              <a:t>).</a:t>
            </a:r>
            <a:endParaRPr lang="el-GR" altLang="zh-CN" sz="28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 smtClean="0">
                <a:solidFill>
                  <a:srgbClr val="CC3300"/>
                </a:solidFill>
                <a:ea typeface="宋体" pitchFamily="2" charset="-122"/>
                <a:sym typeface="Symbol" pitchFamily="18" charset="2"/>
              </a:rPr>
              <a:t>Corollary: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 dirty="0" smtClean="0">
                <a:ea typeface="宋体" pitchFamily="2" charset="-122"/>
                <a:sym typeface="Symbol" pitchFamily="18" charset="2"/>
              </a:rPr>
              <a:t>Inserting an element into an open-address table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 dirty="0" smtClean="0">
                <a:ea typeface="宋体" pitchFamily="2" charset="-122"/>
                <a:sym typeface="Symbol" pitchFamily="18" charset="2"/>
              </a:rPr>
              <a:t>takes 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≤</a:t>
            </a:r>
            <a:r>
              <a:rPr lang="en-US" altLang="zh-CN" sz="2800" dirty="0" smtClean="0">
                <a:ea typeface="宋体" pitchFamily="2" charset="-122"/>
                <a:sym typeface="Symbol" pitchFamily="18" charset="2"/>
              </a:rPr>
              <a:t> 1/(1–</a:t>
            </a:r>
            <a:r>
              <a:rPr lang="el-GR" altLang="zh-CN" sz="2800" dirty="0" smtClean="0">
                <a:cs typeface="Times New Roman" pitchFamily="18" charset="0"/>
              </a:rPr>
              <a:t>α</a:t>
            </a:r>
            <a:r>
              <a:rPr lang="en-US" altLang="zh-CN" sz="2800" dirty="0" smtClean="0">
                <a:ea typeface="宋体" pitchFamily="2" charset="-122"/>
              </a:rPr>
              <a:t>)</a:t>
            </a:r>
            <a:r>
              <a:rPr lang="en-US" altLang="zh-CN" sz="2800" dirty="0" smtClean="0">
                <a:ea typeface="宋体" pitchFamily="2" charset="-122"/>
                <a:sym typeface="Symbol" pitchFamily="18" charset="2"/>
              </a:rPr>
              <a:t> probes on average.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solidFill>
                  <a:schemeClr val="hlink"/>
                </a:solidFill>
                <a:ea typeface="宋体" pitchFamily="2" charset="-122"/>
                <a:sym typeface="Symbol" pitchFamily="18" charset="2"/>
              </a:rPr>
              <a:t>If </a:t>
            </a:r>
            <a:r>
              <a:rPr lang="el-GR" altLang="zh-CN" sz="2800" dirty="0" smtClean="0">
                <a:solidFill>
                  <a:schemeClr val="hlink"/>
                </a:solidFill>
                <a:cs typeface="Times New Roman" pitchFamily="18" charset="0"/>
              </a:rPr>
              <a:t>α</a:t>
            </a:r>
            <a:r>
              <a:rPr lang="en-US" altLang="zh-CN" sz="2800" dirty="0" smtClean="0">
                <a:solidFill>
                  <a:schemeClr val="hlink"/>
                </a:solidFill>
                <a:ea typeface="宋体" pitchFamily="2" charset="-122"/>
                <a:sym typeface="Symbol" pitchFamily="18" charset="2"/>
              </a:rPr>
              <a:t> is a constant, search/insertion  takes </a:t>
            </a:r>
            <a:r>
              <a:rPr lang="en-US" altLang="zh-CN" sz="2800" i="1" dirty="0" smtClean="0">
                <a:solidFill>
                  <a:schemeClr val="hlink"/>
                </a:solidFill>
                <a:ea typeface="宋体" pitchFamily="2" charset="-122"/>
                <a:sym typeface="Symbol" pitchFamily="18" charset="2"/>
              </a:rPr>
              <a:t>O</a:t>
            </a:r>
            <a:r>
              <a:rPr lang="en-US" altLang="zh-CN" sz="2800" dirty="0" smtClean="0">
                <a:solidFill>
                  <a:schemeClr val="hlink"/>
                </a:solidFill>
                <a:ea typeface="宋体" pitchFamily="2" charset="-122"/>
                <a:sym typeface="Symbol" pitchFamily="18" charset="2"/>
              </a:rPr>
              <a:t>(1) time.</a:t>
            </a:r>
          </a:p>
          <a:p>
            <a:pPr>
              <a:lnSpc>
                <a:spcPct val="90000"/>
              </a:lnSpc>
              <a:buNone/>
            </a:pPr>
            <a:endParaRPr lang="en-US" altLang="zh-CN" dirty="0" smtClean="0">
              <a:ea typeface="宋体" pitchFamily="2" charset="-122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ea typeface="宋体" pitchFamily="2" charset="-122"/>
              </a:rPr>
              <a:t>Open Addressing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85860"/>
            <a:ext cx="8991600" cy="503874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2800" dirty="0" smtClean="0">
                <a:ea typeface="宋体" pitchFamily="2" charset="-122"/>
              </a:rPr>
              <a:t>An alternative to chaining for handling collisions.</a:t>
            </a:r>
          </a:p>
          <a:p>
            <a:r>
              <a:rPr lang="en-US" altLang="zh-CN" sz="2800" b="1" dirty="0" smtClean="0">
                <a:solidFill>
                  <a:srgbClr val="CC3300"/>
                </a:solidFill>
                <a:ea typeface="宋体" pitchFamily="2" charset="-122"/>
              </a:rPr>
              <a:t>Idea: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Store all keys in the hash table itself. </a:t>
            </a:r>
            <a:endParaRPr lang="en-US" altLang="zh-CN" sz="2400" u="sng" dirty="0" smtClean="0">
              <a:solidFill>
                <a:srgbClr val="CC3300"/>
              </a:solidFill>
              <a:ea typeface="宋体" pitchFamily="2" charset="-122"/>
            </a:endParaRP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Each slot contains either a key or NIL.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To </a:t>
            </a:r>
            <a:r>
              <a:rPr lang="en-US" altLang="zh-CN" sz="2400" b="1" i="1" dirty="0" smtClean="0">
                <a:solidFill>
                  <a:schemeClr val="hlink"/>
                </a:solidFill>
                <a:ea typeface="宋体" pitchFamily="2" charset="-122"/>
              </a:rPr>
              <a:t>search</a:t>
            </a:r>
            <a:r>
              <a:rPr lang="en-US" altLang="zh-CN" sz="2400" b="1" dirty="0" smtClean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sz="2400" dirty="0" smtClean="0">
                <a:ea typeface="宋体" pitchFamily="2" charset="-122"/>
              </a:rPr>
              <a:t>for key </a:t>
            </a:r>
            <a:r>
              <a:rPr lang="en-US" altLang="zh-CN" sz="2400" i="1" dirty="0" smtClean="0">
                <a:ea typeface="宋体" pitchFamily="2" charset="-122"/>
              </a:rPr>
              <a:t>k</a:t>
            </a:r>
            <a:r>
              <a:rPr lang="en-US" altLang="zh-CN" sz="2400" dirty="0" smtClean="0">
                <a:ea typeface="宋体" pitchFamily="2" charset="-122"/>
              </a:rPr>
              <a:t>:</a:t>
            </a:r>
          </a:p>
          <a:p>
            <a:pPr lvl="2"/>
            <a:r>
              <a:rPr lang="en-US" altLang="zh-CN" sz="2000" dirty="0" smtClean="0">
                <a:ea typeface="宋体" pitchFamily="2" charset="-122"/>
              </a:rPr>
              <a:t>Examine slot </a:t>
            </a:r>
            <a:r>
              <a:rPr lang="en-US" altLang="zh-CN" sz="2000" i="1" dirty="0" smtClean="0">
                <a:ea typeface="宋体" pitchFamily="2" charset="-122"/>
              </a:rPr>
              <a:t>h</a:t>
            </a:r>
            <a:r>
              <a:rPr lang="en-US" altLang="zh-CN" sz="2000" dirty="0" smtClean="0">
                <a:ea typeface="宋体" pitchFamily="2" charset="-122"/>
              </a:rPr>
              <a:t>(</a:t>
            </a:r>
            <a:r>
              <a:rPr lang="en-US" altLang="zh-CN" sz="2000" i="1" dirty="0" smtClean="0">
                <a:ea typeface="宋体" pitchFamily="2" charset="-122"/>
              </a:rPr>
              <a:t>k</a:t>
            </a:r>
            <a:r>
              <a:rPr lang="en-US" altLang="zh-CN" sz="2000" dirty="0" smtClean="0">
                <a:ea typeface="宋体" pitchFamily="2" charset="-122"/>
              </a:rPr>
              <a:t>). Examining a slot is known as a </a:t>
            </a:r>
            <a:r>
              <a:rPr lang="en-US" altLang="zh-CN" sz="2000" b="1" dirty="0" smtClean="0">
                <a:solidFill>
                  <a:schemeClr val="hlink"/>
                </a:solidFill>
                <a:ea typeface="宋体" pitchFamily="2" charset="-122"/>
              </a:rPr>
              <a:t>probe</a:t>
            </a:r>
            <a:r>
              <a:rPr lang="en-US" altLang="zh-CN" sz="2000" dirty="0" smtClean="0">
                <a:ea typeface="宋体" pitchFamily="2" charset="-122"/>
              </a:rPr>
              <a:t>.</a:t>
            </a:r>
          </a:p>
          <a:p>
            <a:pPr lvl="2"/>
            <a:r>
              <a:rPr lang="en-US" altLang="zh-CN" sz="2000" dirty="0" smtClean="0">
                <a:ea typeface="宋体" pitchFamily="2" charset="-122"/>
              </a:rPr>
              <a:t>If slot </a:t>
            </a:r>
            <a:r>
              <a:rPr lang="en-US" altLang="zh-CN" sz="2000" i="1" dirty="0" smtClean="0">
                <a:ea typeface="宋体" pitchFamily="2" charset="-122"/>
              </a:rPr>
              <a:t>h</a:t>
            </a:r>
            <a:r>
              <a:rPr lang="en-US" altLang="zh-CN" sz="2000" dirty="0" smtClean="0">
                <a:ea typeface="宋体" pitchFamily="2" charset="-122"/>
              </a:rPr>
              <a:t>(</a:t>
            </a:r>
            <a:r>
              <a:rPr lang="en-US" altLang="zh-CN" sz="2000" i="1" dirty="0" smtClean="0">
                <a:ea typeface="宋体" pitchFamily="2" charset="-122"/>
              </a:rPr>
              <a:t>k</a:t>
            </a:r>
            <a:r>
              <a:rPr lang="en-US" altLang="zh-CN" sz="2000" dirty="0" smtClean="0">
                <a:ea typeface="宋体" pitchFamily="2" charset="-122"/>
              </a:rPr>
              <a:t>) contains key </a:t>
            </a:r>
            <a:r>
              <a:rPr lang="en-US" altLang="zh-CN" sz="2000" i="1" dirty="0" smtClean="0">
                <a:ea typeface="宋体" pitchFamily="2" charset="-122"/>
              </a:rPr>
              <a:t>k</a:t>
            </a:r>
            <a:r>
              <a:rPr lang="en-US" altLang="zh-CN" sz="2000" dirty="0" smtClean="0">
                <a:ea typeface="宋体" pitchFamily="2" charset="-122"/>
              </a:rPr>
              <a:t>, the search is successful. If the slot contains NIL, the search is unsuccessful.</a:t>
            </a:r>
          </a:p>
          <a:p>
            <a:pPr lvl="2"/>
            <a:r>
              <a:rPr lang="en-US" altLang="zh-CN" sz="2000" dirty="0" smtClean="0">
                <a:ea typeface="宋体" pitchFamily="2" charset="-122"/>
              </a:rPr>
              <a:t>There’s a third possibility: </a:t>
            </a:r>
            <a:r>
              <a:rPr lang="en-US" altLang="zh-CN" sz="2000" b="1" dirty="0" smtClean="0">
                <a:solidFill>
                  <a:schemeClr val="hlink"/>
                </a:solidFill>
                <a:ea typeface="宋体" pitchFamily="2" charset="-122"/>
              </a:rPr>
              <a:t>slot </a:t>
            </a:r>
            <a:r>
              <a:rPr lang="en-US" altLang="zh-CN" sz="2000" b="1" i="1" dirty="0" smtClean="0">
                <a:solidFill>
                  <a:schemeClr val="hlink"/>
                </a:solidFill>
                <a:ea typeface="宋体" pitchFamily="2" charset="-122"/>
              </a:rPr>
              <a:t>h</a:t>
            </a:r>
            <a:r>
              <a:rPr lang="en-US" altLang="zh-CN" sz="2000" b="1" dirty="0" smtClean="0">
                <a:solidFill>
                  <a:schemeClr val="hlink"/>
                </a:solidFill>
                <a:ea typeface="宋体" pitchFamily="2" charset="-122"/>
              </a:rPr>
              <a:t>(</a:t>
            </a:r>
            <a:r>
              <a:rPr lang="en-US" altLang="zh-CN" sz="2000" b="1" i="1" dirty="0" smtClean="0">
                <a:solidFill>
                  <a:schemeClr val="hlink"/>
                </a:solidFill>
                <a:ea typeface="宋体" pitchFamily="2" charset="-122"/>
              </a:rPr>
              <a:t>k</a:t>
            </a:r>
            <a:r>
              <a:rPr lang="en-US" altLang="zh-CN" sz="2000" b="1" dirty="0" smtClean="0">
                <a:solidFill>
                  <a:schemeClr val="hlink"/>
                </a:solidFill>
                <a:ea typeface="宋体" pitchFamily="2" charset="-122"/>
              </a:rPr>
              <a:t>) contains a key that is not </a:t>
            </a:r>
            <a:r>
              <a:rPr lang="en-US" altLang="zh-CN" sz="2000" b="1" i="1" dirty="0" smtClean="0">
                <a:solidFill>
                  <a:schemeClr val="hlink"/>
                </a:solidFill>
                <a:ea typeface="宋体" pitchFamily="2" charset="-122"/>
              </a:rPr>
              <a:t>k</a:t>
            </a:r>
            <a:r>
              <a:rPr lang="en-US" altLang="zh-CN" sz="2000" dirty="0" smtClean="0">
                <a:ea typeface="宋体" pitchFamily="2" charset="-122"/>
              </a:rPr>
              <a:t>.</a:t>
            </a:r>
          </a:p>
          <a:p>
            <a:pPr lvl="3"/>
            <a:r>
              <a:rPr lang="en-US" altLang="zh-CN" sz="1800" dirty="0" smtClean="0">
                <a:ea typeface="宋体" pitchFamily="2" charset="-122"/>
              </a:rPr>
              <a:t>Compute the index of some other slot, based on </a:t>
            </a:r>
            <a:r>
              <a:rPr lang="en-US" altLang="zh-CN" sz="1800" i="1" dirty="0" smtClean="0">
                <a:ea typeface="宋体" pitchFamily="2" charset="-122"/>
              </a:rPr>
              <a:t>k</a:t>
            </a:r>
            <a:r>
              <a:rPr lang="en-US" altLang="zh-CN" sz="1800" dirty="0" smtClean="0">
                <a:ea typeface="宋体" pitchFamily="2" charset="-122"/>
              </a:rPr>
              <a:t> and which probe we are on.</a:t>
            </a:r>
          </a:p>
          <a:p>
            <a:pPr lvl="3"/>
            <a:r>
              <a:rPr lang="en-US" altLang="zh-CN" sz="1800" dirty="0" smtClean="0">
                <a:ea typeface="宋体" pitchFamily="2" charset="-122"/>
              </a:rPr>
              <a:t>Keep probing until we either find key </a:t>
            </a:r>
            <a:r>
              <a:rPr lang="en-US" altLang="zh-CN" sz="1800" i="1" dirty="0" smtClean="0">
                <a:ea typeface="宋体" pitchFamily="2" charset="-122"/>
              </a:rPr>
              <a:t>k</a:t>
            </a:r>
            <a:r>
              <a:rPr lang="en-US" altLang="zh-CN" sz="1800" dirty="0" smtClean="0">
                <a:ea typeface="宋体" pitchFamily="2" charset="-122"/>
              </a:rPr>
              <a:t> or we find a slot holding NIL.</a:t>
            </a:r>
          </a:p>
          <a:p>
            <a:r>
              <a:rPr lang="en-US" altLang="zh-CN" sz="2800" b="1" dirty="0" smtClean="0">
                <a:solidFill>
                  <a:srgbClr val="CC3300"/>
                </a:solidFill>
                <a:ea typeface="宋体" pitchFamily="2" charset="-122"/>
              </a:rPr>
              <a:t>Advantages:</a:t>
            </a:r>
            <a:r>
              <a:rPr lang="en-US" altLang="zh-CN" sz="2800" dirty="0" smtClean="0">
                <a:ea typeface="宋体" pitchFamily="2" charset="-122"/>
              </a:rPr>
              <a:t> Avoids pointers; so can use a larger table.</a:t>
            </a:r>
          </a:p>
          <a:p>
            <a:pPr lvl="1"/>
            <a:endParaRPr lang="en-US" altLang="zh-CN" sz="2400" dirty="0" smtClean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ea typeface="宋体" pitchFamily="2" charset="-122"/>
              </a:rPr>
              <a:t>Probe Sequence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Sequence of slots examined during a key search constitutes a </a:t>
            </a:r>
            <a:r>
              <a:rPr lang="en-US" altLang="zh-CN" b="1" i="1" dirty="0" smtClean="0">
                <a:solidFill>
                  <a:srgbClr val="CC3300"/>
                </a:solidFill>
                <a:ea typeface="宋体" pitchFamily="2" charset="-122"/>
              </a:rPr>
              <a:t>probe sequence</a:t>
            </a:r>
            <a:r>
              <a:rPr lang="en-US" altLang="zh-CN" dirty="0" smtClean="0">
                <a:ea typeface="宋体" pitchFamily="2" charset="-12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Probe sequence must be a permutation of the slot numbers.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We examine every slot in the table, if we have to.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We don’t examine any slot more than once.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The hash function is extended to:</a:t>
            </a:r>
          </a:p>
          <a:p>
            <a:pPr lvl="1">
              <a:lnSpc>
                <a:spcPct val="90000"/>
              </a:lnSpc>
            </a:pPr>
            <a:r>
              <a:rPr lang="en-US" altLang="zh-CN" b="1" i="1" dirty="0" smtClean="0">
                <a:solidFill>
                  <a:srgbClr val="CC3300"/>
                </a:solidFill>
                <a:ea typeface="宋体" pitchFamily="2" charset="-122"/>
              </a:rPr>
              <a:t>h</a:t>
            </a:r>
            <a:r>
              <a:rPr lang="en-US" altLang="zh-CN" b="1" dirty="0" smtClean="0">
                <a:solidFill>
                  <a:srgbClr val="CC3300"/>
                </a:solidFill>
                <a:ea typeface="宋体" pitchFamily="2" charset="-122"/>
              </a:rPr>
              <a:t> : </a:t>
            </a:r>
            <a:r>
              <a:rPr lang="en-US" altLang="zh-CN" b="1" i="1" dirty="0" smtClean="0">
                <a:solidFill>
                  <a:srgbClr val="CC3300"/>
                </a:solidFill>
                <a:ea typeface="宋体" pitchFamily="2" charset="-122"/>
              </a:rPr>
              <a:t>U</a:t>
            </a:r>
            <a:r>
              <a:rPr lang="en-US" altLang="zh-CN" b="1" dirty="0" smtClean="0">
                <a:solidFill>
                  <a:srgbClr val="CC3300"/>
                </a:solidFill>
                <a:ea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C3300"/>
                </a:solidFill>
                <a:ea typeface="宋体" pitchFamily="2" charset="-122"/>
                <a:sym typeface="Symbol" pitchFamily="18" charset="2"/>
              </a:rPr>
              <a:t> {0, 1, …, </a:t>
            </a:r>
            <a:r>
              <a:rPr lang="en-US" altLang="zh-CN" b="1" i="1" dirty="0" smtClean="0">
                <a:solidFill>
                  <a:srgbClr val="CC3300"/>
                </a:solidFill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b="1" dirty="0" smtClean="0">
                <a:solidFill>
                  <a:srgbClr val="CC3300"/>
                </a:solidFill>
                <a:ea typeface="宋体" pitchFamily="2" charset="-122"/>
                <a:sym typeface="Symbol" pitchFamily="18" charset="2"/>
              </a:rPr>
              <a:t> – 1}  {0, 1, …, </a:t>
            </a:r>
            <a:r>
              <a:rPr lang="en-US" altLang="zh-CN" b="1" i="1" dirty="0" smtClean="0">
                <a:solidFill>
                  <a:srgbClr val="CC3300"/>
                </a:solidFill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b="1" dirty="0" smtClean="0">
                <a:solidFill>
                  <a:srgbClr val="CC3300"/>
                </a:solidFill>
                <a:ea typeface="宋体" pitchFamily="2" charset="-122"/>
                <a:sym typeface="Symbol" pitchFamily="18" charset="2"/>
              </a:rPr>
              <a:t> – 1}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000" i="1" dirty="0" smtClean="0">
                <a:ea typeface="宋体" pitchFamily="2" charset="-122"/>
              </a:rPr>
              <a:t>                       </a:t>
            </a:r>
            <a:r>
              <a:rPr lang="en-US" altLang="zh-CN" sz="1800" i="1" dirty="0" smtClean="0">
                <a:ea typeface="宋体" pitchFamily="2" charset="-122"/>
              </a:rPr>
              <a:t>          </a:t>
            </a:r>
            <a:r>
              <a:rPr lang="en-US" altLang="zh-CN" sz="1800" dirty="0" smtClean="0">
                <a:solidFill>
                  <a:schemeClr val="hlink"/>
                </a:solidFill>
                <a:ea typeface="宋体" pitchFamily="2" charset="-122"/>
              </a:rPr>
              <a:t>probe number                               slot number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  <a:sym typeface="Symbol" pitchFamily="18" charset="2"/>
              </a:rPr>
              <a:t></a:t>
            </a:r>
            <a:r>
              <a:rPr lang="en-US" altLang="zh-CN" sz="2800" i="1" dirty="0" smtClean="0">
                <a:solidFill>
                  <a:schemeClr val="tx1"/>
                </a:solidFill>
                <a:ea typeface="宋体" pitchFamily="2" charset="-122"/>
                <a:sym typeface="Symbol" pitchFamily="18" charset="2"/>
              </a:rPr>
              <a:t>h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 i="1" dirty="0" smtClean="0">
                <a:solidFill>
                  <a:schemeClr val="tx1"/>
                </a:solidFill>
                <a:ea typeface="宋体" pitchFamily="2" charset="-122"/>
                <a:sym typeface="Symbol" pitchFamily="18" charset="2"/>
              </a:rPr>
              <a:t>k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  <a:sym typeface="Symbol" pitchFamily="18" charset="2"/>
              </a:rPr>
              <a:t>,0), </a:t>
            </a:r>
            <a:r>
              <a:rPr lang="en-US" altLang="zh-CN" sz="2800" i="1" dirty="0" smtClean="0">
                <a:solidFill>
                  <a:schemeClr val="tx1"/>
                </a:solidFill>
                <a:ea typeface="宋体" pitchFamily="2" charset="-122"/>
                <a:sym typeface="Symbol" pitchFamily="18" charset="2"/>
              </a:rPr>
              <a:t>h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 i="1" dirty="0" smtClean="0">
                <a:solidFill>
                  <a:schemeClr val="tx1"/>
                </a:solidFill>
                <a:ea typeface="宋体" pitchFamily="2" charset="-122"/>
                <a:sym typeface="Symbol" pitchFamily="18" charset="2"/>
              </a:rPr>
              <a:t>k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  <a:sym typeface="Symbol" pitchFamily="18" charset="2"/>
              </a:rPr>
              <a:t>,1),…,</a:t>
            </a:r>
            <a:r>
              <a:rPr lang="en-US" altLang="zh-CN" sz="2800" i="1" dirty="0" smtClean="0">
                <a:solidFill>
                  <a:schemeClr val="tx1"/>
                </a:solidFill>
                <a:ea typeface="宋体" pitchFamily="2" charset="-122"/>
                <a:sym typeface="Symbol" pitchFamily="18" charset="2"/>
              </a:rPr>
              <a:t>h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 i="1" dirty="0" smtClean="0">
                <a:solidFill>
                  <a:schemeClr val="tx1"/>
                </a:solidFill>
                <a:ea typeface="宋体" pitchFamily="2" charset="-122"/>
                <a:sym typeface="Symbol" pitchFamily="18" charset="2"/>
              </a:rPr>
              <a:t>k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2800" i="1" dirty="0" smtClean="0">
                <a:solidFill>
                  <a:schemeClr val="tx1"/>
                </a:solidFill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  <a:sym typeface="Symbol" pitchFamily="18" charset="2"/>
              </a:rPr>
              <a:t>–1) should be a permutation of   0, 1,…,</a:t>
            </a:r>
            <a:r>
              <a:rPr lang="en-US" altLang="zh-CN" sz="2800" i="1" dirty="0" smtClean="0">
                <a:solidFill>
                  <a:schemeClr val="tx1"/>
                </a:solidFill>
                <a:ea typeface="宋体" pitchFamily="2" charset="-122"/>
                <a:sym typeface="Symbol" pitchFamily="18" charset="2"/>
              </a:rPr>
              <a:t> m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  <a:sym typeface="Symbol" pitchFamily="18" charset="2"/>
              </a:rPr>
              <a:t>–1.</a:t>
            </a:r>
            <a:endParaRPr lang="en-US" altLang="zh-CN" sz="2800" dirty="0" smtClean="0">
              <a:solidFill>
                <a:schemeClr val="tx1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5844" name="AutoShape 4"/>
          <p:cNvSpPr>
            <a:spLocks/>
          </p:cNvSpPr>
          <p:nvPr/>
        </p:nvSpPr>
        <p:spPr bwMode="auto">
          <a:xfrm rot="-5400000">
            <a:off x="3238500" y="3695700"/>
            <a:ext cx="76200" cy="2286000"/>
          </a:xfrm>
          <a:prstGeom prst="leftBrace">
            <a:avLst>
              <a:gd name="adj1" fmla="val 2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845" name="AutoShape 6"/>
          <p:cNvSpPr>
            <a:spLocks/>
          </p:cNvSpPr>
          <p:nvPr/>
        </p:nvSpPr>
        <p:spPr bwMode="auto">
          <a:xfrm rot="-5400000">
            <a:off x="6134100" y="3695700"/>
            <a:ext cx="76200" cy="2286000"/>
          </a:xfrm>
          <a:prstGeom prst="leftBrace">
            <a:avLst>
              <a:gd name="adj1" fmla="val 2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Act as though we were searching, and insert at the first NIL slot</a:t>
            </a:r>
          </a:p>
          <a:p>
            <a:pPr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found</a:t>
            </a:r>
            <a:endParaRPr lang="en-US" altLang="zh-CN" sz="2400" dirty="0" smtClean="0">
              <a:solidFill>
                <a:srgbClr val="010000"/>
              </a:solidFill>
              <a:ea typeface="宋体" pitchFamily="2" charset="-122"/>
            </a:endParaRPr>
          </a:p>
          <a:p>
            <a:pPr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Hash-Insert(</a:t>
            </a:r>
            <a:r>
              <a:rPr lang="en-US" altLang="zh-CN" sz="2400" i="1" dirty="0" smtClean="0">
                <a:solidFill>
                  <a:srgbClr val="FF0000"/>
                </a:solidFill>
                <a:ea typeface="宋体" pitchFamily="2" charset="-122"/>
              </a:rPr>
              <a:t>T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,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pitchFamily="2" charset="-122"/>
              </a:rPr>
              <a:t>k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)</a:t>
            </a:r>
          </a:p>
          <a:p>
            <a:pPr>
              <a:buNone/>
              <a:defRPr/>
            </a:pPr>
            <a:r>
              <a:rPr lang="en-US" altLang="zh-CN" sz="2400" dirty="0" smtClean="0">
                <a:solidFill>
                  <a:srgbClr val="010000"/>
                </a:solidFill>
                <a:ea typeface="宋体" pitchFamily="2" charset="-122"/>
              </a:rPr>
              <a:t>1.  </a:t>
            </a:r>
            <a:r>
              <a:rPr lang="en-US" altLang="zh-CN" sz="2400" i="1" dirty="0" err="1" smtClean="0">
                <a:solidFill>
                  <a:srgbClr val="010000"/>
                </a:solidFill>
                <a:ea typeface="宋体" pitchFamily="2" charset="-122"/>
              </a:rPr>
              <a:t>i</a:t>
            </a:r>
            <a:r>
              <a:rPr lang="en-US" altLang="zh-CN" sz="2400" i="1" dirty="0" smtClean="0">
                <a:solidFill>
                  <a:srgbClr val="010000"/>
                </a:solidFill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rgbClr val="010000"/>
                </a:solidFill>
                <a:ea typeface="宋体" pitchFamily="2" charset="-122"/>
                <a:sym typeface="Symbol" pitchFamily="18" charset="2"/>
              </a:rPr>
              <a:t></a:t>
            </a:r>
            <a:r>
              <a:rPr lang="en-US" altLang="zh-CN" sz="2400" dirty="0" smtClean="0">
                <a:solidFill>
                  <a:srgbClr val="010000"/>
                </a:solidFill>
                <a:ea typeface="宋体" pitchFamily="2" charset="-122"/>
              </a:rPr>
              <a:t> 0 </a:t>
            </a:r>
          </a:p>
          <a:p>
            <a:pPr>
              <a:buNone/>
              <a:defRPr/>
            </a:pPr>
            <a:r>
              <a:rPr lang="en-US" altLang="zh-CN" sz="2400" dirty="0" smtClean="0">
                <a:solidFill>
                  <a:srgbClr val="010000"/>
                </a:solidFill>
                <a:ea typeface="宋体" pitchFamily="2" charset="-122"/>
              </a:rPr>
              <a:t>2.  </a:t>
            </a:r>
            <a:r>
              <a:rPr lang="en-US" altLang="zh-CN" sz="2400" b="1" dirty="0" smtClean="0">
                <a:solidFill>
                  <a:srgbClr val="010000"/>
                </a:solidFill>
                <a:ea typeface="宋体" pitchFamily="2" charset="-122"/>
              </a:rPr>
              <a:t>repeat</a:t>
            </a:r>
            <a:r>
              <a:rPr lang="en-US" altLang="zh-CN" sz="2400" dirty="0" smtClean="0">
                <a:solidFill>
                  <a:srgbClr val="010000"/>
                </a:solidFill>
                <a:ea typeface="宋体" pitchFamily="2" charset="-122"/>
              </a:rPr>
              <a:t>  </a:t>
            </a:r>
            <a:r>
              <a:rPr lang="en-US" altLang="zh-CN" sz="2400" i="1" dirty="0" smtClean="0">
                <a:solidFill>
                  <a:srgbClr val="010000"/>
                </a:solidFill>
                <a:ea typeface="宋体" pitchFamily="2" charset="-122"/>
              </a:rPr>
              <a:t>j</a:t>
            </a:r>
            <a:r>
              <a:rPr lang="en-US" altLang="zh-CN" sz="2400" dirty="0" smtClean="0">
                <a:solidFill>
                  <a:srgbClr val="010000"/>
                </a:solidFill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rgbClr val="010000"/>
                </a:solidFill>
                <a:ea typeface="宋体" pitchFamily="2" charset="-122"/>
                <a:sym typeface="Symbol" pitchFamily="18" charset="2"/>
              </a:rPr>
              <a:t></a:t>
            </a:r>
            <a:r>
              <a:rPr lang="en-US" altLang="zh-CN" sz="2400" dirty="0" smtClean="0">
                <a:solidFill>
                  <a:srgbClr val="010000"/>
                </a:solidFill>
                <a:ea typeface="宋体" pitchFamily="2" charset="-122"/>
              </a:rPr>
              <a:t> </a:t>
            </a:r>
            <a:r>
              <a:rPr lang="en-US" altLang="zh-CN" sz="2400" i="1" dirty="0" smtClean="0">
                <a:solidFill>
                  <a:srgbClr val="010000"/>
                </a:solidFill>
                <a:ea typeface="宋体" pitchFamily="2" charset="-122"/>
              </a:rPr>
              <a:t>h</a:t>
            </a:r>
            <a:r>
              <a:rPr lang="en-US" altLang="zh-CN" sz="2400" dirty="0" smtClean="0">
                <a:solidFill>
                  <a:srgbClr val="010000"/>
                </a:solidFill>
                <a:ea typeface="宋体" pitchFamily="2" charset="-122"/>
              </a:rPr>
              <a:t>(</a:t>
            </a:r>
            <a:r>
              <a:rPr lang="en-US" altLang="zh-CN" sz="2400" i="1" dirty="0" smtClean="0">
                <a:solidFill>
                  <a:srgbClr val="010000"/>
                </a:solidFill>
                <a:ea typeface="宋体" pitchFamily="2" charset="-122"/>
              </a:rPr>
              <a:t>k, </a:t>
            </a:r>
            <a:r>
              <a:rPr lang="en-US" altLang="zh-CN" sz="2400" i="1" dirty="0" err="1" smtClean="0">
                <a:solidFill>
                  <a:srgbClr val="010000"/>
                </a:solidFill>
                <a:ea typeface="宋体" pitchFamily="2" charset="-122"/>
              </a:rPr>
              <a:t>i</a:t>
            </a:r>
            <a:r>
              <a:rPr lang="en-US" altLang="zh-CN" sz="2400" dirty="0" smtClean="0">
                <a:solidFill>
                  <a:srgbClr val="010000"/>
                </a:solidFill>
                <a:ea typeface="宋体" pitchFamily="2" charset="-122"/>
              </a:rPr>
              <a:t>)</a:t>
            </a:r>
          </a:p>
          <a:p>
            <a:pPr>
              <a:buNone/>
              <a:defRPr/>
            </a:pPr>
            <a:r>
              <a:rPr lang="en-US" altLang="zh-CN" sz="2400" dirty="0" smtClean="0">
                <a:solidFill>
                  <a:srgbClr val="010000"/>
                </a:solidFill>
                <a:ea typeface="宋体" pitchFamily="2" charset="-122"/>
              </a:rPr>
              <a:t>3.              </a:t>
            </a:r>
            <a:r>
              <a:rPr lang="en-US" altLang="zh-CN" sz="2400" b="1" dirty="0" smtClean="0">
                <a:solidFill>
                  <a:srgbClr val="010000"/>
                </a:solidFill>
                <a:ea typeface="宋体" pitchFamily="2" charset="-122"/>
              </a:rPr>
              <a:t>if</a:t>
            </a:r>
            <a:r>
              <a:rPr lang="en-US" altLang="zh-CN" sz="2400" dirty="0" smtClean="0">
                <a:solidFill>
                  <a:srgbClr val="010000"/>
                </a:solidFill>
                <a:ea typeface="宋体" pitchFamily="2" charset="-122"/>
              </a:rPr>
              <a:t> </a:t>
            </a:r>
            <a:r>
              <a:rPr lang="en-US" altLang="zh-CN" sz="2400" i="1" dirty="0" smtClean="0">
                <a:solidFill>
                  <a:srgbClr val="010000"/>
                </a:solidFill>
                <a:ea typeface="宋体" pitchFamily="2" charset="-122"/>
              </a:rPr>
              <a:t>T</a:t>
            </a:r>
            <a:r>
              <a:rPr lang="en-US" altLang="zh-CN" sz="2400" dirty="0" smtClean="0">
                <a:solidFill>
                  <a:srgbClr val="010000"/>
                </a:solidFill>
                <a:ea typeface="宋体" pitchFamily="2" charset="-122"/>
              </a:rPr>
              <a:t>[</a:t>
            </a:r>
            <a:r>
              <a:rPr lang="en-US" altLang="zh-CN" sz="2400" i="1" dirty="0" smtClean="0">
                <a:solidFill>
                  <a:srgbClr val="010000"/>
                </a:solidFill>
                <a:ea typeface="宋体" pitchFamily="2" charset="-122"/>
              </a:rPr>
              <a:t>j</a:t>
            </a:r>
            <a:r>
              <a:rPr lang="en-US" altLang="zh-CN" sz="2400" dirty="0" smtClean="0">
                <a:solidFill>
                  <a:srgbClr val="010000"/>
                </a:solidFill>
                <a:ea typeface="宋体" pitchFamily="2" charset="-122"/>
              </a:rPr>
              <a:t>] = NIL </a:t>
            </a:r>
          </a:p>
          <a:p>
            <a:pPr>
              <a:buNone/>
              <a:defRPr/>
            </a:pPr>
            <a:r>
              <a:rPr lang="en-US" altLang="zh-CN" sz="2400" dirty="0" smtClean="0">
                <a:solidFill>
                  <a:srgbClr val="010000"/>
                </a:solidFill>
                <a:ea typeface="宋体" pitchFamily="2" charset="-122"/>
              </a:rPr>
              <a:t>4.                  </a:t>
            </a:r>
            <a:r>
              <a:rPr lang="en-US" altLang="zh-CN" sz="2400" b="1" dirty="0" smtClean="0">
                <a:solidFill>
                  <a:srgbClr val="010000"/>
                </a:solidFill>
                <a:ea typeface="宋体" pitchFamily="2" charset="-122"/>
              </a:rPr>
              <a:t>then</a:t>
            </a:r>
            <a:r>
              <a:rPr lang="en-US" altLang="zh-CN" sz="2400" dirty="0" smtClean="0">
                <a:solidFill>
                  <a:srgbClr val="010000"/>
                </a:solidFill>
                <a:ea typeface="宋体" pitchFamily="2" charset="-122"/>
              </a:rPr>
              <a:t> </a:t>
            </a:r>
            <a:r>
              <a:rPr lang="en-US" altLang="zh-CN" sz="2400" i="1" dirty="0" smtClean="0">
                <a:solidFill>
                  <a:srgbClr val="010000"/>
                </a:solidFill>
                <a:ea typeface="宋体" pitchFamily="2" charset="-122"/>
              </a:rPr>
              <a:t>T</a:t>
            </a:r>
            <a:r>
              <a:rPr lang="en-US" altLang="zh-CN" sz="2400" dirty="0" smtClean="0">
                <a:solidFill>
                  <a:srgbClr val="010000"/>
                </a:solidFill>
                <a:ea typeface="宋体" pitchFamily="2" charset="-122"/>
              </a:rPr>
              <a:t>[</a:t>
            </a:r>
            <a:r>
              <a:rPr lang="en-US" altLang="zh-CN" sz="2400" i="1" dirty="0" smtClean="0">
                <a:solidFill>
                  <a:srgbClr val="010000"/>
                </a:solidFill>
                <a:ea typeface="宋体" pitchFamily="2" charset="-122"/>
              </a:rPr>
              <a:t>j</a:t>
            </a:r>
            <a:r>
              <a:rPr lang="en-US" altLang="zh-CN" sz="2400" dirty="0" smtClean="0">
                <a:solidFill>
                  <a:srgbClr val="010000"/>
                </a:solidFill>
                <a:ea typeface="宋体" pitchFamily="2" charset="-122"/>
              </a:rPr>
              <a:t>]</a:t>
            </a:r>
            <a:r>
              <a:rPr lang="en-US" altLang="zh-CN" sz="2400" i="1" dirty="0" smtClean="0">
                <a:solidFill>
                  <a:srgbClr val="010000"/>
                </a:solidFill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rgbClr val="010000"/>
                </a:solidFill>
                <a:ea typeface="宋体" pitchFamily="2" charset="-122"/>
                <a:sym typeface="Symbol" pitchFamily="18" charset="2"/>
              </a:rPr>
              <a:t></a:t>
            </a:r>
            <a:r>
              <a:rPr lang="en-US" altLang="zh-CN" sz="2400" i="1" dirty="0" smtClean="0">
                <a:solidFill>
                  <a:srgbClr val="010000"/>
                </a:solidFill>
                <a:ea typeface="宋体" pitchFamily="2" charset="-122"/>
              </a:rPr>
              <a:t> k</a:t>
            </a:r>
            <a:r>
              <a:rPr lang="en-US" altLang="zh-CN" sz="2400" dirty="0" smtClean="0">
                <a:solidFill>
                  <a:srgbClr val="010000"/>
                </a:solidFill>
                <a:ea typeface="宋体" pitchFamily="2" charset="-122"/>
              </a:rPr>
              <a:t> </a:t>
            </a:r>
            <a:endParaRPr lang="en-US" altLang="zh-CN" sz="2400" i="1" dirty="0" smtClean="0">
              <a:solidFill>
                <a:srgbClr val="010000"/>
              </a:solidFill>
              <a:ea typeface="宋体" pitchFamily="2" charset="-122"/>
            </a:endParaRPr>
          </a:p>
          <a:p>
            <a:pPr>
              <a:buNone/>
              <a:defRPr/>
            </a:pPr>
            <a:r>
              <a:rPr lang="en-US" altLang="zh-CN" sz="2400" dirty="0" smtClean="0">
                <a:solidFill>
                  <a:srgbClr val="010000"/>
                </a:solidFill>
                <a:ea typeface="宋体" pitchFamily="2" charset="-122"/>
              </a:rPr>
              <a:t>5.                           </a:t>
            </a:r>
            <a:r>
              <a:rPr lang="en-US" altLang="zh-CN" sz="2400" b="1" dirty="0" smtClean="0">
                <a:solidFill>
                  <a:srgbClr val="010000"/>
                </a:solidFill>
                <a:ea typeface="宋体" pitchFamily="2" charset="-122"/>
              </a:rPr>
              <a:t>return</a:t>
            </a:r>
            <a:r>
              <a:rPr lang="en-US" altLang="zh-CN" sz="2400" i="1" dirty="0" smtClean="0">
                <a:solidFill>
                  <a:srgbClr val="010000"/>
                </a:solidFill>
                <a:ea typeface="宋体" pitchFamily="2" charset="-122"/>
              </a:rPr>
              <a:t> j</a:t>
            </a:r>
          </a:p>
          <a:p>
            <a:pPr>
              <a:buNone/>
              <a:defRPr/>
            </a:pPr>
            <a:r>
              <a:rPr lang="en-US" altLang="zh-CN" sz="2400" dirty="0" smtClean="0">
                <a:solidFill>
                  <a:srgbClr val="010000"/>
                </a:solidFill>
                <a:ea typeface="宋体" pitchFamily="2" charset="-122"/>
              </a:rPr>
              <a:t>6.                  </a:t>
            </a:r>
            <a:r>
              <a:rPr lang="en-US" altLang="zh-CN" sz="2400" b="1" dirty="0" smtClean="0">
                <a:solidFill>
                  <a:srgbClr val="010000"/>
                </a:solidFill>
                <a:ea typeface="宋体" pitchFamily="2" charset="-122"/>
              </a:rPr>
              <a:t>else</a:t>
            </a:r>
            <a:r>
              <a:rPr lang="en-US" altLang="zh-CN" sz="2400" i="1" dirty="0" smtClean="0">
                <a:solidFill>
                  <a:srgbClr val="010000"/>
                </a:solidFill>
                <a:ea typeface="宋体" pitchFamily="2" charset="-122"/>
              </a:rPr>
              <a:t> </a:t>
            </a:r>
            <a:r>
              <a:rPr lang="en-US" altLang="zh-CN" sz="2400" i="1" dirty="0" err="1" smtClean="0">
                <a:solidFill>
                  <a:srgbClr val="010000"/>
                </a:solidFill>
                <a:ea typeface="宋体" pitchFamily="2" charset="-122"/>
              </a:rPr>
              <a:t>i</a:t>
            </a:r>
            <a:r>
              <a:rPr lang="en-US" altLang="zh-CN" sz="2400" i="1" dirty="0" smtClean="0">
                <a:solidFill>
                  <a:srgbClr val="010000"/>
                </a:solidFill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rgbClr val="010000"/>
                </a:solidFill>
                <a:ea typeface="宋体" pitchFamily="2" charset="-122"/>
                <a:sym typeface="Symbol" pitchFamily="18" charset="2"/>
              </a:rPr>
              <a:t></a:t>
            </a:r>
            <a:r>
              <a:rPr lang="en-US" altLang="zh-CN" sz="2400" i="1" dirty="0" smtClean="0">
                <a:solidFill>
                  <a:srgbClr val="010000"/>
                </a:solidFill>
                <a:ea typeface="宋体" pitchFamily="2" charset="-122"/>
              </a:rPr>
              <a:t> </a:t>
            </a:r>
            <a:r>
              <a:rPr lang="en-US" altLang="zh-CN" sz="2400" i="1" dirty="0" err="1" smtClean="0">
                <a:solidFill>
                  <a:srgbClr val="010000"/>
                </a:solidFill>
                <a:ea typeface="宋体" pitchFamily="2" charset="-122"/>
              </a:rPr>
              <a:t>i</a:t>
            </a:r>
            <a:r>
              <a:rPr lang="en-US" altLang="zh-CN" sz="2400" i="1" dirty="0" smtClean="0">
                <a:solidFill>
                  <a:srgbClr val="010000"/>
                </a:solidFill>
                <a:ea typeface="宋体" pitchFamily="2" charset="-122"/>
              </a:rPr>
              <a:t> + </a:t>
            </a:r>
            <a:r>
              <a:rPr lang="en-US" altLang="zh-CN" sz="2400" dirty="0" smtClean="0">
                <a:solidFill>
                  <a:srgbClr val="010000"/>
                </a:solidFill>
                <a:ea typeface="宋体" pitchFamily="2" charset="-122"/>
              </a:rPr>
              <a:t>1</a:t>
            </a:r>
          </a:p>
          <a:p>
            <a:pPr>
              <a:buNone/>
              <a:defRPr/>
            </a:pPr>
            <a:r>
              <a:rPr lang="en-US" altLang="zh-CN" sz="2400" dirty="0" smtClean="0">
                <a:solidFill>
                  <a:srgbClr val="010000"/>
                </a:solidFill>
                <a:ea typeface="宋体" pitchFamily="2" charset="-122"/>
              </a:rPr>
              <a:t>7.  </a:t>
            </a:r>
            <a:r>
              <a:rPr lang="en-US" altLang="zh-CN" sz="2400" b="1" dirty="0" smtClean="0">
                <a:solidFill>
                  <a:srgbClr val="010000"/>
                </a:solidFill>
                <a:ea typeface="宋体" pitchFamily="2" charset="-122"/>
              </a:rPr>
              <a:t>until</a:t>
            </a:r>
            <a:r>
              <a:rPr lang="en-US" altLang="zh-CN" sz="2400" i="1" dirty="0" smtClean="0">
                <a:solidFill>
                  <a:srgbClr val="010000"/>
                </a:solidFill>
                <a:ea typeface="宋体" pitchFamily="2" charset="-122"/>
              </a:rPr>
              <a:t> </a:t>
            </a:r>
            <a:r>
              <a:rPr lang="en-US" altLang="zh-CN" sz="2400" i="1" dirty="0" err="1" smtClean="0">
                <a:solidFill>
                  <a:srgbClr val="010000"/>
                </a:solidFill>
                <a:ea typeface="宋体" pitchFamily="2" charset="-122"/>
              </a:rPr>
              <a:t>i</a:t>
            </a:r>
            <a:r>
              <a:rPr lang="en-US" altLang="zh-CN" sz="2400" i="1" dirty="0" smtClean="0">
                <a:solidFill>
                  <a:srgbClr val="010000"/>
                </a:solidFill>
                <a:ea typeface="宋体" pitchFamily="2" charset="-122"/>
              </a:rPr>
              <a:t> = m</a:t>
            </a:r>
          </a:p>
          <a:p>
            <a:pPr>
              <a:buNone/>
              <a:defRPr/>
            </a:pPr>
            <a:r>
              <a:rPr lang="en-US" altLang="zh-CN" sz="2400" dirty="0" smtClean="0">
                <a:solidFill>
                  <a:srgbClr val="010000"/>
                </a:solidFill>
                <a:ea typeface="宋体" pitchFamily="2" charset="-122"/>
              </a:rPr>
              <a:t>8.  </a:t>
            </a:r>
            <a:r>
              <a:rPr lang="en-US" altLang="zh-CN" sz="2400" b="1" dirty="0" smtClean="0">
                <a:solidFill>
                  <a:srgbClr val="010000"/>
                </a:solidFill>
                <a:ea typeface="宋体" pitchFamily="2" charset="-122"/>
              </a:rPr>
              <a:t>error</a:t>
            </a:r>
            <a:r>
              <a:rPr lang="en-US" altLang="zh-CN" sz="2400" dirty="0" smtClean="0">
                <a:solidFill>
                  <a:srgbClr val="010000"/>
                </a:solidFill>
                <a:ea typeface="宋体" pitchFamily="2" charset="-122"/>
              </a:rPr>
              <a:t> “hash table overflow”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The search algorithm for key k probes the same sequence of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slots that the insertion algorithm examined when k was inserted.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Hash-Search (</a:t>
            </a:r>
            <a:r>
              <a:rPr lang="en-US" altLang="zh-CN" sz="2400" i="1" dirty="0" smtClean="0">
                <a:solidFill>
                  <a:srgbClr val="FF0000"/>
                </a:solidFill>
                <a:ea typeface="宋体" pitchFamily="2" charset="-122"/>
              </a:rPr>
              <a:t>T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,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pitchFamily="2" charset="-122"/>
              </a:rPr>
              <a:t>k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1.  </a:t>
            </a:r>
            <a:r>
              <a:rPr lang="en-US" altLang="zh-CN" sz="2400" i="1" dirty="0" err="1" smtClean="0">
                <a:ea typeface="宋体" pitchFamily="2" charset="-122"/>
              </a:rPr>
              <a:t>i</a:t>
            </a:r>
            <a:r>
              <a:rPr lang="en-US" altLang="zh-CN" sz="2400" i="1" dirty="0" smtClean="0">
                <a:ea typeface="宋体" pitchFamily="2" charset="-122"/>
              </a:rPr>
              <a:t> 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</a:t>
            </a:r>
            <a:r>
              <a:rPr lang="en-US" altLang="zh-CN" sz="2400" dirty="0" smtClean="0">
                <a:ea typeface="宋体" pitchFamily="2" charset="-122"/>
              </a:rPr>
              <a:t> 0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2.  </a:t>
            </a:r>
            <a:r>
              <a:rPr lang="en-US" altLang="zh-CN" sz="2400" b="1" dirty="0" smtClean="0">
                <a:ea typeface="宋体" pitchFamily="2" charset="-122"/>
              </a:rPr>
              <a:t>repeat 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en-US" altLang="zh-CN" sz="2400" i="1" dirty="0" smtClean="0">
                <a:ea typeface="宋体" pitchFamily="2" charset="-122"/>
              </a:rPr>
              <a:t>j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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en-US" altLang="zh-CN" sz="2400" i="1" dirty="0" smtClean="0">
                <a:ea typeface="宋体" pitchFamily="2" charset="-122"/>
              </a:rPr>
              <a:t>h</a:t>
            </a:r>
            <a:r>
              <a:rPr lang="en-US" altLang="zh-CN" sz="2400" dirty="0" smtClean="0">
                <a:ea typeface="宋体" pitchFamily="2" charset="-122"/>
              </a:rPr>
              <a:t>(</a:t>
            </a:r>
            <a:r>
              <a:rPr lang="en-US" altLang="zh-CN" sz="2400" i="1" dirty="0" smtClean="0">
                <a:ea typeface="宋体" pitchFamily="2" charset="-122"/>
              </a:rPr>
              <a:t>k, </a:t>
            </a:r>
            <a:r>
              <a:rPr lang="en-US" altLang="zh-CN" sz="2400" i="1" dirty="0" err="1" smtClean="0">
                <a:ea typeface="宋体" pitchFamily="2" charset="-122"/>
              </a:rPr>
              <a:t>i</a:t>
            </a:r>
            <a:r>
              <a:rPr lang="en-US" altLang="zh-CN" sz="2400" dirty="0" smtClean="0">
                <a:ea typeface="宋体" pitchFamily="2" charset="-122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3.              </a:t>
            </a:r>
            <a:r>
              <a:rPr lang="en-US" altLang="zh-CN" sz="2400" b="1" dirty="0" smtClean="0">
                <a:ea typeface="宋体" pitchFamily="2" charset="-122"/>
              </a:rPr>
              <a:t>if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en-US" altLang="zh-CN" sz="2400" i="1" dirty="0" smtClean="0">
                <a:ea typeface="宋体" pitchFamily="2" charset="-122"/>
              </a:rPr>
              <a:t>T</a:t>
            </a:r>
            <a:r>
              <a:rPr lang="en-US" altLang="zh-CN" sz="2400" dirty="0" smtClean="0">
                <a:ea typeface="宋体" pitchFamily="2" charset="-122"/>
              </a:rPr>
              <a:t>[</a:t>
            </a:r>
            <a:r>
              <a:rPr lang="en-US" altLang="zh-CN" sz="2400" i="1" dirty="0" smtClean="0">
                <a:ea typeface="宋体" pitchFamily="2" charset="-122"/>
              </a:rPr>
              <a:t>j</a:t>
            </a:r>
            <a:r>
              <a:rPr lang="en-US" altLang="zh-CN" sz="2400" dirty="0" smtClean="0">
                <a:ea typeface="宋体" pitchFamily="2" charset="-122"/>
              </a:rPr>
              <a:t>] = </a:t>
            </a:r>
            <a:r>
              <a:rPr lang="en-US" altLang="zh-CN" sz="2400" i="1" dirty="0" smtClean="0">
                <a:ea typeface="宋体" pitchFamily="2" charset="-122"/>
              </a:rPr>
              <a:t>k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4.                  </a:t>
            </a:r>
            <a:r>
              <a:rPr lang="en-US" altLang="zh-CN" sz="2400" b="1" dirty="0" smtClean="0">
                <a:ea typeface="宋体" pitchFamily="2" charset="-122"/>
              </a:rPr>
              <a:t>then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en-US" altLang="zh-CN" sz="2400" b="1" dirty="0" smtClean="0">
                <a:ea typeface="宋体" pitchFamily="2" charset="-122"/>
              </a:rPr>
              <a:t>return</a:t>
            </a:r>
            <a:r>
              <a:rPr lang="en-US" altLang="zh-CN" sz="2400" i="1" dirty="0" smtClean="0">
                <a:ea typeface="宋体" pitchFamily="2" charset="-122"/>
              </a:rPr>
              <a:t> j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5.             </a:t>
            </a:r>
            <a:r>
              <a:rPr lang="en-US" altLang="zh-CN" sz="2400" i="1" dirty="0" smtClean="0">
                <a:ea typeface="宋体" pitchFamily="2" charset="-122"/>
              </a:rPr>
              <a:t> </a:t>
            </a:r>
            <a:r>
              <a:rPr lang="en-US" altLang="zh-CN" sz="2400" i="1" dirty="0" err="1" smtClean="0">
                <a:ea typeface="宋体" pitchFamily="2" charset="-122"/>
              </a:rPr>
              <a:t>i</a:t>
            </a:r>
            <a:r>
              <a:rPr lang="en-US" altLang="zh-CN" sz="2400" i="1" dirty="0" smtClean="0">
                <a:ea typeface="宋体" pitchFamily="2" charset="-122"/>
              </a:rPr>
              <a:t> 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</a:t>
            </a:r>
            <a:r>
              <a:rPr lang="en-US" altLang="zh-CN" sz="2400" i="1" dirty="0" smtClean="0">
                <a:ea typeface="宋体" pitchFamily="2" charset="-122"/>
              </a:rPr>
              <a:t> </a:t>
            </a:r>
            <a:r>
              <a:rPr lang="en-US" altLang="zh-CN" sz="2400" i="1" dirty="0" err="1" smtClean="0">
                <a:ea typeface="宋体" pitchFamily="2" charset="-122"/>
              </a:rPr>
              <a:t>i</a:t>
            </a:r>
            <a:r>
              <a:rPr lang="en-US" altLang="zh-CN" sz="2400" i="1" dirty="0" smtClean="0">
                <a:ea typeface="宋体" pitchFamily="2" charset="-122"/>
              </a:rPr>
              <a:t> + </a:t>
            </a:r>
            <a:r>
              <a:rPr lang="en-US" altLang="zh-CN" sz="2400" dirty="0" smtClean="0">
                <a:ea typeface="宋体" pitchFamily="2" charset="-122"/>
              </a:rPr>
              <a:t>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6.  </a:t>
            </a:r>
            <a:r>
              <a:rPr lang="en-US" altLang="zh-CN" sz="2400" b="1" dirty="0" smtClean="0">
                <a:ea typeface="宋体" pitchFamily="2" charset="-122"/>
              </a:rPr>
              <a:t>until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en-US" altLang="zh-CN" sz="2400" i="1" dirty="0" smtClean="0">
                <a:ea typeface="宋体" pitchFamily="2" charset="-122"/>
              </a:rPr>
              <a:t>T</a:t>
            </a:r>
            <a:r>
              <a:rPr lang="en-US" altLang="zh-CN" sz="2400" dirty="0" smtClean="0">
                <a:ea typeface="宋体" pitchFamily="2" charset="-122"/>
              </a:rPr>
              <a:t>[</a:t>
            </a:r>
            <a:r>
              <a:rPr lang="en-US" altLang="zh-CN" sz="2400" i="1" dirty="0" smtClean="0">
                <a:ea typeface="宋体" pitchFamily="2" charset="-122"/>
              </a:rPr>
              <a:t>j</a:t>
            </a:r>
            <a:r>
              <a:rPr lang="en-US" altLang="zh-CN" sz="2400" dirty="0" smtClean="0">
                <a:ea typeface="宋体" pitchFamily="2" charset="-122"/>
              </a:rPr>
              <a:t>] = NIL </a:t>
            </a:r>
            <a:r>
              <a:rPr lang="en-US" altLang="zh-CN" sz="2400" b="1" dirty="0" smtClean="0">
                <a:ea typeface="宋体" pitchFamily="2" charset="-122"/>
              </a:rPr>
              <a:t>or</a:t>
            </a:r>
            <a:r>
              <a:rPr lang="en-US" altLang="zh-CN" sz="2400" i="1" dirty="0" smtClean="0">
                <a:ea typeface="宋体" pitchFamily="2" charset="-122"/>
              </a:rPr>
              <a:t> </a:t>
            </a:r>
            <a:r>
              <a:rPr lang="en-US" altLang="zh-CN" sz="2400" i="1" dirty="0" err="1" smtClean="0">
                <a:ea typeface="宋体" pitchFamily="2" charset="-122"/>
              </a:rPr>
              <a:t>i</a:t>
            </a:r>
            <a:r>
              <a:rPr lang="en-US" altLang="zh-CN" sz="2400" i="1" dirty="0" smtClean="0">
                <a:ea typeface="宋体" pitchFamily="2" charset="-122"/>
              </a:rPr>
              <a:t> = 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7.  </a:t>
            </a:r>
            <a:r>
              <a:rPr lang="en-US" altLang="zh-CN" sz="2400" b="1" dirty="0" smtClean="0">
                <a:ea typeface="宋体" pitchFamily="2" charset="-122"/>
              </a:rPr>
              <a:t>return</a:t>
            </a:r>
            <a:r>
              <a:rPr lang="en-US" altLang="zh-CN" sz="2400" dirty="0" smtClean="0">
                <a:ea typeface="宋体" pitchFamily="2" charset="-122"/>
              </a:rPr>
              <a:t> NIL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Deletion Operation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428736"/>
            <a:ext cx="8634442" cy="497206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 smtClean="0">
                <a:ea typeface="宋体" pitchFamily="2" charset="-122"/>
              </a:rPr>
              <a:t>Cannot just turn the slot containing the key we want to delete to contain NIL. </a:t>
            </a:r>
          </a:p>
          <a:p>
            <a:r>
              <a:rPr lang="en-US" altLang="zh-CN" sz="2800" dirty="0" smtClean="0">
                <a:ea typeface="宋体" pitchFamily="2" charset="-122"/>
              </a:rPr>
              <a:t>Doing so might make it impossible to retrieve any key k during whose insertion we had probed this slot &amp; found it occupied.</a:t>
            </a:r>
          </a:p>
          <a:p>
            <a:r>
              <a:rPr lang="en-US" altLang="zh-CN" sz="2800" dirty="0" smtClean="0">
                <a:ea typeface="宋体" pitchFamily="2" charset="-122"/>
              </a:rPr>
              <a:t>Use a special value </a:t>
            </a:r>
            <a:r>
              <a:rPr lang="en-US" altLang="zh-CN" sz="2800" dirty="0" smtClean="0">
                <a:solidFill>
                  <a:schemeClr val="hlink"/>
                </a:solidFill>
                <a:ea typeface="宋体" pitchFamily="2" charset="-122"/>
              </a:rPr>
              <a:t>DELETED</a:t>
            </a:r>
            <a:r>
              <a:rPr lang="en-US" altLang="zh-CN" sz="2800" dirty="0" smtClean="0">
                <a:ea typeface="宋体" pitchFamily="2" charset="-122"/>
              </a:rPr>
              <a:t> instead of NIL when marking a slot as empty during deletion.</a:t>
            </a:r>
          </a:p>
          <a:p>
            <a:pPr lvl="1"/>
            <a:r>
              <a:rPr lang="en-US" altLang="zh-CN" sz="2400" b="1" i="1" dirty="0" smtClean="0">
                <a:solidFill>
                  <a:srgbClr val="CC3300"/>
                </a:solidFill>
                <a:ea typeface="宋体" pitchFamily="2" charset="-122"/>
              </a:rPr>
              <a:t>Search</a:t>
            </a:r>
            <a:r>
              <a:rPr lang="en-US" altLang="zh-CN" sz="2400" dirty="0" smtClean="0">
                <a:ea typeface="宋体" pitchFamily="2" charset="-122"/>
              </a:rPr>
              <a:t> should treat DELETED as though the slot holds a key that does not match the one being searched for.</a:t>
            </a:r>
          </a:p>
          <a:p>
            <a:pPr lvl="1"/>
            <a:r>
              <a:rPr lang="en-US" altLang="zh-CN" sz="2400" b="1" i="1" dirty="0" smtClean="0">
                <a:solidFill>
                  <a:srgbClr val="CC3300"/>
                </a:solidFill>
                <a:ea typeface="宋体" pitchFamily="2" charset="-122"/>
              </a:rPr>
              <a:t>Insert</a:t>
            </a:r>
            <a:r>
              <a:rPr lang="en-US" altLang="zh-CN" sz="2400" dirty="0" smtClean="0">
                <a:ea typeface="宋体" pitchFamily="2" charset="-122"/>
              </a:rPr>
              <a:t> should treat DELETED as though the slot were empty, so that it can be reused.</a:t>
            </a:r>
          </a:p>
          <a:p>
            <a:r>
              <a:rPr lang="en-US" altLang="zh-CN" sz="2800" b="1" dirty="0" smtClean="0">
                <a:solidFill>
                  <a:srgbClr val="CC3300"/>
                </a:solidFill>
                <a:ea typeface="宋体" pitchFamily="2" charset="-122"/>
              </a:rPr>
              <a:t>Disadvantage:</a:t>
            </a:r>
            <a:r>
              <a:rPr lang="en-US" altLang="zh-CN" sz="2800" dirty="0" smtClean="0"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chemeClr val="hlink"/>
                </a:solidFill>
                <a:ea typeface="宋体" pitchFamily="2" charset="-122"/>
              </a:rPr>
              <a:t>Search time is no longer dependent on </a:t>
            </a:r>
            <a:r>
              <a:rPr lang="en-US" altLang="zh-CN" sz="2800" dirty="0" smtClean="0">
                <a:solidFill>
                  <a:schemeClr val="hlink"/>
                </a:solidFill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dirty="0" smtClean="0">
                <a:ea typeface="宋体" pitchFamily="2" charset="-122"/>
                <a:sym typeface="Symbol" pitchFamily="18" charset="2"/>
              </a:rPr>
              <a:t>.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Hence, chaining is more common when keys have to be deleted.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Probe Sequences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500174"/>
            <a:ext cx="8858312" cy="47863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</a:rPr>
              <a:t>The ideal situation is </a:t>
            </a:r>
            <a:r>
              <a:rPr lang="en-US" altLang="zh-CN" sz="2000" b="1" i="1" dirty="0" smtClean="0">
                <a:solidFill>
                  <a:srgbClr val="CC3300"/>
                </a:solidFill>
                <a:ea typeface="宋体" pitchFamily="2" charset="-122"/>
              </a:rPr>
              <a:t>uniform hashing</a:t>
            </a:r>
            <a:r>
              <a:rPr lang="en-US" altLang="zh-CN" sz="2000" dirty="0" smtClean="0">
                <a:ea typeface="宋体" pitchFamily="2" charset="-122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</a:rPr>
              <a:t>Generalization of simple uniform hashing.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</a:rPr>
              <a:t>Each key is equally likely to have any of the </a:t>
            </a:r>
            <a:r>
              <a:rPr lang="en-US" altLang="zh-CN" sz="2000" i="1" dirty="0" smtClean="0">
                <a:ea typeface="宋体" pitchFamily="2" charset="-122"/>
              </a:rPr>
              <a:t>m</a:t>
            </a:r>
            <a:r>
              <a:rPr lang="en-US" altLang="zh-CN" sz="2000" dirty="0" smtClean="0">
                <a:ea typeface="宋体" pitchFamily="2" charset="-122"/>
              </a:rPr>
              <a:t>! permutations of </a:t>
            </a:r>
            <a:r>
              <a:rPr lang="en-US" altLang="zh-CN" sz="2000" dirty="0" smtClean="0">
                <a:ea typeface="宋体" pitchFamily="2" charset="-122"/>
                <a:sym typeface="Symbol" pitchFamily="18" charset="2"/>
              </a:rPr>
              <a:t>0, 1,…,</a:t>
            </a:r>
            <a:r>
              <a:rPr lang="en-US" altLang="zh-CN" sz="2000" i="1" dirty="0" smtClean="0">
                <a:ea typeface="宋体" pitchFamily="2" charset="-122"/>
                <a:sym typeface="Symbol" pitchFamily="18" charset="2"/>
              </a:rPr>
              <a:t> m</a:t>
            </a:r>
            <a:r>
              <a:rPr lang="en-US" altLang="zh-CN" sz="2000" dirty="0" smtClean="0">
                <a:ea typeface="宋体" pitchFamily="2" charset="-122"/>
                <a:sym typeface="Symbol" pitchFamily="18" charset="2"/>
              </a:rPr>
              <a:t>–1 as its probe sequence.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  <a:sym typeface="Symbol" pitchFamily="18" charset="2"/>
              </a:rPr>
              <a:t>It is </a:t>
            </a:r>
            <a:r>
              <a:rPr lang="en-US" altLang="zh-CN" sz="2000" dirty="0" smtClean="0">
                <a:solidFill>
                  <a:srgbClr val="CC3300"/>
                </a:solidFill>
                <a:ea typeface="宋体" pitchFamily="2" charset="-122"/>
                <a:sym typeface="Symbol" pitchFamily="18" charset="2"/>
              </a:rPr>
              <a:t>hard to implement</a:t>
            </a:r>
            <a:r>
              <a:rPr lang="en-US" altLang="zh-CN" sz="2000" dirty="0" smtClean="0">
                <a:ea typeface="宋体" pitchFamily="2" charset="-122"/>
                <a:sym typeface="Symbol" pitchFamily="18" charset="2"/>
              </a:rPr>
              <a:t> true uniform hashing.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solidFill>
                  <a:srgbClr val="CC3300"/>
                </a:solidFill>
                <a:ea typeface="宋体" pitchFamily="2" charset="-122"/>
                <a:sym typeface="Symbol" pitchFamily="18" charset="2"/>
              </a:rPr>
              <a:t>Approximate</a:t>
            </a:r>
            <a:r>
              <a:rPr lang="en-US" altLang="zh-CN" sz="2000" dirty="0" smtClean="0">
                <a:ea typeface="宋体" pitchFamily="2" charset="-122"/>
                <a:sym typeface="Symbol" pitchFamily="18" charset="2"/>
              </a:rPr>
              <a:t> with techniques that at least guarantee that the probe sequence is a permutation of 0, 1,…,</a:t>
            </a:r>
            <a:r>
              <a:rPr lang="en-US" altLang="zh-CN" sz="2000" i="1" dirty="0" smtClean="0">
                <a:ea typeface="宋体" pitchFamily="2" charset="-122"/>
                <a:sym typeface="Symbol" pitchFamily="18" charset="2"/>
              </a:rPr>
              <a:t> m</a:t>
            </a:r>
            <a:r>
              <a:rPr lang="en-US" altLang="zh-CN" sz="2000" dirty="0" smtClean="0">
                <a:ea typeface="宋体" pitchFamily="2" charset="-122"/>
                <a:sym typeface="Symbol" pitchFamily="18" charset="2"/>
              </a:rPr>
              <a:t>–1.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solidFill>
                  <a:schemeClr val="hlink"/>
                </a:solidFill>
                <a:ea typeface="宋体" pitchFamily="2" charset="-122"/>
                <a:sym typeface="Symbol" pitchFamily="18" charset="2"/>
              </a:rPr>
              <a:t>Three commonly used techniques: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  <a:sym typeface="Symbol" pitchFamily="18" charset="2"/>
              </a:rPr>
              <a:t>Linear Probing.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  <a:sym typeface="Symbol" pitchFamily="18" charset="2"/>
              </a:rPr>
              <a:t>Quadratic Probing.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  <a:sym typeface="Symbol" pitchFamily="18" charset="2"/>
              </a:rPr>
              <a:t>Double Hashing.</a:t>
            </a:r>
          </a:p>
          <a:p>
            <a:pPr marL="57150" lvl="2" indent="-57150"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  <a:sym typeface="Symbol" pitchFamily="18" charset="2"/>
              </a:rPr>
              <a:t> All guarantee that </a:t>
            </a:r>
            <a:r>
              <a:rPr lang="en-US" altLang="zh-CN" sz="2000" i="1" dirty="0" smtClean="0">
                <a:ea typeface="宋体" pitchFamily="2" charset="-122"/>
                <a:sym typeface="Symbol" pitchFamily="18" charset="2"/>
              </a:rPr>
              <a:t>h</a:t>
            </a:r>
            <a:r>
              <a:rPr lang="en-US" altLang="zh-CN" sz="2000" dirty="0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i="1" dirty="0" smtClean="0">
                <a:ea typeface="宋体" pitchFamily="2" charset="-122"/>
                <a:sym typeface="Symbol" pitchFamily="18" charset="2"/>
              </a:rPr>
              <a:t>k</a:t>
            </a:r>
            <a:r>
              <a:rPr lang="en-US" altLang="zh-CN" sz="2000" dirty="0" smtClean="0">
                <a:ea typeface="宋体" pitchFamily="2" charset="-122"/>
                <a:sym typeface="Symbol" pitchFamily="18" charset="2"/>
              </a:rPr>
              <a:t>,0), </a:t>
            </a:r>
            <a:r>
              <a:rPr lang="en-US" altLang="zh-CN" sz="2000" i="1" dirty="0" smtClean="0">
                <a:ea typeface="宋体" pitchFamily="2" charset="-122"/>
                <a:sym typeface="Symbol" pitchFamily="18" charset="2"/>
              </a:rPr>
              <a:t>h</a:t>
            </a:r>
            <a:r>
              <a:rPr lang="en-US" altLang="zh-CN" sz="2000" dirty="0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i="1" dirty="0" smtClean="0">
                <a:ea typeface="宋体" pitchFamily="2" charset="-122"/>
                <a:sym typeface="Symbol" pitchFamily="18" charset="2"/>
              </a:rPr>
              <a:t>k</a:t>
            </a:r>
            <a:r>
              <a:rPr lang="en-US" altLang="zh-CN" sz="2000" dirty="0" smtClean="0">
                <a:ea typeface="宋体" pitchFamily="2" charset="-122"/>
                <a:sym typeface="Symbol" pitchFamily="18" charset="2"/>
              </a:rPr>
              <a:t>,1),…,</a:t>
            </a:r>
            <a:r>
              <a:rPr lang="en-US" altLang="zh-CN" sz="2000" i="1" dirty="0" smtClean="0">
                <a:ea typeface="宋体" pitchFamily="2" charset="-122"/>
                <a:sym typeface="Symbol" pitchFamily="18" charset="2"/>
              </a:rPr>
              <a:t>h</a:t>
            </a:r>
            <a:r>
              <a:rPr lang="en-US" altLang="zh-CN" sz="2000" dirty="0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i="1" dirty="0" smtClean="0">
                <a:ea typeface="宋体" pitchFamily="2" charset="-122"/>
                <a:sym typeface="Symbol" pitchFamily="18" charset="2"/>
              </a:rPr>
              <a:t>k</a:t>
            </a:r>
            <a:r>
              <a:rPr lang="en-US" altLang="zh-CN" sz="2000" dirty="0" smtClean="0"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2000" i="1" dirty="0" smtClean="0"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000" dirty="0" smtClean="0">
                <a:ea typeface="宋体" pitchFamily="2" charset="-122"/>
                <a:sym typeface="Symbol" pitchFamily="18" charset="2"/>
              </a:rPr>
              <a:t>–1) is a permutation of  0, 1,…,</a:t>
            </a:r>
            <a:r>
              <a:rPr lang="en-US" altLang="zh-CN" sz="2000" i="1" dirty="0" smtClean="0">
                <a:ea typeface="宋体" pitchFamily="2" charset="-122"/>
                <a:sym typeface="Symbol" pitchFamily="18" charset="2"/>
              </a:rPr>
              <a:t> m</a:t>
            </a:r>
            <a:r>
              <a:rPr lang="en-US" altLang="zh-CN" sz="2000" dirty="0" smtClean="0">
                <a:ea typeface="宋体" pitchFamily="2" charset="-122"/>
                <a:sym typeface="Symbol" pitchFamily="18" charset="2"/>
              </a:rPr>
              <a:t>–1.</a:t>
            </a:r>
            <a:endParaRPr lang="en-US" altLang="zh-CN" sz="2000" dirty="0" smtClean="0">
              <a:ea typeface="宋体" pitchFamily="2" charset="-122"/>
            </a:endParaRPr>
          </a:p>
          <a:p>
            <a:pPr marL="57150" lvl="2" indent="-57150"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  <a:sym typeface="Symbol" pitchFamily="18" charset="2"/>
              </a:rPr>
              <a:t> None of these fulfills assumptions of uniform hashing.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  <a:sym typeface="Symbol" pitchFamily="18" charset="2"/>
              </a:rPr>
              <a:t>Can’t produce all </a:t>
            </a:r>
            <a:r>
              <a:rPr lang="en-US" altLang="zh-CN" sz="2000" i="1" dirty="0" smtClean="0"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000" dirty="0" smtClean="0">
                <a:ea typeface="宋体" pitchFamily="2" charset="-122"/>
                <a:sym typeface="Symbol" pitchFamily="18" charset="2"/>
              </a:rPr>
              <a:t>! probe sequences.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Linear Probing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500174"/>
            <a:ext cx="8705880" cy="472441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i="1" dirty="0" smtClean="0">
                <a:solidFill>
                  <a:srgbClr val="CC3300"/>
                </a:solidFill>
                <a:ea typeface="宋体" pitchFamily="2" charset="-122"/>
              </a:rPr>
              <a:t>h</a:t>
            </a:r>
            <a:r>
              <a:rPr lang="en-US" altLang="zh-CN" sz="2800" dirty="0" smtClean="0">
                <a:solidFill>
                  <a:srgbClr val="CC3300"/>
                </a:solidFill>
                <a:ea typeface="宋体" pitchFamily="2" charset="-122"/>
              </a:rPr>
              <a:t>(</a:t>
            </a:r>
            <a:r>
              <a:rPr lang="en-US" altLang="zh-CN" sz="2800" i="1" dirty="0" smtClean="0">
                <a:solidFill>
                  <a:srgbClr val="CC3300"/>
                </a:solidFill>
                <a:ea typeface="宋体" pitchFamily="2" charset="-122"/>
              </a:rPr>
              <a:t>k</a:t>
            </a:r>
            <a:r>
              <a:rPr lang="en-US" altLang="zh-CN" sz="2800" dirty="0" smtClean="0">
                <a:solidFill>
                  <a:srgbClr val="CC3300"/>
                </a:solidFill>
                <a:ea typeface="宋体" pitchFamily="2" charset="-122"/>
              </a:rPr>
              <a:t>, </a:t>
            </a:r>
            <a:r>
              <a:rPr lang="en-US" altLang="zh-CN" sz="2800" i="1" dirty="0" err="1" smtClean="0">
                <a:solidFill>
                  <a:srgbClr val="CC3300"/>
                </a:solidFill>
                <a:ea typeface="宋体" pitchFamily="2" charset="-122"/>
              </a:rPr>
              <a:t>i</a:t>
            </a:r>
            <a:r>
              <a:rPr lang="en-US" altLang="zh-CN" sz="2800" dirty="0" smtClean="0">
                <a:solidFill>
                  <a:srgbClr val="CC3300"/>
                </a:solidFill>
                <a:ea typeface="宋体" pitchFamily="2" charset="-122"/>
              </a:rPr>
              <a:t>) = (</a:t>
            </a:r>
            <a:r>
              <a:rPr lang="en-US" altLang="zh-CN" sz="2800" i="1" dirty="0" smtClean="0">
                <a:solidFill>
                  <a:srgbClr val="CC3300"/>
                </a:solidFill>
                <a:ea typeface="宋体" pitchFamily="2" charset="-122"/>
              </a:rPr>
              <a:t>h</a:t>
            </a:r>
            <a:r>
              <a:rPr lang="en-US" altLang="zh-CN" sz="2800" dirty="0" smtClean="0">
                <a:solidFill>
                  <a:srgbClr val="CC3300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dirty="0" smtClean="0">
                <a:solidFill>
                  <a:srgbClr val="CC3300"/>
                </a:solidFill>
                <a:ea typeface="宋体" pitchFamily="2" charset="-122"/>
              </a:rPr>
              <a:t>(</a:t>
            </a:r>
            <a:r>
              <a:rPr lang="en-US" altLang="zh-CN" sz="2800" i="1" dirty="0" smtClean="0">
                <a:solidFill>
                  <a:srgbClr val="CC3300"/>
                </a:solidFill>
                <a:ea typeface="宋体" pitchFamily="2" charset="-122"/>
              </a:rPr>
              <a:t>k</a:t>
            </a:r>
            <a:r>
              <a:rPr lang="en-US" altLang="zh-CN" sz="2800" dirty="0" smtClean="0">
                <a:solidFill>
                  <a:srgbClr val="CC3300"/>
                </a:solidFill>
                <a:ea typeface="宋体" pitchFamily="2" charset="-122"/>
              </a:rPr>
              <a:t>)+</a:t>
            </a:r>
            <a:r>
              <a:rPr lang="en-US" altLang="zh-CN" sz="2800" i="1" dirty="0" err="1" smtClean="0">
                <a:solidFill>
                  <a:srgbClr val="CC3300"/>
                </a:solidFill>
                <a:ea typeface="宋体" pitchFamily="2" charset="-122"/>
              </a:rPr>
              <a:t>i</a:t>
            </a:r>
            <a:r>
              <a:rPr lang="en-US" altLang="zh-CN" sz="2800" dirty="0" smtClean="0">
                <a:solidFill>
                  <a:srgbClr val="CC3300"/>
                </a:solidFill>
                <a:ea typeface="宋体" pitchFamily="2" charset="-122"/>
              </a:rPr>
              <a:t>) mod </a:t>
            </a:r>
            <a:r>
              <a:rPr lang="en-US" altLang="zh-CN" sz="2800" i="1" dirty="0" smtClean="0">
                <a:solidFill>
                  <a:srgbClr val="CC3300"/>
                </a:solidFill>
                <a:ea typeface="宋体" pitchFamily="2" charset="-122"/>
              </a:rPr>
              <a:t>m</a:t>
            </a:r>
            <a:r>
              <a:rPr lang="en-US" altLang="zh-CN" sz="2800" dirty="0" smtClean="0">
                <a:solidFill>
                  <a:srgbClr val="CC3300"/>
                </a:solidFill>
                <a:ea typeface="宋体" pitchFamily="2" charset="-122"/>
              </a:rPr>
              <a:t>.</a:t>
            </a:r>
          </a:p>
          <a:p>
            <a:pPr>
              <a:buNone/>
            </a:pPr>
            <a:endParaRPr lang="en-US" altLang="zh-CN" sz="2800" dirty="0" smtClean="0">
              <a:ea typeface="宋体" pitchFamily="2" charset="-122"/>
            </a:endParaRPr>
          </a:p>
          <a:p>
            <a:endParaRPr lang="en-US" altLang="zh-CN" sz="2400" dirty="0" smtClean="0">
              <a:ea typeface="宋体" pitchFamily="2" charset="-122"/>
            </a:endParaRPr>
          </a:p>
          <a:p>
            <a:r>
              <a:rPr lang="en-US" altLang="zh-CN" sz="2400" dirty="0" smtClean="0">
                <a:ea typeface="宋体" pitchFamily="2" charset="-122"/>
              </a:rPr>
              <a:t>The initial probe determines the entire probe sequence.</a:t>
            </a:r>
          </a:p>
          <a:p>
            <a:pPr lvl="1"/>
            <a:r>
              <a:rPr lang="en-US" altLang="zh-CN" sz="2400" i="1" dirty="0" smtClean="0">
                <a:ea typeface="宋体" pitchFamily="2" charset="-122"/>
              </a:rPr>
              <a:t>T</a:t>
            </a:r>
            <a:r>
              <a:rPr lang="en-US" altLang="zh-CN" sz="2400" dirty="0" smtClean="0">
                <a:ea typeface="宋体" pitchFamily="2" charset="-122"/>
              </a:rPr>
              <a:t>[</a:t>
            </a:r>
            <a:r>
              <a:rPr lang="en-US" altLang="zh-CN" sz="2400" i="1" dirty="0" smtClean="0">
                <a:ea typeface="宋体" pitchFamily="2" charset="-122"/>
              </a:rPr>
              <a:t>h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dirty="0" smtClean="0">
                <a:ea typeface="宋体" pitchFamily="2" charset="-122"/>
              </a:rPr>
              <a:t>(</a:t>
            </a:r>
            <a:r>
              <a:rPr lang="en-US" altLang="zh-CN" sz="2400" i="1" dirty="0" smtClean="0">
                <a:ea typeface="宋体" pitchFamily="2" charset="-122"/>
              </a:rPr>
              <a:t>k</a:t>
            </a:r>
            <a:r>
              <a:rPr lang="en-US" altLang="zh-CN" sz="2400" dirty="0" smtClean="0">
                <a:ea typeface="宋体" pitchFamily="2" charset="-122"/>
              </a:rPr>
              <a:t>)], </a:t>
            </a:r>
            <a:r>
              <a:rPr lang="en-US" altLang="zh-CN" sz="2400" i="1" dirty="0" smtClean="0">
                <a:ea typeface="宋体" pitchFamily="2" charset="-122"/>
              </a:rPr>
              <a:t>T</a:t>
            </a:r>
            <a:r>
              <a:rPr lang="en-US" altLang="zh-CN" sz="2400" dirty="0" smtClean="0">
                <a:ea typeface="宋体" pitchFamily="2" charset="-122"/>
              </a:rPr>
              <a:t>[</a:t>
            </a:r>
            <a:r>
              <a:rPr lang="en-US" altLang="zh-CN" sz="2400" i="1" dirty="0" smtClean="0">
                <a:ea typeface="宋体" pitchFamily="2" charset="-122"/>
              </a:rPr>
              <a:t>h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dirty="0" smtClean="0">
                <a:ea typeface="宋体" pitchFamily="2" charset="-122"/>
              </a:rPr>
              <a:t>(</a:t>
            </a:r>
            <a:r>
              <a:rPr lang="en-US" altLang="zh-CN" sz="2400" i="1" dirty="0" smtClean="0">
                <a:ea typeface="宋体" pitchFamily="2" charset="-122"/>
              </a:rPr>
              <a:t>k</a:t>
            </a:r>
            <a:r>
              <a:rPr lang="en-US" altLang="zh-CN" sz="2400" dirty="0" smtClean="0">
                <a:ea typeface="宋体" pitchFamily="2" charset="-122"/>
              </a:rPr>
              <a:t>)+1], …, </a:t>
            </a:r>
            <a:r>
              <a:rPr lang="en-US" altLang="zh-CN" sz="2400" i="1" dirty="0" smtClean="0">
                <a:ea typeface="宋体" pitchFamily="2" charset="-122"/>
              </a:rPr>
              <a:t>T</a:t>
            </a:r>
            <a:r>
              <a:rPr lang="en-US" altLang="zh-CN" sz="2400" dirty="0" smtClean="0">
                <a:ea typeface="宋体" pitchFamily="2" charset="-122"/>
              </a:rPr>
              <a:t>[</a:t>
            </a:r>
            <a:r>
              <a:rPr lang="en-US" altLang="zh-CN" sz="2400" i="1" dirty="0" smtClean="0">
                <a:ea typeface="宋体" pitchFamily="2" charset="-122"/>
              </a:rPr>
              <a:t>m</a:t>
            </a:r>
            <a:r>
              <a:rPr lang="en-US" altLang="zh-CN" sz="2400" dirty="0" smtClean="0">
                <a:ea typeface="宋体" pitchFamily="2" charset="-122"/>
              </a:rPr>
              <a:t>–1], </a:t>
            </a:r>
            <a:r>
              <a:rPr lang="en-US" altLang="zh-CN" sz="2400" i="1" dirty="0" smtClean="0">
                <a:ea typeface="宋体" pitchFamily="2" charset="-122"/>
              </a:rPr>
              <a:t>T</a:t>
            </a:r>
            <a:r>
              <a:rPr lang="en-US" altLang="zh-CN" sz="2400" dirty="0" smtClean="0">
                <a:ea typeface="宋体" pitchFamily="2" charset="-122"/>
              </a:rPr>
              <a:t>[0], </a:t>
            </a:r>
            <a:r>
              <a:rPr lang="en-US" altLang="zh-CN" sz="2400" i="1" dirty="0" smtClean="0">
                <a:ea typeface="宋体" pitchFamily="2" charset="-122"/>
              </a:rPr>
              <a:t>T</a:t>
            </a:r>
            <a:r>
              <a:rPr lang="en-US" altLang="zh-CN" sz="2400" dirty="0" smtClean="0">
                <a:ea typeface="宋体" pitchFamily="2" charset="-122"/>
              </a:rPr>
              <a:t>[1], …, </a:t>
            </a:r>
            <a:r>
              <a:rPr lang="en-US" altLang="zh-CN" sz="2400" i="1" dirty="0" smtClean="0">
                <a:ea typeface="宋体" pitchFamily="2" charset="-122"/>
              </a:rPr>
              <a:t>T</a:t>
            </a:r>
            <a:r>
              <a:rPr lang="en-US" altLang="zh-CN" sz="2400" dirty="0" smtClean="0">
                <a:ea typeface="宋体" pitchFamily="2" charset="-122"/>
              </a:rPr>
              <a:t>[</a:t>
            </a:r>
            <a:r>
              <a:rPr lang="en-US" altLang="zh-CN" sz="2400" i="1" dirty="0" smtClean="0">
                <a:ea typeface="宋体" pitchFamily="2" charset="-122"/>
              </a:rPr>
              <a:t>h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dirty="0" smtClean="0">
                <a:ea typeface="宋体" pitchFamily="2" charset="-122"/>
              </a:rPr>
              <a:t>(</a:t>
            </a:r>
            <a:r>
              <a:rPr lang="en-US" altLang="zh-CN" sz="2400" i="1" dirty="0" smtClean="0">
                <a:ea typeface="宋体" pitchFamily="2" charset="-122"/>
              </a:rPr>
              <a:t>k</a:t>
            </a:r>
            <a:r>
              <a:rPr lang="en-US" altLang="zh-CN" sz="2400" dirty="0" smtClean="0">
                <a:ea typeface="宋体" pitchFamily="2" charset="-122"/>
              </a:rPr>
              <a:t>)–1]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Hence, </a:t>
            </a:r>
            <a:r>
              <a:rPr lang="en-US" altLang="zh-CN" sz="2400" dirty="0" smtClean="0">
                <a:solidFill>
                  <a:schemeClr val="hlink"/>
                </a:solidFill>
                <a:ea typeface="宋体" pitchFamily="2" charset="-122"/>
              </a:rPr>
              <a:t>only </a:t>
            </a:r>
            <a:r>
              <a:rPr lang="en-US" altLang="zh-CN" sz="2400" i="1" dirty="0" smtClean="0">
                <a:solidFill>
                  <a:schemeClr val="hlink"/>
                </a:solidFill>
                <a:ea typeface="宋体" pitchFamily="2" charset="-122"/>
              </a:rPr>
              <a:t>m</a:t>
            </a:r>
            <a:r>
              <a:rPr lang="en-US" altLang="zh-CN" sz="2400" dirty="0" smtClean="0">
                <a:solidFill>
                  <a:schemeClr val="hlink"/>
                </a:solidFill>
                <a:ea typeface="宋体" pitchFamily="2" charset="-122"/>
              </a:rPr>
              <a:t> distinct probe sequences</a:t>
            </a:r>
            <a:r>
              <a:rPr lang="en-US" altLang="zh-CN" sz="2400" dirty="0" smtClean="0">
                <a:ea typeface="宋体" pitchFamily="2" charset="-122"/>
              </a:rPr>
              <a:t> are possible.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Easy to Implement</a:t>
            </a:r>
          </a:p>
          <a:p>
            <a:r>
              <a:rPr lang="en-US" altLang="zh-CN" sz="2400" dirty="0" smtClean="0">
                <a:ea typeface="宋体" pitchFamily="2" charset="-122"/>
              </a:rPr>
              <a:t>Suffers from </a:t>
            </a:r>
            <a:r>
              <a:rPr lang="en-US" altLang="zh-CN" sz="2400" b="1" i="1" dirty="0" smtClean="0">
                <a:solidFill>
                  <a:srgbClr val="CC3300"/>
                </a:solidFill>
                <a:ea typeface="宋体" pitchFamily="2" charset="-122"/>
              </a:rPr>
              <a:t>primary clustering</a:t>
            </a:r>
            <a:r>
              <a:rPr lang="en-US" altLang="zh-CN" sz="2400" dirty="0" smtClean="0">
                <a:ea typeface="宋体" pitchFamily="2" charset="-122"/>
              </a:rPr>
              <a:t>: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Long runs of occupied sequences build up.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Long runs tend to get longer, since an empty slot preceded by </a:t>
            </a:r>
            <a:r>
              <a:rPr lang="en-US" altLang="zh-CN" sz="2400" i="1" dirty="0" err="1" smtClean="0">
                <a:ea typeface="宋体" pitchFamily="2" charset="-122"/>
              </a:rPr>
              <a:t>i</a:t>
            </a:r>
            <a:r>
              <a:rPr lang="en-US" altLang="zh-CN" sz="2400" dirty="0" smtClean="0">
                <a:ea typeface="宋体" pitchFamily="2" charset="-122"/>
              </a:rPr>
              <a:t> full slots gets filled next with probability (</a:t>
            </a:r>
            <a:r>
              <a:rPr lang="en-US" altLang="zh-CN" sz="2400" i="1" dirty="0" smtClean="0">
                <a:ea typeface="宋体" pitchFamily="2" charset="-122"/>
              </a:rPr>
              <a:t>i</a:t>
            </a:r>
            <a:r>
              <a:rPr lang="en-US" altLang="zh-CN" sz="2400" dirty="0" smtClean="0">
                <a:ea typeface="宋体" pitchFamily="2" charset="-122"/>
              </a:rPr>
              <a:t>+1)/</a:t>
            </a:r>
            <a:r>
              <a:rPr lang="en-US" altLang="zh-CN" sz="2400" i="1" dirty="0" smtClean="0">
                <a:ea typeface="宋体" pitchFamily="2" charset="-122"/>
              </a:rPr>
              <a:t>m</a:t>
            </a:r>
            <a:r>
              <a:rPr lang="en-US" altLang="zh-CN" sz="2400" dirty="0" smtClean="0">
                <a:ea typeface="宋体" pitchFamily="2" charset="-122"/>
              </a:rPr>
              <a:t>.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Hence, average search and insertion times increase.</a:t>
            </a:r>
          </a:p>
          <a:p>
            <a:pPr lvl="1"/>
            <a:endParaRPr lang="en-US" altLang="zh-CN" sz="2400" i="1" dirty="0" smtClean="0">
              <a:ea typeface="宋体" pitchFamily="2" charset="-122"/>
            </a:endParaRP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28596" y="2143116"/>
            <a:ext cx="5508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u="none" dirty="0">
                <a:solidFill>
                  <a:schemeClr val="hlink"/>
                </a:solidFill>
                <a:ea typeface="宋体" pitchFamily="2" charset="-122"/>
              </a:rPr>
              <a:t>key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1071538" y="2214554"/>
            <a:ext cx="16144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u="none" dirty="0">
                <a:solidFill>
                  <a:schemeClr val="hlink"/>
                </a:solidFill>
                <a:ea typeface="宋体" pitchFamily="2" charset="-122"/>
              </a:rPr>
              <a:t>Probe number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3000364" y="2071678"/>
            <a:ext cx="27432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2000" u="none" dirty="0">
                <a:solidFill>
                  <a:schemeClr val="hlink"/>
                </a:solidFill>
                <a:ea typeface="宋体" pitchFamily="2" charset="-122"/>
              </a:rPr>
              <a:t>Auxiliary hash function</a:t>
            </a:r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 flipV="1">
            <a:off x="500034" y="1857364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 flipH="1" flipV="1">
            <a:off x="1285852" y="1857364"/>
            <a:ext cx="76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 flipH="1" flipV="1">
            <a:off x="2285984" y="2000240"/>
            <a:ext cx="1066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543692" cy="796908"/>
          </a:xfrm>
        </p:spPr>
        <p:txBody>
          <a:bodyPr/>
          <a:lstStyle/>
          <a:p>
            <a:pPr algn="l"/>
            <a:r>
              <a:rPr lang="en-US" altLang="zh-CN" sz="4000" dirty="0" smtClean="0">
                <a:ea typeface="宋体" pitchFamily="2" charset="-122"/>
              </a:rPr>
              <a:t>Linear Probing : Example</a:t>
            </a:r>
          </a:p>
        </p:txBody>
      </p:sp>
      <p:sp>
        <p:nvSpPr>
          <p:cNvPr id="43011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642910" y="1428736"/>
            <a:ext cx="6272218" cy="2209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Example:</a:t>
            </a:r>
          </a:p>
          <a:p>
            <a:pPr lvl="1"/>
            <a:r>
              <a:rPr lang="en-US" altLang="zh-CN" b="1" i="1" dirty="0" smtClean="0">
                <a:ea typeface="宋体" pitchFamily="2" charset="-122"/>
              </a:rPr>
              <a:t>h’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en-US" altLang="zh-CN" b="1" i="1" dirty="0" smtClean="0">
                <a:ea typeface="宋体" pitchFamily="2" charset="-122"/>
              </a:rPr>
              <a:t>x</a:t>
            </a:r>
            <a:r>
              <a:rPr lang="en-US" altLang="zh-CN" dirty="0" smtClean="0">
                <a:ea typeface="宋体" pitchFamily="2" charset="-122"/>
              </a:rPr>
              <a:t>) </a:t>
            </a:r>
            <a:r>
              <a:rPr lang="en-US" altLang="zh-CN" dirty="0" smtClean="0">
                <a:latin typeface="Symbol" pitchFamily="18" charset="2"/>
                <a:ea typeface="宋体" pitchFamily="2" charset="-122"/>
              </a:rPr>
              <a:t>=</a:t>
            </a:r>
            <a:r>
              <a:rPr lang="en-US" altLang="zh-CN" b="1" i="1" dirty="0" smtClean="0">
                <a:ea typeface="宋体" pitchFamily="2" charset="-122"/>
              </a:rPr>
              <a:t> x </a:t>
            </a:r>
            <a:r>
              <a:rPr lang="en-US" altLang="zh-CN" dirty="0" smtClean="0">
                <a:ea typeface="宋体" pitchFamily="2" charset="-122"/>
              </a:rPr>
              <a:t>mod</a:t>
            </a:r>
            <a:r>
              <a:rPr lang="en-US" altLang="zh-CN" b="1" i="1" dirty="0" smtClean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13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h(x)=(h’(x)+</a:t>
            </a:r>
            <a:r>
              <a:rPr lang="en-US" altLang="zh-CN" dirty="0" err="1" smtClean="0">
                <a:ea typeface="宋体" pitchFamily="2" charset="-122"/>
              </a:rPr>
              <a:t>i</a:t>
            </a:r>
            <a:r>
              <a:rPr lang="en-US" altLang="zh-CN" dirty="0" smtClean="0">
                <a:ea typeface="宋体" pitchFamily="2" charset="-122"/>
              </a:rPr>
              <a:t>) mod 13</a:t>
            </a: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en-US" altLang="zh-CN" dirty="0" smtClean="0">
                <a:ea typeface="宋体" pitchFamily="2" charset="-122"/>
              </a:rPr>
              <a:t>Insert keys 18, 41, 22, 44, 59, 32, 31, 73, in this order</a:t>
            </a:r>
          </a:p>
          <a:p>
            <a:pPr lvl="1"/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1981200" y="3962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>
                <a:ea typeface="宋体" pitchFamily="2" charset="-122"/>
              </a:rPr>
              <a:t> </a:t>
            </a:r>
          </a:p>
        </p:txBody>
      </p:sp>
      <p:sp>
        <p:nvSpPr>
          <p:cNvPr id="43013" name="Rectangle 6"/>
          <p:cNvSpPr>
            <a:spLocks noChangeArrowheads="1"/>
          </p:cNvSpPr>
          <p:nvPr/>
        </p:nvSpPr>
        <p:spPr bwMode="auto">
          <a:xfrm>
            <a:off x="2286000" y="3962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>
                <a:ea typeface="宋体" pitchFamily="2" charset="-122"/>
              </a:rPr>
              <a:t> </a:t>
            </a:r>
          </a:p>
        </p:txBody>
      </p:sp>
      <p:sp>
        <p:nvSpPr>
          <p:cNvPr id="43014" name="Rectangle 7"/>
          <p:cNvSpPr>
            <a:spLocks noChangeArrowheads="1"/>
          </p:cNvSpPr>
          <p:nvPr/>
        </p:nvSpPr>
        <p:spPr bwMode="auto">
          <a:xfrm>
            <a:off x="2590800" y="3962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>
                <a:ea typeface="宋体" pitchFamily="2" charset="-122"/>
              </a:rPr>
              <a:t> </a:t>
            </a:r>
          </a:p>
        </p:txBody>
      </p:sp>
      <p:sp>
        <p:nvSpPr>
          <p:cNvPr id="43015" name="Rectangle 8"/>
          <p:cNvSpPr>
            <a:spLocks noChangeArrowheads="1"/>
          </p:cNvSpPr>
          <p:nvPr/>
        </p:nvSpPr>
        <p:spPr bwMode="auto">
          <a:xfrm>
            <a:off x="2895600" y="3962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>
                <a:ea typeface="宋体" pitchFamily="2" charset="-122"/>
              </a:rPr>
              <a:t> </a:t>
            </a:r>
          </a:p>
        </p:txBody>
      </p:sp>
      <p:sp>
        <p:nvSpPr>
          <p:cNvPr id="43016" name="Rectangle 9"/>
          <p:cNvSpPr>
            <a:spLocks noChangeArrowheads="1"/>
          </p:cNvSpPr>
          <p:nvPr/>
        </p:nvSpPr>
        <p:spPr bwMode="auto">
          <a:xfrm>
            <a:off x="3200400" y="3962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>
                <a:ea typeface="宋体" pitchFamily="2" charset="-122"/>
              </a:rPr>
              <a:t> </a:t>
            </a:r>
          </a:p>
        </p:txBody>
      </p:sp>
      <p:sp>
        <p:nvSpPr>
          <p:cNvPr id="43017" name="Rectangle 10"/>
          <p:cNvSpPr>
            <a:spLocks noChangeArrowheads="1"/>
          </p:cNvSpPr>
          <p:nvPr/>
        </p:nvSpPr>
        <p:spPr bwMode="auto">
          <a:xfrm>
            <a:off x="3505200" y="3962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>
                <a:ea typeface="宋体" pitchFamily="2" charset="-122"/>
              </a:rPr>
              <a:t> </a:t>
            </a:r>
          </a:p>
        </p:txBody>
      </p:sp>
      <p:sp>
        <p:nvSpPr>
          <p:cNvPr id="43018" name="Rectangle 11"/>
          <p:cNvSpPr>
            <a:spLocks noChangeArrowheads="1"/>
          </p:cNvSpPr>
          <p:nvPr/>
        </p:nvSpPr>
        <p:spPr bwMode="auto">
          <a:xfrm>
            <a:off x="3810000" y="3962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>
                <a:ea typeface="宋体" pitchFamily="2" charset="-122"/>
              </a:rPr>
              <a:t> </a:t>
            </a:r>
          </a:p>
        </p:txBody>
      </p:sp>
      <p:sp>
        <p:nvSpPr>
          <p:cNvPr id="43019" name="Rectangle 12"/>
          <p:cNvSpPr>
            <a:spLocks noChangeArrowheads="1"/>
          </p:cNvSpPr>
          <p:nvPr/>
        </p:nvSpPr>
        <p:spPr bwMode="auto">
          <a:xfrm>
            <a:off x="4114800" y="3962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>
                <a:ea typeface="宋体" pitchFamily="2" charset="-122"/>
              </a:rPr>
              <a:t> </a:t>
            </a:r>
          </a:p>
        </p:txBody>
      </p:sp>
      <p:sp>
        <p:nvSpPr>
          <p:cNvPr id="43020" name="Rectangle 13"/>
          <p:cNvSpPr>
            <a:spLocks noChangeArrowheads="1"/>
          </p:cNvSpPr>
          <p:nvPr/>
        </p:nvSpPr>
        <p:spPr bwMode="auto">
          <a:xfrm>
            <a:off x="4419600" y="3962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>
                <a:ea typeface="宋体" pitchFamily="2" charset="-122"/>
              </a:rPr>
              <a:t>  </a:t>
            </a:r>
          </a:p>
        </p:txBody>
      </p:sp>
      <p:sp>
        <p:nvSpPr>
          <p:cNvPr id="43021" name="Rectangle 14"/>
          <p:cNvSpPr>
            <a:spLocks noChangeArrowheads="1"/>
          </p:cNvSpPr>
          <p:nvPr/>
        </p:nvSpPr>
        <p:spPr bwMode="auto">
          <a:xfrm>
            <a:off x="4724400" y="3962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>
                <a:ea typeface="宋体" pitchFamily="2" charset="-122"/>
              </a:rPr>
              <a:t> </a:t>
            </a:r>
          </a:p>
        </p:txBody>
      </p:sp>
      <p:sp>
        <p:nvSpPr>
          <p:cNvPr id="43022" name="Rectangle 15"/>
          <p:cNvSpPr>
            <a:spLocks noChangeArrowheads="1"/>
          </p:cNvSpPr>
          <p:nvPr/>
        </p:nvSpPr>
        <p:spPr bwMode="auto">
          <a:xfrm>
            <a:off x="5029200" y="3962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>
                <a:ea typeface="宋体" pitchFamily="2" charset="-122"/>
              </a:rPr>
              <a:t> </a:t>
            </a:r>
          </a:p>
        </p:txBody>
      </p:sp>
      <p:sp>
        <p:nvSpPr>
          <p:cNvPr id="43023" name="Rectangle 16"/>
          <p:cNvSpPr>
            <a:spLocks noChangeArrowheads="1"/>
          </p:cNvSpPr>
          <p:nvPr/>
        </p:nvSpPr>
        <p:spPr bwMode="auto">
          <a:xfrm>
            <a:off x="5334000" y="3962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>
                <a:ea typeface="宋体" pitchFamily="2" charset="-122"/>
              </a:rPr>
              <a:t> </a:t>
            </a:r>
          </a:p>
        </p:txBody>
      </p:sp>
      <p:sp>
        <p:nvSpPr>
          <p:cNvPr id="43024" name="Rectangle 17"/>
          <p:cNvSpPr>
            <a:spLocks noChangeArrowheads="1"/>
          </p:cNvSpPr>
          <p:nvPr/>
        </p:nvSpPr>
        <p:spPr bwMode="auto">
          <a:xfrm>
            <a:off x="5638800" y="3962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>
                <a:ea typeface="宋体" pitchFamily="2" charset="-122"/>
              </a:rPr>
              <a:t> </a:t>
            </a:r>
          </a:p>
        </p:txBody>
      </p:sp>
      <p:sp>
        <p:nvSpPr>
          <p:cNvPr id="43025" name="Text Box 18"/>
          <p:cNvSpPr txBox="1">
            <a:spLocks noChangeArrowheads="1"/>
          </p:cNvSpPr>
          <p:nvPr/>
        </p:nvSpPr>
        <p:spPr bwMode="auto">
          <a:xfrm>
            <a:off x="1984375" y="42291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ea typeface="宋体" pitchFamily="2" charset="-122"/>
              </a:rPr>
              <a:t>0</a:t>
            </a:r>
          </a:p>
        </p:txBody>
      </p:sp>
      <p:sp>
        <p:nvSpPr>
          <p:cNvPr id="43026" name="Text Box 19"/>
          <p:cNvSpPr txBox="1">
            <a:spLocks noChangeArrowheads="1"/>
          </p:cNvSpPr>
          <p:nvPr/>
        </p:nvSpPr>
        <p:spPr bwMode="auto">
          <a:xfrm>
            <a:off x="2286000" y="42291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ea typeface="宋体" pitchFamily="2" charset="-122"/>
              </a:rPr>
              <a:t>1</a:t>
            </a:r>
          </a:p>
        </p:txBody>
      </p:sp>
      <p:sp>
        <p:nvSpPr>
          <p:cNvPr id="43027" name="Text Box 20"/>
          <p:cNvSpPr txBox="1">
            <a:spLocks noChangeArrowheads="1"/>
          </p:cNvSpPr>
          <p:nvPr/>
        </p:nvSpPr>
        <p:spPr bwMode="auto">
          <a:xfrm>
            <a:off x="2587625" y="42291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ea typeface="宋体" pitchFamily="2" charset="-122"/>
              </a:rPr>
              <a:t>2</a:t>
            </a:r>
          </a:p>
        </p:txBody>
      </p:sp>
      <p:sp>
        <p:nvSpPr>
          <p:cNvPr id="43028" name="Text Box 21"/>
          <p:cNvSpPr txBox="1">
            <a:spLocks noChangeArrowheads="1"/>
          </p:cNvSpPr>
          <p:nvPr/>
        </p:nvSpPr>
        <p:spPr bwMode="auto">
          <a:xfrm>
            <a:off x="2889250" y="42291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ea typeface="宋体" pitchFamily="2" charset="-122"/>
              </a:rPr>
              <a:t>3</a:t>
            </a:r>
          </a:p>
        </p:txBody>
      </p:sp>
      <p:sp>
        <p:nvSpPr>
          <p:cNvPr id="43029" name="Text Box 22"/>
          <p:cNvSpPr txBox="1">
            <a:spLocks noChangeArrowheads="1"/>
          </p:cNvSpPr>
          <p:nvPr/>
        </p:nvSpPr>
        <p:spPr bwMode="auto">
          <a:xfrm>
            <a:off x="3190875" y="42291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ea typeface="宋体" pitchFamily="2" charset="-122"/>
              </a:rPr>
              <a:t>4</a:t>
            </a:r>
          </a:p>
        </p:txBody>
      </p:sp>
      <p:sp>
        <p:nvSpPr>
          <p:cNvPr id="43030" name="Text Box 23"/>
          <p:cNvSpPr txBox="1">
            <a:spLocks noChangeArrowheads="1"/>
          </p:cNvSpPr>
          <p:nvPr/>
        </p:nvSpPr>
        <p:spPr bwMode="auto">
          <a:xfrm>
            <a:off x="3492500" y="42291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ea typeface="宋体" pitchFamily="2" charset="-122"/>
              </a:rPr>
              <a:t>5</a:t>
            </a:r>
          </a:p>
        </p:txBody>
      </p:sp>
      <p:sp>
        <p:nvSpPr>
          <p:cNvPr id="43031" name="Text Box 24"/>
          <p:cNvSpPr txBox="1">
            <a:spLocks noChangeArrowheads="1"/>
          </p:cNvSpPr>
          <p:nvPr/>
        </p:nvSpPr>
        <p:spPr bwMode="auto">
          <a:xfrm>
            <a:off x="3794125" y="42291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ea typeface="宋体" pitchFamily="2" charset="-122"/>
              </a:rPr>
              <a:t>6</a:t>
            </a:r>
          </a:p>
        </p:txBody>
      </p:sp>
      <p:sp>
        <p:nvSpPr>
          <p:cNvPr id="43032" name="Text Box 25"/>
          <p:cNvSpPr txBox="1">
            <a:spLocks noChangeArrowheads="1"/>
          </p:cNvSpPr>
          <p:nvPr/>
        </p:nvSpPr>
        <p:spPr bwMode="auto">
          <a:xfrm>
            <a:off x="4095750" y="42291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ea typeface="宋体" pitchFamily="2" charset="-122"/>
              </a:rPr>
              <a:t>7</a:t>
            </a:r>
          </a:p>
        </p:txBody>
      </p:sp>
      <p:sp>
        <p:nvSpPr>
          <p:cNvPr id="43033" name="Text Box 26"/>
          <p:cNvSpPr txBox="1">
            <a:spLocks noChangeArrowheads="1"/>
          </p:cNvSpPr>
          <p:nvPr/>
        </p:nvSpPr>
        <p:spPr bwMode="auto">
          <a:xfrm>
            <a:off x="4397375" y="42291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ea typeface="宋体" pitchFamily="2" charset="-122"/>
              </a:rPr>
              <a:t>8</a:t>
            </a:r>
          </a:p>
        </p:txBody>
      </p:sp>
      <p:sp>
        <p:nvSpPr>
          <p:cNvPr id="43034" name="Text Box 27"/>
          <p:cNvSpPr txBox="1">
            <a:spLocks noChangeArrowheads="1"/>
          </p:cNvSpPr>
          <p:nvPr/>
        </p:nvSpPr>
        <p:spPr bwMode="auto">
          <a:xfrm>
            <a:off x="4699000" y="42291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ea typeface="宋体" pitchFamily="2" charset="-122"/>
              </a:rPr>
              <a:t>9</a:t>
            </a:r>
          </a:p>
        </p:txBody>
      </p:sp>
      <p:sp>
        <p:nvSpPr>
          <p:cNvPr id="43035" name="Text Box 28"/>
          <p:cNvSpPr txBox="1">
            <a:spLocks noChangeArrowheads="1"/>
          </p:cNvSpPr>
          <p:nvPr/>
        </p:nvSpPr>
        <p:spPr bwMode="auto">
          <a:xfrm>
            <a:off x="4943475" y="4229100"/>
            <a:ext cx="412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ea typeface="宋体" pitchFamily="2" charset="-122"/>
              </a:rPr>
              <a:t>10</a:t>
            </a:r>
          </a:p>
        </p:txBody>
      </p:sp>
      <p:sp>
        <p:nvSpPr>
          <p:cNvPr id="43036" name="Text Box 29"/>
          <p:cNvSpPr txBox="1">
            <a:spLocks noChangeArrowheads="1"/>
          </p:cNvSpPr>
          <p:nvPr/>
        </p:nvSpPr>
        <p:spPr bwMode="auto">
          <a:xfrm>
            <a:off x="5245100" y="4229100"/>
            <a:ext cx="412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ea typeface="宋体" pitchFamily="2" charset="-122"/>
              </a:rPr>
              <a:t>11</a:t>
            </a:r>
          </a:p>
        </p:txBody>
      </p:sp>
      <p:sp>
        <p:nvSpPr>
          <p:cNvPr id="43037" name="Text Box 30"/>
          <p:cNvSpPr txBox="1">
            <a:spLocks noChangeArrowheads="1"/>
          </p:cNvSpPr>
          <p:nvPr/>
        </p:nvSpPr>
        <p:spPr bwMode="auto">
          <a:xfrm>
            <a:off x="5546725" y="4229100"/>
            <a:ext cx="412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ea typeface="宋体" pitchFamily="2" charset="-122"/>
              </a:rPr>
              <a:t>12</a:t>
            </a:r>
          </a:p>
        </p:txBody>
      </p:sp>
      <p:sp>
        <p:nvSpPr>
          <p:cNvPr id="43038" name="Rectangle 31"/>
          <p:cNvSpPr>
            <a:spLocks noChangeArrowheads="1"/>
          </p:cNvSpPr>
          <p:nvPr/>
        </p:nvSpPr>
        <p:spPr bwMode="auto">
          <a:xfrm>
            <a:off x="1981200" y="5181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>
                <a:ea typeface="宋体" pitchFamily="2" charset="-122"/>
              </a:rPr>
              <a:t> </a:t>
            </a:r>
          </a:p>
        </p:txBody>
      </p:sp>
      <p:sp>
        <p:nvSpPr>
          <p:cNvPr id="43039" name="Rectangle 32"/>
          <p:cNvSpPr>
            <a:spLocks noChangeArrowheads="1"/>
          </p:cNvSpPr>
          <p:nvPr/>
        </p:nvSpPr>
        <p:spPr bwMode="auto">
          <a:xfrm>
            <a:off x="2286000" y="5181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>
                <a:ea typeface="宋体" pitchFamily="2" charset="-122"/>
              </a:rPr>
              <a:t> </a:t>
            </a:r>
          </a:p>
        </p:txBody>
      </p:sp>
      <p:sp>
        <p:nvSpPr>
          <p:cNvPr id="43040" name="Rectangle 33"/>
          <p:cNvSpPr>
            <a:spLocks noChangeArrowheads="1"/>
          </p:cNvSpPr>
          <p:nvPr/>
        </p:nvSpPr>
        <p:spPr bwMode="auto">
          <a:xfrm>
            <a:off x="2590800" y="5181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>
                <a:ea typeface="宋体" pitchFamily="2" charset="-122"/>
              </a:rPr>
              <a:t>41</a:t>
            </a:r>
          </a:p>
        </p:txBody>
      </p:sp>
      <p:sp>
        <p:nvSpPr>
          <p:cNvPr id="43041" name="Rectangle 34"/>
          <p:cNvSpPr>
            <a:spLocks noChangeArrowheads="1"/>
          </p:cNvSpPr>
          <p:nvPr/>
        </p:nvSpPr>
        <p:spPr bwMode="auto">
          <a:xfrm>
            <a:off x="2895600" y="5181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>
                <a:ea typeface="宋体" pitchFamily="2" charset="-122"/>
              </a:rPr>
              <a:t> </a:t>
            </a:r>
          </a:p>
        </p:txBody>
      </p:sp>
      <p:sp>
        <p:nvSpPr>
          <p:cNvPr id="43042" name="Rectangle 35"/>
          <p:cNvSpPr>
            <a:spLocks noChangeArrowheads="1"/>
          </p:cNvSpPr>
          <p:nvPr/>
        </p:nvSpPr>
        <p:spPr bwMode="auto">
          <a:xfrm>
            <a:off x="3200400" y="5181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>
                <a:ea typeface="宋体" pitchFamily="2" charset="-122"/>
              </a:rPr>
              <a:t> </a:t>
            </a:r>
          </a:p>
        </p:txBody>
      </p:sp>
      <p:sp>
        <p:nvSpPr>
          <p:cNvPr id="43043" name="Rectangle 36"/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>
                <a:ea typeface="宋体" pitchFamily="2" charset="-122"/>
              </a:rPr>
              <a:t>18</a:t>
            </a:r>
          </a:p>
        </p:txBody>
      </p:sp>
      <p:sp>
        <p:nvSpPr>
          <p:cNvPr id="43044" name="Rectangle 37"/>
          <p:cNvSpPr>
            <a:spLocks noChangeArrowheads="1"/>
          </p:cNvSpPr>
          <p:nvPr/>
        </p:nvSpPr>
        <p:spPr bwMode="auto">
          <a:xfrm>
            <a:off x="3810000" y="5181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>
                <a:ea typeface="宋体" pitchFamily="2" charset="-122"/>
              </a:rPr>
              <a:t>44</a:t>
            </a:r>
          </a:p>
        </p:txBody>
      </p:sp>
      <p:sp>
        <p:nvSpPr>
          <p:cNvPr id="43045" name="Rectangle 38"/>
          <p:cNvSpPr>
            <a:spLocks noChangeArrowheads="1"/>
          </p:cNvSpPr>
          <p:nvPr/>
        </p:nvSpPr>
        <p:spPr bwMode="auto">
          <a:xfrm>
            <a:off x="4114800" y="5181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>
                <a:ea typeface="宋体" pitchFamily="2" charset="-122"/>
              </a:rPr>
              <a:t>59</a:t>
            </a:r>
          </a:p>
        </p:txBody>
      </p:sp>
      <p:sp>
        <p:nvSpPr>
          <p:cNvPr id="43046" name="Rectangle 39"/>
          <p:cNvSpPr>
            <a:spLocks noChangeArrowheads="1"/>
          </p:cNvSpPr>
          <p:nvPr/>
        </p:nvSpPr>
        <p:spPr bwMode="auto">
          <a:xfrm>
            <a:off x="4419600" y="5181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>
                <a:ea typeface="宋体" pitchFamily="2" charset="-122"/>
              </a:rPr>
              <a:t>32</a:t>
            </a:r>
          </a:p>
        </p:txBody>
      </p:sp>
      <p:sp>
        <p:nvSpPr>
          <p:cNvPr id="43047" name="Rectangle 40"/>
          <p:cNvSpPr>
            <a:spLocks noChangeArrowheads="1"/>
          </p:cNvSpPr>
          <p:nvPr/>
        </p:nvSpPr>
        <p:spPr bwMode="auto">
          <a:xfrm>
            <a:off x="4724400" y="5181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>
                <a:ea typeface="宋体" pitchFamily="2" charset="-122"/>
              </a:rPr>
              <a:t>22</a:t>
            </a:r>
          </a:p>
        </p:txBody>
      </p:sp>
      <p:sp>
        <p:nvSpPr>
          <p:cNvPr id="43048" name="Rectangle 41"/>
          <p:cNvSpPr>
            <a:spLocks noChangeArrowheads="1"/>
          </p:cNvSpPr>
          <p:nvPr/>
        </p:nvSpPr>
        <p:spPr bwMode="auto">
          <a:xfrm>
            <a:off x="5029200" y="5181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>
                <a:ea typeface="宋体" pitchFamily="2" charset="-122"/>
              </a:rPr>
              <a:t>31</a:t>
            </a:r>
          </a:p>
        </p:txBody>
      </p:sp>
      <p:sp>
        <p:nvSpPr>
          <p:cNvPr id="43049" name="Rectangle 42"/>
          <p:cNvSpPr>
            <a:spLocks noChangeArrowheads="1"/>
          </p:cNvSpPr>
          <p:nvPr/>
        </p:nvSpPr>
        <p:spPr bwMode="auto">
          <a:xfrm>
            <a:off x="5334000" y="5181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>
                <a:ea typeface="宋体" pitchFamily="2" charset="-122"/>
              </a:rPr>
              <a:t>73</a:t>
            </a:r>
          </a:p>
        </p:txBody>
      </p:sp>
      <p:sp>
        <p:nvSpPr>
          <p:cNvPr id="43050" name="Rectangle 43"/>
          <p:cNvSpPr>
            <a:spLocks noChangeArrowheads="1"/>
          </p:cNvSpPr>
          <p:nvPr/>
        </p:nvSpPr>
        <p:spPr bwMode="auto">
          <a:xfrm>
            <a:off x="5638800" y="5181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>
                <a:ea typeface="宋体" pitchFamily="2" charset="-122"/>
              </a:rPr>
              <a:t> </a:t>
            </a:r>
          </a:p>
        </p:txBody>
      </p:sp>
      <p:sp>
        <p:nvSpPr>
          <p:cNvPr id="43051" name="Text Box 44"/>
          <p:cNvSpPr txBox="1">
            <a:spLocks noChangeArrowheads="1"/>
          </p:cNvSpPr>
          <p:nvPr/>
        </p:nvSpPr>
        <p:spPr bwMode="auto">
          <a:xfrm>
            <a:off x="1984375" y="54483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ea typeface="宋体" pitchFamily="2" charset="-122"/>
              </a:rPr>
              <a:t>0</a:t>
            </a:r>
          </a:p>
        </p:txBody>
      </p:sp>
      <p:sp>
        <p:nvSpPr>
          <p:cNvPr id="43052" name="Text Box 45"/>
          <p:cNvSpPr txBox="1">
            <a:spLocks noChangeArrowheads="1"/>
          </p:cNvSpPr>
          <p:nvPr/>
        </p:nvSpPr>
        <p:spPr bwMode="auto">
          <a:xfrm>
            <a:off x="2286000" y="54483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ea typeface="宋体" pitchFamily="2" charset="-122"/>
              </a:rPr>
              <a:t>1</a:t>
            </a:r>
          </a:p>
        </p:txBody>
      </p:sp>
      <p:sp>
        <p:nvSpPr>
          <p:cNvPr id="43053" name="Text Box 46"/>
          <p:cNvSpPr txBox="1">
            <a:spLocks noChangeArrowheads="1"/>
          </p:cNvSpPr>
          <p:nvPr/>
        </p:nvSpPr>
        <p:spPr bwMode="auto">
          <a:xfrm>
            <a:off x="2587625" y="54483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ea typeface="宋体" pitchFamily="2" charset="-122"/>
              </a:rPr>
              <a:t>2</a:t>
            </a:r>
          </a:p>
        </p:txBody>
      </p:sp>
      <p:sp>
        <p:nvSpPr>
          <p:cNvPr id="43054" name="Text Box 47"/>
          <p:cNvSpPr txBox="1">
            <a:spLocks noChangeArrowheads="1"/>
          </p:cNvSpPr>
          <p:nvPr/>
        </p:nvSpPr>
        <p:spPr bwMode="auto">
          <a:xfrm>
            <a:off x="2889250" y="54483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ea typeface="宋体" pitchFamily="2" charset="-122"/>
              </a:rPr>
              <a:t>3</a:t>
            </a:r>
          </a:p>
        </p:txBody>
      </p:sp>
      <p:sp>
        <p:nvSpPr>
          <p:cNvPr id="43055" name="Text Box 48"/>
          <p:cNvSpPr txBox="1">
            <a:spLocks noChangeArrowheads="1"/>
          </p:cNvSpPr>
          <p:nvPr/>
        </p:nvSpPr>
        <p:spPr bwMode="auto">
          <a:xfrm>
            <a:off x="3190875" y="54483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ea typeface="宋体" pitchFamily="2" charset="-122"/>
              </a:rPr>
              <a:t>4</a:t>
            </a:r>
          </a:p>
        </p:txBody>
      </p:sp>
      <p:sp>
        <p:nvSpPr>
          <p:cNvPr id="43056" name="Text Box 49"/>
          <p:cNvSpPr txBox="1">
            <a:spLocks noChangeArrowheads="1"/>
          </p:cNvSpPr>
          <p:nvPr/>
        </p:nvSpPr>
        <p:spPr bwMode="auto">
          <a:xfrm>
            <a:off x="3492500" y="54483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ea typeface="宋体" pitchFamily="2" charset="-122"/>
              </a:rPr>
              <a:t>5</a:t>
            </a:r>
          </a:p>
        </p:txBody>
      </p:sp>
      <p:sp>
        <p:nvSpPr>
          <p:cNvPr id="43057" name="Text Box 50"/>
          <p:cNvSpPr txBox="1">
            <a:spLocks noChangeArrowheads="1"/>
          </p:cNvSpPr>
          <p:nvPr/>
        </p:nvSpPr>
        <p:spPr bwMode="auto">
          <a:xfrm>
            <a:off x="3794125" y="54483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ea typeface="宋体" pitchFamily="2" charset="-122"/>
              </a:rPr>
              <a:t>6</a:t>
            </a:r>
          </a:p>
        </p:txBody>
      </p:sp>
      <p:sp>
        <p:nvSpPr>
          <p:cNvPr id="43058" name="Text Box 51"/>
          <p:cNvSpPr txBox="1">
            <a:spLocks noChangeArrowheads="1"/>
          </p:cNvSpPr>
          <p:nvPr/>
        </p:nvSpPr>
        <p:spPr bwMode="auto">
          <a:xfrm>
            <a:off x="4095750" y="54483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ea typeface="宋体" pitchFamily="2" charset="-122"/>
              </a:rPr>
              <a:t>7</a:t>
            </a:r>
          </a:p>
        </p:txBody>
      </p:sp>
      <p:sp>
        <p:nvSpPr>
          <p:cNvPr id="43059" name="Text Box 52"/>
          <p:cNvSpPr txBox="1">
            <a:spLocks noChangeArrowheads="1"/>
          </p:cNvSpPr>
          <p:nvPr/>
        </p:nvSpPr>
        <p:spPr bwMode="auto">
          <a:xfrm>
            <a:off x="4397375" y="54483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ea typeface="宋体" pitchFamily="2" charset="-122"/>
              </a:rPr>
              <a:t>8</a:t>
            </a:r>
          </a:p>
        </p:txBody>
      </p:sp>
      <p:sp>
        <p:nvSpPr>
          <p:cNvPr id="43060" name="Text Box 53"/>
          <p:cNvSpPr txBox="1">
            <a:spLocks noChangeArrowheads="1"/>
          </p:cNvSpPr>
          <p:nvPr/>
        </p:nvSpPr>
        <p:spPr bwMode="auto">
          <a:xfrm>
            <a:off x="4699000" y="54483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ea typeface="宋体" pitchFamily="2" charset="-122"/>
              </a:rPr>
              <a:t>9</a:t>
            </a:r>
          </a:p>
        </p:txBody>
      </p:sp>
      <p:sp>
        <p:nvSpPr>
          <p:cNvPr id="43061" name="Text Box 54"/>
          <p:cNvSpPr txBox="1">
            <a:spLocks noChangeArrowheads="1"/>
          </p:cNvSpPr>
          <p:nvPr/>
        </p:nvSpPr>
        <p:spPr bwMode="auto">
          <a:xfrm>
            <a:off x="4943475" y="5448300"/>
            <a:ext cx="412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ea typeface="宋体" pitchFamily="2" charset="-122"/>
              </a:rPr>
              <a:t>10</a:t>
            </a:r>
          </a:p>
        </p:txBody>
      </p:sp>
      <p:sp>
        <p:nvSpPr>
          <p:cNvPr id="43062" name="Text Box 55"/>
          <p:cNvSpPr txBox="1">
            <a:spLocks noChangeArrowheads="1"/>
          </p:cNvSpPr>
          <p:nvPr/>
        </p:nvSpPr>
        <p:spPr bwMode="auto">
          <a:xfrm>
            <a:off x="5245100" y="5448300"/>
            <a:ext cx="412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ea typeface="宋体" pitchFamily="2" charset="-122"/>
              </a:rPr>
              <a:t>11</a:t>
            </a:r>
          </a:p>
        </p:txBody>
      </p:sp>
      <p:sp>
        <p:nvSpPr>
          <p:cNvPr id="43063" name="Text Box 56"/>
          <p:cNvSpPr txBox="1">
            <a:spLocks noChangeArrowheads="1"/>
          </p:cNvSpPr>
          <p:nvPr/>
        </p:nvSpPr>
        <p:spPr bwMode="auto">
          <a:xfrm>
            <a:off x="5546725" y="5448300"/>
            <a:ext cx="412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ea typeface="宋体" pitchFamily="2" charset="-122"/>
              </a:rPr>
              <a:t>12</a:t>
            </a:r>
          </a:p>
        </p:txBody>
      </p:sp>
      <p:sp>
        <p:nvSpPr>
          <p:cNvPr id="43064" name="AutoShape 57"/>
          <p:cNvSpPr>
            <a:spLocks noChangeArrowheads="1"/>
          </p:cNvSpPr>
          <p:nvPr/>
        </p:nvSpPr>
        <p:spPr bwMode="auto">
          <a:xfrm>
            <a:off x="3810000" y="4648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1190</Words>
  <Application>Microsoft Office PowerPoint</Application>
  <PresentationFormat>On-screen Show (4:3)</PresentationFormat>
  <Paragraphs>182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1_Office Theme</vt:lpstr>
      <vt:lpstr>Course Name :  Data Structures &amp; Algorithms</vt:lpstr>
      <vt:lpstr>Open Addressing</vt:lpstr>
      <vt:lpstr>Probe Sequence</vt:lpstr>
      <vt:lpstr>Insert Operation</vt:lpstr>
      <vt:lpstr>Search Operation</vt:lpstr>
      <vt:lpstr>Deletion Operation</vt:lpstr>
      <vt:lpstr>Probe Sequences</vt:lpstr>
      <vt:lpstr>Linear Probing</vt:lpstr>
      <vt:lpstr>Linear Probing : Example</vt:lpstr>
      <vt:lpstr>Quadratic Probing</vt:lpstr>
      <vt:lpstr>Double Hashing</vt:lpstr>
      <vt:lpstr>Slide 12</vt:lpstr>
      <vt:lpstr>Performance of Open Addressing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Pilani presentation</dc:title>
  <dc:creator>lakshya</dc:creator>
  <cp:lastModifiedBy>BITS</cp:lastModifiedBy>
  <cp:revision>197</cp:revision>
  <dcterms:created xsi:type="dcterms:W3CDTF">2012-01-02T05:05:52Z</dcterms:created>
  <dcterms:modified xsi:type="dcterms:W3CDTF">2012-06-28T10:33:50Z</dcterms:modified>
</cp:coreProperties>
</file>