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9.xml" ContentType="application/vnd.openxmlformats-officedocument.presentationml.slide+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5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94" r:id="rId37"/>
    <p:sldId id="295" r:id="rId38"/>
    <p:sldId id="296" r:id="rId39"/>
    <p:sldId id="297" r:id="rId40"/>
    <p:sldId id="298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Tahoma" panose="020B0604030504040204" pitchFamily="34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F98AE2F-DBA9-44DF-9FE2-8D000FB5187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CF589CE4-A1AD-4899-9B34-2D5940A31E8D}">
          <p14:sldIdLst>
            <p14:sldId id="294"/>
            <p14:sldId id="295"/>
            <p14:sldId id="296"/>
            <p14:sldId id="297"/>
            <p14:sldId id="29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RixTHtsw+78VUnwllw97iJuA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font" Target="fonts/font3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6.fntdata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font" Target="fonts/font1.fntdata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font" Target="fonts/font4.fntdata"/><Relationship Id="rId67" Type="http://schemas.openxmlformats.org/officeDocument/2006/relationships/customXml" Target="../customXml/item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font" Target="fonts/font2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81038"/>
            <a:ext cx="4486275" cy="3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1" name="Google Shape;43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1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61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3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5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9" name="Google Shape;139;p55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55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7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7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8" name="Google Shape;158;p5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9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9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39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3" name="Google Shape;143;p5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5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7" name="Google Shape;147;p5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56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52" name="Google Shape;152;p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61" name="Google Shape;161;p5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5" name="Google Shape;165;p5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8" name="Google Shape;168;p58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70" name="Google Shape;170;p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0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7" name="Google Shape;177;p60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0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60" descr="Picture 7.png"/>
          <p:cNvPicPr preferRelativeResize="0"/>
          <p:nvPr/>
        </p:nvPicPr>
        <p:blipFill rotWithShape="1">
          <a:blip r:embed="rId3">
            <a:alphaModFix/>
          </a:blip>
          <a:srcRect l="5335" t="1921"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0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82" name="Google Shape;182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1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1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1" descr="Picture 7.png"/>
          <p:cNvPicPr preferRelativeResize="0"/>
          <p:nvPr/>
        </p:nvPicPr>
        <p:blipFill rotWithShape="1">
          <a:blip r:embed="rId4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1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1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1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30" name="Google Shape;30;p41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37" name="Google Shape;37;p4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38" name="Google Shape;38;p4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43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43" name="Google Shape;43;p4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47" name="Google Shape;47;p4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6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68" name="Google Shape;68;p4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8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4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6" name="Google Shape;76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80" name="Google Shape;80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4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92" name="Google Shape;92;p5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5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6" name="Google Shape;96;p5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50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11" name="Google Shape;111;p5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5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5" name="Google Shape;115;p5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" name="Google Shape;118;p52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6" name="Google Shape;126;p5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5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30" name="Google Shape;130;p5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54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mit.dua@pilani.bits-pilani.ac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presentation</a:t>
            </a:r>
            <a:endParaRPr/>
          </a:p>
        </p:txBody>
      </p:sp>
      <p:sp>
        <p:nvSpPr>
          <p:cNvPr id="192" name="Google Shape;192;p1"/>
          <p:cNvSpPr txBox="1">
            <a:spLocks noGrp="1"/>
          </p:cNvSpPr>
          <p:nvPr>
            <p:ph type="body" idx="1"/>
          </p:nvPr>
        </p:nvSpPr>
        <p:spPr>
          <a:xfrm>
            <a:off x="2133600" y="54102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Dua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Information Systems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describing data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  <a:p>
            <a:pPr marL="857250" marR="0" lvl="1" indent="-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Program-data independence (Separation of programs and data)</a:t>
            </a:r>
            <a:endParaRPr/>
          </a:p>
          <a:p>
            <a:pPr marL="857250" marR="0" lvl="1" indent="-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 helps in representing what is required</a:t>
            </a:r>
            <a:endParaRPr/>
          </a:p>
          <a:p>
            <a:pPr marL="857250" marR="0" lvl="1" indent="-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Abstracts implementation details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views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and Multiuser transactions </a:t>
            </a:r>
            <a:endParaRPr/>
          </a:p>
          <a:p>
            <a:pPr marL="857250" marR="0" lvl="1" indent="-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Database approach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be queries and update operations?</a:t>
            </a:r>
            <a:endParaRPr/>
          </a:p>
        </p:txBody>
      </p:sp>
      <p:sp>
        <p:nvSpPr>
          <p:cNvPr id="255" name="Google Shape;255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685800" y="2362200"/>
            <a:ext cx="6477000" cy="3962400"/>
            <a:chOff x="0" y="1371600"/>
            <a:chExt cx="8967043" cy="4953000"/>
          </a:xfrm>
        </p:grpSpPr>
        <p:pic>
          <p:nvPicPr>
            <p:cNvPr id="257" name="Google Shape;25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371600"/>
              <a:ext cx="5031869" cy="49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9200" y="1752600"/>
              <a:ext cx="3937843" cy="358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be storage structure and search techniques?</a:t>
            </a:r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grpSp>
        <p:nvGrpSpPr>
          <p:cNvPr id="265" name="Google Shape;265;p12"/>
          <p:cNvGrpSpPr/>
          <p:nvPr/>
        </p:nvGrpSpPr>
        <p:grpSpPr>
          <a:xfrm>
            <a:off x="685800" y="2362200"/>
            <a:ext cx="6477000" cy="3962400"/>
            <a:chOff x="0" y="1371600"/>
            <a:chExt cx="8967043" cy="4953000"/>
          </a:xfrm>
        </p:grpSpPr>
        <p:pic>
          <p:nvPicPr>
            <p:cNvPr id="266" name="Google Shape;266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371600"/>
              <a:ext cx="5031869" cy="49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9200" y="1752600"/>
              <a:ext cx="3937843" cy="358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relationships among records?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grpSp>
        <p:nvGrpSpPr>
          <p:cNvPr id="274" name="Google Shape;274;p13"/>
          <p:cNvGrpSpPr/>
          <p:nvPr/>
        </p:nvGrpSpPr>
        <p:grpSpPr>
          <a:xfrm>
            <a:off x="685800" y="1905000"/>
            <a:ext cx="7315200" cy="4572000"/>
            <a:chOff x="0" y="1371600"/>
            <a:chExt cx="8967043" cy="4953000"/>
          </a:xfrm>
        </p:grpSpPr>
        <p:pic>
          <p:nvPicPr>
            <p:cNvPr id="275" name="Google Shape;27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371600"/>
              <a:ext cx="5031869" cy="49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9200" y="1752600"/>
              <a:ext cx="3937843" cy="358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Restrictions/constraints that must hold for data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data type, Not Null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(CGPA &lt;=10.0 type) 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</a:pP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Referential Integrity: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must be related to a course record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</a:pP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Key/Uniqueness: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Course_number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have a unique for all values of course record </a:t>
            </a:r>
            <a:endParaRPr dirty="0"/>
          </a:p>
        </p:txBody>
      </p:sp>
      <p:sp>
        <p:nvSpPr>
          <p:cNvPr id="282" name="Google Shape;282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 constraints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integrity constraints?</a:t>
            </a:r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>
            <a:off x="685800" y="1905000"/>
            <a:ext cx="7315200" cy="4572000"/>
            <a:chOff x="0" y="1371600"/>
            <a:chExt cx="8967043" cy="4953000"/>
          </a:xfrm>
        </p:grpSpPr>
        <p:pic>
          <p:nvPicPr>
            <p:cNvPr id="290" name="Google Shape;29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371600"/>
              <a:ext cx="5031869" cy="49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9200" y="1752600"/>
              <a:ext cx="3937843" cy="358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database applications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approach</a:t>
            </a: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Till now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 that help to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types, relationships, and constraints. 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</a:pPr>
            <a:r>
              <a:rPr lang="en-US" sz="2400" b="1" i="0" u="none" dirty="0">
                <a:solidFill>
                  <a:srgbClr val="FF0000"/>
                </a:solidFill>
                <a:sym typeface="Arial"/>
              </a:rPr>
              <a:t>High </a:t>
            </a:r>
            <a:r>
              <a:rPr lang="en-US" sz="2400" b="1" i="0" u="none" dirty="0" smtClean="0">
                <a:solidFill>
                  <a:srgbClr val="FF0000"/>
                </a:solidFill>
                <a:sym typeface="Arial"/>
              </a:rPr>
              <a:t>level/conceptual </a:t>
            </a:r>
            <a:endParaRPr b="1" dirty="0">
              <a:solidFill>
                <a:srgbClr val="FF0000"/>
              </a:solidFill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close to user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Entity Relationship model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</a:pPr>
            <a:r>
              <a:rPr lang="en-US" sz="2400" b="1" i="0" u="none" dirty="0">
                <a:solidFill>
                  <a:srgbClr val="FF0000"/>
                </a:solidFill>
                <a:sym typeface="Arial"/>
              </a:rPr>
              <a:t>Low level / physical data model</a:t>
            </a:r>
            <a:endParaRPr b="1" dirty="0">
              <a:solidFill>
                <a:srgbClr val="FF0000"/>
              </a:solidFill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data is stored and organized in storage media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path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dirty="0"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Representational/ Implementation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understood by end user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far from data organization and storage</a:t>
            </a:r>
            <a:endParaRPr dirty="0"/>
          </a:p>
          <a:p>
            <a:pPr marL="457200" marR="0" lvl="1" indent="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sym typeface="Arial"/>
              </a:rPr>
              <a:t>Relational data model (network, hierarchical data models)</a:t>
            </a:r>
            <a:endParaRPr i="1" dirty="0"/>
          </a:p>
          <a:p>
            <a:pPr marL="742950" marR="0" lvl="1" indent="-1841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data model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level implementation model closer to conceptual data model</a:t>
            </a:r>
            <a:endParaRPr dirty="0"/>
          </a:p>
          <a:p>
            <a:pPr marL="742950" marR="0" lvl="1" indent="-1841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Self-describing data models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of data and data combined</a:t>
            </a:r>
            <a:endParaRPr dirty="0"/>
          </a:p>
          <a:p>
            <a:pPr marL="742950" marR="0" lvl="1" indent="-1841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/>
            <a:r>
              <a:rPr lang="en-IN" dirty="0"/>
              <a:t>Database Design and Applications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Description of data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 of records, data types, constraints</a:t>
            </a:r>
            <a:endParaRPr dirty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50" y="2343800"/>
            <a:ext cx="62166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7162800" cy="40052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/>
        </p:nvSpPr>
        <p:spPr>
          <a:xfrm>
            <a:off x="381000" y="5943600"/>
            <a:ext cx="7391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satisfying structure and constraints of schema is valid state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800" y="1493825"/>
            <a:ext cx="6324599" cy="488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sym typeface="Arial"/>
              </a:rPr>
              <a:t>What is difference between database schema and database state?</a:t>
            </a:r>
            <a:endParaRPr sz="32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sym typeface="Arial"/>
              </a:rPr>
              <a:t>What is the need for mapping among schema levels?</a:t>
            </a:r>
            <a:endParaRPr sz="3600" dirty="0"/>
          </a:p>
        </p:txBody>
      </p:sp>
      <p:sp>
        <p:nvSpPr>
          <p:cNvPr id="349" name="Google Shape;349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program and data independence?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these four characteristics of database? How do they impact the database positively?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data model and why do we need them in databases/ application?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relation between data model and schema?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definitions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database approach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relationship model basics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Entity: any thing or an object. E.g. Amit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property that describes 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and Id number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set: e.g. instructor, student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/>
          </a:p>
        </p:txBody>
      </p:sp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429000"/>
            <a:ext cx="5353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among several entities.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 relationship between crick and tanaka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relationships of same type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advisor relationship set (set of all different relationships as advisior)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124200"/>
            <a:ext cx="5353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as attribute of the advisor relationship set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sets </a:t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048000"/>
            <a:ext cx="59340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subdivision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Simple: No subdivision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salary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Composite: With subdivision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(F Name, M Name, L Name)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</a:t>
            </a:r>
            <a:endParaRPr/>
          </a:p>
          <a:p>
            <a:pPr marL="742950" marR="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pic>
        <p:nvPicPr>
          <p:cNvPr id="386" name="Google Shape;3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038600"/>
            <a:ext cx="60102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valued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Multivalued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/>
          </a:p>
          <a:p>
            <a:pPr marL="742950" marR="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contd..</a:t>
            </a:r>
            <a:endParaRPr/>
          </a:p>
        </p:txBody>
      </p:sp>
      <p:pic>
        <p:nvPicPr>
          <p:cNvPr id="393" name="Google Shape;3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757450"/>
            <a:ext cx="53530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Complex: multivalued and composite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address with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address having more than one phone</a:t>
            </a:r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attributes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752600"/>
            <a:ext cx="23241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975" y="1042188"/>
            <a:ext cx="62865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type of following attributes for person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/>
          </a:p>
        </p:txBody>
      </p:sp>
      <p:sp>
        <p:nvSpPr>
          <p:cNvPr id="413" name="Google Shape;413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type of following attributes for person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composite, single valued, stored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: simple, single valued, derived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number: simple, multi-valued, stored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Address: composite, single valued, stored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of birth: simple, single valued, stored</a:t>
            </a:r>
            <a:endParaRPr/>
          </a:p>
        </p:txBody>
      </p:sp>
      <p:sp>
        <p:nvSpPr>
          <p:cNvPr id="419" name="Google Shape;419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/>
        </p:nvSpPr>
        <p:spPr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fascinating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Commercially very relevant !!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 encompasses most of CS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OS, languages, theory, AI,  multimedia, logic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Significance of Databases with Internet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 increasing in diversity and volume.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452A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rPr>
              <a:t>Numeric and Textual Databases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452A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rPr>
              <a:t>Multimedia Databases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452A"/>
              </a:buClr>
              <a:buSzPts val="1500"/>
              <a:buFont typeface="Arial"/>
              <a:buChar char="–"/>
            </a:pPr>
            <a:r>
              <a:rPr lang="en-US" sz="1500" b="0" i="0" u="none" strike="noStrike" cap="none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rPr>
              <a:t>Geographic Information Systems (GIS)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452A"/>
              </a:buClr>
              <a:buSzPts val="1125"/>
              <a:buFont typeface="Arial"/>
              <a:buChar char="–"/>
            </a:pPr>
            <a:r>
              <a:rPr lang="en-US" sz="1500" b="0" i="0" u="none" strike="noStrike" cap="none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rPr>
              <a:t>Data warehousing, Data mining, Business Intelligence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452A"/>
              </a:buClr>
              <a:buSzPts val="1125"/>
              <a:buFont typeface="Arial"/>
              <a:buChar char="–"/>
            </a:pPr>
            <a:r>
              <a:rPr lang="en-US" sz="1500" b="0" i="0" u="none" strike="noStrike" cap="none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rPr>
              <a:t>Digital libraries, interactive video.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452A"/>
              </a:buClr>
              <a:buSzPts val="1125"/>
              <a:buFont typeface="Arial"/>
              <a:buChar char="–"/>
            </a:pPr>
            <a:r>
              <a:rPr lang="en-US" sz="1500" b="0" i="0" u="none" strike="noStrike" cap="none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rPr>
              <a:t>...  need for DBMS exploding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title" idx="4294967295"/>
          </p:nvPr>
        </p:nvSpPr>
        <p:spPr>
          <a:xfrm>
            <a:off x="168275" y="328612"/>
            <a:ext cx="58293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Study Databases??</a:t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304800" y="6588125"/>
            <a:ext cx="4546600" cy="277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Design and Applications (CSI ZG518/   SSZG518)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Instructor-in-Charge: Dr. Amit Dua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i="0" u="sng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amit.dua@pilani.bits-pilani.ac.in</a:t>
            </a:r>
            <a:endParaRPr dirty="0"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 data (≈ 4.6 bn mobile subscribers)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3 Billion Telephone Calls in US each day, </a:t>
            </a:r>
            <a:b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Billion emails daily, 1 Billion SMS, IMs.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Network Traffic: up to 1 Billion packets per hour per router.  Each ISP has many (hundreds) routers!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Weblog data (160 mn websites)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data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imaging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networking sites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pics on Facebook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bn unique photos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bn photos stored (4 sizes)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6"/>
          <p:cNvSpPr txBox="1">
            <a:spLocks noGrp="1"/>
          </p:cNvSpPr>
          <p:nvPr>
            <p:ph type="title" idx="4294967295"/>
          </p:nvPr>
        </p:nvSpPr>
        <p:spPr>
          <a:xfrm>
            <a:off x="304800" y="307975"/>
            <a:ext cx="45466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Tsunami of Data</a:t>
            </a:r>
            <a:endParaRPr/>
          </a:p>
        </p:txBody>
      </p:sp>
      <p:sp>
        <p:nvSpPr>
          <p:cNvPr id="436" name="Google Shape;436;p36"/>
          <p:cNvSpPr txBox="1"/>
          <p:nvPr/>
        </p:nvSpPr>
        <p:spPr>
          <a:xfrm>
            <a:off x="304800" y="6588125"/>
            <a:ext cx="4546600" cy="277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Design and Applications (CSI ZG518/   SSZG518)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Company	                             Product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8i, 9i, 10g,11g, 12c, 18c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DB2, Universal Server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Access, SQL Server-2008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Sybase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Server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Informix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Server</a:t>
            </a:r>
            <a:r>
              <a:rPr lang="en-US" sz="1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>
            <a:spLocks noGrp="1"/>
          </p:cNvSpPr>
          <p:nvPr>
            <p:ph type="title" idx="4294967295"/>
          </p:nvPr>
        </p:nvSpPr>
        <p:spPr>
          <a:xfrm>
            <a:off x="304800" y="331787"/>
            <a:ext cx="5829300" cy="755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18499" dir="2132261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None/>
            </a:pPr>
            <a:r>
              <a:rPr lang="en-US" sz="27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Big Names in Database Systems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304800" y="6588125"/>
            <a:ext cx="4546600" cy="277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Design and Applications (CSI ZG518/   SSZG518)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 collection of related data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Data: recorded facts with meaning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real-world (mini world)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 planned, clear, and some meaning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purpose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size and complexity</a:t>
            </a:r>
            <a:endParaRPr dirty="0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DBMS: software that facilitates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of database</a:t>
            </a:r>
            <a:endParaRPr dirty="0"/>
          </a:p>
          <a:p>
            <a:pPr marL="742950" marR="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programs requests DBMS  for data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 dirty="0"/>
          </a:p>
          <a:p>
            <a:pPr marL="742950" marR="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+ DBMS software = Database systems </a:t>
            </a:r>
            <a:endParaRPr dirty="0"/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Database</a:t>
            </a:r>
            <a:endParaRPr/>
          </a:p>
        </p:txBody>
      </p:sp>
      <p:grpSp>
        <p:nvGrpSpPr>
          <p:cNvPr id="228" name="Google Shape;228;p7"/>
          <p:cNvGrpSpPr/>
          <p:nvPr/>
        </p:nvGrpSpPr>
        <p:grpSpPr>
          <a:xfrm>
            <a:off x="0" y="1371600"/>
            <a:ext cx="8967787" cy="4953000"/>
            <a:chOff x="0" y="1371600"/>
            <a:chExt cx="8967043" cy="4953000"/>
          </a:xfrm>
        </p:grpSpPr>
        <p:pic>
          <p:nvPicPr>
            <p:cNvPr id="229" name="Google Shape;22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371600"/>
              <a:ext cx="5031869" cy="49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9200" y="1752600"/>
              <a:ext cx="3937843" cy="358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7"/>
          <p:cNvSpPr txBox="1"/>
          <p:nvPr/>
        </p:nvSpPr>
        <p:spPr>
          <a:xfrm>
            <a:off x="5257800" y="6172200"/>
            <a:ext cx="3886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Courtesy: T1, Elmasri &amp; Navathe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specification and analysis</a:t>
            </a:r>
            <a:endParaRPr/>
          </a:p>
          <a:p>
            <a:pPr marL="857250" marR="0" lvl="1" indent="-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Conceptual design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design</a:t>
            </a:r>
            <a:endParaRPr/>
          </a:p>
          <a:p>
            <a:pPr marL="857250" marR="0" lvl="1" indent="-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DBMS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design</a:t>
            </a:r>
            <a:endParaRPr/>
          </a:p>
        </p:txBody>
      </p:sp>
      <p:sp>
        <p:nvSpPr>
          <p:cNvPr id="237" name="Google Shape;237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 Application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C++/Java to write a data, read and update the data. Why need a new software and a fresh approach?</a:t>
            </a:r>
            <a:endParaRPr dirty="0"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2"/>
          </p:nvPr>
        </p:nvSpPr>
        <p:spPr>
          <a:xfrm>
            <a:off x="3810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7" ma:contentTypeDescription="Create a new document." ma:contentTypeScope="" ma:versionID="5d3bbcc7a3e3d33b6a1ccb5654cfb2aa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0ab2935742284012681a7afa52dfd4e7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FFFF4-DDC0-42A4-A49A-4EF61585AFE7}"/>
</file>

<file path=customXml/itemProps2.xml><?xml version="1.0" encoding="utf-8"?>
<ds:datastoreItem xmlns:ds="http://schemas.openxmlformats.org/officeDocument/2006/customXml" ds:itemID="{4D689F4E-C95F-4F10-9A2F-322BF230BF53}"/>
</file>

<file path=customXml/itemProps3.xml><?xml version="1.0" encoding="utf-8"?>
<ds:datastoreItem xmlns:ds="http://schemas.openxmlformats.org/officeDocument/2006/customXml" ds:itemID="{FED6838C-250D-459B-900A-5AB22469D408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805</Words>
  <Application>Microsoft Office PowerPoint</Application>
  <PresentationFormat>On-screen Show (4:3)</PresentationFormat>
  <Paragraphs>204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42</vt:i4>
      </vt:variant>
    </vt:vector>
  </HeadingPairs>
  <TitlesOfParts>
    <vt:vector size="59" baseType="lpstr">
      <vt:lpstr>Arial</vt:lpstr>
      <vt:lpstr>Times New Roman</vt:lpstr>
      <vt:lpstr>Noto Sans Symbols</vt:lpstr>
      <vt:lpstr>Calibri</vt:lpstr>
      <vt:lpstr>Tahoma</vt:lpstr>
      <vt:lpstr>2_Office Theme</vt:lpstr>
      <vt:lpstr>3_Office Theme</vt:lpstr>
      <vt:lpstr>4_Office Theme</vt:lpstr>
      <vt:lpstr>Office Theme</vt:lpstr>
      <vt:lpstr>1_Office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Study Databases??</vt:lpstr>
      <vt:lpstr>Tsunami of Data</vt:lpstr>
      <vt:lpstr>Big Names in Database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Admin</dc:creator>
  <cp:lastModifiedBy>Lenovo</cp:lastModifiedBy>
  <cp:revision>5</cp:revision>
  <dcterms:created xsi:type="dcterms:W3CDTF">2011-09-14T09:42:05Z</dcterms:created>
  <dcterms:modified xsi:type="dcterms:W3CDTF">2024-01-14T04:10:15Z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