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1B81B3-3219-4178-9E57-204FC4AA1C6D}">
  <a:tblStyle styleId="{291B81B3-3219-4178-9E57-204FC4AA1C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383236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383236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383236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383236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8521e0e2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521e0e2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521e0e2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521e0e2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8521e0e23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8521e0e2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383236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383236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3832369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3832369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3383236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3383236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3832369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3832369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a85141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a85141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4f6dec34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4f6dec34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8521e0e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8521e0e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8521e0e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8521e0e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521e0e2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521e0e2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521e0e2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521e0e2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c9ba52e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c9ba52e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4f6dec34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4f6dec34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4f6dec34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4f6dec34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34f6dec34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34f6dec34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383236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383236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3383236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3383236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383236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383236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3832369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383236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Data_compress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en.wikipedia.org/wiki/Lempel%E2%80%93Ziv%E2%80%93Wel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FILE COMPRESSION ALGORITHMS: </a:t>
            </a:r>
            <a:r>
              <a:rPr lang="en" sz="3000"/>
              <a:t>IMPLEMENTATION AND </a:t>
            </a:r>
            <a:r>
              <a:rPr lang="en" sz="3000"/>
              <a:t>COMPARISONS</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SAGAR CHOUDHURY - 181IT140 - 7205067205</a:t>
            </a:r>
            <a:endParaRPr/>
          </a:p>
          <a:p>
            <a:pPr indent="0" lvl="0" marL="0" rtl="0" algn="l">
              <a:spcBef>
                <a:spcPts val="0"/>
              </a:spcBef>
              <a:spcAft>
                <a:spcPts val="0"/>
              </a:spcAft>
              <a:buNone/>
            </a:pPr>
            <a:r>
              <a:rPr lang="en"/>
              <a:t>MD. ALTAF HUSSAIN - 181IT226 - 8507373593</a:t>
            </a:r>
            <a:endParaRPr/>
          </a:p>
          <a:p>
            <a:pPr indent="0" lvl="0" marL="0" rtl="0" algn="l">
              <a:spcBef>
                <a:spcPts val="0"/>
              </a:spcBef>
              <a:spcAft>
                <a:spcPts val="0"/>
              </a:spcAft>
              <a:buNone/>
            </a:pPr>
            <a:r>
              <a:rPr lang="en"/>
              <a:t>SUMIT GUPTA - 181IT247 - 9133069128</a:t>
            </a:r>
            <a:endParaRPr/>
          </a:p>
          <a:p>
            <a:pPr indent="0" lvl="0" marL="0" rtl="0" algn="l">
              <a:spcBef>
                <a:spcPts val="0"/>
              </a:spcBef>
              <a:spcAft>
                <a:spcPts val="0"/>
              </a:spcAft>
              <a:buNone/>
            </a:pPr>
            <a:r>
              <a:rPr lang="en"/>
              <a:t>MITHAS KUMAR - 181IT227 - 9870422853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BY PARTIAL MATCHING</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prediction by partial string matching algorithm is a compression method that combines predictions from different contexts using backing-off. </a:t>
            </a:r>
            <a:endParaRPr/>
          </a:p>
          <a:p>
            <a:pPr indent="-311150" lvl="0" marL="457200" rtl="0" algn="l">
              <a:lnSpc>
                <a:spcPct val="150000"/>
              </a:lnSpc>
              <a:spcBef>
                <a:spcPts val="0"/>
              </a:spcBef>
              <a:spcAft>
                <a:spcPts val="0"/>
              </a:spcAft>
              <a:buSzPts val="1300"/>
              <a:buChar char="●"/>
            </a:pPr>
            <a:r>
              <a:rPr lang="en"/>
              <a:t>It processes an input sequence symbol by symbol, accumulating counts of symbol occurrences for different contexts (up to some maximum depth D), and using those counts to compress the input with an arithmetic coder.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BY PARTIAL MATCHING</a:t>
            </a:r>
            <a:endParaRPr/>
          </a:p>
        </p:txBody>
      </p:sp>
      <p:sp>
        <p:nvSpPr>
          <p:cNvPr id="149" name="Google Shape;149;p23"/>
          <p:cNvSpPr txBox="1"/>
          <p:nvPr>
            <p:ph idx="1" type="body"/>
          </p:nvPr>
        </p:nvSpPr>
        <p:spPr>
          <a:xfrm>
            <a:off x="729450" y="20681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PPM algorithm makes use of a </a:t>
            </a:r>
            <a:r>
              <a:rPr b="1" lang="en"/>
              <a:t>trie </a:t>
            </a:r>
            <a:r>
              <a:rPr lang="en"/>
              <a:t>data structure,a search tree that maps partial strings (contexts) up to some maximum length D to a histogram of symbol occurrences. </a:t>
            </a:r>
            <a:endParaRPr/>
          </a:p>
          <a:p>
            <a:pPr indent="-311150" lvl="0" marL="457200" rtl="0" algn="l">
              <a:spcBef>
                <a:spcPts val="0"/>
              </a:spcBef>
              <a:spcAft>
                <a:spcPts val="0"/>
              </a:spcAft>
              <a:buSzPts val="1300"/>
              <a:buChar char="●"/>
            </a:pPr>
            <a:r>
              <a:rPr lang="en"/>
              <a:t>Each node stores one histogram, and typically also a pointer to the node of the next shorter context; these pointers are called vine pointers. </a:t>
            </a:r>
            <a:endParaRPr/>
          </a:p>
          <a:p>
            <a:pPr indent="-311150" lvl="0" marL="457200" rtl="0" algn="l">
              <a:spcBef>
                <a:spcPts val="0"/>
              </a:spcBef>
              <a:spcAft>
                <a:spcPts val="0"/>
              </a:spcAft>
              <a:buSzPts val="1300"/>
              <a:buChar char="●"/>
            </a:pPr>
            <a:r>
              <a:rPr lang="en"/>
              <a:t>The vine pointers help with two things: firstly, they allow the algorithm to retrieve the next shorter context quickly when computing the predictive symbol distribution; secondly, they speed up finding the context node for the next symbol in the sequence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PREDICTION BY PARTIAL MATCHING ALGORITHM</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lang="en"/>
              <a:t>1. Initialise the search trie with an empty root node.</a:t>
            </a:r>
            <a:endParaRPr/>
          </a:p>
          <a:p>
            <a:pPr indent="0" lvl="0" marL="0" rtl="0" algn="l">
              <a:lnSpc>
                <a:spcPct val="10000"/>
              </a:lnSpc>
              <a:spcBef>
                <a:spcPts val="1600"/>
              </a:spcBef>
              <a:spcAft>
                <a:spcPts val="0"/>
              </a:spcAft>
              <a:buNone/>
            </a:pPr>
            <a:r>
              <a:rPr lang="en"/>
              <a:t>2. Repeat until stop criterion is reached:</a:t>
            </a:r>
            <a:endParaRPr/>
          </a:p>
          <a:p>
            <a:pPr indent="457200" lvl="0" marL="0" rtl="0" algn="l">
              <a:lnSpc>
                <a:spcPct val="10000"/>
              </a:lnSpc>
              <a:spcBef>
                <a:spcPts val="1600"/>
              </a:spcBef>
              <a:spcAft>
                <a:spcPts val="0"/>
              </a:spcAft>
              <a:buNone/>
            </a:pPr>
            <a:r>
              <a:rPr lang="en"/>
              <a:t>(a) </a:t>
            </a:r>
            <a:r>
              <a:rPr b="1" lang="en"/>
              <a:t>Fetch - </a:t>
            </a:r>
            <a:r>
              <a:rPr lang="en"/>
              <a:t>Retrieve the next input symbol e.</a:t>
            </a:r>
            <a:endParaRPr/>
          </a:p>
          <a:p>
            <a:pPr indent="457200" lvl="0" marL="0" rtl="0" algn="l">
              <a:lnSpc>
                <a:spcPct val="10000"/>
              </a:lnSpc>
              <a:spcBef>
                <a:spcPts val="1600"/>
              </a:spcBef>
              <a:spcAft>
                <a:spcPts val="0"/>
              </a:spcAft>
              <a:buNone/>
            </a:pPr>
            <a:r>
              <a:rPr lang="en"/>
              <a:t>(b) </a:t>
            </a:r>
            <a:r>
              <a:rPr b="1" lang="en"/>
              <a:t>Encode</a:t>
            </a:r>
            <a:r>
              <a:rPr lang="en"/>
              <a:t> - Use the probability distribution defined by the histogram of the current</a:t>
            </a:r>
            <a:endParaRPr/>
          </a:p>
          <a:p>
            <a:pPr indent="457200" lvl="0" marL="0" rtl="0" algn="l">
              <a:lnSpc>
                <a:spcPct val="10000"/>
              </a:lnSpc>
              <a:spcBef>
                <a:spcPts val="1600"/>
              </a:spcBef>
              <a:spcAft>
                <a:spcPts val="0"/>
              </a:spcAft>
              <a:buNone/>
            </a:pPr>
            <a:r>
              <a:rPr lang="en"/>
              <a:t>trie node (and its parents) to encode e.</a:t>
            </a:r>
            <a:endParaRPr/>
          </a:p>
          <a:p>
            <a:pPr indent="457200" lvl="0" marL="0" rtl="0" algn="l">
              <a:lnSpc>
                <a:spcPct val="10000"/>
              </a:lnSpc>
              <a:spcBef>
                <a:spcPts val="1600"/>
              </a:spcBef>
              <a:spcAft>
                <a:spcPts val="0"/>
              </a:spcAft>
              <a:buNone/>
            </a:pPr>
            <a:r>
              <a:rPr lang="en"/>
              <a:t>(c)</a:t>
            </a:r>
            <a:r>
              <a:rPr b="1" lang="en"/>
              <a:t> Learn</a:t>
            </a:r>
            <a:r>
              <a:rPr lang="en"/>
              <a:t> - Update the histogram of the current trie node, and also the histograms of</a:t>
            </a:r>
            <a:endParaRPr/>
          </a:p>
          <a:p>
            <a:pPr indent="457200" lvl="0" marL="0" rtl="0" algn="l">
              <a:lnSpc>
                <a:spcPct val="10000"/>
              </a:lnSpc>
              <a:spcBef>
                <a:spcPts val="1600"/>
              </a:spcBef>
              <a:spcAft>
                <a:spcPts val="0"/>
              </a:spcAft>
              <a:buNone/>
            </a:pPr>
            <a:r>
              <a:rPr lang="en"/>
              <a:t>the nodes along the vine pointer chain.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PREDICTION BY PARTIAL MATCHING ALGORITHM</a:t>
            </a:r>
            <a:endParaRPr/>
          </a:p>
          <a:p>
            <a:pPr indent="0" lvl="0" marL="0" rtl="0" algn="l">
              <a:spcBef>
                <a:spcPts val="0"/>
              </a:spcBef>
              <a:spcAft>
                <a:spcPts val="0"/>
              </a:spcAft>
              <a:buNone/>
            </a:pPr>
            <a:r>
              <a:t/>
            </a:r>
            <a:endParaRPr/>
          </a:p>
        </p:txBody>
      </p:sp>
      <p:sp>
        <p:nvSpPr>
          <p:cNvPr id="161" name="Google Shape;161;p25"/>
          <p:cNvSpPr txBox="1"/>
          <p:nvPr>
            <p:ph idx="1" type="body"/>
          </p:nvPr>
        </p:nvSpPr>
        <p:spPr>
          <a:xfrm>
            <a:off x="729450" y="2088925"/>
            <a:ext cx="7688700" cy="2261100"/>
          </a:xfrm>
          <a:prstGeom prst="rect">
            <a:avLst/>
          </a:prstGeom>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t>	(d)</a:t>
            </a:r>
            <a:r>
              <a:rPr b="1" lang="en"/>
              <a:t> Advance</a:t>
            </a:r>
            <a:r>
              <a:rPr lang="en"/>
              <a:t> - Find (or create) the node in the trie corresponding to the next context,</a:t>
            </a:r>
            <a:endParaRPr/>
          </a:p>
          <a:p>
            <a:pPr indent="457200" lvl="0" marL="0" rtl="0" algn="l">
              <a:lnSpc>
                <a:spcPct val="6000"/>
              </a:lnSpc>
              <a:spcBef>
                <a:spcPts val="1600"/>
              </a:spcBef>
              <a:spcAft>
                <a:spcPts val="0"/>
              </a:spcAft>
              <a:buNone/>
            </a:pPr>
            <a:r>
              <a:rPr lang="en"/>
              <a:t>creating any missing nodes. Let p be a pointer to the current node.</a:t>
            </a:r>
            <a:endParaRPr/>
          </a:p>
          <a:p>
            <a:pPr indent="457200" lvl="0" marL="0" rtl="0" algn="l">
              <a:lnSpc>
                <a:spcPct val="6000"/>
              </a:lnSpc>
              <a:spcBef>
                <a:spcPts val="1600"/>
              </a:spcBef>
              <a:spcAft>
                <a:spcPts val="0"/>
              </a:spcAft>
              <a:buNone/>
            </a:pPr>
            <a:r>
              <a:rPr lang="en"/>
              <a:t>i. If the current node is at depth D in the trie, set p to the vine pointer.</a:t>
            </a:r>
            <a:endParaRPr/>
          </a:p>
          <a:p>
            <a:pPr indent="457200" lvl="0" marL="0" rtl="0" algn="l">
              <a:lnSpc>
                <a:spcPct val="6000"/>
              </a:lnSpc>
              <a:spcBef>
                <a:spcPts val="1600"/>
              </a:spcBef>
              <a:spcAft>
                <a:spcPts val="0"/>
              </a:spcAft>
              <a:buNone/>
            </a:pPr>
            <a:r>
              <a:rPr lang="en"/>
              <a:t>ii. If the node pointed to by p does not have a child labelled e, create one.</a:t>
            </a:r>
            <a:endParaRPr/>
          </a:p>
          <a:p>
            <a:pPr indent="457200" lvl="0" marL="0" rtl="0" algn="l">
              <a:lnSpc>
                <a:spcPct val="6000"/>
              </a:lnSpc>
              <a:spcBef>
                <a:spcPts val="1600"/>
              </a:spcBef>
              <a:spcAft>
                <a:spcPts val="0"/>
              </a:spcAft>
              <a:buNone/>
            </a:pPr>
            <a:r>
              <a:rPr lang="en"/>
              <a:t>(Make sure to set the new child’s vine pointer correctly, possibly by creating</a:t>
            </a:r>
            <a:endParaRPr/>
          </a:p>
          <a:p>
            <a:pPr indent="457200" lvl="0" marL="0" rtl="0" algn="l">
              <a:lnSpc>
                <a:spcPct val="6000"/>
              </a:lnSpc>
              <a:spcBef>
                <a:spcPts val="1600"/>
              </a:spcBef>
              <a:spcAft>
                <a:spcPts val="0"/>
              </a:spcAft>
              <a:buNone/>
            </a:pPr>
            <a:r>
              <a:rPr lang="en"/>
              <a:t>additional nodes.)</a:t>
            </a:r>
            <a:endParaRPr/>
          </a:p>
          <a:p>
            <a:pPr indent="457200" lvl="0" marL="0" rtl="0" algn="l">
              <a:lnSpc>
                <a:spcPct val="6000"/>
              </a:lnSpc>
              <a:spcBef>
                <a:spcPts val="1600"/>
              </a:spcBef>
              <a:spcAft>
                <a:spcPts val="0"/>
              </a:spcAft>
              <a:buNone/>
            </a:pPr>
            <a:r>
              <a:rPr lang="en"/>
              <a:t>iii. Point p to the child labelled e. The node identified by p is the new current</a:t>
            </a:r>
            <a:endParaRPr/>
          </a:p>
          <a:p>
            <a:pPr indent="457200" lvl="0" marL="0" rtl="0" algn="l">
              <a:lnSpc>
                <a:spcPct val="6000"/>
              </a:lnSpc>
              <a:spcBef>
                <a:spcPts val="1600"/>
              </a:spcBef>
              <a:spcAft>
                <a:spcPts val="0"/>
              </a:spcAft>
              <a:buNone/>
            </a:pPr>
            <a:r>
              <a:rPr lang="en"/>
              <a:t>node.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6"/>
          <p:cNvPicPr preferRelativeResize="0"/>
          <p:nvPr/>
        </p:nvPicPr>
        <p:blipFill rotWithShape="1">
          <a:blip r:embed="rId3">
            <a:alphaModFix/>
          </a:blip>
          <a:srcRect b="0" l="7978" r="72577" t="0"/>
          <a:stretch/>
        </p:blipFill>
        <p:spPr>
          <a:xfrm>
            <a:off x="3836975" y="2078875"/>
            <a:ext cx="1778000" cy="289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59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PREDICTION BY PARTIAL MATCHING </a:t>
            </a:r>
            <a:r>
              <a:rPr lang="en" sz="2400"/>
              <a:t>PSEUDOCODE</a:t>
            </a:r>
            <a:r>
              <a:rPr lang="en" sz="2400"/>
              <a:t> </a:t>
            </a:r>
            <a:endParaRPr sz="2400"/>
          </a:p>
        </p:txBody>
      </p:sp>
      <p:sp>
        <p:nvSpPr>
          <p:cNvPr id="174" name="Google Shape;174;p27"/>
          <p:cNvSpPr txBox="1"/>
          <p:nvPr>
            <p:ph idx="1" type="body"/>
          </p:nvPr>
        </p:nvSpPr>
        <p:spPr>
          <a:xfrm>
            <a:off x="727650" y="1303925"/>
            <a:ext cx="7688700" cy="2732400"/>
          </a:xfrm>
          <a:prstGeom prst="rect">
            <a:avLst/>
          </a:prstGeom>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a:latin typeface="Times New Roman"/>
                <a:ea typeface="Times New Roman"/>
                <a:cs typeface="Times New Roman"/>
                <a:sym typeface="Times New Roman"/>
              </a:rPr>
              <a:t>  begin</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while (not last character) do</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begin</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readSymbol()</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shorten context</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while (context not found and context length not -1) do</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begin</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output(escape sequence)</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shorten context</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e</a:t>
            </a:r>
            <a:r>
              <a:rPr lang="en">
                <a:latin typeface="Times New Roman"/>
                <a:ea typeface="Times New Roman"/>
                <a:cs typeface="Times New Roman"/>
                <a:sym typeface="Times New Roman"/>
              </a:rPr>
              <a:t>nd</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output(character)</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while (context length not -1) do</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begin</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increase count of character (create node if </a:t>
            </a:r>
            <a:r>
              <a:rPr lang="en">
                <a:latin typeface="Times New Roman"/>
                <a:ea typeface="Times New Roman"/>
                <a:cs typeface="Times New Roman"/>
                <a:sym typeface="Times New Roman"/>
              </a:rPr>
              <a:t>nonexistent</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shorten context</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end</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end</a:t>
            </a:r>
            <a:endParaRPr>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a:latin typeface="Times New Roman"/>
                <a:ea typeface="Times New Roman"/>
                <a:cs typeface="Times New Roman"/>
                <a:sym typeface="Times New Roman"/>
              </a:rPr>
              <a:t>  end</a:t>
            </a:r>
            <a:endParaRPr>
              <a:latin typeface="Times New Roman"/>
              <a:ea typeface="Times New Roman"/>
              <a:cs typeface="Times New Roman"/>
              <a:sym typeface="Times New Roman"/>
            </a:endParaRPr>
          </a:p>
          <a:p>
            <a:pPr indent="0" lvl="0" marL="0" rtl="0" algn="l">
              <a:lnSpc>
                <a:spcPct val="6000"/>
              </a:lnSpc>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 Huffman Encoding</a:t>
            </a:r>
            <a:endParaRPr/>
          </a:p>
        </p:txBody>
      </p:sp>
      <p:graphicFrame>
        <p:nvGraphicFramePr>
          <p:cNvPr id="180" name="Google Shape;180;p28"/>
          <p:cNvGraphicFramePr/>
          <p:nvPr/>
        </p:nvGraphicFramePr>
        <p:xfrm>
          <a:off x="954300" y="2237875"/>
          <a:ext cx="3000000" cy="3000000"/>
        </p:xfrm>
        <a:graphic>
          <a:graphicData uri="http://schemas.openxmlformats.org/drawingml/2006/table">
            <a:tbl>
              <a:tblPr>
                <a:noFill/>
                <a:tableStyleId>{291B81B3-3219-4178-9E57-204FC4AA1C6D}</a:tableStyleId>
              </a:tblPr>
              <a:tblGrid>
                <a:gridCol w="2413000"/>
                <a:gridCol w="2413000"/>
                <a:gridCol w="2413000"/>
              </a:tblGrid>
              <a:tr h="381000">
                <a:tc>
                  <a:txBody>
                    <a:bodyPr/>
                    <a:lstStyle/>
                    <a:p>
                      <a:pPr indent="0" lvl="0" marL="0" rtl="0" algn="ctr">
                        <a:spcBef>
                          <a:spcPts val="0"/>
                        </a:spcBef>
                        <a:spcAft>
                          <a:spcPts val="0"/>
                        </a:spcAft>
                        <a:buNone/>
                      </a:pPr>
                      <a:r>
                        <a:rPr b="1" lang="en" sz="1100"/>
                        <a:t>SIZE OF FILE BEFORE COMPRESSION</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t>SIZE OF FILE AFTER COMPRESSION (HUFFMAN)</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t>COMPRESSION RATIO</a:t>
                      </a:r>
                      <a:endParaRPr b="1" sz="1100"/>
                    </a:p>
                  </a:txBody>
                  <a:tcPr marT="91425" marB="91425" marR="91425" marL="91425"/>
                </a:tc>
              </a:tr>
              <a:tr h="381000">
                <a:tc>
                  <a:txBody>
                    <a:bodyPr/>
                    <a:lstStyle/>
                    <a:p>
                      <a:pPr indent="0" lvl="0" marL="0" rtl="0" algn="ctr">
                        <a:spcBef>
                          <a:spcPts val="0"/>
                        </a:spcBef>
                        <a:spcAft>
                          <a:spcPts val="0"/>
                        </a:spcAft>
                        <a:buNone/>
                      </a:pPr>
                      <a:r>
                        <a:rPr lang="en"/>
                        <a:t>46.7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29.3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1.5939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104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64.6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1.6099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247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153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1.6144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990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541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1.8299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2070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1107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1.8818</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 LZW Encoding</a:t>
            </a:r>
            <a:endParaRPr/>
          </a:p>
        </p:txBody>
      </p:sp>
      <p:graphicFrame>
        <p:nvGraphicFramePr>
          <p:cNvPr id="186" name="Google Shape;186;p29"/>
          <p:cNvGraphicFramePr/>
          <p:nvPr/>
        </p:nvGraphicFramePr>
        <p:xfrm>
          <a:off x="954300" y="2237875"/>
          <a:ext cx="3000000" cy="3000000"/>
        </p:xfrm>
        <a:graphic>
          <a:graphicData uri="http://schemas.openxmlformats.org/drawingml/2006/table">
            <a:tbl>
              <a:tblPr>
                <a:noFill/>
                <a:tableStyleId>{291B81B3-3219-4178-9E57-204FC4AA1C6D}</a:tableStyleId>
              </a:tblPr>
              <a:tblGrid>
                <a:gridCol w="2413000"/>
                <a:gridCol w="2413000"/>
                <a:gridCol w="2413000"/>
              </a:tblGrid>
              <a:tr h="381000">
                <a:tc>
                  <a:txBody>
                    <a:bodyPr/>
                    <a:lstStyle/>
                    <a:p>
                      <a:pPr indent="0" lvl="0" marL="0" rtl="0" algn="ctr">
                        <a:spcBef>
                          <a:spcPts val="0"/>
                        </a:spcBef>
                        <a:spcAft>
                          <a:spcPts val="0"/>
                        </a:spcAft>
                        <a:buNone/>
                      </a:pPr>
                      <a:r>
                        <a:rPr b="1" lang="en" sz="1100"/>
                        <a:t>SIZE OF FILE BEFORE COMPRESSION</a:t>
                      </a:r>
                      <a:endParaRPr b="1"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t>SIZE OF FILE AFTER COMPRESSION (LZW)</a:t>
                      </a:r>
                      <a:endParaRPr b="1" sz="1100"/>
                    </a:p>
                  </a:txBody>
                  <a:tcPr marT="91425" marB="91425" marR="91425" marL="91425"/>
                </a:tc>
                <a:tc>
                  <a:txBody>
                    <a:bodyPr/>
                    <a:lstStyle/>
                    <a:p>
                      <a:pPr indent="0" lvl="0" marL="0" rtl="0" algn="ctr">
                        <a:spcBef>
                          <a:spcPts val="0"/>
                        </a:spcBef>
                        <a:spcAft>
                          <a:spcPts val="0"/>
                        </a:spcAft>
                        <a:buNone/>
                      </a:pPr>
                      <a:r>
                        <a:rPr b="1" lang="en" sz="1100"/>
                        <a:t>COMPRESSION RATIO</a:t>
                      </a:r>
                      <a:endParaRPr b="1" sz="1100"/>
                    </a:p>
                  </a:txBody>
                  <a:tcPr marT="91425" marB="91425" marR="91425" marL="91425"/>
                </a:tc>
              </a:tr>
              <a:tr h="381000">
                <a:tc>
                  <a:txBody>
                    <a:bodyPr/>
                    <a:lstStyle/>
                    <a:p>
                      <a:pPr indent="0" lvl="0" marL="0" rtl="0" algn="ctr">
                        <a:spcBef>
                          <a:spcPts val="0"/>
                        </a:spcBef>
                        <a:spcAft>
                          <a:spcPts val="0"/>
                        </a:spcAft>
                        <a:buNone/>
                      </a:pPr>
                      <a:r>
                        <a:rPr lang="en"/>
                        <a:t>46.7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75.3 KB</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0.6202</a:t>
                      </a:r>
                      <a:endParaRPr/>
                    </a:p>
                  </a:txBody>
                  <a:tcPr marT="91425" marB="91425" marR="91425" marL="91425"/>
                </a:tc>
              </a:tr>
              <a:tr h="381000">
                <a:tc>
                  <a:txBody>
                    <a:bodyPr/>
                    <a:lstStyle/>
                    <a:p>
                      <a:pPr indent="0" lvl="0" marL="0" rtl="0" algn="ctr">
                        <a:spcBef>
                          <a:spcPts val="0"/>
                        </a:spcBef>
                        <a:spcAft>
                          <a:spcPts val="0"/>
                        </a:spcAft>
                        <a:buNone/>
                      </a:pPr>
                      <a:r>
                        <a:rPr lang="en"/>
                        <a:t>104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155 KB</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0.671</a:t>
                      </a:r>
                      <a:endParaRPr/>
                    </a:p>
                  </a:txBody>
                  <a:tcPr marT="91425" marB="91425" marR="91425" marL="91425"/>
                </a:tc>
              </a:tr>
              <a:tr h="381000">
                <a:tc>
                  <a:txBody>
                    <a:bodyPr/>
                    <a:lstStyle/>
                    <a:p>
                      <a:pPr indent="0" lvl="0" marL="0" rtl="0" algn="ctr">
                        <a:spcBef>
                          <a:spcPts val="0"/>
                        </a:spcBef>
                        <a:spcAft>
                          <a:spcPts val="0"/>
                        </a:spcAft>
                        <a:buNone/>
                      </a:pPr>
                      <a:r>
                        <a:rPr lang="en"/>
                        <a:t>247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353 KB</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0.6997</a:t>
                      </a:r>
                      <a:endParaRPr/>
                    </a:p>
                  </a:txBody>
                  <a:tcPr marT="91425" marB="91425" marR="91425" marL="91425"/>
                </a:tc>
              </a:tr>
              <a:tr h="381000">
                <a:tc>
                  <a:txBody>
                    <a:bodyPr/>
                    <a:lstStyle/>
                    <a:p>
                      <a:pPr indent="0" lvl="0" marL="0" rtl="0" algn="ctr">
                        <a:spcBef>
                          <a:spcPts val="0"/>
                        </a:spcBef>
                        <a:spcAft>
                          <a:spcPts val="0"/>
                        </a:spcAft>
                        <a:buNone/>
                      </a:pPr>
                      <a:r>
                        <a:rPr lang="en"/>
                        <a:t>990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846 KB</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1.1702</a:t>
                      </a:r>
                      <a:endParaRPr/>
                    </a:p>
                  </a:txBody>
                  <a:tcPr marT="91425" marB="91425" marR="91425" marL="91425"/>
                </a:tc>
              </a:tr>
              <a:tr h="381000">
                <a:tc>
                  <a:txBody>
                    <a:bodyPr/>
                    <a:lstStyle/>
                    <a:p>
                      <a:pPr indent="0" lvl="0" marL="0" rtl="0" algn="ctr">
                        <a:spcBef>
                          <a:spcPts val="0"/>
                        </a:spcBef>
                        <a:spcAft>
                          <a:spcPts val="0"/>
                        </a:spcAft>
                        <a:buNone/>
                      </a:pPr>
                      <a:r>
                        <a:rPr lang="en"/>
                        <a:t>2070 KB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1670 KB</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1.2395</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 PPM Encoding</a:t>
            </a:r>
            <a:endParaRPr/>
          </a:p>
        </p:txBody>
      </p:sp>
      <p:graphicFrame>
        <p:nvGraphicFramePr>
          <p:cNvPr id="192" name="Google Shape;192;p30"/>
          <p:cNvGraphicFramePr/>
          <p:nvPr/>
        </p:nvGraphicFramePr>
        <p:xfrm>
          <a:off x="954300" y="2237875"/>
          <a:ext cx="3000000" cy="3000000"/>
        </p:xfrm>
        <a:graphic>
          <a:graphicData uri="http://schemas.openxmlformats.org/drawingml/2006/table">
            <a:tbl>
              <a:tblPr>
                <a:noFill/>
                <a:tableStyleId>{291B81B3-3219-4178-9E57-204FC4AA1C6D}</a:tableStyleId>
              </a:tblPr>
              <a:tblGrid>
                <a:gridCol w="2413000"/>
                <a:gridCol w="2413000"/>
                <a:gridCol w="2413000"/>
              </a:tblGrid>
              <a:tr h="381000">
                <a:tc>
                  <a:txBody>
                    <a:bodyPr/>
                    <a:lstStyle/>
                    <a:p>
                      <a:pPr indent="0" lvl="0" marL="0" rtl="0" algn="ctr">
                        <a:spcBef>
                          <a:spcPts val="0"/>
                        </a:spcBef>
                        <a:spcAft>
                          <a:spcPts val="0"/>
                        </a:spcAft>
                        <a:buNone/>
                      </a:pPr>
                      <a:r>
                        <a:rPr b="1" lang="en" sz="1100"/>
                        <a:t>SIZE OF FILE BEFORE COMPRESSION</a:t>
                      </a:r>
                      <a:endParaRPr b="1" sz="1100"/>
                    </a:p>
                  </a:txBody>
                  <a:tcPr marT="91425" marB="91425" marR="91425" marL="91425"/>
                </a:tc>
                <a:tc>
                  <a:txBody>
                    <a:bodyPr/>
                    <a:lstStyle/>
                    <a:p>
                      <a:pPr indent="0" lvl="0" marL="0" rtl="0" algn="ctr">
                        <a:spcBef>
                          <a:spcPts val="0"/>
                        </a:spcBef>
                        <a:spcAft>
                          <a:spcPts val="0"/>
                        </a:spcAft>
                        <a:buNone/>
                      </a:pPr>
                      <a:r>
                        <a:rPr b="1" lang="en" sz="1100"/>
                        <a:t>SIZE OF FILE AFTER COMPRESSION (PPM)</a:t>
                      </a:r>
                      <a:endParaRPr b="1" sz="1100"/>
                    </a:p>
                  </a:txBody>
                  <a:tcPr marT="91425" marB="91425" marR="91425" marL="91425"/>
                </a:tc>
                <a:tc>
                  <a:txBody>
                    <a:bodyPr/>
                    <a:lstStyle/>
                    <a:p>
                      <a:pPr indent="0" lvl="0" marL="0" rtl="0" algn="ctr">
                        <a:spcBef>
                          <a:spcPts val="0"/>
                        </a:spcBef>
                        <a:spcAft>
                          <a:spcPts val="0"/>
                        </a:spcAft>
                        <a:buNone/>
                      </a:pPr>
                      <a:r>
                        <a:rPr b="1" lang="en" sz="1100"/>
                        <a:t>COMPRESSION RATIO</a:t>
                      </a:r>
                      <a:endParaRPr b="1" sz="1100"/>
                    </a:p>
                  </a:txBody>
                  <a:tcPr marT="91425" marB="91425" marR="91425" marL="91425"/>
                </a:tc>
              </a:tr>
              <a:tr h="381000">
                <a:tc>
                  <a:txBody>
                    <a:bodyPr/>
                    <a:lstStyle/>
                    <a:p>
                      <a:pPr indent="0" lvl="0" marL="0" rtl="0" algn="ctr">
                        <a:spcBef>
                          <a:spcPts val="0"/>
                        </a:spcBef>
                        <a:spcAft>
                          <a:spcPts val="0"/>
                        </a:spcAft>
                        <a:buNone/>
                      </a:pPr>
                      <a:r>
                        <a:rPr lang="en"/>
                        <a:t>46.7 KB</a:t>
                      </a:r>
                      <a:endParaRPr/>
                    </a:p>
                  </a:txBody>
                  <a:tcPr marT="91425" marB="91425" marR="91425" marL="91425"/>
                </a:tc>
                <a:tc>
                  <a:txBody>
                    <a:bodyPr/>
                    <a:lstStyle/>
                    <a:p>
                      <a:pPr indent="0" lvl="0" marL="0" rtl="0" algn="ctr">
                        <a:spcBef>
                          <a:spcPts val="0"/>
                        </a:spcBef>
                        <a:spcAft>
                          <a:spcPts val="0"/>
                        </a:spcAft>
                        <a:buNone/>
                      </a:pPr>
                      <a:r>
                        <a:rPr lang="en"/>
                        <a:t>15.0 KB</a:t>
                      </a:r>
                      <a:endParaRPr/>
                    </a:p>
                  </a:txBody>
                  <a:tcPr marT="91425" marB="91425" marR="91425" marL="91425"/>
                </a:tc>
                <a:tc>
                  <a:txBody>
                    <a:bodyPr/>
                    <a:lstStyle/>
                    <a:p>
                      <a:pPr indent="0" lvl="0" marL="0" rtl="0" algn="ctr">
                        <a:spcBef>
                          <a:spcPts val="0"/>
                        </a:spcBef>
                        <a:spcAft>
                          <a:spcPts val="0"/>
                        </a:spcAft>
                        <a:buNone/>
                      </a:pPr>
                      <a:r>
                        <a:rPr lang="en"/>
                        <a:t>3.1133</a:t>
                      </a:r>
                      <a:endParaRPr/>
                    </a:p>
                  </a:txBody>
                  <a:tcPr marT="91425" marB="91425" marR="91425" marL="91425"/>
                </a:tc>
              </a:tr>
              <a:tr h="381000">
                <a:tc>
                  <a:txBody>
                    <a:bodyPr/>
                    <a:lstStyle/>
                    <a:p>
                      <a:pPr indent="0" lvl="0" marL="0" rtl="0" algn="ctr">
                        <a:spcBef>
                          <a:spcPts val="0"/>
                        </a:spcBef>
                        <a:spcAft>
                          <a:spcPts val="0"/>
                        </a:spcAft>
                        <a:buNone/>
                      </a:pPr>
                      <a:r>
                        <a:rPr lang="en"/>
                        <a:t>104 KB</a:t>
                      </a:r>
                      <a:endParaRPr/>
                    </a:p>
                  </a:txBody>
                  <a:tcPr marT="91425" marB="91425" marR="91425" marL="91425"/>
                </a:tc>
                <a:tc>
                  <a:txBody>
                    <a:bodyPr/>
                    <a:lstStyle/>
                    <a:p>
                      <a:pPr indent="0" lvl="0" marL="0" rtl="0" algn="ctr">
                        <a:spcBef>
                          <a:spcPts val="0"/>
                        </a:spcBef>
                        <a:spcAft>
                          <a:spcPts val="0"/>
                        </a:spcAft>
                        <a:buNone/>
                      </a:pPr>
                      <a:r>
                        <a:rPr lang="en"/>
                        <a:t>29.7 KB</a:t>
                      </a:r>
                      <a:endParaRPr/>
                    </a:p>
                  </a:txBody>
                  <a:tcPr marT="91425" marB="91425" marR="91425" marL="91425"/>
                </a:tc>
                <a:tc>
                  <a:txBody>
                    <a:bodyPr/>
                    <a:lstStyle/>
                    <a:p>
                      <a:pPr indent="0" lvl="0" marL="0" rtl="0" algn="ctr">
                        <a:spcBef>
                          <a:spcPts val="0"/>
                        </a:spcBef>
                        <a:spcAft>
                          <a:spcPts val="0"/>
                        </a:spcAft>
                        <a:buNone/>
                      </a:pPr>
                      <a:r>
                        <a:rPr lang="en"/>
                        <a:t>3.5017</a:t>
                      </a:r>
                      <a:endParaRPr/>
                    </a:p>
                  </a:txBody>
                  <a:tcPr marT="91425" marB="91425" marR="91425" marL="91425"/>
                </a:tc>
              </a:tr>
              <a:tr h="381000">
                <a:tc>
                  <a:txBody>
                    <a:bodyPr/>
                    <a:lstStyle/>
                    <a:p>
                      <a:pPr indent="0" lvl="0" marL="0" rtl="0" algn="ctr">
                        <a:spcBef>
                          <a:spcPts val="0"/>
                        </a:spcBef>
                        <a:spcAft>
                          <a:spcPts val="0"/>
                        </a:spcAft>
                        <a:buNone/>
                      </a:pPr>
                      <a:r>
                        <a:rPr lang="en"/>
                        <a:t>247 KB</a:t>
                      </a:r>
                      <a:endParaRPr/>
                    </a:p>
                  </a:txBody>
                  <a:tcPr marT="91425" marB="91425" marR="91425" marL="91425"/>
                </a:tc>
                <a:tc>
                  <a:txBody>
                    <a:bodyPr/>
                    <a:lstStyle/>
                    <a:p>
                      <a:pPr indent="0" lvl="0" marL="0" rtl="0" algn="ctr">
                        <a:spcBef>
                          <a:spcPts val="0"/>
                        </a:spcBef>
                        <a:spcAft>
                          <a:spcPts val="0"/>
                        </a:spcAft>
                        <a:buNone/>
                      </a:pPr>
                      <a:r>
                        <a:rPr lang="en"/>
                        <a:t>64.7 KB</a:t>
                      </a:r>
                      <a:endParaRPr/>
                    </a:p>
                  </a:txBody>
                  <a:tcPr marT="91425" marB="91425" marR="91425" marL="91425"/>
                </a:tc>
                <a:tc>
                  <a:txBody>
                    <a:bodyPr/>
                    <a:lstStyle/>
                    <a:p>
                      <a:pPr indent="0" lvl="0" marL="0" rtl="0" algn="ctr">
                        <a:spcBef>
                          <a:spcPts val="0"/>
                        </a:spcBef>
                        <a:spcAft>
                          <a:spcPts val="0"/>
                        </a:spcAft>
                        <a:buNone/>
                      </a:pPr>
                      <a:r>
                        <a:rPr lang="en"/>
                        <a:t>3.8176</a:t>
                      </a:r>
                      <a:endParaRPr/>
                    </a:p>
                  </a:txBody>
                  <a:tcPr marT="91425" marB="91425" marR="91425" marL="91425"/>
                </a:tc>
              </a:tr>
              <a:tr h="381000">
                <a:tc>
                  <a:txBody>
                    <a:bodyPr/>
                    <a:lstStyle/>
                    <a:p>
                      <a:pPr indent="0" lvl="0" marL="0" rtl="0" algn="ctr">
                        <a:spcBef>
                          <a:spcPts val="0"/>
                        </a:spcBef>
                        <a:spcAft>
                          <a:spcPts val="0"/>
                        </a:spcAft>
                        <a:buNone/>
                      </a:pPr>
                      <a:r>
                        <a:rPr lang="en"/>
                        <a:t>990</a:t>
                      </a:r>
                      <a:r>
                        <a:rPr lang="en"/>
                        <a:t> KB</a:t>
                      </a:r>
                      <a:endParaRPr/>
                    </a:p>
                  </a:txBody>
                  <a:tcPr marT="91425" marB="91425" marR="91425" marL="91425"/>
                </a:tc>
                <a:tc>
                  <a:txBody>
                    <a:bodyPr/>
                    <a:lstStyle/>
                    <a:p>
                      <a:pPr indent="0" lvl="0" marL="0" rtl="0" algn="ctr">
                        <a:spcBef>
                          <a:spcPts val="0"/>
                        </a:spcBef>
                        <a:spcAft>
                          <a:spcPts val="0"/>
                        </a:spcAft>
                        <a:buNone/>
                      </a:pPr>
                      <a:r>
                        <a:rPr lang="en"/>
                        <a:t>89.6 KB</a:t>
                      </a:r>
                      <a:endParaRPr/>
                    </a:p>
                  </a:txBody>
                  <a:tcPr marT="91425" marB="91425" marR="91425" marL="91425"/>
                </a:tc>
                <a:tc>
                  <a:txBody>
                    <a:bodyPr/>
                    <a:lstStyle/>
                    <a:p>
                      <a:pPr indent="0" lvl="0" marL="0" rtl="0" algn="ctr">
                        <a:spcBef>
                          <a:spcPts val="0"/>
                        </a:spcBef>
                        <a:spcAft>
                          <a:spcPts val="0"/>
                        </a:spcAft>
                        <a:buNone/>
                      </a:pPr>
                      <a:r>
                        <a:rPr lang="en"/>
                        <a:t>11.0491</a:t>
                      </a:r>
                      <a:endParaRPr/>
                    </a:p>
                  </a:txBody>
                  <a:tcPr marT="91425" marB="91425" marR="91425" marL="91425"/>
                </a:tc>
              </a:tr>
              <a:tr h="381000">
                <a:tc>
                  <a:txBody>
                    <a:bodyPr/>
                    <a:lstStyle/>
                    <a:p>
                      <a:pPr indent="0" lvl="0" marL="0" rtl="0" algn="ctr">
                        <a:spcBef>
                          <a:spcPts val="0"/>
                        </a:spcBef>
                        <a:spcAft>
                          <a:spcPts val="0"/>
                        </a:spcAft>
                        <a:buNone/>
                      </a:pPr>
                      <a:r>
                        <a:rPr lang="en"/>
                        <a:t>2070 KB</a:t>
                      </a:r>
                      <a:endParaRPr/>
                    </a:p>
                  </a:txBody>
                  <a:tcPr marT="91425" marB="91425" marR="91425" marL="91425"/>
                </a:tc>
                <a:tc>
                  <a:txBody>
                    <a:bodyPr/>
                    <a:lstStyle/>
                    <a:p>
                      <a:pPr indent="0" lvl="0" marL="0" rtl="0" algn="ctr">
                        <a:spcBef>
                          <a:spcPts val="0"/>
                        </a:spcBef>
                        <a:spcAft>
                          <a:spcPts val="0"/>
                        </a:spcAft>
                        <a:buNone/>
                      </a:pPr>
                      <a:r>
                        <a:rPr lang="en"/>
                        <a:t>178 KB</a:t>
                      </a:r>
                      <a:endParaRPr/>
                    </a:p>
                  </a:txBody>
                  <a:tcPr marT="91425" marB="91425" marR="91425" marL="91425"/>
                </a:tc>
                <a:tc>
                  <a:txBody>
                    <a:bodyPr/>
                    <a:lstStyle/>
                    <a:p>
                      <a:pPr indent="0" lvl="0" marL="0" rtl="0" algn="ctr">
                        <a:spcBef>
                          <a:spcPts val="0"/>
                        </a:spcBef>
                        <a:spcAft>
                          <a:spcPts val="0"/>
                        </a:spcAft>
                        <a:buNone/>
                      </a:pPr>
                      <a:r>
                        <a:rPr lang="en"/>
                        <a:t>11.6292</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COMPRESSION </a:t>
            </a:r>
            <a:r>
              <a:rPr lang="en"/>
              <a:t>COMPARISON</a:t>
            </a:r>
            <a:endParaRPr/>
          </a:p>
        </p:txBody>
      </p:sp>
      <p:pic>
        <p:nvPicPr>
          <p:cNvPr id="198" name="Google Shape;198;p31"/>
          <p:cNvPicPr preferRelativeResize="0"/>
          <p:nvPr/>
        </p:nvPicPr>
        <p:blipFill>
          <a:blip r:embed="rId3">
            <a:alphaModFix/>
          </a:blip>
          <a:stretch>
            <a:fillRect/>
          </a:stretch>
        </p:blipFill>
        <p:spPr>
          <a:xfrm>
            <a:off x="729450" y="2006250"/>
            <a:ext cx="7688700" cy="275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5275" lvl="0" marL="457200" rtl="0" algn="l">
              <a:lnSpc>
                <a:spcPct val="150000"/>
              </a:lnSpc>
              <a:spcBef>
                <a:spcPts val="0"/>
              </a:spcBef>
              <a:spcAft>
                <a:spcPts val="0"/>
              </a:spcAft>
              <a:buSzPts val="1050"/>
              <a:buFont typeface="Arial"/>
              <a:buChar char="●"/>
            </a:pPr>
            <a:r>
              <a:rPr lang="en" sz="1050">
                <a:solidFill>
                  <a:srgbClr val="202122"/>
                </a:solidFill>
                <a:highlight>
                  <a:srgbClr val="FFFFFF"/>
                </a:highlight>
                <a:latin typeface="Arial"/>
                <a:ea typeface="Arial"/>
                <a:cs typeface="Arial"/>
                <a:sym typeface="Arial"/>
              </a:rPr>
              <a:t>Lossless compression is a class of </a:t>
            </a:r>
            <a:r>
              <a:rPr lang="en" sz="105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data compression</a:t>
            </a:r>
            <a:r>
              <a:rPr lang="en" sz="1050">
                <a:solidFill>
                  <a:srgbClr val="202122"/>
                </a:solidFill>
                <a:highlight>
                  <a:srgbClr val="FFFFFF"/>
                </a:highlight>
                <a:latin typeface="Arial"/>
                <a:ea typeface="Arial"/>
                <a:cs typeface="Arial"/>
                <a:sym typeface="Arial"/>
              </a:rPr>
              <a:t> algorithms that allows the original data to be perfectly reconstructed from the compressed data.</a:t>
            </a:r>
            <a:endParaRPr sz="1050">
              <a:solidFill>
                <a:srgbClr val="202122"/>
              </a:solidFill>
              <a:highlight>
                <a:srgbClr val="FFFFFF"/>
              </a:highlight>
              <a:latin typeface="Arial"/>
              <a:ea typeface="Arial"/>
              <a:cs typeface="Arial"/>
              <a:sym typeface="Arial"/>
            </a:endParaRPr>
          </a:p>
          <a:p>
            <a:pPr indent="-295275" lvl="0" marL="457200" rtl="0" algn="l">
              <a:lnSpc>
                <a:spcPct val="150000"/>
              </a:lnSpc>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Lossless compression is used  where it is important that the original and the decompressed data be identical, or where deviations from the original data would be unfavourable. Typical examples are executable programs, text documents, and source code.</a:t>
            </a:r>
            <a:endParaRPr sz="1050">
              <a:solidFill>
                <a:srgbClr val="202122"/>
              </a:solidFill>
              <a:highlight>
                <a:srgbClr val="FFFFFF"/>
              </a:highlight>
              <a:latin typeface="Arial"/>
              <a:ea typeface="Arial"/>
              <a:cs typeface="Arial"/>
              <a:sym typeface="Arial"/>
            </a:endParaRPr>
          </a:p>
          <a:p>
            <a:pPr indent="-295275" lvl="0" marL="457200" rtl="0" algn="l">
              <a:lnSpc>
                <a:spcPct val="150000"/>
              </a:lnSpc>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In this project, We have implemented 3 lossless compression algorithms which are as follows:</a:t>
            </a:r>
            <a:endParaRPr sz="1050">
              <a:solidFill>
                <a:srgbClr val="202122"/>
              </a:solidFill>
              <a:highlight>
                <a:srgbClr val="FFFFFF"/>
              </a:highlight>
              <a:latin typeface="Arial"/>
              <a:ea typeface="Arial"/>
              <a:cs typeface="Arial"/>
              <a:sym typeface="Arial"/>
            </a:endParaRPr>
          </a:p>
          <a:p>
            <a:pPr indent="-295275" lvl="1" marL="914400" rtl="0" algn="l">
              <a:lnSpc>
                <a:spcPct val="150000"/>
              </a:lnSpc>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Huffman Encoding</a:t>
            </a:r>
            <a:endParaRPr sz="1050">
              <a:solidFill>
                <a:srgbClr val="202122"/>
              </a:solidFill>
              <a:highlight>
                <a:srgbClr val="FFFFFF"/>
              </a:highlight>
              <a:latin typeface="Arial"/>
              <a:ea typeface="Arial"/>
              <a:cs typeface="Arial"/>
              <a:sym typeface="Arial"/>
            </a:endParaRPr>
          </a:p>
          <a:p>
            <a:pPr indent="-295275" lvl="1" marL="914400" rtl="0" algn="l">
              <a:lnSpc>
                <a:spcPct val="150000"/>
              </a:lnSpc>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Lempel-Ziv-Welch </a:t>
            </a:r>
            <a:endParaRPr sz="1050">
              <a:solidFill>
                <a:srgbClr val="202122"/>
              </a:solidFill>
              <a:highlight>
                <a:srgbClr val="FFFFFF"/>
              </a:highlight>
              <a:latin typeface="Arial"/>
              <a:ea typeface="Arial"/>
              <a:cs typeface="Arial"/>
              <a:sym typeface="Arial"/>
            </a:endParaRPr>
          </a:p>
          <a:p>
            <a:pPr indent="-295275" lvl="1" marL="914400" rtl="0" algn="l">
              <a:lnSpc>
                <a:spcPct val="150000"/>
              </a:lnSpc>
              <a:spcBef>
                <a:spcPts val="0"/>
              </a:spcBef>
              <a:spcAft>
                <a:spcPts val="0"/>
              </a:spcAft>
              <a:buClr>
                <a:srgbClr val="202122"/>
              </a:buClr>
              <a:buSzPts val="1050"/>
              <a:buFont typeface="Arial"/>
              <a:buChar char="○"/>
            </a:pPr>
            <a:r>
              <a:rPr lang="en" sz="1000">
                <a:solidFill>
                  <a:srgbClr val="202124"/>
                </a:solidFill>
                <a:highlight>
                  <a:srgbClr val="FFFFFF"/>
                </a:highlight>
                <a:latin typeface="Arial"/>
                <a:ea typeface="Arial"/>
                <a:cs typeface="Arial"/>
                <a:sym typeface="Arial"/>
              </a:rPr>
              <a:t>Prediction by Partial Matching</a:t>
            </a:r>
            <a:endParaRPr sz="1000">
              <a:solidFill>
                <a:srgbClr val="202124"/>
              </a:solidFill>
              <a:highlight>
                <a:srgbClr val="FFFFFF"/>
              </a:highlight>
              <a:latin typeface="Arial"/>
              <a:ea typeface="Arial"/>
              <a:cs typeface="Arial"/>
              <a:sym typeface="Arial"/>
            </a:endParaRPr>
          </a:p>
          <a:p>
            <a:pPr indent="-292100" lvl="0" marL="457200" rtl="0" algn="l">
              <a:lnSpc>
                <a:spcPct val="150000"/>
              </a:lnSpc>
              <a:spcBef>
                <a:spcPts val="0"/>
              </a:spcBef>
              <a:spcAft>
                <a:spcPts val="0"/>
              </a:spcAft>
              <a:buClr>
                <a:srgbClr val="202124"/>
              </a:buClr>
              <a:buSzPts val="1000"/>
              <a:buFont typeface="Arial"/>
              <a:buChar char="●"/>
            </a:pPr>
            <a:r>
              <a:rPr lang="en" sz="1000">
                <a:solidFill>
                  <a:srgbClr val="202124"/>
                </a:solidFill>
                <a:highlight>
                  <a:srgbClr val="FFFFFF"/>
                </a:highlight>
                <a:latin typeface="Arial"/>
                <a:ea typeface="Arial"/>
                <a:cs typeface="Arial"/>
                <a:sym typeface="Arial"/>
              </a:rPr>
              <a:t>We have implemented both compression and decompression of files by all three above algorithms mentioned.</a:t>
            </a:r>
            <a:endParaRPr sz="1000">
              <a:solidFill>
                <a:srgbClr val="202124"/>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00">
              <a:solidFill>
                <a:srgbClr val="202124"/>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RUNTIME ANALYSIS</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b="1" lang="en" sz="1500">
                <a:latin typeface="Arial"/>
                <a:ea typeface="Arial"/>
                <a:cs typeface="Arial"/>
                <a:sym typeface="Arial"/>
              </a:rPr>
              <a:t>For Huffman Encoding:</a:t>
            </a:r>
            <a:endParaRPr b="1" sz="1500">
              <a:latin typeface="Arial"/>
              <a:ea typeface="Arial"/>
              <a:cs typeface="Arial"/>
              <a:sym typeface="Arial"/>
            </a:endParaRPr>
          </a:p>
          <a:p>
            <a:pPr indent="0" lvl="0" marL="457200" rtl="0" algn="l">
              <a:spcBef>
                <a:spcPts val="1600"/>
              </a:spcBef>
              <a:spcAft>
                <a:spcPts val="0"/>
              </a:spcAft>
              <a:buNone/>
            </a:pPr>
            <a:r>
              <a:rPr lang="en" sz="1500">
                <a:latin typeface="Arial"/>
                <a:ea typeface="Arial"/>
                <a:cs typeface="Arial"/>
                <a:sym typeface="Arial"/>
              </a:rPr>
              <a:t>Huffman encoding is based on a greedy approach to get optimal code length.</a:t>
            </a:r>
            <a:endParaRPr sz="1500">
              <a:latin typeface="Arial"/>
              <a:ea typeface="Arial"/>
              <a:cs typeface="Arial"/>
              <a:sym typeface="Arial"/>
            </a:endParaRPr>
          </a:p>
          <a:p>
            <a:pPr indent="0" lvl="0" marL="457200" rtl="0" algn="l">
              <a:spcBef>
                <a:spcPts val="1600"/>
              </a:spcBef>
              <a:spcAft>
                <a:spcPts val="0"/>
              </a:spcAft>
              <a:buNone/>
            </a:pPr>
            <a:r>
              <a:rPr lang="en" sz="1500">
                <a:solidFill>
                  <a:srgbClr val="000000"/>
                </a:solidFill>
                <a:highlight>
                  <a:srgbClr val="FFFFFF"/>
                </a:highlight>
                <a:latin typeface="Arial"/>
                <a:ea typeface="Arial"/>
                <a:cs typeface="Arial"/>
                <a:sym typeface="Arial"/>
              </a:rPr>
              <a:t>O(nlogn) where n is the number of unique characters. If there are n nodes, extractMin() is called 2*(n – 1) times. extractMin() takes O(logn) time as it calls minHeapify().</a:t>
            </a:r>
            <a:endParaRPr sz="1500">
              <a:solidFill>
                <a:srgbClr val="000000"/>
              </a:solidFill>
              <a:highlight>
                <a:srgbClr val="FFFFFF"/>
              </a:highlight>
              <a:latin typeface="Arial"/>
              <a:ea typeface="Arial"/>
              <a:cs typeface="Arial"/>
              <a:sym typeface="Arial"/>
            </a:endParaRPr>
          </a:p>
          <a:p>
            <a:pPr indent="0" lvl="0" marL="457200" rtl="0" algn="l">
              <a:spcBef>
                <a:spcPts val="1600"/>
              </a:spcBef>
              <a:spcAft>
                <a:spcPts val="1600"/>
              </a:spcAft>
              <a:buNone/>
            </a:pPr>
            <a:r>
              <a:rPr lang="en" sz="1500">
                <a:solidFill>
                  <a:srgbClr val="000000"/>
                </a:solidFill>
                <a:highlight>
                  <a:srgbClr val="FFFFFF"/>
                </a:highlight>
                <a:latin typeface="Arial"/>
                <a:ea typeface="Arial"/>
                <a:cs typeface="Arial"/>
                <a:sym typeface="Arial"/>
              </a:rPr>
              <a:t>The overall Time Complexity: </a:t>
            </a:r>
            <a:r>
              <a:rPr b="1" lang="en" sz="1500">
                <a:solidFill>
                  <a:srgbClr val="000000"/>
                </a:solidFill>
                <a:highlight>
                  <a:srgbClr val="FFFFFF"/>
                </a:highlight>
                <a:latin typeface="Arial"/>
                <a:ea typeface="Arial"/>
                <a:cs typeface="Arial"/>
                <a:sym typeface="Arial"/>
              </a:rPr>
              <a:t>O(n log n).</a:t>
            </a:r>
            <a:endParaRPr b="1"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RUNTIME ANALYSIS</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b="1" lang="en" sz="1500">
                <a:latin typeface="Arial"/>
                <a:ea typeface="Arial"/>
                <a:cs typeface="Arial"/>
                <a:sym typeface="Arial"/>
              </a:rPr>
              <a:t>For Lempel-Ziv-Welch:</a:t>
            </a:r>
            <a:endParaRPr b="1" sz="1500">
              <a:latin typeface="Arial"/>
              <a:ea typeface="Arial"/>
              <a:cs typeface="Arial"/>
              <a:sym typeface="Arial"/>
            </a:endParaRPr>
          </a:p>
          <a:p>
            <a:pPr indent="0" lvl="0" marL="457200" rtl="0" algn="l">
              <a:spcBef>
                <a:spcPts val="1600"/>
              </a:spcBef>
              <a:spcAft>
                <a:spcPts val="0"/>
              </a:spcAft>
              <a:buNone/>
            </a:pPr>
            <a:r>
              <a:rPr lang="en" sz="1500">
                <a:solidFill>
                  <a:srgbClr val="242729"/>
                </a:solidFill>
                <a:highlight>
                  <a:srgbClr val="FFFFFF"/>
                </a:highlight>
                <a:latin typeface="Arial"/>
                <a:ea typeface="Arial"/>
                <a:cs typeface="Arial"/>
                <a:sym typeface="Arial"/>
              </a:rPr>
              <a:t>As the dictionary size is fixed and independent of the input length, </a:t>
            </a:r>
            <a:r>
              <a:rPr lang="en" sz="1500" u="sng">
                <a:solidFill>
                  <a:schemeClr val="hlink"/>
                </a:solidFill>
                <a:highlight>
                  <a:srgbClr val="FFFFFF"/>
                </a:highlight>
                <a:latin typeface="Arial"/>
                <a:ea typeface="Arial"/>
                <a:cs typeface="Arial"/>
                <a:sym typeface="Arial"/>
                <a:hlinkClick r:id="rId3"/>
              </a:rPr>
              <a:t>LZW</a:t>
            </a:r>
            <a:r>
              <a:rPr lang="en" sz="1500">
                <a:solidFill>
                  <a:srgbClr val="242729"/>
                </a:solidFill>
                <a:highlight>
                  <a:srgbClr val="FFFFFF"/>
                </a:highlight>
                <a:latin typeface="Arial"/>
                <a:ea typeface="Arial"/>
                <a:cs typeface="Arial"/>
                <a:sym typeface="Arial"/>
              </a:rPr>
              <a:t> is in O(</a:t>
            </a:r>
            <a:r>
              <a:rPr i="1" lang="en" sz="1500">
                <a:solidFill>
                  <a:srgbClr val="242729"/>
                </a:solidFill>
                <a:highlight>
                  <a:srgbClr val="FFFFFF"/>
                </a:highlight>
                <a:latin typeface="Arial"/>
                <a:ea typeface="Arial"/>
                <a:cs typeface="Arial"/>
                <a:sym typeface="Arial"/>
              </a:rPr>
              <a:t>n</a:t>
            </a:r>
            <a:r>
              <a:rPr lang="en" sz="1500">
                <a:solidFill>
                  <a:srgbClr val="242729"/>
                </a:solidFill>
                <a:highlight>
                  <a:srgbClr val="FFFFFF"/>
                </a:highlight>
                <a:latin typeface="Arial"/>
                <a:ea typeface="Arial"/>
                <a:cs typeface="Arial"/>
                <a:sym typeface="Arial"/>
              </a:rPr>
              <a:t>) as each byte is only read once and the complexity of the operation for each character is constant. </a:t>
            </a:r>
            <a:endParaRPr sz="1500">
              <a:solidFill>
                <a:srgbClr val="242729"/>
              </a:solidFill>
              <a:highlight>
                <a:srgbClr val="FFFFFF"/>
              </a:highlight>
              <a:latin typeface="Arial"/>
              <a:ea typeface="Arial"/>
              <a:cs typeface="Arial"/>
              <a:sym typeface="Arial"/>
            </a:endParaRPr>
          </a:p>
          <a:p>
            <a:pPr indent="0" lvl="0" marL="457200" rtl="0" algn="l">
              <a:spcBef>
                <a:spcPts val="1600"/>
              </a:spcBef>
              <a:spcAft>
                <a:spcPts val="1600"/>
              </a:spcAft>
              <a:buNone/>
            </a:pPr>
            <a:r>
              <a:rPr lang="en" sz="1500">
                <a:solidFill>
                  <a:srgbClr val="242729"/>
                </a:solidFill>
                <a:highlight>
                  <a:srgbClr val="FFFFFF"/>
                </a:highlight>
                <a:latin typeface="Arial"/>
                <a:ea typeface="Arial"/>
                <a:cs typeface="Arial"/>
                <a:sym typeface="Arial"/>
              </a:rPr>
              <a:t>The overall Time Complexity: </a:t>
            </a:r>
            <a:r>
              <a:rPr b="1" lang="en" sz="1500">
                <a:solidFill>
                  <a:srgbClr val="242729"/>
                </a:solidFill>
                <a:highlight>
                  <a:srgbClr val="FFFFFF"/>
                </a:highlight>
                <a:latin typeface="Arial"/>
                <a:ea typeface="Arial"/>
                <a:cs typeface="Arial"/>
                <a:sym typeface="Arial"/>
              </a:rPr>
              <a:t>O(n).</a:t>
            </a:r>
            <a:endParaRPr b="1" sz="15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RUNTIME ANALYSIS</a:t>
            </a:r>
            <a:endParaRPr/>
          </a:p>
          <a:p>
            <a:pPr indent="0" lvl="0" marL="0" rtl="0" algn="l">
              <a:spcBef>
                <a:spcPts val="0"/>
              </a:spcBef>
              <a:spcAft>
                <a:spcPts val="0"/>
              </a:spcAft>
              <a:buNone/>
            </a:pPr>
            <a:r>
              <a:t/>
            </a:r>
            <a:endParaRPr/>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b="1" lang="en" sz="1500">
                <a:latin typeface="Arial"/>
                <a:ea typeface="Arial"/>
                <a:cs typeface="Arial"/>
                <a:sym typeface="Arial"/>
              </a:rPr>
              <a:t>For Prediction By Partial Matching:</a:t>
            </a:r>
            <a:endParaRPr b="1" sz="1500">
              <a:latin typeface="Arial"/>
              <a:ea typeface="Arial"/>
              <a:cs typeface="Arial"/>
              <a:sym typeface="Arial"/>
            </a:endParaRPr>
          </a:p>
          <a:p>
            <a:pPr indent="0" lvl="0" marL="457200" rtl="0" algn="l">
              <a:lnSpc>
                <a:spcPct val="60000"/>
              </a:lnSpc>
              <a:spcBef>
                <a:spcPts val="1600"/>
              </a:spcBef>
              <a:spcAft>
                <a:spcPts val="0"/>
              </a:spcAft>
              <a:buNone/>
            </a:pPr>
            <a:r>
              <a:rPr lang="en" sz="1500">
                <a:latin typeface="Arial"/>
                <a:ea typeface="Arial"/>
                <a:cs typeface="Arial"/>
                <a:sym typeface="Arial"/>
              </a:rPr>
              <a:t>Running Time Function: T(n) = N(log n + a) + Sn</a:t>
            </a:r>
            <a:endParaRPr sz="1500">
              <a:latin typeface="Arial"/>
              <a:ea typeface="Arial"/>
              <a:cs typeface="Arial"/>
              <a:sym typeface="Arial"/>
            </a:endParaRPr>
          </a:p>
          <a:p>
            <a:pPr indent="0" lvl="0" marL="457200" rtl="0" algn="l">
              <a:lnSpc>
                <a:spcPct val="60000"/>
              </a:lnSpc>
              <a:spcBef>
                <a:spcPts val="1600"/>
              </a:spcBef>
              <a:spcAft>
                <a:spcPts val="0"/>
              </a:spcAft>
              <a:buNone/>
            </a:pPr>
            <a:r>
              <a:rPr lang="en" sz="1500">
                <a:latin typeface="Arial"/>
                <a:ea typeface="Arial"/>
                <a:cs typeface="Arial"/>
                <a:sym typeface="Arial"/>
              </a:rPr>
              <a:t>N-&gt; Number of input symbols</a:t>
            </a:r>
            <a:endParaRPr sz="1500">
              <a:latin typeface="Arial"/>
              <a:ea typeface="Arial"/>
              <a:cs typeface="Arial"/>
              <a:sym typeface="Arial"/>
            </a:endParaRPr>
          </a:p>
          <a:p>
            <a:pPr indent="0" lvl="0" marL="457200" rtl="0" algn="l">
              <a:lnSpc>
                <a:spcPct val="60000"/>
              </a:lnSpc>
              <a:spcBef>
                <a:spcPts val="1600"/>
              </a:spcBef>
              <a:spcAft>
                <a:spcPts val="0"/>
              </a:spcAft>
              <a:buNone/>
            </a:pPr>
            <a:r>
              <a:rPr lang="en" sz="1500">
                <a:latin typeface="Arial"/>
                <a:ea typeface="Arial"/>
                <a:cs typeface="Arial"/>
                <a:sym typeface="Arial"/>
              </a:rPr>
              <a:t>n-&gt; Current number of unique symbols</a:t>
            </a:r>
            <a:endParaRPr sz="1500">
              <a:latin typeface="Arial"/>
              <a:ea typeface="Arial"/>
              <a:cs typeface="Arial"/>
              <a:sym typeface="Arial"/>
            </a:endParaRPr>
          </a:p>
          <a:p>
            <a:pPr indent="0" lvl="0" marL="457200" rtl="0" algn="l">
              <a:lnSpc>
                <a:spcPct val="60000"/>
              </a:lnSpc>
              <a:spcBef>
                <a:spcPts val="1600"/>
              </a:spcBef>
              <a:spcAft>
                <a:spcPts val="0"/>
              </a:spcAft>
              <a:buNone/>
            </a:pPr>
            <a:r>
              <a:rPr lang="en" sz="1500">
                <a:latin typeface="Arial"/>
                <a:ea typeface="Arial"/>
                <a:cs typeface="Arial"/>
                <a:sym typeface="Arial"/>
              </a:rPr>
              <a:t>S-&gt; Time to maintain the trie data structure</a:t>
            </a:r>
            <a:endParaRPr sz="1500">
              <a:latin typeface="Arial"/>
              <a:ea typeface="Arial"/>
              <a:cs typeface="Arial"/>
              <a:sym typeface="Arial"/>
            </a:endParaRPr>
          </a:p>
          <a:p>
            <a:pPr indent="0" lvl="0" marL="457200" rtl="0" algn="l">
              <a:spcBef>
                <a:spcPts val="1600"/>
              </a:spcBef>
              <a:spcAft>
                <a:spcPts val="0"/>
              </a:spcAft>
              <a:buNone/>
            </a:pPr>
            <a:r>
              <a:rPr lang="en" sz="1500">
                <a:latin typeface="Arial"/>
                <a:ea typeface="Arial"/>
                <a:cs typeface="Arial"/>
                <a:sym typeface="Arial"/>
              </a:rPr>
              <a:t>The overall Time Complexity: </a:t>
            </a:r>
            <a:r>
              <a:rPr b="1" lang="en" sz="1500">
                <a:latin typeface="Arial"/>
                <a:ea typeface="Arial"/>
                <a:cs typeface="Arial"/>
                <a:sym typeface="Arial"/>
              </a:rPr>
              <a:t>O(N log n).</a:t>
            </a:r>
            <a:endParaRPr b="1" sz="1500">
              <a:latin typeface="Arial"/>
              <a:ea typeface="Arial"/>
              <a:cs typeface="Arial"/>
              <a:sym typeface="Arial"/>
            </a:endParaRPr>
          </a:p>
          <a:p>
            <a:pPr indent="0" lvl="0" marL="457200" rtl="0" algn="l">
              <a:spcBef>
                <a:spcPts val="1600"/>
              </a:spcBef>
              <a:spcAft>
                <a:spcPts val="1600"/>
              </a:spcAft>
              <a:buNone/>
            </a:pPr>
            <a:r>
              <a:t/>
            </a:r>
            <a:endParaRPr b="1" sz="15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2" name="Google Shape;22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LZW requires no prior information about the input data stream.</a:t>
            </a:r>
            <a:endParaRPr/>
          </a:p>
          <a:p>
            <a:pPr indent="-311150" lvl="0" marL="457200" rtl="0" algn="l">
              <a:lnSpc>
                <a:spcPct val="115000"/>
              </a:lnSpc>
              <a:spcBef>
                <a:spcPts val="0"/>
              </a:spcBef>
              <a:spcAft>
                <a:spcPts val="0"/>
              </a:spcAft>
              <a:buSzPts val="1300"/>
              <a:buChar char="●"/>
            </a:pPr>
            <a:r>
              <a:rPr lang="en"/>
              <a:t>LZW can compress the input stream in one single pass.</a:t>
            </a:r>
            <a:endParaRPr/>
          </a:p>
          <a:p>
            <a:pPr indent="-311150" lvl="0" marL="457200" rtl="0" algn="l">
              <a:lnSpc>
                <a:spcPct val="115000"/>
              </a:lnSpc>
              <a:spcBef>
                <a:spcPts val="0"/>
              </a:spcBef>
              <a:spcAft>
                <a:spcPts val="0"/>
              </a:spcAft>
              <a:buSzPts val="1300"/>
              <a:buChar char="●"/>
            </a:pPr>
            <a:r>
              <a:rPr lang="en"/>
              <a:t>Huffman Coding could still compress the data significantly if certain symbols occur more frequently than others.</a:t>
            </a:r>
            <a:endParaRPr/>
          </a:p>
          <a:p>
            <a:pPr indent="-311150" lvl="0" marL="457200" rtl="0" algn="l">
              <a:lnSpc>
                <a:spcPct val="115000"/>
              </a:lnSpc>
              <a:spcBef>
                <a:spcPts val="0"/>
              </a:spcBef>
              <a:spcAft>
                <a:spcPts val="0"/>
              </a:spcAft>
              <a:buSzPts val="1300"/>
              <a:buChar char="●"/>
            </a:pPr>
            <a:r>
              <a:rPr lang="en"/>
              <a:t>In case of text it is clear intuitively and proved that probability of every next symbol is highly dependent on previous symbols. So, when we use Prediction by Partial Matching </a:t>
            </a:r>
            <a:r>
              <a:rPr lang="en"/>
              <a:t>method</a:t>
            </a:r>
            <a:r>
              <a:rPr lang="en"/>
              <a:t> to compress we get the best results out of the three algorithms.</a:t>
            </a:r>
            <a:endParaRPr/>
          </a:p>
          <a:p>
            <a:pPr indent="0" lvl="0" marL="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7650" y="25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ENCODING</a:t>
            </a:r>
            <a:endParaRPr/>
          </a:p>
        </p:txBody>
      </p:sp>
      <p:sp>
        <p:nvSpPr>
          <p:cNvPr id="99" name="Google Shape;99;p15"/>
          <p:cNvSpPr txBox="1"/>
          <p:nvPr>
            <p:ph idx="1" type="body"/>
          </p:nvPr>
        </p:nvSpPr>
        <p:spPr>
          <a:xfrm>
            <a:off x="729450" y="2078875"/>
            <a:ext cx="5486700" cy="2261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In this algorithm, a variable-length code is assigned to input different characters.</a:t>
            </a:r>
            <a:endParaRPr sz="1200">
              <a:solidFill>
                <a:srgbClr val="000000"/>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The code length is related to how frequently characters are used.</a:t>
            </a:r>
            <a:endParaRPr sz="1200">
              <a:solidFill>
                <a:srgbClr val="000000"/>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Most frequent characters have the smallest codes and longer codes for least frequent characters.</a:t>
            </a:r>
            <a:endParaRPr sz="1200">
              <a:solidFill>
                <a:srgbClr val="000000"/>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9FAFC"/>
                </a:highlight>
                <a:latin typeface="Arial"/>
                <a:ea typeface="Arial"/>
                <a:cs typeface="Arial"/>
                <a:sym typeface="Arial"/>
              </a:rPr>
              <a:t>Huffman Coding prevents any ambiguity in the decoding process using the concept of prefix code ie. a code associated with a character should not be present in the prefix of any other code.</a:t>
            </a:r>
            <a:endParaRPr sz="1200">
              <a:solidFill>
                <a:srgbClr val="000000"/>
              </a:solidFill>
              <a:highlight>
                <a:srgbClr val="F9FAFC"/>
              </a:highlight>
              <a:latin typeface="Arial"/>
              <a:ea typeface="Arial"/>
              <a:cs typeface="Arial"/>
              <a:sym typeface="Arial"/>
            </a:endParaRPr>
          </a:p>
        </p:txBody>
      </p:sp>
      <p:pic>
        <p:nvPicPr>
          <p:cNvPr descr="Huffman Code | Brilliant Math &amp; Science Wiki" id="100" name="Google Shape;100;p15"/>
          <p:cNvPicPr preferRelativeResize="0"/>
          <p:nvPr/>
        </p:nvPicPr>
        <p:blipFill>
          <a:blip r:embed="rId3">
            <a:alphaModFix/>
          </a:blip>
          <a:stretch>
            <a:fillRect/>
          </a:stretch>
        </p:blipFill>
        <p:spPr>
          <a:xfrm>
            <a:off x="6216275" y="523050"/>
            <a:ext cx="2927726" cy="2569012"/>
          </a:xfrm>
          <a:prstGeom prst="rect">
            <a:avLst/>
          </a:prstGeom>
          <a:noFill/>
          <a:ln>
            <a:noFill/>
          </a:ln>
        </p:spPr>
      </p:pic>
      <p:sp>
        <p:nvSpPr>
          <p:cNvPr id="101" name="Google Shape;101;p15"/>
          <p:cNvSpPr txBox="1"/>
          <p:nvPr/>
        </p:nvSpPr>
        <p:spPr>
          <a:xfrm>
            <a:off x="6323151" y="648787"/>
            <a:ext cx="2103900" cy="247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CODING ALGORITHM</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rPr lang="en" sz="1350">
                <a:solidFill>
                  <a:srgbClr val="000000"/>
                </a:solidFill>
                <a:highlight>
                  <a:srgbClr val="F9FAFC"/>
                </a:highlight>
                <a:latin typeface="Times New Roman"/>
                <a:ea typeface="Times New Roman"/>
                <a:cs typeface="Times New Roman"/>
                <a:sym typeface="Times New Roman"/>
              </a:rPr>
              <a:t>create a priority queue Q consisting of each unique character.</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sort then in ascending order of their frequencies.</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for all the unique characters:</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    create a newNode</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    extract minimum value from Q and assign it to leftChild of newNode</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    extract minimum value from Q and assign it to rightChild of newNode</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    calculate the sum of these two minimum values and assign it to the value of newNode</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    insert this newNode into the tree</a:t>
            </a:r>
            <a:endParaRPr sz="1350">
              <a:solidFill>
                <a:srgbClr val="000000"/>
              </a:solidFill>
              <a:highlight>
                <a:srgbClr val="F9FAFC"/>
              </a:highlight>
              <a:latin typeface="Times New Roman"/>
              <a:ea typeface="Times New Roman"/>
              <a:cs typeface="Times New Roman"/>
              <a:sym typeface="Times New Roman"/>
            </a:endParaRPr>
          </a:p>
          <a:p>
            <a:pPr indent="0" lvl="0" marL="0" rtl="0" algn="l">
              <a:lnSpc>
                <a:spcPct val="20000"/>
              </a:lnSpc>
              <a:spcBef>
                <a:spcPts val="1600"/>
              </a:spcBef>
              <a:spcAft>
                <a:spcPts val="0"/>
              </a:spcAft>
              <a:buNone/>
            </a:pPr>
            <a:r>
              <a:rPr lang="en" sz="1350">
                <a:solidFill>
                  <a:srgbClr val="000000"/>
                </a:solidFill>
                <a:highlight>
                  <a:srgbClr val="F9FAFC"/>
                </a:highlight>
                <a:latin typeface="Times New Roman"/>
                <a:ea typeface="Times New Roman"/>
                <a:cs typeface="Times New Roman"/>
                <a:sym typeface="Times New Roman"/>
              </a:rPr>
              <a:t>return rootNode</a:t>
            </a:r>
            <a:endParaRPr sz="1350">
              <a:solidFill>
                <a:srgbClr val="000000"/>
              </a:solidFill>
              <a:highlight>
                <a:srgbClr val="F9FAFC"/>
              </a:highlight>
              <a:latin typeface="Times New Roman"/>
              <a:ea typeface="Times New Roman"/>
              <a:cs typeface="Times New Roman"/>
              <a:sym typeface="Times New Roman"/>
            </a:endParaRPr>
          </a:p>
          <a:p>
            <a:pPr indent="-311150" lvl="0" marL="457200" rtl="0" algn="l">
              <a:spcBef>
                <a:spcPts val="1600"/>
              </a:spcBef>
              <a:spcAft>
                <a:spcPts val="0"/>
              </a:spcAft>
              <a:buSzPts val="1300"/>
              <a:buFont typeface="Arial"/>
              <a:buChar char="●"/>
            </a:pPr>
            <a:r>
              <a:rPr lang="en">
                <a:latin typeface="Arial"/>
                <a:ea typeface="Arial"/>
                <a:cs typeface="Arial"/>
                <a:sym typeface="Arial"/>
              </a:rPr>
              <a:t>For decoding the characters, we take the code and traverse through the tree to find the character.</a:t>
            </a:r>
            <a:endParaRPr sz="1350">
              <a:solidFill>
                <a:srgbClr val="000000"/>
              </a:solidFill>
              <a:highlight>
                <a:srgbClr val="F9FAFC"/>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350">
              <a:solidFill>
                <a:srgbClr val="000000"/>
              </a:solidFill>
              <a:highlight>
                <a:srgbClr val="F9FAFC"/>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LEMPEL-ZIV-WELCH</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LZW compression works by reading a sequence of symbols, grouping the symbols into strings, and converting the strings into codes.</a:t>
            </a:r>
            <a:endParaRPr/>
          </a:p>
          <a:p>
            <a:pPr indent="-311150" lvl="0" marL="457200" rtl="0" algn="l">
              <a:spcBef>
                <a:spcPts val="0"/>
              </a:spcBef>
              <a:spcAft>
                <a:spcPts val="0"/>
              </a:spcAft>
              <a:buSzPts val="1300"/>
              <a:buChar char="●"/>
            </a:pPr>
            <a:r>
              <a:rPr lang="en"/>
              <a:t>LZW compression uses a code table.</a:t>
            </a:r>
            <a:endParaRPr/>
          </a:p>
          <a:p>
            <a:pPr indent="-311150" lvl="0" marL="457200" rtl="0" algn="l">
              <a:spcBef>
                <a:spcPts val="0"/>
              </a:spcBef>
              <a:spcAft>
                <a:spcPts val="0"/>
              </a:spcAft>
              <a:buSzPts val="1300"/>
              <a:buChar char="●"/>
            </a:pPr>
            <a:r>
              <a:rPr lang="en"/>
              <a:t>When encoding begins the code table contains only the first 256 entries, with the remainder of the table being blanks.</a:t>
            </a:r>
            <a:endParaRPr/>
          </a:p>
          <a:p>
            <a:pPr indent="-311150" lvl="0" marL="457200" rtl="0" algn="l">
              <a:spcBef>
                <a:spcPts val="0"/>
              </a:spcBef>
              <a:spcAft>
                <a:spcPts val="0"/>
              </a:spcAft>
              <a:buSzPts val="1300"/>
              <a:buChar char="●"/>
            </a:pPr>
            <a:r>
              <a:rPr lang="en"/>
              <a:t>As the encoding continues, LZW identifies repeated sequences in the data, and adds them to the code table.</a:t>
            </a:r>
            <a:endParaRPr/>
          </a:p>
          <a:p>
            <a:pPr indent="-311150" lvl="0" marL="457200" rtl="0" algn="l">
              <a:spcBef>
                <a:spcPts val="0"/>
              </a:spcBef>
              <a:spcAft>
                <a:spcPts val="0"/>
              </a:spcAft>
              <a:buSzPts val="1300"/>
              <a:buChar char="●"/>
            </a:pPr>
            <a:r>
              <a:rPr lang="en"/>
              <a:t>Decoding is achieved by taking each code from the compressed file and translating it through the code table to find what character or characters it represents.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 ENCODING</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A</a:t>
            </a:r>
            <a:r>
              <a:rPr lang="en"/>
              <a:t>s the input data is being processed, a dictionary keeps a correspondence between the longest encountered words and a list of code values. </a:t>
            </a:r>
            <a:endParaRPr/>
          </a:p>
          <a:p>
            <a:pPr indent="-311150" lvl="0" marL="457200" rtl="0" algn="l">
              <a:lnSpc>
                <a:spcPct val="150000"/>
              </a:lnSpc>
              <a:spcBef>
                <a:spcPts val="0"/>
              </a:spcBef>
              <a:spcAft>
                <a:spcPts val="0"/>
              </a:spcAft>
              <a:buSzPts val="1300"/>
              <a:buChar char="●"/>
            </a:pPr>
            <a:r>
              <a:rPr lang="en"/>
              <a:t>The words are replaced by their corresponding codes and so the input file is compressed.</a:t>
            </a:r>
            <a:endParaRPr/>
          </a:p>
          <a:p>
            <a:pPr indent="-311150" lvl="0" marL="457200" rtl="0" algn="l">
              <a:lnSpc>
                <a:spcPct val="150000"/>
              </a:lnSpc>
              <a:spcBef>
                <a:spcPts val="0"/>
              </a:spcBef>
              <a:spcAft>
                <a:spcPts val="0"/>
              </a:spcAft>
              <a:buSzPts val="1300"/>
              <a:buChar char="●"/>
            </a:pPr>
            <a:r>
              <a:rPr lang="en"/>
              <a:t>Therefore, the efficiency of the algorithm increases as the number of long, repetitive words in the input data increases.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 ENCODING PSEUDOCODE</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lang="en">
                <a:latin typeface="Times New Roman"/>
                <a:ea typeface="Times New Roman"/>
                <a:cs typeface="Times New Roman"/>
                <a:sym typeface="Times New Roman"/>
              </a:rPr>
              <a:t>     Initialize table with single character strings</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P = first input character</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WHILE not end of input stream</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C = next input character</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IF P + C is in the string table</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P = P + C</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ELSE</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output the code for P</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add P + C to the string table</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P = C</a:t>
            </a:r>
            <a:endParaRPr>
              <a:latin typeface="Times New Roman"/>
              <a:ea typeface="Times New Roman"/>
              <a:cs typeface="Times New Roman"/>
              <a:sym typeface="Times New Roman"/>
            </a:endParaRPr>
          </a:p>
          <a:p>
            <a:pPr indent="0" lvl="0" marL="0" rtl="0" algn="l">
              <a:lnSpc>
                <a:spcPct val="10000"/>
              </a:lnSpc>
              <a:spcBef>
                <a:spcPts val="1600"/>
              </a:spcBef>
              <a:spcAft>
                <a:spcPts val="0"/>
              </a:spcAft>
              <a:buNone/>
            </a:pPr>
            <a:r>
              <a:rPr lang="en">
                <a:latin typeface="Times New Roman"/>
                <a:ea typeface="Times New Roman"/>
                <a:cs typeface="Times New Roman"/>
                <a:sym typeface="Times New Roman"/>
              </a:rPr>
              <a:t>         END WHILE</a:t>
            </a:r>
            <a:endParaRPr>
              <a:latin typeface="Times New Roman"/>
              <a:ea typeface="Times New Roman"/>
              <a:cs typeface="Times New Roman"/>
              <a:sym typeface="Times New Roman"/>
            </a:endParaRPr>
          </a:p>
          <a:p>
            <a:pPr indent="0" lvl="0" marL="0" rtl="0" algn="l">
              <a:lnSpc>
                <a:spcPct val="10000"/>
              </a:lnSpc>
              <a:spcBef>
                <a:spcPts val="1600"/>
              </a:spcBef>
              <a:spcAft>
                <a:spcPts val="1600"/>
              </a:spcAft>
              <a:buNone/>
            </a:pPr>
            <a:r>
              <a:rPr lang="en">
                <a:latin typeface="Times New Roman"/>
                <a:ea typeface="Times New Roman"/>
                <a:cs typeface="Times New Roman"/>
                <a:sym typeface="Times New Roman"/>
              </a:rPr>
              <a:t>    output code for P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 DECODING</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LZW decompressor creates the same string table during decompression. It starts with the first 256 table entries initialized to single characters.</a:t>
            </a:r>
            <a:endParaRPr/>
          </a:p>
          <a:p>
            <a:pPr indent="-311150" lvl="0" marL="457200" rtl="0" algn="l">
              <a:lnSpc>
                <a:spcPct val="150000"/>
              </a:lnSpc>
              <a:spcBef>
                <a:spcPts val="0"/>
              </a:spcBef>
              <a:spcAft>
                <a:spcPts val="0"/>
              </a:spcAft>
              <a:buSzPts val="1300"/>
              <a:buChar char="●"/>
            </a:pPr>
            <a:r>
              <a:rPr lang="en"/>
              <a:t>The string table is updated for each character in the input stream, except the first one.</a:t>
            </a:r>
            <a:endParaRPr/>
          </a:p>
          <a:p>
            <a:pPr indent="-311150" lvl="0" marL="457200" rtl="0" algn="l">
              <a:lnSpc>
                <a:spcPct val="150000"/>
              </a:lnSpc>
              <a:spcBef>
                <a:spcPts val="0"/>
              </a:spcBef>
              <a:spcAft>
                <a:spcPts val="0"/>
              </a:spcAft>
              <a:buSzPts val="1300"/>
              <a:buChar char="●"/>
            </a:pPr>
            <a:r>
              <a:rPr lang="en"/>
              <a:t>Decoding achieved by reading codes and translating them through the code table being built.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147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LZW DECODING </a:t>
            </a:r>
            <a:r>
              <a:rPr lang="en"/>
              <a:t>PSEUDOCODE</a:t>
            </a:r>
            <a:r>
              <a:rPr lang="en"/>
              <a:t> </a:t>
            </a:r>
            <a:endParaRPr/>
          </a:p>
        </p:txBody>
      </p:sp>
      <p:sp>
        <p:nvSpPr>
          <p:cNvPr id="137" name="Google Shape;137;p21"/>
          <p:cNvSpPr txBox="1"/>
          <p:nvPr>
            <p:ph idx="1" type="body"/>
          </p:nvPr>
        </p:nvSpPr>
        <p:spPr>
          <a:xfrm>
            <a:off x="729450" y="1853850"/>
            <a:ext cx="7688700" cy="1917300"/>
          </a:xfrm>
          <a:prstGeom prst="rect">
            <a:avLst/>
          </a:prstGeom>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sz="1800">
                <a:latin typeface="Times New Roman"/>
                <a:ea typeface="Times New Roman"/>
                <a:cs typeface="Times New Roman"/>
                <a:sym typeface="Times New Roman"/>
              </a:rPr>
              <a:t>read a character k;</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output k</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w = k</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WHILE  </a:t>
            </a:r>
            <a:r>
              <a:rPr lang="en" sz="1800">
                <a:latin typeface="Times New Roman"/>
                <a:ea typeface="Times New Roman"/>
                <a:cs typeface="Times New Roman"/>
                <a:sym typeface="Times New Roman"/>
              </a:rPr>
              <a:t> not end of input stream</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        k = next character </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entry = dictionary entry for k</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        output entry</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        add w + entry[0] to dictionary</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rPr lang="en" sz="1800">
                <a:latin typeface="Times New Roman"/>
                <a:ea typeface="Times New Roman"/>
                <a:cs typeface="Times New Roman"/>
                <a:sym typeface="Times New Roman"/>
              </a:rPr>
              <a:t>        w = entry</a:t>
            </a:r>
            <a:endParaRPr sz="1800">
              <a:latin typeface="Times New Roman"/>
              <a:ea typeface="Times New Roman"/>
              <a:cs typeface="Times New Roman"/>
              <a:sym typeface="Times New Roman"/>
            </a:endParaRPr>
          </a:p>
          <a:p>
            <a:pPr indent="0" lvl="0" marL="0" rtl="0" algn="l">
              <a:lnSpc>
                <a:spcPct val="6000"/>
              </a:lnSpc>
              <a:spcBef>
                <a:spcPts val="1600"/>
              </a:spcBef>
              <a:spcAft>
                <a:spcPts val="0"/>
              </a:spcAft>
              <a:buNone/>
            </a:pPr>
            <a:r>
              <a:t/>
            </a:r>
            <a:endParaRPr>
              <a:latin typeface="Times New Roman"/>
              <a:ea typeface="Times New Roman"/>
              <a:cs typeface="Times New Roman"/>
              <a:sym typeface="Times New Roman"/>
            </a:endParaRPr>
          </a:p>
          <a:p>
            <a:pPr indent="0" lvl="0" marL="0" rtl="0" algn="l">
              <a:lnSpc>
                <a:spcPct val="6000"/>
              </a:lnSpc>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