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644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27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5DC27F-4ECD-496E-9477-7E2AA51E2B3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91CDDF-DD8E-4A3A-BCBA-170DDE40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B4AA8-94B1-1271-D818-590E989CD29F}"/>
              </a:ext>
            </a:extLst>
          </p:cNvPr>
          <p:cNvSpPr txBox="1"/>
          <p:nvPr/>
        </p:nvSpPr>
        <p:spPr>
          <a:xfrm>
            <a:off x="2280794" y="0"/>
            <a:ext cx="9056876" cy="4041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-50" dirty="0" err="1">
                <a:latin typeface="+mj-lt"/>
                <a:ea typeface="+mj-ea"/>
                <a:cs typeface="+mj-cs"/>
              </a:rPr>
              <a:t>AtliQ</a:t>
            </a:r>
            <a:r>
              <a:rPr lang="en-US" sz="7200" b="1" spc="-50" dirty="0">
                <a:latin typeface="+mj-lt"/>
                <a:ea typeface="+mj-ea"/>
                <a:cs typeface="+mj-cs"/>
              </a:rPr>
              <a:t> Hardware:   Sales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CBD0-4137-88CF-FB46-D75223D2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15" y="115389"/>
            <a:ext cx="9692640" cy="788126"/>
          </a:xfrm>
        </p:spPr>
        <p:txBody>
          <a:bodyPr/>
          <a:lstStyle/>
          <a:p>
            <a:r>
              <a:rPr lang="en-US" dirty="0" err="1"/>
              <a:t>AtliQ</a:t>
            </a:r>
            <a:r>
              <a:rPr lang="en-US" dirty="0"/>
              <a:t> Hardware Business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1259F-2F84-24B9-9346-47BD707C9776}"/>
              </a:ext>
            </a:extLst>
          </p:cNvPr>
          <p:cNvSpPr txBox="1"/>
          <p:nvPr/>
        </p:nvSpPr>
        <p:spPr>
          <a:xfrm>
            <a:off x="198991" y="1415142"/>
            <a:ext cx="109910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sells hardware products like PCs, Mouse, Keyboard, Printers etc. to different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Customers</a:t>
            </a:r>
            <a:r>
              <a:rPr lang="en-US" dirty="0"/>
              <a:t>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Retail</a:t>
            </a:r>
            <a:r>
              <a:rPr lang="en-US" dirty="0"/>
              <a:t> stores like Croma, Best Buy etc. (Brick &amp; Mortar Customer)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Online</a:t>
            </a:r>
            <a:r>
              <a:rPr lang="en-US" dirty="0"/>
              <a:t> platforms like Flipkart, Amazon etc. (E Commerce Customer)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stores(</a:t>
            </a:r>
            <a:r>
              <a:rPr lang="en-US" dirty="0" err="1"/>
              <a:t>AtliQ’s</a:t>
            </a:r>
            <a:r>
              <a:rPr lang="en-US" dirty="0"/>
              <a:t> customers) eventually sell the products to the end consumers. (</a:t>
            </a:r>
            <a:r>
              <a:rPr lang="en-US" b="1" dirty="0"/>
              <a:t>Retailer Chanel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Alongside 3</a:t>
            </a:r>
            <a:r>
              <a:rPr lang="en-US" baseline="30000" dirty="0"/>
              <a:t>rd</a:t>
            </a:r>
            <a:r>
              <a:rPr lang="en-US" dirty="0"/>
              <a:t> party Retail stores </a:t>
            </a:r>
            <a:r>
              <a:rPr lang="en-US" dirty="0" err="1"/>
              <a:t>AtliQ</a:t>
            </a:r>
            <a:r>
              <a:rPr lang="en-US" dirty="0"/>
              <a:t> also has its own store: </a:t>
            </a:r>
            <a:r>
              <a:rPr lang="en-US" b="1" dirty="0" err="1"/>
              <a:t>AtliQ</a:t>
            </a:r>
            <a:r>
              <a:rPr lang="en-US" b="1" dirty="0"/>
              <a:t> E</a:t>
            </a:r>
            <a:r>
              <a:rPr lang="en-US" dirty="0"/>
              <a:t> </a:t>
            </a:r>
            <a:r>
              <a:rPr lang="en-US" b="1" dirty="0"/>
              <a:t>store</a:t>
            </a:r>
            <a:r>
              <a:rPr lang="en-US" dirty="0"/>
              <a:t> and </a:t>
            </a:r>
            <a:r>
              <a:rPr lang="en-US" b="1" dirty="0" err="1"/>
              <a:t>AtliQ</a:t>
            </a:r>
            <a:r>
              <a:rPr lang="en-US" b="1" dirty="0"/>
              <a:t> Exclusive </a:t>
            </a:r>
            <a:r>
              <a:rPr lang="en-US" dirty="0"/>
              <a:t>to sell directly to consumers (</a:t>
            </a:r>
            <a:r>
              <a:rPr lang="en-US" b="1" dirty="0"/>
              <a:t>Direct Chanel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Certain countries like China due to government regulations </a:t>
            </a:r>
            <a:r>
              <a:rPr lang="en-US" dirty="0" err="1"/>
              <a:t>AtliQ</a:t>
            </a:r>
            <a:r>
              <a:rPr lang="en-US" dirty="0"/>
              <a:t> cannot directly sell its products to Customers rather has to sell to a distributer (e.g. </a:t>
            </a:r>
            <a:r>
              <a:rPr lang="en-US" b="1" dirty="0"/>
              <a:t>Neptune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distributer then sells the hardware items to different local stores (</a:t>
            </a:r>
            <a:r>
              <a:rPr lang="en-US" b="1" dirty="0"/>
              <a:t>Distributer Chanel</a:t>
            </a:r>
            <a:r>
              <a:rPr lang="en-US" dirty="0"/>
              <a:t>)</a:t>
            </a:r>
            <a:r>
              <a:rPr lang="en-US" b="1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</a:t>
            </a:r>
            <a:r>
              <a:rPr lang="en-US" dirty="0" err="1"/>
              <a:t>AtliQ</a:t>
            </a:r>
            <a:r>
              <a:rPr lang="en-US" dirty="0"/>
              <a:t> has three different channels: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Retailer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Distributer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00C204-B171-3246-9CB4-E815FC49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15" y="115389"/>
            <a:ext cx="9692640" cy="788126"/>
          </a:xfrm>
        </p:spPr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35D9A-1755-1CB3-43B7-CB632572DAF3}"/>
              </a:ext>
            </a:extLst>
          </p:cNvPr>
          <p:cNvSpPr txBox="1"/>
          <p:nvPr/>
        </p:nvSpPr>
        <p:spPr>
          <a:xfrm>
            <a:off x="848215" y="1698172"/>
            <a:ext cx="9539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Customer Performance Report to analyze the sales figures of all the Customers over a period from 2019 to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the percentage growth in sales from 2020 to 2021</a:t>
            </a:r>
          </a:p>
        </p:txBody>
      </p:sp>
    </p:spTree>
    <p:extLst>
      <p:ext uri="{BB962C8B-B14F-4D97-AF65-F5344CB8AC3E}">
        <p14:creationId xmlns:p14="http://schemas.microsoft.com/office/powerpoint/2010/main" val="15808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5C231-979C-8112-07B4-16275CAB444E}"/>
              </a:ext>
            </a:extLst>
          </p:cNvPr>
          <p:cNvSpPr txBox="1"/>
          <p:nvPr/>
        </p:nvSpPr>
        <p:spPr>
          <a:xfrm>
            <a:off x="2394857" y="261649"/>
            <a:ext cx="6738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An Insight on the data Provided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F87D5-F4BF-1B69-2778-E3BD796122FD}"/>
              </a:ext>
            </a:extLst>
          </p:cNvPr>
          <p:cNvSpPr txBox="1"/>
          <p:nvPr/>
        </p:nvSpPr>
        <p:spPr>
          <a:xfrm>
            <a:off x="359229" y="109945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Dim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5AD8F-3BEE-EE88-7981-4EB998B8D326}"/>
              </a:ext>
            </a:extLst>
          </p:cNvPr>
          <p:cNvSpPr txBox="1"/>
          <p:nvPr/>
        </p:nvSpPr>
        <p:spPr>
          <a:xfrm>
            <a:off x="979714" y="1632857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dim_customer.csv</a:t>
            </a:r>
            <a:r>
              <a:rPr lang="en-US" dirty="0"/>
              <a:t> – contains Customer code, Customer name including distributers, retailers and own stores, Market, platform ( e com or Brick &amp; Mortar) and  Chanel (Direct, Distributer or Retailer)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dim_market.csv </a:t>
            </a:r>
            <a:r>
              <a:rPr lang="en-US" dirty="0"/>
              <a:t>– contains Market, Sub Zone and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dim_product.csv</a:t>
            </a:r>
            <a:r>
              <a:rPr lang="en-US" dirty="0"/>
              <a:t> – contains </a:t>
            </a:r>
            <a:r>
              <a:rPr lang="en-US" dirty="0" err="1"/>
              <a:t>Product_code</a:t>
            </a:r>
            <a:r>
              <a:rPr lang="en-US" dirty="0"/>
              <a:t>, Division, Segment, Category, Product, Variant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389D0-E9B3-83D4-DE5D-58D1825F04B2}"/>
              </a:ext>
            </a:extLst>
          </p:cNvPr>
          <p:cNvSpPr txBox="1"/>
          <p:nvPr/>
        </p:nvSpPr>
        <p:spPr>
          <a:xfrm>
            <a:off x="359229" y="325972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Fact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B58B8-02BF-4098-CFFA-E538467D39D9}"/>
              </a:ext>
            </a:extLst>
          </p:cNvPr>
          <p:cNvSpPr txBox="1"/>
          <p:nvPr/>
        </p:nvSpPr>
        <p:spPr>
          <a:xfrm>
            <a:off x="979714" y="392473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fact_sales_monthly.csv – </a:t>
            </a:r>
          </a:p>
        </p:txBody>
      </p:sp>
    </p:spTree>
    <p:extLst>
      <p:ext uri="{BB962C8B-B14F-4D97-AF65-F5344CB8AC3E}">
        <p14:creationId xmlns:p14="http://schemas.microsoft.com/office/powerpoint/2010/main" val="38738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48097-9DA6-5FE0-33F1-2EC6C2E9F072}"/>
              </a:ext>
            </a:extLst>
          </p:cNvPr>
          <p:cNvSpPr txBox="1"/>
          <p:nvPr/>
        </p:nvSpPr>
        <p:spPr>
          <a:xfrm>
            <a:off x="3287485" y="174563"/>
            <a:ext cx="35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 Performed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0A582-4778-805C-DE30-3C175B1B7865}"/>
              </a:ext>
            </a:extLst>
          </p:cNvPr>
          <p:cNvSpPr txBox="1"/>
          <p:nvPr/>
        </p:nvSpPr>
        <p:spPr>
          <a:xfrm>
            <a:off x="228599" y="1007124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Extract Transform Load (ETL)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CF8A4-80E8-AE39-EDB9-404FB2CF3558}"/>
              </a:ext>
            </a:extLst>
          </p:cNvPr>
          <p:cNvSpPr txBox="1"/>
          <p:nvPr/>
        </p:nvSpPr>
        <p:spPr>
          <a:xfrm>
            <a:off x="228599" y="1457197"/>
            <a:ext cx="42780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Extract</a:t>
            </a:r>
          </a:p>
          <a:p>
            <a:endParaRPr lang="en-US" sz="800" b="1" u="sng" dirty="0"/>
          </a:p>
          <a:p>
            <a:r>
              <a:rPr lang="en-US" sz="1600" dirty="0"/>
              <a:t>Import Sales data csv files into Excel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4C562-412A-616A-D2C9-08649CBB2097}"/>
              </a:ext>
            </a:extLst>
          </p:cNvPr>
          <p:cNvSpPr txBox="1"/>
          <p:nvPr/>
        </p:nvSpPr>
        <p:spPr>
          <a:xfrm>
            <a:off x="228598" y="2276602"/>
            <a:ext cx="427808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Transform</a:t>
            </a:r>
          </a:p>
          <a:p>
            <a:endParaRPr lang="en-US" sz="800" b="1" u="sng" dirty="0"/>
          </a:p>
          <a:p>
            <a:r>
              <a:rPr lang="en-US" sz="1600" dirty="0"/>
              <a:t>Use Power Query to perform transformations on the loaded files inside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666AD-25A5-CE78-AA32-22DF40982C9F}"/>
              </a:ext>
            </a:extLst>
          </p:cNvPr>
          <p:cNvSpPr txBox="1"/>
          <p:nvPr/>
        </p:nvSpPr>
        <p:spPr>
          <a:xfrm>
            <a:off x="228597" y="3611316"/>
            <a:ext cx="427808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Load</a:t>
            </a:r>
          </a:p>
          <a:p>
            <a:endParaRPr lang="en-US" sz="800" b="1" u="sng" dirty="0"/>
          </a:p>
          <a:p>
            <a:r>
              <a:rPr lang="en-US" sz="1600" dirty="0"/>
              <a:t>Load the transformed sales data back to Excel into different sheets</a:t>
            </a:r>
          </a:p>
          <a:p>
            <a:endParaRPr lang="en-US" sz="1600" dirty="0"/>
          </a:p>
          <a:p>
            <a:r>
              <a:rPr lang="en-US" sz="1600" dirty="0"/>
              <a:t>* The transformed fact and dim tables have been added to the data model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13CBC-B846-7F3F-BB4E-1D9B79650505}"/>
              </a:ext>
            </a:extLst>
          </p:cNvPr>
          <p:cNvGrpSpPr/>
          <p:nvPr/>
        </p:nvGrpSpPr>
        <p:grpSpPr>
          <a:xfrm>
            <a:off x="4865912" y="2427514"/>
            <a:ext cx="1230088" cy="1401869"/>
            <a:chOff x="5540827" y="2460171"/>
            <a:chExt cx="1230088" cy="14018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90C79D-D82B-41A6-CCF2-17124FC7C9D2}"/>
                </a:ext>
              </a:extLst>
            </p:cNvPr>
            <p:cNvSpPr/>
            <p:nvPr/>
          </p:nvSpPr>
          <p:spPr>
            <a:xfrm>
              <a:off x="5878284" y="2690238"/>
              <a:ext cx="674915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8E2FDF-5D82-9DB8-94E1-DD89A7715A53}"/>
                </a:ext>
              </a:extLst>
            </p:cNvPr>
            <p:cNvSpPr/>
            <p:nvPr/>
          </p:nvSpPr>
          <p:spPr>
            <a:xfrm>
              <a:off x="6096000" y="3088096"/>
              <a:ext cx="674915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C7FBEF-BD93-4984-7EB6-8FE0A6392AD4}"/>
                </a:ext>
              </a:extLst>
            </p:cNvPr>
            <p:cNvSpPr/>
            <p:nvPr/>
          </p:nvSpPr>
          <p:spPr>
            <a:xfrm>
              <a:off x="5736770" y="3338820"/>
              <a:ext cx="674915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csv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6AD9CA-C7AA-50E3-8B1D-1FA0BEB516F2}"/>
                </a:ext>
              </a:extLst>
            </p:cNvPr>
            <p:cNvSpPr/>
            <p:nvPr/>
          </p:nvSpPr>
          <p:spPr>
            <a:xfrm>
              <a:off x="5540827" y="2460171"/>
              <a:ext cx="674915" cy="5232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csv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1071B4-9212-C01B-4508-7BC97C05DB16}"/>
              </a:ext>
            </a:extLst>
          </p:cNvPr>
          <p:cNvCxnSpPr/>
          <p:nvPr/>
        </p:nvCxnSpPr>
        <p:spPr>
          <a:xfrm>
            <a:off x="6215743" y="3055439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BB9509-FD89-F164-D837-27B3E9E995DE}"/>
              </a:ext>
            </a:extLst>
          </p:cNvPr>
          <p:cNvSpPr/>
          <p:nvPr/>
        </p:nvSpPr>
        <p:spPr>
          <a:xfrm>
            <a:off x="6923315" y="2440573"/>
            <a:ext cx="1981199" cy="14804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Query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08B557-BB05-141C-FCB6-855D89701C3A}"/>
              </a:ext>
            </a:extLst>
          </p:cNvPr>
          <p:cNvCxnSpPr/>
          <p:nvPr/>
        </p:nvCxnSpPr>
        <p:spPr>
          <a:xfrm>
            <a:off x="8904514" y="3055439"/>
            <a:ext cx="66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E87350D-86D0-90F7-D865-CA1D248550BF}"/>
              </a:ext>
            </a:extLst>
          </p:cNvPr>
          <p:cNvSpPr/>
          <p:nvPr/>
        </p:nvSpPr>
        <p:spPr>
          <a:xfrm>
            <a:off x="9612091" y="2649572"/>
            <a:ext cx="1545769" cy="984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Sales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3E7C-66E0-BE61-BFAD-626DA1B40188}"/>
              </a:ext>
            </a:extLst>
          </p:cNvPr>
          <p:cNvSpPr/>
          <p:nvPr/>
        </p:nvSpPr>
        <p:spPr>
          <a:xfrm>
            <a:off x="6683830" y="1611086"/>
            <a:ext cx="4550228" cy="338545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6AC5B0AD-A946-CB31-7773-18BF371E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602" y="4695639"/>
            <a:ext cx="609941" cy="6018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57FDC3-F303-1558-9241-5CBF73ED8E7D}"/>
              </a:ext>
            </a:extLst>
          </p:cNvPr>
          <p:cNvSpPr/>
          <p:nvPr/>
        </p:nvSpPr>
        <p:spPr>
          <a:xfrm>
            <a:off x="4806041" y="989572"/>
            <a:ext cx="1230088" cy="36933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Extract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7865BC-EACC-EDB4-8745-A8A5FA12F087}"/>
              </a:ext>
            </a:extLst>
          </p:cNvPr>
          <p:cNvSpPr/>
          <p:nvPr/>
        </p:nvSpPr>
        <p:spPr>
          <a:xfrm>
            <a:off x="7108371" y="994510"/>
            <a:ext cx="1230088" cy="36933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Transform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9E439D-FE83-E61D-FBB5-55C163EF1589}"/>
              </a:ext>
            </a:extLst>
          </p:cNvPr>
          <p:cNvSpPr/>
          <p:nvPr/>
        </p:nvSpPr>
        <p:spPr>
          <a:xfrm>
            <a:off x="9612091" y="996788"/>
            <a:ext cx="1230088" cy="36933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Load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3F256-5939-BDEE-059D-1CD194DE81AA}"/>
              </a:ext>
            </a:extLst>
          </p:cNvPr>
          <p:cNvCxnSpPr/>
          <p:nvPr/>
        </p:nvCxnSpPr>
        <p:spPr>
          <a:xfrm>
            <a:off x="4386943" y="989572"/>
            <a:ext cx="0" cy="556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7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D58C2-BC08-10E2-4ECD-39BA72D4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1" y="1200179"/>
            <a:ext cx="5994708" cy="2451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9281B-C104-62FD-8728-99909DE704FD}"/>
              </a:ext>
            </a:extLst>
          </p:cNvPr>
          <p:cNvSpPr txBox="1"/>
          <p:nvPr/>
        </p:nvSpPr>
        <p:spPr>
          <a:xfrm>
            <a:off x="239484" y="98363"/>
            <a:ext cx="10961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Adding Date table using Power Query and converting calendar year to Fiscal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D77AB-6FB2-E485-BFFA-AE1AA037B13E}"/>
              </a:ext>
            </a:extLst>
          </p:cNvPr>
          <p:cNvSpPr txBox="1"/>
          <p:nvPr/>
        </p:nvSpPr>
        <p:spPr>
          <a:xfrm>
            <a:off x="141514" y="3799115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Calendar Year to Fiscal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70B34-3BA6-3973-6732-77FF99954A36}"/>
              </a:ext>
            </a:extLst>
          </p:cNvPr>
          <p:cNvSpPr txBox="1"/>
          <p:nvPr/>
        </p:nvSpPr>
        <p:spPr>
          <a:xfrm>
            <a:off x="8001000" y="3005074"/>
            <a:ext cx="308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date table has been created by extracting the date range form the fact sales monthly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767C-1E78-AFF6-2C25-0FF3C564F12F}"/>
              </a:ext>
            </a:extLst>
          </p:cNvPr>
          <p:cNvSpPr txBox="1"/>
          <p:nvPr/>
        </p:nvSpPr>
        <p:spPr>
          <a:xfrm>
            <a:off x="613382" y="4893241"/>
            <a:ext cx="415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fiscal year obtained by adding 4 more months to the month column and then extracting the year from the new column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539CC-F676-03AB-E749-E178A6A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441" y="4170205"/>
            <a:ext cx="5056416" cy="2443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73EC90-DD66-96A0-9887-E1D910E5B50F}"/>
              </a:ext>
            </a:extLst>
          </p:cNvPr>
          <p:cNvSpPr txBox="1"/>
          <p:nvPr/>
        </p:nvSpPr>
        <p:spPr>
          <a:xfrm>
            <a:off x="613382" y="5802701"/>
            <a:ext cx="415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*Fiscal Year for </a:t>
            </a:r>
            <a:r>
              <a:rPr lang="en-US" sz="1200" dirty="0" err="1"/>
              <a:t>AtliQ</a:t>
            </a:r>
            <a:r>
              <a:rPr lang="en-US" sz="1200" dirty="0"/>
              <a:t> starts from </a:t>
            </a:r>
            <a:r>
              <a:rPr lang="en-US" sz="1200" dirty="0" err="1"/>
              <a:t>september</a:t>
            </a:r>
            <a:r>
              <a:rPr lang="en-US" sz="1200" dirty="0"/>
              <a:t> 1st till the end of Aug next year</a:t>
            </a:r>
          </a:p>
        </p:txBody>
      </p:sp>
    </p:spTree>
    <p:extLst>
      <p:ext uri="{BB962C8B-B14F-4D97-AF65-F5344CB8AC3E}">
        <p14:creationId xmlns:p14="http://schemas.microsoft.com/office/powerpoint/2010/main" val="379326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DBE4E-D5E4-F260-48C9-4BADDC5F3C2A}"/>
              </a:ext>
            </a:extLst>
          </p:cNvPr>
          <p:cNvSpPr txBox="1"/>
          <p:nvPr/>
        </p:nvSpPr>
        <p:spPr>
          <a:xfrm>
            <a:off x="239484" y="98363"/>
            <a:ext cx="10961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Creating Connections among Tables using Data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A62F4-C6DE-E9F0-0027-F9D1A62F49F6}"/>
              </a:ext>
            </a:extLst>
          </p:cNvPr>
          <p:cNvSpPr txBox="1"/>
          <p:nvPr/>
        </p:nvSpPr>
        <p:spPr>
          <a:xfrm>
            <a:off x="397326" y="4832159"/>
            <a:ext cx="1064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fact_sales_monthly</a:t>
            </a:r>
            <a:r>
              <a:rPr lang="en-US" dirty="0"/>
              <a:t> table joined with </a:t>
            </a:r>
            <a:r>
              <a:rPr lang="en-US" b="1" dirty="0" err="1"/>
              <a:t>dim_product</a:t>
            </a:r>
            <a:r>
              <a:rPr lang="en-US" dirty="0"/>
              <a:t> table on </a:t>
            </a:r>
            <a:r>
              <a:rPr lang="en-US" b="1" dirty="0"/>
              <a:t>product code</a:t>
            </a:r>
            <a:r>
              <a:rPr lang="en-US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fact_sales_monthly</a:t>
            </a:r>
            <a:r>
              <a:rPr lang="en-US" dirty="0"/>
              <a:t> table joined with </a:t>
            </a:r>
            <a:r>
              <a:rPr lang="en-US" b="1" dirty="0" err="1"/>
              <a:t>dim_customer</a:t>
            </a:r>
            <a:r>
              <a:rPr lang="en-US" b="1" dirty="0"/>
              <a:t> </a:t>
            </a:r>
            <a:r>
              <a:rPr lang="en-US" dirty="0"/>
              <a:t>table on </a:t>
            </a:r>
            <a:r>
              <a:rPr lang="en-US" b="1" dirty="0"/>
              <a:t>customer code</a:t>
            </a:r>
            <a:r>
              <a:rPr lang="en-US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dim_customer</a:t>
            </a:r>
            <a:r>
              <a:rPr lang="en-US" dirty="0"/>
              <a:t> table joined with </a:t>
            </a:r>
            <a:r>
              <a:rPr lang="en-US" b="1" dirty="0" err="1"/>
              <a:t>dim_market</a:t>
            </a:r>
            <a:r>
              <a:rPr lang="en-US" dirty="0"/>
              <a:t> table on </a:t>
            </a:r>
            <a:r>
              <a:rPr lang="en-US" b="1" dirty="0"/>
              <a:t>market</a:t>
            </a:r>
            <a:r>
              <a:rPr lang="en-US" dirty="0"/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fact_sales_monthly</a:t>
            </a:r>
            <a:r>
              <a:rPr lang="en-US" dirty="0"/>
              <a:t> table joined with </a:t>
            </a:r>
            <a:r>
              <a:rPr lang="en-US" b="1" dirty="0" err="1"/>
              <a:t>dim_date</a:t>
            </a:r>
            <a:r>
              <a:rPr lang="en-US" dirty="0"/>
              <a:t> table on </a:t>
            </a:r>
            <a:r>
              <a:rPr lang="en-US" b="1" dirty="0"/>
              <a:t>date</a:t>
            </a:r>
            <a:r>
              <a:rPr lang="en-US" dirty="0"/>
              <a:t> column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96140-83EC-44F0-DBBB-C4B651EC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76" y="730605"/>
            <a:ext cx="7741048" cy="38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8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467B2-9745-B910-6A49-080F7E852E7E}"/>
              </a:ext>
            </a:extLst>
          </p:cNvPr>
          <p:cNvSpPr txBox="1"/>
          <p:nvPr/>
        </p:nvSpPr>
        <p:spPr>
          <a:xfrm>
            <a:off x="239484" y="98363"/>
            <a:ext cx="10961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Sales Analytics: Creating Customer Performance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9B0A6-14B6-D506-74FF-83B01CA4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7" y="1323867"/>
            <a:ext cx="5683542" cy="4210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46B4E-AD75-6FD2-3ECB-F9A050833DAF}"/>
              </a:ext>
            </a:extLst>
          </p:cNvPr>
          <p:cNvSpPr txBox="1"/>
          <p:nvPr/>
        </p:nvSpPr>
        <p:spPr>
          <a:xfrm>
            <a:off x="6814457" y="1687287"/>
            <a:ext cx="4061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the report using the Power Pivot feature of Excel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yearly sales figures are calculated features created using DAX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B4BE3-927A-107C-A429-BE0319CD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70" y="3779813"/>
            <a:ext cx="3352972" cy="10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FEA20-9FDD-2F76-063C-05E91906488F}"/>
              </a:ext>
            </a:extLst>
          </p:cNvPr>
          <p:cNvSpPr txBox="1"/>
          <p:nvPr/>
        </p:nvSpPr>
        <p:spPr>
          <a:xfrm>
            <a:off x="195943" y="108857"/>
            <a:ext cx="1073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Final Dashboard after number, text and color formatting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78831-E687-B7BD-58C3-DF9EA6EF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74" y="941517"/>
            <a:ext cx="3967912" cy="55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161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1502</TotalTime>
  <Words>530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PowerPoint Presentation</vt:lpstr>
      <vt:lpstr>AtliQ Hardware Business Model</vt:lpstr>
      <vt:lpstr>Business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De Chowdhury</dc:creator>
  <cp:lastModifiedBy>Sagar De Chowdhury</cp:lastModifiedBy>
  <cp:revision>20</cp:revision>
  <dcterms:created xsi:type="dcterms:W3CDTF">2024-05-19T07:41:39Z</dcterms:created>
  <dcterms:modified xsi:type="dcterms:W3CDTF">2024-05-30T06:11:20Z</dcterms:modified>
</cp:coreProperties>
</file>